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916" r:id="rId3"/>
    <p:sldMasterId id="2147483930" r:id="rId4"/>
    <p:sldMasterId id="2147483944" r:id="rId5"/>
  </p:sldMasterIdLst>
  <p:notesMasterIdLst>
    <p:notesMasterId r:id="rId18"/>
  </p:notesMasterIdLst>
  <p:sldIdLst>
    <p:sldId id="338" r:id="rId6"/>
    <p:sldId id="257" r:id="rId7"/>
    <p:sldId id="394" r:id="rId8"/>
    <p:sldId id="384" r:id="rId9"/>
    <p:sldId id="395" r:id="rId10"/>
    <p:sldId id="397" r:id="rId11"/>
    <p:sldId id="396" r:id="rId12"/>
    <p:sldId id="399" r:id="rId13"/>
    <p:sldId id="400" r:id="rId14"/>
    <p:sldId id="381" r:id="rId15"/>
    <p:sldId id="401" r:id="rId16"/>
    <p:sldId id="389" r:id="rId17"/>
  </p:sldIdLst>
  <p:sldSz cx="12192000" cy="685800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等线" panose="020B0604020202020204" charset="-122"/>
      <p:regular r:id="rId27"/>
      <p:bold r:id="rId28"/>
    </p:embeddedFont>
    <p:embeddedFont>
      <p:font typeface="Arial-Rounded" panose="020B0604020202020204" charset="0"/>
      <p:regular r:id="rId29"/>
    </p:embeddedFont>
    <p:embeddedFont>
      <p:font typeface="Arial-SGK-TV" panose="020B0604020202020204" charset="0"/>
      <p:regular r:id="rId30"/>
      <p:bold r:id="rId31"/>
      <p:italic r:id="rId32"/>
    </p:embeddedFont>
    <p:embeddedFont>
      <p:font typeface="Arrus-Black" panose="02020500000000000000" charset="-93"/>
      <p:regular r:id="rId33"/>
    </p:embeddedFont>
    <p:embeddedFont>
      <p:font typeface="宋体" panose="02010600030101010101" pitchFamily="2" charset="-122"/>
      <p:regular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532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8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3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0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4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44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2022/3/27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33832" y="0"/>
            <a:ext cx="3058168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1200" y="3581400"/>
            <a:ext cx="52832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51200" y="1447800"/>
            <a:ext cx="5283200" cy="2133600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47773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8553301" y="6400800"/>
            <a:ext cx="609600" cy="152400"/>
          </a:xfrm>
        </p:spPr>
        <p:txBody>
          <a:bodyPr/>
          <a:lstStyle>
            <a:lvl1pPr algn="r">
              <a:defRPr/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4775201" y="6296248"/>
            <a:ext cx="3761316" cy="152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36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48768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7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0" y="0"/>
            <a:ext cx="3058168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1119718" y="6426202"/>
            <a:ext cx="3759199" cy="126999"/>
          </a:xfrm>
        </p:spPr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5488517" y="6400800"/>
            <a:ext cx="711200" cy="152400"/>
          </a:xfrm>
        </p:spPr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117601" y="6296248"/>
            <a:ext cx="3761316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09600" y="1828800"/>
            <a:ext cx="4267200" cy="17526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09601" y="3578225"/>
            <a:ext cx="4267527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26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290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57200"/>
            <a:ext cx="41656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75238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675288"/>
            <a:ext cx="47752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99" y="3429000"/>
            <a:ext cx="47752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99" y="3840162"/>
            <a:ext cx="47752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502400" y="457201"/>
            <a:ext cx="3759200" cy="5714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831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0" y="457200"/>
            <a:ext cx="5283200" cy="571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14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697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8800" y="1676401"/>
            <a:ext cx="33528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6266688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980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6401" y="1676400"/>
            <a:ext cx="6262623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908800" y="1676400"/>
            <a:ext cx="33528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00" y="3552372"/>
            <a:ext cx="29464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024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019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35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9681882"/>
      </p:ext>
    </p:extLst>
  </p:cSld>
  <p:clrMapOvr>
    <a:masterClrMapping/>
  </p:clrMapOvr>
  <p:transition spd="slow" advClick="0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8803"/>
      </p:ext>
    </p:extLst>
  </p:cSld>
  <p:clrMapOvr>
    <a:masterClrMapping/>
  </p:clrMapOvr>
  <p:transition spd="slow" advClick="0" advTm="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549366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48531"/>
      </p:ext>
    </p:extLst>
  </p:cSld>
  <p:clrMapOvr>
    <a:masterClrMapping/>
  </p:clrMapOvr>
  <p:transition spd="slow" advClick="0" advTm="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85264"/>
      </p:ext>
    </p:extLst>
  </p:cSld>
  <p:clrMapOvr>
    <a:masterClrMapping/>
  </p:clrMapOvr>
  <p:transition spd="slow" advClick="0" advTm="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8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24030"/>
      </p:ext>
    </p:extLst>
  </p:cSld>
  <p:clrMapOvr>
    <a:masterClrMapping/>
  </p:clrMapOvr>
  <p:transition spd="slow" advClick="0" advTm="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411807"/>
      </p:ext>
    </p:extLst>
  </p:cSld>
  <p:clrMapOvr>
    <a:masterClrMapping/>
  </p:clrMapOvr>
  <p:transition spd="slow" advClick="0" advTm="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861351"/>
      </p:ext>
    </p:extLst>
  </p:cSld>
  <p:clrMapOvr>
    <a:masterClrMapping/>
  </p:clrMapOvr>
  <p:transition spd="slow" advClick="0" advTm="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152206"/>
      </p:ext>
    </p:extLst>
  </p:cSld>
  <p:clrMapOvr>
    <a:masterClrMapping/>
  </p:clrMapOvr>
  <p:transition spd="slow" advClick="0" advTm="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5386"/>
      </p:ext>
    </p:extLst>
  </p:cSld>
  <p:clrMapOvr>
    <a:masterClrMapping/>
  </p:clrMapOvr>
  <p:transition spd="slow" advClick="0" advTm="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463757"/>
      </p:ext>
    </p:extLst>
  </p:cSld>
  <p:clrMapOvr>
    <a:masterClrMapping/>
  </p:clrMapOvr>
  <p:transition spd="slow" advClick="0" advTm="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874109"/>
      </p:ext>
    </p:extLst>
  </p:cSld>
  <p:clrMapOvr>
    <a:masterClrMapping/>
  </p:clrMapOvr>
  <p:transition spd="slow" advClick="0" advTm="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12312019" cy="6860117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5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550244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7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764925" y="0"/>
            <a:ext cx="42707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0" y="457200"/>
            <a:ext cx="37592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57201"/>
            <a:ext cx="48768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363200" y="6400800"/>
            <a:ext cx="711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6502402" y="6426202"/>
            <a:ext cx="37591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3/27/2022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6500285" y="6296248"/>
            <a:ext cx="3761316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23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69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2022/3/27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93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</p:sldLayoutIdLst>
  <p:transition spd="slow" advClick="0" advTm="0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microsoft.com/office/2007/relationships/hdphoto" Target="../media/hdphoto1.wdp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5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4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34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2323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2052496"/>
            <a:ext cx="10144624" cy="229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hội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5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</a:t>
            </a:r>
            <a:r>
              <a:rPr lang="en-US" altLang="zh-CN" sz="45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45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4607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4915599" y="298039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thơ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31007" y="1417253"/>
            <a:ext cx="10144624" cy="26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5333" b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Ai yêu các nhi đồng bằng Bác Hồ Chí Minh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Tính các cháu ngoan ngoãn, mặt các cháu xinh xinh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    Mong các cháu cố gắng thi đua học và hành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 Tuổi nhỏ làm việc nhỏ, tùy theo sức của mình</a:t>
            </a:r>
          </a:p>
          <a:p>
            <a:pPr defTabSz="914377"/>
            <a:r>
              <a:rPr lang="en-US" altLang="zh-CN" sz="2800" b="1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rus-Black" pitchFamily="18" charset="0"/>
                <a:cs typeface="Arial-SGK-TV" pitchFamily="2" charset="0"/>
                <a:sym typeface="+mn-lt"/>
              </a:rPr>
              <a:t>       Các cháu hãy cố gắng, cháu Bác Hồ Chí Minh.</a:t>
            </a:r>
            <a:endParaRPr lang="vi-VN" altLang="zh-CN" sz="2800" b="1" dirty="0">
              <a:solidFill>
                <a:srgbClr val="83B40D"/>
              </a:solidFill>
              <a:latin typeface="Arial-SGK-TV" pitchFamily="2" charset="0"/>
              <a:ea typeface="Arrus-Black" pitchFamily="18" charset="0"/>
              <a:cs typeface="Arial-SGK-TV" pitchFamily="2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2793641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94528" y="894626"/>
            <a:ext cx="3214342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GB" sz="6000" b="1" i="0" u="none" strike="noStrike" kern="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dụng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2" y="3398550"/>
            <a:ext cx="521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Nhận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xét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tiết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529" y="4332521"/>
            <a:ext cx="114282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Áp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dụng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kiến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thức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đa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̃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vào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cuộc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sống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hằng</a:t>
            </a:r>
            <a:r>
              <a:rPr kumimoji="0" lang="en-GB" sz="39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39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ngày</a:t>
            </a:r>
            <a:endParaRPr kumimoji="0" lang="en-GB" sz="39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93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16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33012" y="927874"/>
            <a:ext cx="2988859" cy="8461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1631" y="1856096"/>
            <a:ext cx="9913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(tiết</a:t>
            </a:r>
            <a:r>
              <a:rPr kumimoji="0" lang="en-US" sz="5000" b="1" i="0" u="none" strike="noStrike" kern="1200" cap="none" spc="0" normalizeH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814" y="182385"/>
            <a:ext cx="42291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660" y="1099771"/>
            <a:ext cx="9317407" cy="462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34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591960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1" y="1107634"/>
            <a:ext cx="5614639" cy="487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11108" y="1612260"/>
            <a:ext cx="457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Hỏi bạn xem bạn đang gặp chuyện gì?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8338" y="2221860"/>
            <a:ext cx="43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Bạn có cần giúp đỡ gì không? 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5569" y="2843183"/>
            <a:ext cx="4337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Động viên, chia sẻ với bạn. </a:t>
            </a:r>
            <a:endParaRPr lang="en-US" sz="20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5569" y="3364915"/>
            <a:ext cx="433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Cùng nhau giúp đỡ bạn như: nói cho cô giáo biết bạn đang gặp khó khăn, chia sẻ với người thân để nhờ sự giúp đỡ…. </a:t>
            </a:r>
            <a:endParaRPr lang="en-US" sz="200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23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898" y="1023938"/>
            <a:ext cx="4773856" cy="465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1230923"/>
            <a:ext cx="4654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Arial-SGK-TV" pitchFamily="2" charset="0"/>
                <a:cs typeface="Arial-SGK-TV" pitchFamily="2" charset="0"/>
              </a:rPr>
              <a:t>Lập kế hoạch cá nhân hoặc nhóm như :</a:t>
            </a:r>
            <a:endParaRPr lang="en-US" sz="200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8739" y="1922585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Nuôi heo đất từ tiền tiết kiệm để quyên góp, ủng hộ các bạn.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18739" y="2657735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Quyên góp, gửi tặng các bạn sách vở, đồ dùng học tập.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7355" y="3435960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Quyên góp, gửi tặng các bạn quần áo, đồ dùng sinh hoạt cần thiết.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1140" y="4285621"/>
            <a:ext cx="4654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Chia sẻ với người thân để nhận được thêm sự giúp đỡ cho kế hoạch đề ra.</a:t>
            </a:r>
            <a:endParaRPr lang="en-US" sz="200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204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806" y="-19315"/>
            <a:ext cx="12188388" cy="1672009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010" y="2130460"/>
            <a:ext cx="1183798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Biết quan tâm, chia sẻ với bạn điều đó giúp bạn có thêm niềm vui và vơi đi bớt sự khó khăn.</a:t>
            </a:r>
          </a:p>
          <a:p>
            <a:pPr defTabSz="914377"/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  * 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Ở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lứa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tuổi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tham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gia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hoạt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hội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sách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cũ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quyên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góp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tiền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ủng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hộ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32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nghèo</a:t>
            </a:r>
            <a:r>
              <a:rPr lang="en-US" altLang="zh-CN" sz="3200" b="1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; </a:t>
            </a:r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các bạn vùng sâu vùng xa nơi miền núi; các bạn vùng lũ lụt….</a:t>
            </a:r>
          </a:p>
          <a:p>
            <a:pPr defTabSz="914377"/>
            <a:r>
              <a:rPr lang="en-US" altLang="zh-CN" sz="3200" b="1" smtClean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*Những việc làm trên, các em đã thể hiện ý thức, trách nhiệm với cộng đồng, biết yêu thương, chia sẻ với mọi người.</a:t>
            </a:r>
            <a:endParaRPr lang="vi-VN" altLang="zh-CN" sz="32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6585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59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26141" y="897195"/>
            <a:ext cx="10515600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914377"/>
            <a:r>
              <a:rPr lang="en-US" altLang="zh-CN" sz="5333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Một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số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hình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ảnh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về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sự</a:t>
            </a:r>
            <a:r>
              <a:rPr lang="en-US" altLang="zh-CN" sz="2800" b="1" dirty="0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 chia </a:t>
            </a:r>
            <a:r>
              <a:rPr lang="en-US" altLang="zh-CN" sz="2800" b="1" dirty="0" err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sẻ</a:t>
            </a:r>
            <a:r>
              <a:rPr lang="en-US" altLang="zh-CN" sz="2800" b="1" smtClean="0">
                <a:solidFill>
                  <a:srgbClr val="83B40D"/>
                </a:solidFill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, quyên góp của các bạn :</a:t>
            </a:r>
            <a:endParaRPr lang="vi-VN" altLang="zh-CN" sz="2800" b="1" dirty="0">
              <a:solidFill>
                <a:srgbClr val="83B40D"/>
              </a:solidFill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4098" name="Picture 2" descr="Phương pháp dạy trẻ biết giúp đỡ người khác - Nguyễn Thanh Tâ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56" y="2046214"/>
            <a:ext cx="2969547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Xúc động hình ảnh 4 học sinh khiêng mì tôm để tặng các bạn có hoàn cảnh khó  khăn | Báo Dân tr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Xúc động hình ảnh 4 học sinh khiêng mì tôm để tặng các bạn có hoàn cảnh khó  khăn | Báo Dân trí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C:\Users\sony\Downloads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420" y="2046214"/>
            <a:ext cx="2816994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Giáo dục trẻ sẵn sàng giúp đỡ người khác | giaoduc.edu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7" y="4376860"/>
            <a:ext cx="24193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ác bạn nhỏ gửi yêu thương đến vùng bão lũ - Tuổi Trẻ On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513" y="2052496"/>
            <a:ext cx="3758225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ảm động học sinh tiểu học đi quyên góp từng đồng cứu trợ miền Tru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20" y="4376860"/>
            <a:ext cx="2857257" cy="190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oạt động quyên góp, ủng hộ đồng bào miền Trung bị thiên tai, lũ lụ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14" y="4253757"/>
            <a:ext cx="3044824" cy="207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497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3476227" y="4022314"/>
            <a:ext cx="4902275" cy="4988316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>
              <a:solidFill>
                <a:prstClr val="white"/>
              </a:solidFill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711499" y="662864"/>
            <a:ext cx="1429285" cy="138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Callout 2"/>
          <p:cNvSpPr/>
          <p:nvPr/>
        </p:nvSpPr>
        <p:spPr>
          <a:xfrm>
            <a:off x="9444212" y="357118"/>
            <a:ext cx="2552868" cy="1281921"/>
          </a:xfrm>
          <a:prstGeom prst="cloudCallout">
            <a:avLst>
              <a:gd name="adj1" fmla="val -35698"/>
              <a:gd name="adj2" fmla="val 10093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42A89-FDC0-40EE-B665-04B983C37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" t="3728" b="74388"/>
          <a:stretch/>
        </p:blipFill>
        <p:spPr>
          <a:xfrm>
            <a:off x="616226" y="1773242"/>
            <a:ext cx="10765962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1246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2598</TotalTime>
  <Words>401</Words>
  <Application>Microsoft Office PowerPoint</Application>
  <PresentationFormat>Widescreen</PresentationFormat>
  <Paragraphs>42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Times New Roman</vt:lpstr>
      <vt:lpstr>Wingdings</vt:lpstr>
      <vt:lpstr>Tahoma</vt:lpstr>
      <vt:lpstr>Calibri</vt:lpstr>
      <vt:lpstr>微软雅黑</vt:lpstr>
      <vt:lpstr>等线</vt:lpstr>
      <vt:lpstr>Arial-Rounded</vt:lpstr>
      <vt:lpstr>Arial</vt:lpstr>
      <vt:lpstr>Arial-SGK-TV</vt:lpstr>
      <vt:lpstr>Arrus-Black</vt:lpstr>
      <vt:lpstr>宋体</vt:lpstr>
      <vt:lpstr>Calibri Light</vt:lpstr>
      <vt:lpstr>Office Theme</vt:lpstr>
      <vt:lpstr>2_Office 主题</vt:lpstr>
      <vt:lpstr>Office 主题</vt:lpstr>
      <vt:lpstr>Composite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MyPC</cp:lastModifiedBy>
  <cp:revision>185</cp:revision>
  <dcterms:created xsi:type="dcterms:W3CDTF">2021-05-24T07:45:30Z</dcterms:created>
  <dcterms:modified xsi:type="dcterms:W3CDTF">2022-03-27T15:20:26Z</dcterms:modified>
</cp:coreProperties>
</file>