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8"/>
  </p:notesMasterIdLst>
  <p:sldIdLst>
    <p:sldId id="540" r:id="rId11"/>
    <p:sldId id="541" r:id="rId12"/>
    <p:sldId id="535" r:id="rId13"/>
    <p:sldId id="526" r:id="rId14"/>
    <p:sldId id="525" r:id="rId15"/>
    <p:sldId id="536" r:id="rId16"/>
    <p:sldId id="537" r:id="rId17"/>
    <p:sldId id="269" r:id="rId18"/>
    <p:sldId id="270" r:id="rId19"/>
    <p:sldId id="256" r:id="rId20"/>
    <p:sldId id="275" r:id="rId21"/>
    <p:sldId id="542" r:id="rId22"/>
    <p:sldId id="297" r:id="rId23"/>
    <p:sldId id="265" r:id="rId24"/>
    <p:sldId id="266" r:id="rId25"/>
    <p:sldId id="267" r:id="rId26"/>
    <p:sldId id="532" r:id="rId27"/>
  </p:sldIdLst>
  <p:sldSz cx="12190413" cy="6859588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68" d="100"/>
          <a:sy n="68" d="100"/>
        </p:scale>
        <p:origin x="378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biệt 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7.xml"/><Relationship Id="rId18" Type="http://schemas.openxmlformats.org/officeDocument/2006/relationships/image" Target="../media/image36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38.gif"/><Relationship Id="rId7" Type="http://schemas.openxmlformats.org/officeDocument/2006/relationships/image" Target="../media/image30.png"/><Relationship Id="rId12" Type="http://schemas.openxmlformats.org/officeDocument/2006/relationships/image" Target="../media/image32.gif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gif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slide" Target="slide15.xml"/><Relationship Id="rId5" Type="http://schemas.openxmlformats.org/officeDocument/2006/relationships/image" Target="../media/image28.jpeg"/><Relationship Id="rId15" Type="http://schemas.openxmlformats.org/officeDocument/2006/relationships/slide" Target="slide14.xml"/><Relationship Id="rId10" Type="http://schemas.openxmlformats.org/officeDocument/2006/relationships/image" Target="../media/image31.gif"/><Relationship Id="rId19" Type="http://schemas.openxmlformats.org/officeDocument/2006/relationships/image" Target="../media/image37.gif"/><Relationship Id="rId4" Type="http://schemas.openxmlformats.org/officeDocument/2006/relationships/notesSlide" Target="../notesSlides/notesSlide2.xml"/><Relationship Id="rId9" Type="http://schemas.openxmlformats.org/officeDocument/2006/relationships/slide" Target="slide16.xml"/><Relationship Id="rId14" Type="http://schemas.openxmlformats.org/officeDocument/2006/relationships/image" Target="../media/image33.gif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4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slide" Target="slide10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808" y="-51425"/>
            <a:ext cx="11572619" cy="3200971"/>
            <a:chOff x="220837" y="-52672"/>
            <a:chExt cx="11574126" cy="3201388"/>
          </a:xfrm>
        </p:grpSpPr>
        <p:grpSp>
          <p:nvGrpSpPr>
            <p:cNvPr id="284" name="Group 3"/>
            <p:cNvGrpSpPr/>
            <p:nvPr/>
          </p:nvGrpSpPr>
          <p:grpSpPr>
            <a:xfrm rot="10800000">
              <a:off x="2194821" y="3941"/>
              <a:ext cx="412706" cy="1820482"/>
              <a:chOff x="4980416" y="5037518"/>
              <a:chExt cx="412706" cy="1820482"/>
            </a:xfrm>
          </p:grpSpPr>
          <p:sp>
            <p:nvSpPr>
              <p:cNvPr id="285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6" name="Group 4"/>
            <p:cNvGrpSpPr/>
            <p:nvPr/>
          </p:nvGrpSpPr>
          <p:grpSpPr>
            <a:xfrm rot="10800000">
              <a:off x="1672375" y="3941"/>
              <a:ext cx="412706" cy="2155512"/>
              <a:chOff x="5502862" y="5355294"/>
              <a:chExt cx="412706" cy="1502706"/>
            </a:xfrm>
          </p:grpSpPr>
          <p:sp>
            <p:nvSpPr>
              <p:cNvPr id="297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8" name="Group 7"/>
            <p:cNvGrpSpPr/>
            <p:nvPr/>
          </p:nvGrpSpPr>
          <p:grpSpPr>
            <a:xfrm rot="10800000">
              <a:off x="220837" y="3941"/>
              <a:ext cx="407320" cy="1502706"/>
              <a:chOff x="6959786" y="5355294"/>
              <a:chExt cx="407320" cy="1502706"/>
            </a:xfrm>
          </p:grpSpPr>
          <p:sp>
            <p:nvSpPr>
              <p:cNvPr id="309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/>
            <p:cNvGrpSpPr/>
            <p:nvPr/>
          </p:nvGrpSpPr>
          <p:grpSpPr>
            <a:xfrm rot="10800000">
              <a:off x="1176187" y="6634"/>
              <a:ext cx="403952" cy="2588666"/>
              <a:chOff x="6007804" y="4266641"/>
              <a:chExt cx="403952" cy="2588666"/>
            </a:xfrm>
          </p:grpSpPr>
          <p:sp>
            <p:nvSpPr>
              <p:cNvPr id="321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6"/>
            <p:cNvGrpSpPr/>
            <p:nvPr/>
          </p:nvGrpSpPr>
          <p:grpSpPr>
            <a:xfrm rot="10800000">
              <a:off x="698175" y="6634"/>
              <a:ext cx="409339" cy="3142082"/>
              <a:chOff x="6480429" y="3713225"/>
              <a:chExt cx="409339" cy="3142082"/>
            </a:xfrm>
          </p:grpSpPr>
          <p:sp>
            <p:nvSpPr>
              <p:cNvPr id="333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4" name="Group 3"/>
            <p:cNvGrpSpPr/>
            <p:nvPr/>
          </p:nvGrpSpPr>
          <p:grpSpPr>
            <a:xfrm rot="10800000">
              <a:off x="4492137" y="-5484"/>
              <a:ext cx="412706" cy="1820482"/>
              <a:chOff x="4980416" y="5037518"/>
              <a:chExt cx="412706" cy="1820482"/>
            </a:xfrm>
          </p:grpSpPr>
          <p:sp>
            <p:nvSpPr>
              <p:cNvPr id="345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6" name="Group 4"/>
            <p:cNvGrpSpPr/>
            <p:nvPr/>
          </p:nvGrpSpPr>
          <p:grpSpPr>
            <a:xfrm rot="10800000">
              <a:off x="3904878" y="3941"/>
              <a:ext cx="412706" cy="1502706"/>
              <a:chOff x="5502862" y="5355294"/>
              <a:chExt cx="412706" cy="1502706"/>
            </a:xfrm>
          </p:grpSpPr>
          <p:sp>
            <p:nvSpPr>
              <p:cNvPr id="357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8" name="Group 7"/>
            <p:cNvGrpSpPr/>
            <p:nvPr/>
          </p:nvGrpSpPr>
          <p:grpSpPr>
            <a:xfrm rot="10800000">
              <a:off x="2716594" y="-5410"/>
              <a:ext cx="407320" cy="2013200"/>
              <a:chOff x="6959786" y="5355294"/>
              <a:chExt cx="407320" cy="1502706"/>
            </a:xfrm>
          </p:grpSpPr>
          <p:sp>
            <p:nvSpPr>
              <p:cNvPr id="369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0" name="Group 5"/>
            <p:cNvGrpSpPr/>
            <p:nvPr/>
          </p:nvGrpSpPr>
          <p:grpSpPr>
            <a:xfrm rot="10800000">
              <a:off x="3281126" y="-2717"/>
              <a:ext cx="403952" cy="2167807"/>
              <a:chOff x="6007804" y="4266641"/>
              <a:chExt cx="403952" cy="2588666"/>
            </a:xfrm>
          </p:grpSpPr>
          <p:sp>
            <p:nvSpPr>
              <p:cNvPr id="381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2" name="Group 6"/>
            <p:cNvGrpSpPr/>
            <p:nvPr/>
          </p:nvGrpSpPr>
          <p:grpSpPr>
            <a:xfrm rot="10800000">
              <a:off x="11385624" y="-30241"/>
              <a:ext cx="409339" cy="3142082"/>
              <a:chOff x="6480429" y="3713225"/>
              <a:chExt cx="409339" cy="3142082"/>
            </a:xfrm>
          </p:grpSpPr>
          <p:sp>
            <p:nvSpPr>
              <p:cNvPr id="393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4" name="Group 5"/>
            <p:cNvGrpSpPr/>
            <p:nvPr/>
          </p:nvGrpSpPr>
          <p:grpSpPr>
            <a:xfrm rot="10800000">
              <a:off x="5037570" y="-2791"/>
              <a:ext cx="403952" cy="2167807"/>
              <a:chOff x="6007804" y="4266641"/>
              <a:chExt cx="403952" cy="2588666"/>
            </a:xfrm>
          </p:grpSpPr>
          <p:sp>
            <p:nvSpPr>
              <p:cNvPr id="405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6" name="Group 3"/>
            <p:cNvGrpSpPr/>
            <p:nvPr/>
          </p:nvGrpSpPr>
          <p:grpSpPr>
            <a:xfrm rot="10800000">
              <a:off x="8519907" y="-43246"/>
              <a:ext cx="412706" cy="1820482"/>
              <a:chOff x="4980416" y="5037518"/>
              <a:chExt cx="412706" cy="1820482"/>
            </a:xfrm>
          </p:grpSpPr>
          <p:sp>
            <p:nvSpPr>
              <p:cNvPr id="417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8" name="Group 4"/>
            <p:cNvGrpSpPr/>
            <p:nvPr/>
          </p:nvGrpSpPr>
          <p:grpSpPr>
            <a:xfrm rot="10800000">
              <a:off x="7997461" y="-43246"/>
              <a:ext cx="412706" cy="2155512"/>
              <a:chOff x="5502862" y="5355294"/>
              <a:chExt cx="412706" cy="1502706"/>
            </a:xfrm>
          </p:grpSpPr>
          <p:sp>
            <p:nvSpPr>
              <p:cNvPr id="429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0" name="Group 3"/>
            <p:cNvGrpSpPr/>
            <p:nvPr/>
          </p:nvGrpSpPr>
          <p:grpSpPr>
            <a:xfrm rot="10800000">
              <a:off x="10817223" y="-52672"/>
              <a:ext cx="412706" cy="2460133"/>
              <a:chOff x="4980416" y="5037518"/>
              <a:chExt cx="412706" cy="1820482"/>
            </a:xfrm>
          </p:grpSpPr>
          <p:sp>
            <p:nvSpPr>
              <p:cNvPr id="441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2" name="Group 4"/>
            <p:cNvGrpSpPr/>
            <p:nvPr/>
          </p:nvGrpSpPr>
          <p:grpSpPr>
            <a:xfrm rot="10800000">
              <a:off x="10229964" y="-43246"/>
              <a:ext cx="412706" cy="2631814"/>
              <a:chOff x="5502862" y="5355294"/>
              <a:chExt cx="412706" cy="1502706"/>
            </a:xfrm>
          </p:grpSpPr>
          <p:sp>
            <p:nvSpPr>
              <p:cNvPr id="453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4" name="Group 7"/>
            <p:cNvGrpSpPr/>
            <p:nvPr/>
          </p:nvGrpSpPr>
          <p:grpSpPr>
            <a:xfrm rot="10800000">
              <a:off x="9041680" y="-52597"/>
              <a:ext cx="407320" cy="2013200"/>
              <a:chOff x="6959786" y="5355294"/>
              <a:chExt cx="407320" cy="1502706"/>
            </a:xfrm>
          </p:grpSpPr>
          <p:sp>
            <p:nvSpPr>
              <p:cNvPr id="465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6" name="Group 5"/>
            <p:cNvGrpSpPr/>
            <p:nvPr/>
          </p:nvGrpSpPr>
          <p:grpSpPr>
            <a:xfrm rot="10800000">
              <a:off x="9606212" y="-49905"/>
              <a:ext cx="403952" cy="2106477"/>
              <a:chOff x="6007804" y="4266641"/>
              <a:chExt cx="403952" cy="2588666"/>
            </a:xfrm>
          </p:grpSpPr>
          <p:sp>
            <p:nvSpPr>
              <p:cNvPr id="477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8" name="Group 6"/>
            <p:cNvGrpSpPr/>
            <p:nvPr/>
          </p:nvGrpSpPr>
          <p:grpSpPr>
            <a:xfrm rot="10800000">
              <a:off x="7382406" y="-23656"/>
              <a:ext cx="409339" cy="2412631"/>
              <a:chOff x="6480429" y="3713225"/>
              <a:chExt cx="409339" cy="3142082"/>
            </a:xfrm>
          </p:grpSpPr>
          <p:sp>
            <p:nvSpPr>
              <p:cNvPr id="489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0" name="Group 4"/>
            <p:cNvGrpSpPr/>
            <p:nvPr/>
          </p:nvGrpSpPr>
          <p:grpSpPr>
            <a:xfrm rot="10800000">
              <a:off x="6779496" y="-16257"/>
              <a:ext cx="412706" cy="1502706"/>
              <a:chOff x="5502862" y="5355294"/>
              <a:chExt cx="412706" cy="1502706"/>
            </a:xfrm>
          </p:grpSpPr>
          <p:sp>
            <p:nvSpPr>
              <p:cNvPr id="501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2" name="Group 7"/>
            <p:cNvGrpSpPr/>
            <p:nvPr/>
          </p:nvGrpSpPr>
          <p:grpSpPr>
            <a:xfrm rot="10800000">
              <a:off x="5599818" y="-26023"/>
              <a:ext cx="407320" cy="2013200"/>
              <a:chOff x="6959786" y="5355294"/>
              <a:chExt cx="407320" cy="1502706"/>
            </a:xfrm>
          </p:grpSpPr>
          <p:sp>
            <p:nvSpPr>
              <p:cNvPr id="513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4" name="Group 5"/>
            <p:cNvGrpSpPr/>
            <p:nvPr/>
          </p:nvGrpSpPr>
          <p:grpSpPr>
            <a:xfrm rot="10800000">
              <a:off x="6164350" y="-23330"/>
              <a:ext cx="403952" cy="2167807"/>
              <a:chOff x="6007804" y="4266641"/>
              <a:chExt cx="403952" cy="2588666"/>
            </a:xfrm>
          </p:grpSpPr>
          <p:sp>
            <p:nvSpPr>
              <p:cNvPr id="525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en-GB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61544" y="2299022"/>
            <a:ext cx="11969605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399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399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99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21: LUYỆN TẬP CHUNG</a:t>
            </a:r>
            <a:endParaRPr lang="en-US" sz="5399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5066532" y="3163609"/>
            <a:ext cx="1925856" cy="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3088217" y="3985367"/>
            <a:ext cx="5998232" cy="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</a:t>
            </a:r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4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BF1CA479-5487-4BB6-B6AD-B7E53172DE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266" y="433272"/>
            <a:ext cx="6049685" cy="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A5569-27AC-4AAE-9B4D-5CF6D1124494}"/>
              </a:ext>
            </a:extLst>
          </p:cNvPr>
          <p:cNvSpPr txBox="1"/>
          <p:nvPr/>
        </p:nvSpPr>
        <p:spPr>
          <a:xfrm>
            <a:off x="842853" y="1499286"/>
            <a:ext cx="10728514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phép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(có nhớ) số có hai chữ số với số có một hoặc hai chữ số.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E8E00-5E4D-4ACD-9EE4-702A6A1BC4EE}"/>
              </a:ext>
            </a:extLst>
          </p:cNvPr>
          <p:cNvSpPr txBox="1"/>
          <p:nvPr/>
        </p:nvSpPr>
        <p:spPr>
          <a:xfrm>
            <a:off x="842852" y="2996132"/>
            <a:ext cx="10728514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vào giải các bài toán thực tế.</a:t>
            </a:r>
            <a:endParaRPr lang="en-US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1199" y="1535912"/>
            <a:ext cx="581653" cy="5634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1198" y="3011838"/>
            <a:ext cx="581653" cy="5634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48" y="-254372"/>
            <a:ext cx="1833430" cy="20140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2" y="6111797"/>
            <a:ext cx="12202134" cy="1123216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TẠM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BIỆT 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Tổng của 35 và 37 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72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62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7FA38A3C-02CB-40B7-8D5F-8D34F58AC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615" y="6377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 của 59 và 16 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43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75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44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CF728043-DF9A-418F-B687-D4B94F2481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19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Hoa có 36 cái kẹo, Nam cho thêm Hoa 14 cái kẹo. Hỏi Hoa có tất cả bao nhiêu cái kẹo?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50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22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49</a:t>
            </a: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id="{ABCDF120-776D-463B-BDF6-7943A39FF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3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Kết quả của phép tính:</a:t>
            </a:r>
            <a:b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+ 45 + 2 = 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92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97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90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DE3284F5-0EB3-48B1-AF13-F8CCEA561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187" y="6410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266" y="433272"/>
            <a:ext cx="6049685" cy="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A5569-27AC-4AAE-9B4D-5CF6D1124494}"/>
              </a:ext>
            </a:extLst>
          </p:cNvPr>
          <p:cNvSpPr txBox="1"/>
          <p:nvPr/>
        </p:nvSpPr>
        <p:spPr>
          <a:xfrm>
            <a:off x="842853" y="1499286"/>
            <a:ext cx="10728514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phép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(có nhớ) số có hai chữ số với số có một hoặc hai chữ số.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E8E00-5E4D-4ACD-9EE4-702A6A1BC4EE}"/>
              </a:ext>
            </a:extLst>
          </p:cNvPr>
          <p:cNvSpPr txBox="1"/>
          <p:nvPr/>
        </p:nvSpPr>
        <p:spPr>
          <a:xfrm>
            <a:off x="842852" y="2996132"/>
            <a:ext cx="10728514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vào giải các bài toán thực tế.</a:t>
            </a:r>
            <a:endParaRPr lang="en-US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1199" y="1535912"/>
            <a:ext cx="581653" cy="5634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1198" y="3011838"/>
            <a:ext cx="581653" cy="5634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48" y="-254372"/>
            <a:ext cx="1833430" cy="20140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2" y="6111797"/>
            <a:ext cx="12202134" cy="1123216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1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054935" y="31561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4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81 + 9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28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26 + 66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15888" y="2773449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45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51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2252" y="3307066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216528" y="4252211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8606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81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9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90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62425" y="3310232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186701" y="425526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77935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26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66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92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7297" y="3362608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10240531" y="428318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83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0"/>
            <a:ext cx="1416806" cy="22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3" grpId="0"/>
      <p:bldP spid="44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ki-lô-gam?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0"/>
            <a:ext cx="5145628" cy="282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Bê                         : 47 kg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                    : ... kg?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85347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Bài giải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 nghé cân nặng </a:t>
            </a:r>
            <a:r>
              <a:rPr lang="en-US" sz="30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 </a:t>
            </a:r>
            <a:r>
              <a:rPr lang="en-US" sz="30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ki-lô-gam </a:t>
            </a: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là:            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47 + 18 = 65 (kg)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Đáp số: 65kg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78527" y="853915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19" y="904796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6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3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887543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6" y="1371328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1710" y="1371328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1" y="423274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3046828" y="1805418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539991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155345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 lợn cân nặng bao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ki-lô-gam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0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160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0" y="4822150"/>
            <a:ext cx="745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 lợn cân nặng</a:t>
            </a:r>
            <a:r>
              <a:rPr lang="en-US" sz="3200" b="1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28 + 5 = 33 (kg)</a:t>
            </a:r>
            <a:endParaRPr lang="en-US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3674" r="11837" b="21584"/>
          <a:stretch/>
        </p:blipFill>
        <p:spPr bwMode="auto">
          <a:xfrm>
            <a:off x="3070764" y="1275148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/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</a:p>
        </p:txBody>
      </p:sp>
      <p:sp>
        <p:nvSpPr>
          <p:cNvPr id="18" name="Rectangle: Rounded Corners 20"/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18661" y="-689411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2184353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2451" r="74117" b="20588"/>
          <a:stretch/>
        </p:blipFill>
        <p:spPr bwMode="auto">
          <a:xfrm>
            <a:off x="685025" y="1304640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46976" r="53045" b="20181"/>
          <a:stretch/>
        </p:blipFill>
        <p:spPr bwMode="auto">
          <a:xfrm>
            <a:off x="3898444" y="1121688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4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822175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/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6" name="Rectangle: Rounded Corners 20"/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7" name="Rectangle: Rounded Corners 20"/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8" name="Rectangle: Rounded Corners 20"/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9" name="Rectangle: Rounded Corners 20"/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6149" y="65568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Lần thứ hai, chuột túi được         điểm</a:t>
            </a: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Cả hai lần nhảy, chuột túi được          điểm</a:t>
            </a:r>
          </a:p>
        </p:txBody>
      </p:sp>
      <p:sp>
        <p:nvSpPr>
          <p:cNvPr id="11" name="Rectangle: Rounded Corners 20"/>
          <p:cNvSpPr/>
          <p:nvPr/>
        </p:nvSpPr>
        <p:spPr>
          <a:xfrm>
            <a:off x="6963197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20"/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42877" r="26367" b="35921"/>
          <a:stretch/>
        </p:blipFill>
        <p:spPr bwMode="auto">
          <a:xfrm>
            <a:off x="3107374" y="2571749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7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103370" y="2728540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/>
          <p:cNvSpPr/>
          <p:nvPr/>
        </p:nvSpPr>
        <p:spPr>
          <a:xfrm>
            <a:off x="6881508" y="4154735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2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35</a:t>
            </a:r>
          </a:p>
        </p:txBody>
      </p:sp>
      <p:sp>
        <p:nvSpPr>
          <p:cNvPr id="23" name="Rectangle: Rounded Corners 20"/>
          <p:cNvSpPr/>
          <p:nvPr/>
        </p:nvSpPr>
        <p:spPr>
          <a:xfrm>
            <a:off x="7578286" y="5266191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60</a:t>
            </a:r>
          </a:p>
        </p:txBody>
      </p:sp>
      <p:sp>
        <p:nvSpPr>
          <p:cNvPr id="2" name="Rectangle 1"/>
          <p:cNvSpPr/>
          <p:nvPr/>
        </p:nvSpPr>
        <p:spPr>
          <a:xfrm>
            <a:off x="4243818" y="7187995"/>
            <a:ext cx="1040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:a16="http://schemas.microsoft.com/office/drawing/2014/main" id="{8A07533B-11A2-48E5-BFBC-70C5799B6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2487" y="6385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7226</TotalTime>
  <Words>474</Words>
  <Application>Microsoft Office PowerPoint</Application>
  <PresentationFormat>Custom</PresentationFormat>
  <Paragraphs>92</Paragraphs>
  <Slides>17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等线</vt:lpstr>
      <vt:lpstr>等线 Light</vt:lpstr>
      <vt:lpstr>iCiel Pony</vt:lpstr>
      <vt:lpstr>Impact</vt:lpstr>
      <vt:lpstr>ITC Avant Garde Std Bk</vt:lpstr>
      <vt:lpstr>LiHei Pro</vt:lpstr>
      <vt:lpstr>Open Sans Extrabold</vt:lpstr>
      <vt:lpstr>Signika</vt:lpstr>
      <vt:lpstr>思源黑体 CN Bold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MyPC</cp:lastModifiedBy>
  <cp:revision>3790</cp:revision>
  <dcterms:created xsi:type="dcterms:W3CDTF">2015-12-01T09:06:39Z</dcterms:created>
  <dcterms:modified xsi:type="dcterms:W3CDTF">2022-11-13T02:15:29Z</dcterms:modified>
</cp:coreProperties>
</file>