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6" r:id="rId2"/>
    <p:sldId id="307" r:id="rId3"/>
    <p:sldId id="318" r:id="rId4"/>
    <p:sldId id="322" r:id="rId5"/>
    <p:sldId id="321" r:id="rId6"/>
    <p:sldId id="328" r:id="rId7"/>
    <p:sldId id="288" r:id="rId8"/>
    <p:sldId id="306" r:id="rId9"/>
    <p:sldId id="330" r:id="rId10"/>
    <p:sldId id="334" r:id="rId11"/>
    <p:sldId id="326" r:id="rId12"/>
    <p:sldId id="329" r:id="rId13"/>
    <p:sldId id="298" r:id="rId14"/>
    <p:sldId id="300" r:id="rId15"/>
    <p:sldId id="333" r:id="rId16"/>
    <p:sldId id="335" r:id="rId17"/>
    <p:sldId id="336" r:id="rId18"/>
    <p:sldId id="337" r:id="rId19"/>
    <p:sldId id="262" r:id="rId20"/>
    <p:sldId id="305" r:id="rId21"/>
    <p:sldId id="292" r:id="rId22"/>
    <p:sldId id="29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8E2DBF-8C0D-43F8-A1F2-53E8F4D2CDF1}">
          <p14:sldIdLst>
            <p14:sldId id="316"/>
            <p14:sldId id="307"/>
            <p14:sldId id="318"/>
            <p14:sldId id="322"/>
            <p14:sldId id="321"/>
            <p14:sldId id="328"/>
            <p14:sldId id="288"/>
            <p14:sldId id="306"/>
            <p14:sldId id="330"/>
            <p14:sldId id="334"/>
            <p14:sldId id="326"/>
            <p14:sldId id="329"/>
            <p14:sldId id="298"/>
          </p14:sldIdLst>
        </p14:section>
        <p14:section name="Untitled Section" id="{D889BFC8-6E64-4AA8-9BBA-4BCEC1E417DF}">
          <p14:sldIdLst>
            <p14:sldId id="300"/>
            <p14:sldId id="333"/>
            <p14:sldId id="335"/>
            <p14:sldId id="336"/>
            <p14:sldId id="337"/>
            <p14:sldId id="262"/>
            <p14:sldId id="305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>
      <p:cViewPr varScale="1">
        <p:scale>
          <a:sx n="69" d="100"/>
          <a:sy n="69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5D5C9-4F4D-4F52-80CB-4408BA44E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9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5D5C9-4F4D-4F52-80CB-4408BA44E2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49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43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855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11.JP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90" y="2133600"/>
            <a:ext cx="3530290" cy="353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35106" y="3693849"/>
            <a:ext cx="2475493" cy="292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13" y="2971800"/>
            <a:ext cx="3443166" cy="344316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05334" y="357403"/>
            <a:ext cx="8638666" cy="147732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684831"/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</a:t>
            </a:r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endParaRPr lang="en-US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31"/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5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 môn </a:t>
            </a:r>
            <a:r>
              <a:rPr lang="en-US" sz="4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Lớp 1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4478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 nào cộng với 0 cũng bằng chính số đó.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4384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 với số nào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 chính số đó.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60002"/>
            <a:ext cx="8610600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smtClean="0">
                <a:ln w="11430"/>
                <a:solidFill>
                  <a:srgbClr val="0000FF"/>
                </a:solidFill>
              </a:rPr>
              <a:t>Tính chất của số 0 trong phép cộng</a:t>
            </a:r>
            <a:endParaRPr lang="en-US" sz="4400" cap="none" spc="0" dirty="0">
              <a:ln w="11430"/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0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57451"/>
            <a:ext cx="5975350" cy="109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64367" y="4175"/>
            <a:ext cx="3886200" cy="1348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-55996" y="1259220"/>
            <a:ext cx="2854325" cy="857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723" y="2093622"/>
            <a:ext cx="1611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972" y="2931822"/>
            <a:ext cx="1447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722" y="3770022"/>
            <a:ext cx="1415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2524" y="2017422"/>
            <a:ext cx="149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0772" y="2855622"/>
            <a:ext cx="163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 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2522" y="3693822"/>
            <a:ext cx="1564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0524" y="2017422"/>
            <a:ext cx="1569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8772" y="2855622"/>
            <a:ext cx="1601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3657600"/>
            <a:ext cx="1591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5778" y="2076028"/>
            <a:ext cx="119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= 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9190" y="2910626"/>
            <a:ext cx="1143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= 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26565" y="3770022"/>
            <a:ext cx="1143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= 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28183" y="2024173"/>
            <a:ext cx="994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= 5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8183" y="2855622"/>
            <a:ext cx="1028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= 5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62946" y="3671736"/>
            <a:ext cx="994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= 5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41547" y="2017422"/>
            <a:ext cx="1222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= 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41547" y="2855622"/>
            <a:ext cx="1188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= 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41548" y="3657600"/>
            <a:ext cx="1158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= 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82904" y="2017422"/>
            <a:ext cx="453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.VnAristote" panose="020B7200000000000000" pitchFamily="34" charset="0"/>
                <a:cs typeface="Arial-SGK-TV" pitchFamily="2" charset="0"/>
              </a:rPr>
              <a:t>đ</a:t>
            </a:r>
            <a:r>
              <a:rPr lang="en-US" sz="4400" b="1" smtClean="0">
                <a:latin typeface=".VnAristote" panose="020B7200000000000000" pitchFamily="34" charset="0"/>
                <a:cs typeface="Arial-SGK-TV" pitchFamily="2" charset="0"/>
              </a:rPr>
              <a:t> </a:t>
            </a:r>
            <a:endParaRPr lang="en-US" sz="4400" b="1" dirty="0">
              <a:latin typeface=".VnAristote" panose="020B7200000000000000" pitchFamily="34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05130" y="2849071"/>
            <a:ext cx="316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.VnAristote" panose="020B7200000000000000" pitchFamily="34" charset="0"/>
                <a:cs typeface="Arial-SGK-TV" pitchFamily="2" charset="0"/>
              </a:rPr>
              <a:t>đ</a:t>
            </a:r>
            <a:r>
              <a:rPr lang="en-US" sz="4400" b="1" smtClean="0">
                <a:latin typeface=".VnAristote" panose="020B7200000000000000" pitchFamily="34" charset="0"/>
                <a:cs typeface="Arial-SGK-TV" pitchFamily="2" charset="0"/>
              </a:rPr>
              <a:t> </a:t>
            </a:r>
            <a:endParaRPr lang="en-US" sz="4400" b="1" dirty="0">
              <a:latin typeface=".VnAristote" panose="020B7200000000000000" pitchFamily="34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05130" y="3708467"/>
            <a:ext cx="316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.VnAristote" panose="020B7200000000000000" pitchFamily="34" charset="0"/>
                <a:cs typeface="Arial-SGK-TV" pitchFamily="2" charset="0"/>
              </a:rPr>
              <a:t>đ</a:t>
            </a:r>
            <a:r>
              <a:rPr lang="en-US" sz="4400" b="1" smtClean="0">
                <a:latin typeface=".VnAristote" panose="020B7200000000000000" pitchFamily="34" charset="0"/>
                <a:cs typeface="Arial-SGK-TV" pitchFamily="2" charset="0"/>
              </a:rPr>
              <a:t> </a:t>
            </a:r>
            <a:endParaRPr lang="en-US" sz="4400" b="1" dirty="0">
              <a:latin typeface=".VnAristote" panose="020B7200000000000000" pitchFamily="34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64651" y="1962004"/>
            <a:ext cx="316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.VnAristote" panose="020B7200000000000000" pitchFamily="34" charset="0"/>
                <a:cs typeface="Arial-SGK-TV" pitchFamily="2" charset="0"/>
              </a:rPr>
              <a:t>đ</a:t>
            </a:r>
            <a:r>
              <a:rPr lang="en-US" sz="4400" b="1" smtClean="0">
                <a:latin typeface=".VnAristote" panose="020B7200000000000000" pitchFamily="34" charset="0"/>
                <a:cs typeface="Arial-SGK-TV" pitchFamily="2" charset="0"/>
              </a:rPr>
              <a:t> </a:t>
            </a:r>
            <a:endParaRPr lang="en-US" sz="4400" b="1" dirty="0">
              <a:latin typeface=".VnAristote" panose="020B7200000000000000" pitchFamily="34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64651" y="2778732"/>
            <a:ext cx="316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.VnAristote" panose="020B7200000000000000" pitchFamily="34" charset="0"/>
                <a:cs typeface="Arial-SGK-TV" pitchFamily="2" charset="0"/>
              </a:rPr>
              <a:t>đ</a:t>
            </a:r>
            <a:r>
              <a:rPr lang="en-US" sz="4400" b="1" smtClean="0">
                <a:latin typeface=".VnAristote" panose="020B7200000000000000" pitchFamily="34" charset="0"/>
                <a:cs typeface="Arial-SGK-TV" pitchFamily="2" charset="0"/>
              </a:rPr>
              <a:t> </a:t>
            </a:r>
            <a:endParaRPr lang="en-US" sz="4400" b="1" dirty="0">
              <a:latin typeface=".VnAristote" panose="020B7200000000000000" pitchFamily="34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77992" y="3610181"/>
            <a:ext cx="316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.VnAristote" panose="020B7200000000000000" pitchFamily="34" charset="0"/>
                <a:cs typeface="Arial-SGK-TV" pitchFamily="2" charset="0"/>
              </a:rPr>
              <a:t>đ</a:t>
            </a:r>
            <a:r>
              <a:rPr lang="en-US" sz="4400" b="1" smtClean="0">
                <a:latin typeface=".VnAristote" panose="020B7200000000000000" pitchFamily="34" charset="0"/>
                <a:cs typeface="Arial-SGK-TV" pitchFamily="2" charset="0"/>
              </a:rPr>
              <a:t> </a:t>
            </a:r>
            <a:endParaRPr lang="en-US" sz="4400" b="1" dirty="0">
              <a:latin typeface=".VnAristote" panose="020B7200000000000000" pitchFamily="34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47287" y="1986644"/>
            <a:ext cx="316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.VnAristote" panose="020B7200000000000000" pitchFamily="34" charset="0"/>
                <a:cs typeface="Arial-SGK-TV" pitchFamily="2" charset="0"/>
              </a:rPr>
              <a:t>đ</a:t>
            </a:r>
            <a:r>
              <a:rPr lang="en-US" sz="4400" b="1" smtClean="0">
                <a:latin typeface=".VnAristote" panose="020B7200000000000000" pitchFamily="34" charset="0"/>
                <a:cs typeface="Arial-SGK-TV" pitchFamily="2" charset="0"/>
              </a:rPr>
              <a:t> </a:t>
            </a:r>
            <a:endParaRPr lang="en-US" sz="4400" b="1" dirty="0">
              <a:latin typeface=".VnAristote" panose="020B7200000000000000" pitchFamily="34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47287" y="2793376"/>
            <a:ext cx="316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.VnAristote" panose="020B7200000000000000" pitchFamily="34" charset="0"/>
                <a:cs typeface="Arial-SGK-TV" pitchFamily="2" charset="0"/>
              </a:rPr>
              <a:t>đ</a:t>
            </a:r>
            <a:r>
              <a:rPr lang="en-US" sz="4400" b="1" smtClean="0">
                <a:latin typeface=".VnAristote" panose="020B7200000000000000" pitchFamily="34" charset="0"/>
                <a:cs typeface="Arial-SGK-TV" pitchFamily="2" charset="0"/>
              </a:rPr>
              <a:t> </a:t>
            </a:r>
            <a:endParaRPr lang="en-US" sz="4400" b="1" dirty="0">
              <a:latin typeface=".VnAristote" panose="020B7200000000000000" pitchFamily="34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47287" y="3610181"/>
            <a:ext cx="316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.VnAristote" panose="020B7200000000000000" pitchFamily="34" charset="0"/>
                <a:cs typeface="Arial-SGK-TV" pitchFamily="2" charset="0"/>
              </a:rPr>
              <a:t>đ</a:t>
            </a:r>
            <a:r>
              <a:rPr lang="en-US" sz="4400" b="1" smtClean="0">
                <a:latin typeface=".VnAristote" panose="020B7200000000000000" pitchFamily="34" charset="0"/>
                <a:cs typeface="Arial-SGK-TV" pitchFamily="2" charset="0"/>
              </a:rPr>
              <a:t> </a:t>
            </a:r>
            <a:endParaRPr lang="en-US" sz="4400" b="1" dirty="0">
              <a:latin typeface=".VnAristote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6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6927" y="52457"/>
            <a:ext cx="2029360" cy="9906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066557"/>
              </p:ext>
            </p:extLst>
          </p:nvPr>
        </p:nvGraphicFramePr>
        <p:xfrm>
          <a:off x="2090108" y="199886"/>
          <a:ext cx="6096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+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0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7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870016" y="1491937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71034" y="1494938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42016" y="1491937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30571" y="1487175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97034" y="1487175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19796" y="1487175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6697" y="1487175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42379" y="1510526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49785" y="2743200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+ 1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49785" y="34831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 + 2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62485" y="4191000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+ 3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10090" y="2743200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+ 6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0090" y="34831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+ 5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22790" y="4191000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+ 4 = 7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421177" y="1510526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943397" y="1510526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685115" y="1521343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0200" y="2075145"/>
            <a:ext cx="68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7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8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  <p:bldP spid="23" grpId="0"/>
      <p:bldP spid="24" grpId="0"/>
      <p:bldP spid="25" grpId="0"/>
      <p:bldP spid="26" grpId="0"/>
      <p:bldP spid="37" grpId="0" animBg="1"/>
      <p:bldP spid="38" grpId="0" animBg="1"/>
      <p:bldP spid="39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524000" y="258469"/>
            <a:ext cx="68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7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1143000"/>
            <a:ext cx="6099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7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1374" y="2286000"/>
            <a:ext cx="6099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00FF"/>
                </a:solidFill>
              </a:rPr>
              <a:t>1</a:t>
            </a:r>
            <a:endParaRPr lang="vi-VN" sz="360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1" y="2286000"/>
            <a:ext cx="6099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00FF"/>
                </a:solidFill>
              </a:rPr>
              <a:t>6</a:t>
            </a:r>
            <a:endParaRPr lang="vi-VN" sz="360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>
            <a:stCxn id="2" idx="2"/>
          </p:cNvCxnSpPr>
          <p:nvPr/>
        </p:nvCxnSpPr>
        <p:spPr>
          <a:xfrm flipH="1">
            <a:off x="3962731" y="1789331"/>
            <a:ext cx="761835" cy="4966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" idx="2"/>
          </p:cNvCxnSpPr>
          <p:nvPr/>
        </p:nvCxnSpPr>
        <p:spPr>
          <a:xfrm>
            <a:off x="4724566" y="1789331"/>
            <a:ext cx="838034" cy="4966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01374" y="3336851"/>
            <a:ext cx="6099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D60093"/>
                </a:solidFill>
              </a:rPr>
              <a:t>2</a:t>
            </a:r>
            <a:endParaRPr lang="vi-VN" sz="3600">
              <a:solidFill>
                <a:srgbClr val="D6009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6401" y="3336851"/>
            <a:ext cx="6099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D60093"/>
                </a:solidFill>
              </a:rPr>
              <a:t>5</a:t>
            </a:r>
            <a:endParaRPr lang="vi-VN" sz="3600">
              <a:solidFill>
                <a:srgbClr val="D6009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1374" y="4419600"/>
            <a:ext cx="6099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B050"/>
                </a:solidFill>
              </a:rPr>
              <a:t>3</a:t>
            </a:r>
            <a:endParaRPr lang="vi-VN" sz="360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1" y="4419600"/>
            <a:ext cx="6099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B050"/>
                </a:solidFill>
              </a:rPr>
              <a:t>4</a:t>
            </a:r>
            <a:endParaRPr lang="vi-VN" sz="360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77954" y="2295022"/>
            <a:ext cx="79037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00FF"/>
                </a:solidFill>
              </a:rPr>
              <a:t>và</a:t>
            </a:r>
            <a:endParaRPr lang="vi-VN" sz="360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7954" y="3429000"/>
            <a:ext cx="79037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D60093"/>
                </a:solidFill>
              </a:rPr>
              <a:t>và</a:t>
            </a:r>
            <a:endParaRPr lang="vi-VN" sz="3600">
              <a:solidFill>
                <a:srgbClr val="D6009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7214" y="4428622"/>
            <a:ext cx="79037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B050"/>
                </a:solidFill>
              </a:rPr>
              <a:t>và</a:t>
            </a:r>
            <a:endParaRPr lang="vi-VN" sz="360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34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600200" y="304800"/>
            <a:ext cx="68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7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67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317311" y="186780"/>
            <a:ext cx="68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914400"/>
            <a:ext cx="6099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6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1374" y="2057400"/>
            <a:ext cx="6099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00FF"/>
                </a:solidFill>
              </a:rPr>
              <a:t>1</a:t>
            </a:r>
            <a:endParaRPr lang="vi-VN" sz="360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1" y="2057400"/>
            <a:ext cx="6099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FF"/>
                </a:solidFill>
              </a:rPr>
              <a:t>5</a:t>
            </a:r>
            <a:endParaRPr lang="vi-VN" sz="360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>
            <a:stCxn id="2" idx="2"/>
          </p:cNvCxnSpPr>
          <p:nvPr/>
        </p:nvCxnSpPr>
        <p:spPr>
          <a:xfrm flipH="1">
            <a:off x="3962731" y="1560731"/>
            <a:ext cx="761835" cy="4966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" idx="2"/>
          </p:cNvCxnSpPr>
          <p:nvPr/>
        </p:nvCxnSpPr>
        <p:spPr>
          <a:xfrm>
            <a:off x="4724566" y="1560731"/>
            <a:ext cx="838034" cy="4966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01374" y="3108251"/>
            <a:ext cx="6099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D60093"/>
                </a:solidFill>
              </a:rPr>
              <a:t>2</a:t>
            </a:r>
            <a:endParaRPr lang="vi-VN" sz="3600">
              <a:solidFill>
                <a:srgbClr val="D6009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6401" y="3108251"/>
            <a:ext cx="6099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D60093"/>
                </a:solidFill>
              </a:rPr>
              <a:t>4</a:t>
            </a:r>
            <a:endParaRPr lang="vi-VN" sz="3600">
              <a:solidFill>
                <a:srgbClr val="D6009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1374" y="4191000"/>
            <a:ext cx="6099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B050"/>
                </a:solidFill>
              </a:rPr>
              <a:t>3</a:t>
            </a:r>
            <a:endParaRPr lang="vi-VN" sz="360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1" y="4191000"/>
            <a:ext cx="6099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50"/>
                </a:solidFill>
              </a:rPr>
              <a:t>3</a:t>
            </a:r>
            <a:endParaRPr lang="vi-VN" sz="360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77954" y="2066422"/>
            <a:ext cx="79037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00FF"/>
                </a:solidFill>
              </a:rPr>
              <a:t>và</a:t>
            </a:r>
            <a:endParaRPr lang="vi-VN" sz="360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7954" y="3200400"/>
            <a:ext cx="79037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D60093"/>
                </a:solidFill>
              </a:rPr>
              <a:t>và</a:t>
            </a:r>
            <a:endParaRPr lang="vi-VN" sz="3600">
              <a:solidFill>
                <a:srgbClr val="D6009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7214" y="4200022"/>
            <a:ext cx="79037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B050"/>
                </a:solidFill>
              </a:rPr>
              <a:t>và</a:t>
            </a:r>
            <a:endParaRPr lang="vi-VN" sz="360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139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447800" y="381000"/>
            <a:ext cx="68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5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31820"/>
            <a:ext cx="26670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474201" y="914400"/>
            <a:ext cx="4141338" cy="20116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0"/>
            <a:ext cx="2667000" cy="1219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201" y="776972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a)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813546" y="3094233"/>
            <a:ext cx="3702721" cy="23575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2051" y="3089564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b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687156" y="685800"/>
            <a:ext cx="444338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30546" y="1066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11" name="Rectangle 10"/>
          <p:cNvSpPr/>
          <p:nvPr/>
        </p:nvSpPr>
        <p:spPr>
          <a:xfrm>
            <a:off x="6502146" y="1066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0</a:t>
            </a:r>
            <a:endParaRPr lang="en-US" sz="4000" b="1"/>
          </a:p>
        </p:txBody>
      </p:sp>
      <p:sp>
        <p:nvSpPr>
          <p:cNvPr id="12" name="Rectangle 11"/>
          <p:cNvSpPr/>
          <p:nvPr/>
        </p:nvSpPr>
        <p:spPr>
          <a:xfrm>
            <a:off x="7721346" y="1066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714865" y="3170555"/>
            <a:ext cx="4443380" cy="13716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5117408" y="3513455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3</a:t>
            </a:r>
            <a:endParaRPr lang="en-US" sz="4000" b="1"/>
          </a:p>
        </p:txBody>
      </p:sp>
      <p:sp>
        <p:nvSpPr>
          <p:cNvPr id="54" name="Rectangle 53"/>
          <p:cNvSpPr/>
          <p:nvPr/>
        </p:nvSpPr>
        <p:spPr>
          <a:xfrm>
            <a:off x="6489008" y="3513455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5" name="Rectangle 54"/>
          <p:cNvSpPr/>
          <p:nvPr/>
        </p:nvSpPr>
        <p:spPr>
          <a:xfrm>
            <a:off x="7708208" y="3513455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7</a:t>
            </a:r>
            <a:endParaRPr lang="en-US" sz="40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53" grpId="0" animBg="1"/>
      <p:bldP spid="54" grpId="0" animBg="1"/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2404418" y="2208519"/>
            <a:ext cx="4326219" cy="20098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061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748416" y="3048000"/>
            <a:ext cx="156584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30812" y="3032946"/>
            <a:ext cx="1388988" cy="9809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337394" y="3086100"/>
            <a:ext cx="2130206" cy="8725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06336" y="4852060"/>
            <a:ext cx="1811482" cy="920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873022" y="4852060"/>
            <a:ext cx="368721" cy="8132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8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56D828-5701-4CA1-9585-75ABA8984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D33F0-7381-4B87-BE3C-F46F0D200A16}"/>
              </a:ext>
            </a:extLst>
          </p:cNvPr>
          <p:cNvSpPr txBox="1"/>
          <p:nvPr/>
        </p:nvSpPr>
        <p:spPr>
          <a:xfrm>
            <a:off x="2057400" y="4038600"/>
            <a:ext cx="41422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5200" b="1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5200" dirty="0">
              <a:solidFill>
                <a:srgbClr val="FF0000"/>
              </a:solidFill>
              <a:latin typeface="Sitka Small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170" y="979133"/>
            <a:ext cx="587573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71614">
            <a:off x="7312340" y="275671"/>
            <a:ext cx="1914525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60" y="486354"/>
            <a:ext cx="1384148" cy="134763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178" y="928127"/>
            <a:ext cx="954444" cy="1144361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969" y="4013405"/>
            <a:ext cx="5391997" cy="167538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78764"/>
            <a:ext cx="9144000" cy="13792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42934" y="2566669"/>
            <a:ext cx="74440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</a:t>
            </a:r>
            <a:r>
              <a:rPr lang="vi-VN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lại!</a:t>
            </a:r>
            <a:endParaRPr lang="en-US" altLang="zh-CN" sz="5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01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2473" y="3292051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45421" y="3190847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5316" y="3576078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201035" y="3229255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6577" y="2187765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313267" y="1873284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31" y="3797753"/>
            <a:ext cx="5944286" cy="3219031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4849276" y="4969869"/>
            <a:ext cx="1627556" cy="32504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4755133" y="3853141"/>
            <a:ext cx="3344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của phép tính </a:t>
            </a:r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 = ?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6781800" y="4953000"/>
            <a:ext cx="1832827" cy="31319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5617420" y="5563815"/>
            <a:ext cx="2519948" cy="37372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581400" y="6129902"/>
            <a:ext cx="1801895" cy="575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343400" y="6162559"/>
            <a:ext cx="81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154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5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21" grpId="0"/>
    </p:bldLst>
  </p:timing>
  <p:extLst mod="1">
    <p:ext uri="{E180D4A7-C9FB-4DFB-919C-405C955672EB}">
      <p14:showEvtLst xmlns:p14="http://schemas.microsoft.com/office/powerpoint/2010/main">
        <p14:triggerEvt type="onClick" time="24064" objId="37"/>
        <p14:triggerEvt type="onClick" time="24162" objId="3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182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6151" y="4199290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829100" y="4098086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2961" y="1633421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08680" y="1286599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605" y="128659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92296" y="97211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501443" y="2843314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87612" y="62061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13" y="1672576"/>
            <a:ext cx="8015750" cy="434079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791269" y="3761775"/>
            <a:ext cx="1498019" cy="42014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614878" y="2298602"/>
            <a:ext cx="40640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Con hãy điền dấu thích hợp vào chỗ chấm: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….. 2 + 5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063761" y="3786353"/>
            <a:ext cx="1506084" cy="41559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4876800" y="4732924"/>
            <a:ext cx="1506084" cy="36875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62600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968460774"/>
      </p:ext>
    </p:extLst>
  </p:cSld>
  <p:clrMapOvr>
    <a:masterClrMapping/>
  </p:clrMapOvr>
  <p:transition spd="slow" advTm="3653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29793" objId="3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7" y="6033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5530" y="2516678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38478" y="2415475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4656" y="4496076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179919" y="4042247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6374" y="195468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773065" y="164020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200489" y="2684225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63585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26" y="2743200"/>
            <a:ext cx="7236929" cy="391903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474081" y="4532115"/>
            <a:ext cx="1791356" cy="52200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056190" y="3176826"/>
            <a:ext cx="5604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&gt; &lt; =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 + 1 ….. 1 + 4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4561563" y="5314739"/>
            <a:ext cx="2144038" cy="53958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321569" y="4536641"/>
            <a:ext cx="1878920" cy="5129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464446" y="64124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370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47083 1.85185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34907" objId="3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5000">
                <a:solidFill>
                  <a:srgbClr val="FF9933"/>
                </a:solidFill>
                <a:latin typeface="HP-087" pitchFamily="34" charset="0"/>
              </a:rPr>
              <a:t>TIẾT </a:t>
            </a:r>
            <a:r>
              <a:rPr lang="en-US" sz="5000" smtClean="0">
                <a:solidFill>
                  <a:srgbClr val="FF9933"/>
                </a:solidFill>
                <a:latin typeface="HP-087" pitchFamily="34" charset="0"/>
              </a:rPr>
              <a:t>4</a:t>
            </a:r>
            <a:endParaRPr lang="vi-VN" sz="5000" dirty="0">
              <a:solidFill>
                <a:srgbClr val="FF993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" y="1470392"/>
            <a:ext cx="8809703" cy="2949207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tx1"/>
                  </a:solidFill>
                  <a:latin typeface=".VnAvant" pitchFamily="34" charset="0"/>
                </a:rPr>
                <a:t>Bµi</a:t>
              </a:r>
              <a:r>
                <a:rPr lang="en-US" sz="4800" dirty="0">
                  <a:solidFill>
                    <a:schemeClr val="tx1"/>
                  </a:solidFill>
                  <a:latin typeface=".VnAvant" pitchFamily="34" charset="0"/>
                </a:rPr>
                <a:t> 10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PHÐP CỘNG 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TRONG PH¹M VI 10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5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9"/>
    </mc:Choice>
    <mc:Fallback xmlns="">
      <p:transition spd="slow" advTm="1000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441BCD2-B0CD-4AF3-AFA4-8567E1A89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>
            <a:off x="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B424B65-E731-4BE3-8855-016235DFD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 flipH="1">
            <a:off x="457200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6526B6-D764-46B3-90AF-66E48863624D}"/>
              </a:ext>
            </a:extLst>
          </p:cNvPr>
          <p:cNvSpPr/>
          <p:nvPr/>
        </p:nvSpPr>
        <p:spPr>
          <a:xfrm>
            <a:off x="239316" y="2428598"/>
            <a:ext cx="8665369" cy="252421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spcBef>
                <a:spcPts val="375"/>
              </a:spcBef>
              <a:defRPr/>
            </a:pPr>
            <a:endParaRPr lang="en-US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3059648"/>
            <a:ext cx="9143999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  <a:r>
              <a:rPr lang="en-US" sz="60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</a:t>
            </a:r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PHÉP CỘNG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4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623819" y="662996"/>
            <a:ext cx="2375690" cy="2003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3048679" y="662996"/>
            <a:ext cx="2425753" cy="204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219" y="96781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a)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565236" y="1373204"/>
            <a:ext cx="2751784" cy="667063"/>
            <a:chOff x="5551312" y="1383311"/>
            <a:chExt cx="2751784" cy="667063"/>
          </a:xfrm>
        </p:grpSpPr>
        <p:sp>
          <p:nvSpPr>
            <p:cNvPr id="8" name="TextBox 7"/>
            <p:cNvSpPr txBox="1"/>
            <p:nvPr/>
          </p:nvSpPr>
          <p:spPr>
            <a:xfrm>
              <a:off x="5551312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36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47371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69460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97165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en-US" sz="36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95623" y="1404043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392584" y="1367840"/>
            <a:ext cx="7355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</a:rPr>
              <a:t>4</a:t>
            </a:r>
            <a:endParaRPr lang="vi-VN" sz="3600" b="1">
              <a:solidFill>
                <a:srgbClr val="00B05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85948" y="40460"/>
            <a:ext cx="2848117" cy="668266"/>
            <a:chOff x="5551312" y="1361376"/>
            <a:chExt cx="2848117" cy="668266"/>
          </a:xfrm>
        </p:grpSpPr>
        <p:sp>
          <p:nvSpPr>
            <p:cNvPr id="16" name="TextBox 15"/>
            <p:cNvSpPr txBox="1"/>
            <p:nvPr/>
          </p:nvSpPr>
          <p:spPr>
            <a:xfrm>
              <a:off x="5551312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47371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69460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97165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91956" y="1361376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72163" y="572158"/>
            <a:ext cx="2981598" cy="654494"/>
            <a:chOff x="5551312" y="1375148"/>
            <a:chExt cx="2981598" cy="654494"/>
          </a:xfrm>
        </p:grpSpPr>
        <p:sp>
          <p:nvSpPr>
            <p:cNvPr id="22" name="TextBox 21"/>
            <p:cNvSpPr txBox="1"/>
            <p:nvPr/>
          </p:nvSpPr>
          <p:spPr>
            <a:xfrm>
              <a:off x="5551312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47371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69460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97165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29104" y="1375148"/>
              <a:ext cx="10038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85948" y="992182"/>
            <a:ext cx="2903055" cy="667063"/>
            <a:chOff x="5551312" y="1383311"/>
            <a:chExt cx="2903055" cy="667063"/>
          </a:xfrm>
        </p:grpSpPr>
        <p:sp>
          <p:nvSpPr>
            <p:cNvPr id="28" name="TextBox 27"/>
            <p:cNvSpPr txBox="1"/>
            <p:nvPr/>
          </p:nvSpPr>
          <p:spPr>
            <a:xfrm>
              <a:off x="5551312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47371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69460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97165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46894" y="1404043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572163" y="1795172"/>
            <a:ext cx="2903832" cy="667063"/>
            <a:chOff x="5551312" y="1383311"/>
            <a:chExt cx="2903832" cy="667063"/>
          </a:xfrm>
        </p:grpSpPr>
        <p:sp>
          <p:nvSpPr>
            <p:cNvPr id="34" name="TextBox 33"/>
            <p:cNvSpPr txBox="1"/>
            <p:nvPr/>
          </p:nvSpPr>
          <p:spPr>
            <a:xfrm>
              <a:off x="5551312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47371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69460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97165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547671" y="1404043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585948" y="2243898"/>
            <a:ext cx="2877023" cy="667063"/>
            <a:chOff x="5551312" y="1383311"/>
            <a:chExt cx="2877023" cy="667063"/>
          </a:xfrm>
        </p:grpSpPr>
        <p:sp>
          <p:nvSpPr>
            <p:cNvPr id="40" name="TextBox 39"/>
            <p:cNvSpPr txBox="1"/>
            <p:nvPr/>
          </p:nvSpPr>
          <p:spPr>
            <a:xfrm>
              <a:off x="5551312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47371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69460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997165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20862" y="1404043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572163" y="2713356"/>
            <a:ext cx="3190837" cy="667063"/>
            <a:chOff x="5551312" y="1383311"/>
            <a:chExt cx="3190837" cy="667063"/>
          </a:xfrm>
        </p:grpSpPr>
        <p:sp>
          <p:nvSpPr>
            <p:cNvPr id="46" name="TextBox 45"/>
            <p:cNvSpPr txBox="1"/>
            <p:nvPr/>
          </p:nvSpPr>
          <p:spPr>
            <a:xfrm>
              <a:off x="5551312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047371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569460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997165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505741" y="1404043"/>
              <a:ext cx="1236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7 …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585948" y="3188952"/>
            <a:ext cx="2848117" cy="653530"/>
            <a:chOff x="5551312" y="1376112"/>
            <a:chExt cx="2848117" cy="653530"/>
          </a:xfrm>
          <a:noFill/>
        </p:grpSpPr>
        <p:sp>
          <p:nvSpPr>
            <p:cNvPr id="52" name="TextBox 51"/>
            <p:cNvSpPr txBox="1"/>
            <p:nvPr/>
          </p:nvSpPr>
          <p:spPr>
            <a:xfrm>
              <a:off x="5551312" y="1383311"/>
              <a:ext cx="866048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047371" y="1383311"/>
              <a:ext cx="866048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569460" y="1383311"/>
              <a:ext cx="907473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997165" y="1383311"/>
              <a:ext cx="907473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491956" y="1376112"/>
              <a:ext cx="907473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73182" y="4013513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 nào cộng với 0 cũng bằng chính số đó.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9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219" y="96781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585948" y="1361366"/>
            <a:ext cx="2903832" cy="653895"/>
            <a:chOff x="5551312" y="1375747"/>
            <a:chExt cx="2903832" cy="653895"/>
          </a:xfrm>
        </p:grpSpPr>
        <p:sp>
          <p:nvSpPr>
            <p:cNvPr id="8" name="TextBox 7"/>
            <p:cNvSpPr txBox="1"/>
            <p:nvPr/>
          </p:nvSpPr>
          <p:spPr>
            <a:xfrm>
              <a:off x="5551312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47371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69460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97165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en-US" sz="36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47671" y="1375747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6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59916" y="874050"/>
            <a:ext cx="2903055" cy="817957"/>
            <a:chOff x="5551312" y="1383311"/>
            <a:chExt cx="2903055" cy="667063"/>
          </a:xfrm>
        </p:grpSpPr>
        <p:sp>
          <p:nvSpPr>
            <p:cNvPr id="28" name="TextBox 27"/>
            <p:cNvSpPr txBox="1"/>
            <p:nvPr/>
          </p:nvSpPr>
          <p:spPr>
            <a:xfrm>
              <a:off x="5551312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47371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69460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97165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46894" y="1404043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572163" y="1795172"/>
            <a:ext cx="2903832" cy="817957"/>
            <a:chOff x="5551312" y="1383311"/>
            <a:chExt cx="2903832" cy="667063"/>
          </a:xfrm>
        </p:grpSpPr>
        <p:sp>
          <p:nvSpPr>
            <p:cNvPr id="34" name="TextBox 33"/>
            <p:cNvSpPr txBox="1"/>
            <p:nvPr/>
          </p:nvSpPr>
          <p:spPr>
            <a:xfrm>
              <a:off x="5551312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47371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69460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97165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547671" y="1404043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585948" y="2243898"/>
            <a:ext cx="2877023" cy="817957"/>
            <a:chOff x="5551312" y="1383311"/>
            <a:chExt cx="2877023" cy="667063"/>
          </a:xfrm>
        </p:grpSpPr>
        <p:sp>
          <p:nvSpPr>
            <p:cNvPr id="40" name="TextBox 39"/>
            <p:cNvSpPr txBox="1"/>
            <p:nvPr/>
          </p:nvSpPr>
          <p:spPr>
            <a:xfrm>
              <a:off x="5551312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47371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69460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997165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20862" y="1404043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572163" y="2713356"/>
            <a:ext cx="3114637" cy="817957"/>
            <a:chOff x="5551312" y="1383311"/>
            <a:chExt cx="3114637" cy="667063"/>
          </a:xfrm>
        </p:grpSpPr>
        <p:sp>
          <p:nvSpPr>
            <p:cNvPr id="46" name="TextBox 45"/>
            <p:cNvSpPr txBox="1"/>
            <p:nvPr/>
          </p:nvSpPr>
          <p:spPr>
            <a:xfrm>
              <a:off x="5551312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047371" y="1383311"/>
              <a:ext cx="866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569460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997165" y="1383311"/>
              <a:ext cx="907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505741" y="1404043"/>
              <a:ext cx="1160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5 …</a:t>
              </a:r>
              <a:endPara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585948" y="3188952"/>
            <a:ext cx="2848117" cy="653530"/>
            <a:chOff x="5551312" y="1376112"/>
            <a:chExt cx="2848117" cy="653530"/>
          </a:xfrm>
          <a:noFill/>
        </p:grpSpPr>
        <p:sp>
          <p:nvSpPr>
            <p:cNvPr id="52" name="TextBox 51"/>
            <p:cNvSpPr txBox="1"/>
            <p:nvPr/>
          </p:nvSpPr>
          <p:spPr>
            <a:xfrm>
              <a:off x="5551312" y="1383311"/>
              <a:ext cx="866048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047371" y="1383311"/>
              <a:ext cx="866048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569460" y="1383311"/>
              <a:ext cx="907473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997165" y="1383311"/>
              <a:ext cx="907473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491956" y="1376112"/>
              <a:ext cx="907473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291094" y="396238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 với số nào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 chính số đó.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968590" y="1226652"/>
            <a:ext cx="1349124" cy="18579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3170530" y="1323020"/>
            <a:ext cx="1425864" cy="1690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030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3|34.1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3.3|1.2|0.8|0.8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3.3|1.2|0.8|0.8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4|3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2.3|27.1|2.2|37.2|8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2.3|27.1|2.2|37.2|8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2.3|27.1|2.2|37.2|8|7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2.3|27.1|2.2|37.2|8|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2.3|27.1|2.2|37.2|8|7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1264</TotalTime>
  <Words>420</Words>
  <Application>Microsoft Office PowerPoint</Application>
  <PresentationFormat>On-screen Show (4:3)</PresentationFormat>
  <Paragraphs>200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宋体</vt:lpstr>
      <vt:lpstr>.VnAristote</vt:lpstr>
      <vt:lpstr>.VnAvant</vt:lpstr>
      <vt:lpstr>.VnAvantH</vt:lpstr>
      <vt:lpstr>Arial</vt:lpstr>
      <vt:lpstr>Arial-Rounded</vt:lpstr>
      <vt:lpstr>Arial-SGK-TV</vt:lpstr>
      <vt:lpstr>Calibri</vt:lpstr>
      <vt:lpstr>HP001 4 hàng</vt:lpstr>
      <vt:lpstr>HP-087</vt:lpstr>
      <vt:lpstr>Sitka Small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140</cp:revision>
  <cp:lastPrinted>2020-11-10T04:40:23Z</cp:lastPrinted>
  <dcterms:created xsi:type="dcterms:W3CDTF">2020-08-24T16:53:57Z</dcterms:created>
  <dcterms:modified xsi:type="dcterms:W3CDTF">2021-11-16T14:42:49Z</dcterms:modified>
</cp:coreProperties>
</file>