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86" r:id="rId2"/>
    <p:sldId id="298" r:id="rId3"/>
    <p:sldId id="287" r:id="rId4"/>
    <p:sldId id="273" r:id="rId5"/>
    <p:sldId id="288" r:id="rId6"/>
    <p:sldId id="258" r:id="rId7"/>
    <p:sldId id="299" r:id="rId8"/>
    <p:sldId id="261" r:id="rId9"/>
    <p:sldId id="263" r:id="rId10"/>
    <p:sldId id="262" r:id="rId11"/>
    <p:sldId id="279" r:id="rId12"/>
    <p:sldId id="280" r:id="rId13"/>
    <p:sldId id="281" r:id="rId14"/>
    <p:sldId id="278" r:id="rId15"/>
    <p:sldId id="289" r:id="rId16"/>
    <p:sldId id="267" r:id="rId17"/>
    <p:sldId id="282" r:id="rId18"/>
    <p:sldId id="284" r:id="rId19"/>
    <p:sldId id="290" r:id="rId20"/>
    <p:sldId id="292" r:id="rId21"/>
    <p:sldId id="302" r:id="rId22"/>
    <p:sldId id="293" r:id="rId23"/>
    <p:sldId id="300" r:id="rId24"/>
    <p:sldId id="283" r:id="rId25"/>
    <p:sldId id="301" r:id="rId26"/>
  </p:sldIdLst>
  <p:sldSz cx="9144000" cy="5143500" type="screen16x9"/>
  <p:notesSz cx="6858000" cy="9144000"/>
  <p:defaultText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EDFF"/>
    <a:srgbClr val="AFEAFF"/>
    <a:srgbClr val="FFFF01"/>
    <a:srgbClr val="FFFF37"/>
    <a:srgbClr val="F3CEF6"/>
    <a:srgbClr val="ECB2F0"/>
    <a:srgbClr val="E496EA"/>
    <a:srgbClr val="A521AF"/>
    <a:srgbClr val="D24CDC"/>
    <a:srgbClr val="DD77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72" autoAdjust="0"/>
  </p:normalViewPr>
  <p:slideViewPr>
    <p:cSldViewPr>
      <p:cViewPr varScale="1">
        <p:scale>
          <a:sx n="143" d="100"/>
          <a:sy n="143" d="100"/>
        </p:scale>
        <p:origin x="684"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07-Mar-22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302" rtl="0" eaLnBrk="1" latinLnBrk="0" hangingPunct="1">
      <a:defRPr sz="1200" kern="1200">
        <a:solidFill>
          <a:schemeClr val="tx1"/>
        </a:solidFill>
        <a:latin typeface="+mn-lt"/>
        <a:ea typeface="+mn-ea"/>
        <a:cs typeface="+mn-cs"/>
      </a:defRPr>
    </a:lvl1pPr>
    <a:lvl2pPr marL="456651" algn="l" defTabSz="913302" rtl="0" eaLnBrk="1" latinLnBrk="0" hangingPunct="1">
      <a:defRPr sz="1200" kern="1200">
        <a:solidFill>
          <a:schemeClr val="tx1"/>
        </a:solidFill>
        <a:latin typeface="+mn-lt"/>
        <a:ea typeface="+mn-ea"/>
        <a:cs typeface="+mn-cs"/>
      </a:defRPr>
    </a:lvl2pPr>
    <a:lvl3pPr marL="913302" algn="l" defTabSz="913302" rtl="0" eaLnBrk="1" latinLnBrk="0" hangingPunct="1">
      <a:defRPr sz="1200" kern="1200">
        <a:solidFill>
          <a:schemeClr val="tx1"/>
        </a:solidFill>
        <a:latin typeface="+mn-lt"/>
        <a:ea typeface="+mn-ea"/>
        <a:cs typeface="+mn-cs"/>
      </a:defRPr>
    </a:lvl3pPr>
    <a:lvl4pPr marL="1369955" algn="l" defTabSz="913302" rtl="0" eaLnBrk="1" latinLnBrk="0" hangingPunct="1">
      <a:defRPr sz="1200" kern="1200">
        <a:solidFill>
          <a:schemeClr val="tx1"/>
        </a:solidFill>
        <a:latin typeface="+mn-lt"/>
        <a:ea typeface="+mn-ea"/>
        <a:cs typeface="+mn-cs"/>
      </a:defRPr>
    </a:lvl4pPr>
    <a:lvl5pPr marL="1826606" algn="l" defTabSz="913302" rtl="0" eaLnBrk="1" latinLnBrk="0" hangingPunct="1">
      <a:defRPr sz="1200" kern="1200">
        <a:solidFill>
          <a:schemeClr val="tx1"/>
        </a:solidFill>
        <a:latin typeface="+mn-lt"/>
        <a:ea typeface="+mn-ea"/>
        <a:cs typeface="+mn-cs"/>
      </a:defRPr>
    </a:lvl5pPr>
    <a:lvl6pPr marL="2283258" algn="l" defTabSz="913302" rtl="0" eaLnBrk="1" latinLnBrk="0" hangingPunct="1">
      <a:defRPr sz="1200" kern="1200">
        <a:solidFill>
          <a:schemeClr val="tx1"/>
        </a:solidFill>
        <a:latin typeface="+mn-lt"/>
        <a:ea typeface="+mn-ea"/>
        <a:cs typeface="+mn-cs"/>
      </a:defRPr>
    </a:lvl6pPr>
    <a:lvl7pPr marL="2739910" algn="l" defTabSz="913302" rtl="0" eaLnBrk="1" latinLnBrk="0" hangingPunct="1">
      <a:defRPr sz="1200" kern="1200">
        <a:solidFill>
          <a:schemeClr val="tx1"/>
        </a:solidFill>
        <a:latin typeface="+mn-lt"/>
        <a:ea typeface="+mn-ea"/>
        <a:cs typeface="+mn-cs"/>
      </a:defRPr>
    </a:lvl7pPr>
    <a:lvl8pPr marL="3196561" algn="l" defTabSz="913302" rtl="0" eaLnBrk="1" latinLnBrk="0" hangingPunct="1">
      <a:defRPr sz="1200" kern="1200">
        <a:solidFill>
          <a:schemeClr val="tx1"/>
        </a:solidFill>
        <a:latin typeface="+mn-lt"/>
        <a:ea typeface="+mn-ea"/>
        <a:cs typeface="+mn-cs"/>
      </a:defRPr>
    </a:lvl8pPr>
    <a:lvl9pPr marL="3653212" algn="l" defTabSz="9133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1</a:t>
            </a:fld>
            <a:endParaRPr lang="zh-CN" altLang="en-US"/>
          </a:p>
        </p:txBody>
      </p:sp>
    </p:spTree>
    <p:extLst>
      <p:ext uri="{BB962C8B-B14F-4D97-AF65-F5344CB8AC3E}">
        <p14:creationId xmlns:p14="http://schemas.microsoft.com/office/powerpoint/2010/main" val="164413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5</a:t>
            </a:fld>
            <a:endParaRPr lang="zh-CN" altLang="en-US"/>
          </a:p>
        </p:txBody>
      </p:sp>
    </p:spTree>
    <p:extLst>
      <p:ext uri="{BB962C8B-B14F-4D97-AF65-F5344CB8AC3E}">
        <p14:creationId xmlns:p14="http://schemas.microsoft.com/office/powerpoint/2010/main" val="348812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3861971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mtClean="0"/>
          </a:p>
        </p:txBody>
      </p:sp>
      <p:sp>
        <p:nvSpPr>
          <p:cNvPr id="4" name="Slide Number Placeholder 3"/>
          <p:cNvSpPr>
            <a:spLocks noGrp="1"/>
          </p:cNvSpPr>
          <p:nvPr>
            <p:ph type="sldNum" sz="quarter" idx="10"/>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4241851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15</a:t>
            </a:fld>
            <a:endParaRPr lang="zh-CN" altLang="en-US"/>
          </a:p>
        </p:txBody>
      </p:sp>
    </p:spTree>
    <p:extLst>
      <p:ext uri="{BB962C8B-B14F-4D97-AF65-F5344CB8AC3E}">
        <p14:creationId xmlns:p14="http://schemas.microsoft.com/office/powerpoint/2010/main" val="1098524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19</a:t>
            </a:fld>
            <a:endParaRPr lang="zh-CN" altLang="en-US"/>
          </a:p>
        </p:txBody>
      </p:sp>
    </p:spTree>
    <p:extLst>
      <p:ext uri="{BB962C8B-B14F-4D97-AF65-F5344CB8AC3E}">
        <p14:creationId xmlns:p14="http://schemas.microsoft.com/office/powerpoint/2010/main" val="1671374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22</a:t>
            </a:fld>
            <a:endParaRPr lang="en-US"/>
          </a:p>
        </p:txBody>
      </p:sp>
    </p:spTree>
    <p:extLst>
      <p:ext uri="{BB962C8B-B14F-4D97-AF65-F5344CB8AC3E}">
        <p14:creationId xmlns:p14="http://schemas.microsoft.com/office/powerpoint/2010/main" val="1179688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89" indent="0" algn="ctr">
              <a:buNone/>
              <a:defRPr>
                <a:solidFill>
                  <a:schemeClr val="tx1">
                    <a:tint val="75000"/>
                  </a:schemeClr>
                </a:solidFill>
              </a:defRPr>
            </a:lvl2pPr>
            <a:lvl3pPr marL="913180" indent="0" algn="ctr">
              <a:buNone/>
              <a:defRPr>
                <a:solidFill>
                  <a:schemeClr val="tx1">
                    <a:tint val="75000"/>
                  </a:schemeClr>
                </a:solidFill>
              </a:defRPr>
            </a:lvl3pPr>
            <a:lvl4pPr marL="1369769" indent="0" algn="ctr">
              <a:buNone/>
              <a:defRPr>
                <a:solidFill>
                  <a:schemeClr val="tx1">
                    <a:tint val="75000"/>
                  </a:schemeClr>
                </a:solidFill>
              </a:defRPr>
            </a:lvl4pPr>
            <a:lvl5pPr marL="1826359" indent="0" algn="ctr">
              <a:buNone/>
              <a:defRPr>
                <a:solidFill>
                  <a:schemeClr val="tx1">
                    <a:tint val="75000"/>
                  </a:schemeClr>
                </a:solidFill>
              </a:defRPr>
            </a:lvl5pPr>
            <a:lvl6pPr marL="2282948" indent="0" algn="ctr">
              <a:buNone/>
              <a:defRPr>
                <a:solidFill>
                  <a:schemeClr val="tx1">
                    <a:tint val="75000"/>
                  </a:schemeClr>
                </a:solidFill>
              </a:defRPr>
            </a:lvl6pPr>
            <a:lvl7pPr marL="2739538" indent="0" algn="ctr">
              <a:buNone/>
              <a:defRPr>
                <a:solidFill>
                  <a:schemeClr val="tx1">
                    <a:tint val="75000"/>
                  </a:schemeClr>
                </a:solidFill>
              </a:defRPr>
            </a:lvl7pPr>
            <a:lvl8pPr marL="3196128" indent="0" algn="ctr">
              <a:buNone/>
              <a:defRPr>
                <a:solidFill>
                  <a:schemeClr val="tx1">
                    <a:tint val="75000"/>
                  </a:schemeClr>
                </a:solidFill>
              </a:defRPr>
            </a:lvl8pPr>
            <a:lvl9pPr marL="365271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07-Mar-22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07-Mar-22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07-Mar-22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07-Mar-22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89" indent="0">
              <a:buNone/>
              <a:defRPr sz="1800">
                <a:solidFill>
                  <a:schemeClr val="tx1">
                    <a:tint val="75000"/>
                  </a:schemeClr>
                </a:solidFill>
              </a:defRPr>
            </a:lvl2pPr>
            <a:lvl3pPr marL="913180" indent="0">
              <a:buNone/>
              <a:defRPr sz="1600">
                <a:solidFill>
                  <a:schemeClr val="tx1">
                    <a:tint val="75000"/>
                  </a:schemeClr>
                </a:solidFill>
              </a:defRPr>
            </a:lvl3pPr>
            <a:lvl4pPr marL="1369769" indent="0">
              <a:buNone/>
              <a:defRPr sz="1400">
                <a:solidFill>
                  <a:schemeClr val="tx1">
                    <a:tint val="75000"/>
                  </a:schemeClr>
                </a:solidFill>
              </a:defRPr>
            </a:lvl4pPr>
            <a:lvl5pPr marL="1826359" indent="0">
              <a:buNone/>
              <a:defRPr sz="1400">
                <a:solidFill>
                  <a:schemeClr val="tx1">
                    <a:tint val="75000"/>
                  </a:schemeClr>
                </a:solidFill>
              </a:defRPr>
            </a:lvl5pPr>
            <a:lvl6pPr marL="2282948" indent="0">
              <a:buNone/>
              <a:defRPr sz="1400">
                <a:solidFill>
                  <a:schemeClr val="tx1">
                    <a:tint val="75000"/>
                  </a:schemeClr>
                </a:solidFill>
              </a:defRPr>
            </a:lvl6pPr>
            <a:lvl7pPr marL="2739538" indent="0">
              <a:buNone/>
              <a:defRPr sz="1400">
                <a:solidFill>
                  <a:schemeClr val="tx1">
                    <a:tint val="75000"/>
                  </a:schemeClr>
                </a:solidFill>
              </a:defRPr>
            </a:lvl7pPr>
            <a:lvl8pPr marL="3196128" indent="0">
              <a:buNone/>
              <a:defRPr sz="1400">
                <a:solidFill>
                  <a:schemeClr val="tx1">
                    <a:tint val="75000"/>
                  </a:schemeClr>
                </a:solidFill>
              </a:defRPr>
            </a:lvl8pPr>
            <a:lvl9pPr marL="365271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07-Mar-22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07-Mar-22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07-Mar-22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07-Mar-22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07-Mar-22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076329"/>
            <a:ext cx="3008313" cy="351829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07-Mar-22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89" indent="0">
              <a:buNone/>
              <a:defRPr sz="2800"/>
            </a:lvl2pPr>
            <a:lvl3pPr marL="913180" indent="0">
              <a:buNone/>
              <a:defRPr sz="2400"/>
            </a:lvl3pPr>
            <a:lvl4pPr marL="1369769" indent="0">
              <a:buNone/>
              <a:defRPr sz="2000"/>
            </a:lvl4pPr>
            <a:lvl5pPr marL="1826359" indent="0">
              <a:buNone/>
              <a:defRPr sz="2000"/>
            </a:lvl5pPr>
            <a:lvl6pPr marL="2282948" indent="0">
              <a:buNone/>
              <a:defRPr sz="2000"/>
            </a:lvl6pPr>
            <a:lvl7pPr marL="2739538" indent="0">
              <a:buNone/>
              <a:defRPr sz="2000"/>
            </a:lvl7pPr>
            <a:lvl8pPr marL="3196128" indent="0">
              <a:buNone/>
              <a:defRPr sz="2000"/>
            </a:lvl8pPr>
            <a:lvl9pPr marL="3652717"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07-Mar-22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17" tIns="45660" rIns="91317" bIns="4566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17" tIns="45660" rIns="91317" bIns="4566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317" tIns="45660" rIns="91317" bIns="45660" rtlCol="0" anchor="ctr"/>
          <a:lstStyle>
            <a:lvl1pPr algn="l">
              <a:defRPr sz="1200">
                <a:solidFill>
                  <a:schemeClr val="tx1">
                    <a:tint val="75000"/>
                  </a:schemeClr>
                </a:solidFill>
              </a:defRPr>
            </a:lvl1pPr>
          </a:lstStyle>
          <a:p>
            <a:fld id="{4CEF851F-4C9B-4ED8-A706-7687066F5A2C}" type="datetimeFigureOut">
              <a:rPr lang="en-US" smtClean="0"/>
              <a:t>07-Mar-22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17" tIns="45660" rIns="91317" bIns="456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17" tIns="45660" rIns="91317" bIns="45660"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180" rtl="0" eaLnBrk="1" latinLnBrk="0" hangingPunct="1">
        <a:spcBef>
          <a:spcPct val="0"/>
        </a:spcBef>
        <a:buNone/>
        <a:defRPr sz="4400" kern="1200">
          <a:solidFill>
            <a:schemeClr val="tx1"/>
          </a:solidFill>
          <a:latin typeface="+mj-lt"/>
          <a:ea typeface="+mj-ea"/>
          <a:cs typeface="+mj-cs"/>
        </a:defRPr>
      </a:lvl1pPr>
    </p:titleStyle>
    <p:bodyStyle>
      <a:lvl1pPr marL="342442" indent="-342442" algn="l" defTabSz="91318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58" indent="-285369" algn="l" defTabSz="91318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74" indent="-228296" algn="l" defTabSz="91318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6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5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24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83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42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01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3.pn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45.gif"/><Relationship Id="rId3" Type="http://schemas.openxmlformats.org/officeDocument/2006/relationships/image" Target="../media/image35.gif"/><Relationship Id="rId7" Type="http://schemas.openxmlformats.org/officeDocument/2006/relationships/image" Target="../media/image39.gif"/><Relationship Id="rId12" Type="http://schemas.openxmlformats.org/officeDocument/2006/relationships/image" Target="../media/image44.gif"/><Relationship Id="rId2" Type="http://schemas.openxmlformats.org/officeDocument/2006/relationships/slideLayout" Target="../slideLayouts/slideLayout2.xml"/><Relationship Id="rId1" Type="http://schemas.openxmlformats.org/officeDocument/2006/relationships/audio" Target="file:///G:\ga%20tieu%20jhoc\New%20Folder\co%20lieeeeeeeeeen\20.%20Bai%20Ngoi%20Ca%20Que%20Huong%20-%20Phi%20Nhung.mp3" TargetMode="External"/><Relationship Id="rId6" Type="http://schemas.openxmlformats.org/officeDocument/2006/relationships/image" Target="../media/image38.gif"/><Relationship Id="rId11" Type="http://schemas.openxmlformats.org/officeDocument/2006/relationships/image" Target="../media/image43.png"/><Relationship Id="rId5" Type="http://schemas.openxmlformats.org/officeDocument/2006/relationships/image" Target="../media/image37.gif"/><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gif"/></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4">
            <a:extLst>
              <a:ext uri="{FF2B5EF4-FFF2-40B4-BE49-F238E27FC236}">
                <a16:creationId xmlns:a16="http://schemas.microsoft.com/office/drawing/2014/main" id="{45FFCA32-A877-4B09-A0FC-98583CA87A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49772"/>
            <a:ext cx="9135611" cy="3293728"/>
          </a:xfrm>
          <a:prstGeom prst="rect">
            <a:avLst/>
          </a:prstGeom>
        </p:spPr>
      </p:pic>
      <p:sp>
        <p:nvSpPr>
          <p:cNvPr id="2" name="标题 1">
            <a:extLst>
              <a:ext uri="{FF2B5EF4-FFF2-40B4-BE49-F238E27FC236}">
                <a16:creationId xmlns:a16="http://schemas.microsoft.com/office/drawing/2014/main" id="{FECF27E8-23FC-4EE9-A854-04E497D91E65}"/>
              </a:ext>
            </a:extLst>
          </p:cNvPr>
          <p:cNvSpPr>
            <a:spLocks noGrp="1"/>
          </p:cNvSpPr>
          <p:nvPr>
            <p:ph type="title"/>
          </p:nvPr>
        </p:nvSpPr>
        <p:spPr/>
        <p:txBody>
          <a:bodyPr/>
          <a:lstStyle/>
          <a:p>
            <a:endParaRPr lang="zh-CN" altLang="en-US" dirty="0"/>
          </a:p>
        </p:txBody>
      </p:sp>
      <p:pic>
        <p:nvPicPr>
          <p:cNvPr id="5" name="内容占位符 4">
            <a:extLst>
              <a:ext uri="{FF2B5EF4-FFF2-40B4-BE49-F238E27FC236}">
                <a16:creationId xmlns:a16="http://schemas.microsoft.com/office/drawing/2014/main" id="{6774E29C-5A44-4EF7-909C-98F966C1131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9144000" cy="5143501"/>
          </a:xfrm>
        </p:spPr>
      </p:pic>
      <p:pic>
        <p:nvPicPr>
          <p:cNvPr id="9" name="图片 8">
            <a:extLst>
              <a:ext uri="{FF2B5EF4-FFF2-40B4-BE49-F238E27FC236}">
                <a16:creationId xmlns:a16="http://schemas.microsoft.com/office/drawing/2014/main" id="{2E6C60E5-D186-41DD-9EE9-19D8DBBB29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815745" y="2305923"/>
            <a:ext cx="1373663" cy="2381425"/>
          </a:xfrm>
          <a:prstGeom prst="rect">
            <a:avLst/>
          </a:prstGeom>
        </p:spPr>
      </p:pic>
      <p:pic>
        <p:nvPicPr>
          <p:cNvPr id="10" name="图片 9">
            <a:extLst>
              <a:ext uri="{FF2B5EF4-FFF2-40B4-BE49-F238E27FC236}">
                <a16:creationId xmlns:a16="http://schemas.microsoft.com/office/drawing/2014/main" id="{902C94CC-1E2C-437C-BF2B-6006BB22D2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871" y="3466751"/>
            <a:ext cx="1754759" cy="1237467"/>
          </a:xfrm>
          <a:prstGeom prst="rect">
            <a:avLst/>
          </a:prstGeom>
        </p:spPr>
      </p:pic>
      <p:pic>
        <p:nvPicPr>
          <p:cNvPr id="12" name="图片 11">
            <a:extLst>
              <a:ext uri="{FF2B5EF4-FFF2-40B4-BE49-F238E27FC236}">
                <a16:creationId xmlns:a16="http://schemas.microsoft.com/office/drawing/2014/main" id="{C54970A0-1C59-4D2F-8F80-97F1E71528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73121" y="2549071"/>
            <a:ext cx="3176184" cy="3176184"/>
          </a:xfrm>
          <a:prstGeom prst="rect">
            <a:avLst/>
          </a:prstGeom>
        </p:spPr>
      </p:pic>
      <p:pic>
        <p:nvPicPr>
          <p:cNvPr id="14" name="图片 13">
            <a:extLst>
              <a:ext uri="{FF2B5EF4-FFF2-40B4-BE49-F238E27FC236}">
                <a16:creationId xmlns:a16="http://schemas.microsoft.com/office/drawing/2014/main" id="{6352CDB8-E3F4-4407-93D5-990A8104E2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168" y="-456163"/>
            <a:ext cx="9118832" cy="1826804"/>
          </a:xfrm>
          <a:prstGeom prst="rect">
            <a:avLst/>
          </a:prstGeom>
        </p:spPr>
      </p:pic>
      <p:sp>
        <p:nvSpPr>
          <p:cNvPr id="11" name="TextBox 10"/>
          <p:cNvSpPr txBox="1"/>
          <p:nvPr/>
        </p:nvSpPr>
        <p:spPr>
          <a:xfrm>
            <a:off x="990600" y="898440"/>
            <a:ext cx="6157055" cy="1446501"/>
          </a:xfrm>
          <a:prstGeom prst="rect">
            <a:avLst/>
          </a:prstGeom>
          <a:noFill/>
        </p:spPr>
        <p:txBody>
          <a:bodyPr wrap="square" lIns="91391" tIns="45696" rIns="91391" bIns="45696" rtlCol="0">
            <a:spAutoFit/>
          </a:bodyPr>
          <a:lstStyle/>
          <a:p>
            <a:pPr algn="ctr"/>
            <a:r>
              <a:rPr lang="en-US" sz="4400" b="1" smtClean="0">
                <a:ln w="3175">
                  <a:solidFill>
                    <a:schemeClr val="bg1"/>
                  </a:solidFill>
                </a:ln>
                <a:solidFill>
                  <a:srgbClr val="FF0000"/>
                </a:solidFill>
                <a:latin typeface="Arial-SGK-TV" pitchFamily="2" charset="0"/>
                <a:ea typeface="Arial-Rounded" pitchFamily="34" charset="0"/>
                <a:cs typeface="Arial-SGK-TV" pitchFamily="2" charset="0"/>
              </a:rPr>
              <a:t>TIẾNG VIỆT</a:t>
            </a:r>
          </a:p>
          <a:p>
            <a:pPr algn="ctr"/>
            <a:r>
              <a:rPr lang="en-US" sz="4400" b="1" smtClean="0">
                <a:ln w="3175">
                  <a:solidFill>
                    <a:schemeClr val="bg1"/>
                  </a:solidFill>
                </a:ln>
                <a:solidFill>
                  <a:srgbClr val="FF0000"/>
                </a:solidFill>
                <a:latin typeface="Arial-SGK-TV" pitchFamily="2" charset="0"/>
                <a:ea typeface="Arial-Rounded" pitchFamily="34" charset="0"/>
                <a:cs typeface="Arial-SGK-TV" pitchFamily="2" charset="0"/>
              </a:rPr>
              <a:t>LỚP 1</a:t>
            </a:r>
            <a:endParaRPr lang="en-US" sz="4400" b="1">
              <a:ln w="3175">
                <a:solidFill>
                  <a:schemeClr val="bg1"/>
                </a:solidFill>
              </a:ln>
              <a:solidFill>
                <a:srgbClr val="FF0000"/>
              </a:solidFill>
              <a:latin typeface="Arial-SGK-TV" pitchFamily="2" charset="0"/>
              <a:ea typeface="Arial-Rounded" pitchFamily="34" charset="0"/>
              <a:cs typeface="Arial-SGK-TV" pitchFamily="2" charset="0"/>
            </a:endParaRPr>
          </a:p>
        </p:txBody>
      </p:sp>
    </p:spTree>
    <p:extLst>
      <p:ext uri="{BB962C8B-B14F-4D97-AF65-F5344CB8AC3E}">
        <p14:creationId xmlns:p14="http://schemas.microsoft.com/office/powerpoint/2010/main" val="992223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2346" y="590610"/>
            <a:ext cx="8991600" cy="4308124"/>
            <a:chOff x="62346" y="590610"/>
            <a:chExt cx="8991600" cy="4308124"/>
          </a:xfrm>
        </p:grpSpPr>
        <p:sp>
          <p:nvSpPr>
            <p:cNvPr id="11" name="TextBox 10"/>
            <p:cNvSpPr txBox="1"/>
            <p:nvPr/>
          </p:nvSpPr>
          <p:spPr>
            <a:xfrm>
              <a:off x="1584614" y="590610"/>
              <a:ext cx="5947064" cy="523099"/>
            </a:xfrm>
            <a:prstGeom prst="rect">
              <a:avLst/>
            </a:prstGeom>
            <a:noFill/>
          </p:spPr>
          <p:txBody>
            <a:bodyPr wrap="square" lIns="91317" tIns="45660" rIns="91317" bIns="45660" rtlCol="0">
              <a:spAutoFit/>
            </a:bodyPr>
            <a:lstStyle/>
            <a:p>
              <a:pPr algn="ctr"/>
              <a:r>
                <a:rPr lang="en-US" sz="2800" b="1" smtClean="0">
                  <a:latin typeface="Arial-SGK-TV" pitchFamily="2" charset="0"/>
                  <a:ea typeface="Arial-Rounded" pitchFamily="34" charset="0"/>
                  <a:cs typeface="Arial-SGK-TV" pitchFamily="2" charset="0"/>
                </a:rPr>
                <a:t>Rửa tay trước khi ăn</a:t>
              </a:r>
              <a:endParaRPr lang="en-US" sz="2800" b="1">
                <a:latin typeface="Arial-SGK-TV" pitchFamily="2" charset="0"/>
                <a:ea typeface="Arial-Rounded" pitchFamily="34" charset="0"/>
                <a:cs typeface="Arial-SGK-TV" pitchFamily="2" charset="0"/>
              </a:endParaRPr>
            </a:p>
          </p:txBody>
        </p:sp>
        <p:sp>
          <p:nvSpPr>
            <p:cNvPr id="13" name="TextBox 12"/>
            <p:cNvSpPr txBox="1"/>
            <p:nvPr/>
          </p:nvSpPr>
          <p:spPr>
            <a:xfrm>
              <a:off x="62346" y="111320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smtClean="0">
                  <a:latin typeface="Arial-SGK-TV" pitchFamily="2" charset="0"/>
                  <a:ea typeface="Arial-Rounded" pitchFamily="34" charset="0"/>
                  <a:cs typeface="Arial-SGK-TV" pitchFamily="2"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SGK-TV" pitchFamily="2" charset="0"/>
                  <a:ea typeface="Arial-Rounded" pitchFamily="34" charset="0"/>
                  <a:cs typeface="Arial-SGK-TV" pitchFamily="2" charset="0"/>
                </a:rPr>
                <a:t>	</a:t>
              </a:r>
              <a:r>
                <a:rPr lang="en-US" sz="3000" smtClean="0">
                  <a:latin typeface="Arial-SGK-TV" pitchFamily="2" charset="0"/>
                  <a:ea typeface="Arial-Rounded" pitchFamily="34" charset="0"/>
                  <a:cs typeface="Arial-SGK-TV" pitchFamily="2" charset="0"/>
                </a:rPr>
                <a:t>Để phòng bệnh, chúng ta phải rửa tay trước khi ăn. Cần rửa tay bằng xà phòng với nước sạch.</a:t>
              </a:r>
              <a:endParaRPr lang="en-US" sz="3000">
                <a:latin typeface="Arial-SGK-TV" pitchFamily="2" charset="0"/>
                <a:ea typeface="Arial-Rounded" pitchFamily="34" charset="0"/>
                <a:cs typeface="Arial-SGK-TV" pitchFamily="2" charset="0"/>
              </a:endParaRPr>
            </a:p>
            <a:p>
              <a:pPr algn="r"/>
              <a:r>
                <a:rPr lang="en-US" sz="3000">
                  <a:latin typeface="Arial-SGK-TV" pitchFamily="2" charset="0"/>
                  <a:ea typeface="Arial-Rounded" pitchFamily="34" charset="0"/>
                  <a:cs typeface="Arial-SGK-TV" pitchFamily="2" charset="0"/>
                </a:rPr>
                <a:t>						        </a:t>
              </a:r>
              <a:r>
                <a:rPr lang="en-US" sz="3000" smtClean="0">
                  <a:latin typeface="Arial-SGK-TV" pitchFamily="2" charset="0"/>
                  <a:ea typeface="Arial-Rounded" pitchFamily="34" charset="0"/>
                  <a:cs typeface="Arial-SGK-TV" pitchFamily="2" charset="0"/>
                </a:rPr>
                <a:t>(Nguyên Vũ)</a:t>
              </a:r>
              <a:endParaRPr lang="en-US" sz="3000">
                <a:latin typeface="Arial-SGK-TV" pitchFamily="2" charset="0"/>
                <a:ea typeface="Arial-Rounded" pitchFamily="34" charset="0"/>
                <a:cs typeface="Arial-SGK-TV" pitchFamily="2" charset="0"/>
              </a:endParaRPr>
            </a:p>
          </p:txBody>
        </p:sp>
      </p:grpSp>
      <p:sp>
        <p:nvSpPr>
          <p:cNvPr id="14" name="Lưu đồ: Đường kết nối 8">
            <a:extLst>
              <a:ext uri="{FF2B5EF4-FFF2-40B4-BE49-F238E27FC236}">
                <a16:creationId xmlns:a16="http://schemas.microsoft.com/office/drawing/2014/main" id="{A3F0B0FD-818E-4BBD-B401-3895387E3487}"/>
              </a:ext>
            </a:extLst>
          </p:cNvPr>
          <p:cNvSpPr/>
          <p:nvPr/>
        </p:nvSpPr>
        <p:spPr>
          <a:xfrm>
            <a:off x="616953" y="1174847"/>
            <a:ext cx="361507" cy="318672"/>
          </a:xfrm>
          <a:prstGeom prst="flowChartConnector">
            <a:avLst/>
          </a:prstGeom>
          <a:solidFill>
            <a:schemeClr val="accent6">
              <a:lumMod val="75000"/>
            </a:schemeClr>
          </a:solidFill>
          <a:ln>
            <a:solidFill>
              <a:schemeClr val="accent5">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5" name="Lưu đồ: Đường kết nối 5">
            <a:extLst>
              <a:ext uri="{FF2B5EF4-FFF2-40B4-BE49-F238E27FC236}">
                <a16:creationId xmlns:a16="http://schemas.microsoft.com/office/drawing/2014/main" id="{BB31C7CE-3A00-464D-89B3-1755B3BAA779}"/>
              </a:ext>
            </a:extLst>
          </p:cNvPr>
          <p:cNvSpPr/>
          <p:nvPr/>
        </p:nvSpPr>
        <p:spPr>
          <a:xfrm>
            <a:off x="650191" y="3486150"/>
            <a:ext cx="361507" cy="311875"/>
          </a:xfrm>
          <a:prstGeom prst="flowChartConnector">
            <a:avLst/>
          </a:prstGeom>
          <a:solidFill>
            <a:schemeClr val="accent6">
              <a:lumMod val="75000"/>
            </a:schemeClr>
          </a:solidFill>
          <a:ln>
            <a:solidFill>
              <a:schemeClr val="accent5">
                <a:lumMod val="60000"/>
                <a:lumOff val="4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75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381"/>
            <a:ext cx="8229600" cy="857250"/>
          </a:xfrm>
        </p:spPr>
        <p:txBody>
          <a:bodyPr>
            <a:normAutofit/>
          </a:bodyPr>
          <a:lstStyle/>
          <a:p>
            <a:r>
              <a:rPr lang="en-US" sz="4000" smtClean="0">
                <a:latin typeface="Arial" pitchFamily="34" charset="0"/>
                <a:cs typeface="Arial" pitchFamily="34" charset="0"/>
              </a:rPr>
              <a:t>Giải nghĩa từ khó:</a:t>
            </a:r>
            <a:endParaRPr lang="en-US" sz="4000">
              <a:latin typeface="Arial" pitchFamily="34" charset="0"/>
              <a:cs typeface="Arial" pitchFamily="34" charset="0"/>
            </a:endParaRPr>
          </a:p>
        </p:txBody>
      </p:sp>
      <p:sp>
        <p:nvSpPr>
          <p:cNvPr id="3" name="Title 1"/>
          <p:cNvSpPr txBox="1">
            <a:spLocks/>
          </p:cNvSpPr>
          <p:nvPr/>
        </p:nvSpPr>
        <p:spPr>
          <a:xfrm>
            <a:off x="228600" y="971550"/>
            <a:ext cx="9144000" cy="857250"/>
          </a:xfrm>
          <a:prstGeom prst="rect">
            <a:avLst/>
          </a:prstGeom>
        </p:spPr>
        <p:txBody>
          <a:bodyPr vert="horz" lIns="91317" tIns="45660" rIns="91317" bIns="45660" rtlCol="0" anchor="ctr">
            <a:normAutofit fontScale="70000" lnSpcReduction="200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b="1" smtClean="0">
                <a:solidFill>
                  <a:srgbClr val="FF0000"/>
                </a:solidFill>
                <a:latin typeface="Arial-SGK-TV" pitchFamily="2" charset="0"/>
                <a:cs typeface="Arial-SGK-TV" pitchFamily="2" charset="0"/>
              </a:rPr>
              <a:t>Vi trùng: </a:t>
            </a:r>
            <a:r>
              <a:rPr lang="en-US" smtClean="0">
                <a:latin typeface="Arial-SGK-TV" pitchFamily="2" charset="0"/>
                <a:cs typeface="Arial-SGK-TV" pitchFamily="2" charset="0"/>
              </a:rPr>
              <a:t>sinh vật rất nhỏ, có khả năng gây bệnh.</a:t>
            </a:r>
            <a:endParaRPr lang="en-US">
              <a:latin typeface="Arial-SGK-TV" pitchFamily="2" charset="0"/>
              <a:cs typeface="Arial-SGK-TV" pitchFamily="2" charset="0"/>
            </a:endParaRPr>
          </a:p>
        </p:txBody>
      </p:sp>
      <p:pic>
        <p:nvPicPr>
          <p:cNvPr id="1026" name="Picture 2" descr="Những nơi vi khuẩn trú ngụ nhiều nhất và cách loại bỏ chúng hiệu quả | Báo  Dân tr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697717"/>
            <a:ext cx="2874474" cy="30724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9983"/>
          <a:stretch/>
        </p:blipFill>
        <p:spPr>
          <a:xfrm>
            <a:off x="4419600" y="1669596"/>
            <a:ext cx="3208779" cy="3058886"/>
          </a:xfrm>
          <a:prstGeom prst="rect">
            <a:avLst/>
          </a:prstGeom>
        </p:spPr>
      </p:pic>
    </p:spTree>
    <p:extLst>
      <p:ext uri="{BB962C8B-B14F-4D97-AF65-F5344CB8AC3E}">
        <p14:creationId xmlns:p14="http://schemas.microsoft.com/office/powerpoint/2010/main" val="50238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top Spreading Germs In Your Restaurant with These Food Safety Tips – My  Glove Dep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581150"/>
            <a:ext cx="5082006" cy="33830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438150"/>
            <a:ext cx="8229600" cy="857250"/>
          </a:xfrm>
        </p:spPr>
        <p:txBody>
          <a:bodyPr/>
          <a:lstStyle/>
          <a:p>
            <a:r>
              <a:rPr lang="en-US" b="1" smtClean="0">
                <a:solidFill>
                  <a:srgbClr val="FF0000"/>
                </a:solidFill>
                <a:latin typeface="Arial-SGK-TV" pitchFamily="2" charset="0"/>
                <a:cs typeface="Arial-SGK-TV" pitchFamily="2" charset="0"/>
              </a:rPr>
              <a:t>Tiếp xúc</a:t>
            </a:r>
            <a:r>
              <a:rPr lang="en-US" smtClean="0">
                <a:latin typeface="Arial-SGK-TV" pitchFamily="2" charset="0"/>
                <a:cs typeface="Arial-SGK-TV" pitchFamily="2" charset="0"/>
              </a:rPr>
              <a:t>: chạm vào nhau.</a:t>
            </a:r>
            <a:endParaRPr lang="en-US">
              <a:latin typeface="Arial-SGK-TV" pitchFamily="2" charset="0"/>
              <a:cs typeface="Arial-SGK-TV" pitchFamily="2" charset="0"/>
            </a:endParaRPr>
          </a:p>
        </p:txBody>
      </p:sp>
      <p:pic>
        <p:nvPicPr>
          <p:cNvPr id="1026" name="Picture 2" descr="Chị em chú ý: 6 nơi bẩn nhất trong nhà không ngờ tới có thể là nơi trú ẩn  cho vir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581150"/>
            <a:ext cx="4630924" cy="3345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823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0150"/>
            <a:ext cx="8229600" cy="857250"/>
          </a:xfrm>
        </p:spPr>
        <p:txBody>
          <a:bodyPr>
            <a:normAutofit/>
          </a:bodyPr>
          <a:lstStyle/>
          <a:p>
            <a:pPr algn="l"/>
            <a:r>
              <a:rPr lang="en-US" b="1" smtClean="0">
                <a:solidFill>
                  <a:srgbClr val="FF0000"/>
                </a:solidFill>
                <a:latin typeface="Arial-SGK-TV" pitchFamily="2" charset="0"/>
                <a:ea typeface="Aachen" pitchFamily="18" charset="0"/>
                <a:cs typeface="Arial-SGK-TV" pitchFamily="2" charset="0"/>
              </a:rPr>
              <a:t>Mắc bệnh: </a:t>
            </a:r>
            <a:r>
              <a:rPr lang="en-US" smtClean="0">
                <a:latin typeface="Arial-SGK-TV" pitchFamily="2" charset="0"/>
                <a:ea typeface="Aachen" pitchFamily="18" charset="0"/>
                <a:cs typeface="Arial-SGK-TV" pitchFamily="2" charset="0"/>
              </a:rPr>
              <a:t>bị một bệnh nào đó.</a:t>
            </a:r>
            <a:endParaRPr lang="en-US">
              <a:latin typeface="Arial-SGK-TV" pitchFamily="2" charset="0"/>
              <a:ea typeface="Aachen" pitchFamily="18" charset="0"/>
              <a:cs typeface="Arial-SGK-TV" pitchFamily="2" charset="0"/>
            </a:endParaRPr>
          </a:p>
        </p:txBody>
      </p:sp>
      <p:sp>
        <p:nvSpPr>
          <p:cNvPr id="3" name="Title 1"/>
          <p:cNvSpPr txBox="1">
            <a:spLocks/>
          </p:cNvSpPr>
          <p:nvPr/>
        </p:nvSpPr>
        <p:spPr>
          <a:xfrm>
            <a:off x="457200" y="2419350"/>
            <a:ext cx="8534400" cy="1143000"/>
          </a:xfrm>
          <a:prstGeom prst="rect">
            <a:avLst/>
          </a:prstGeom>
        </p:spPr>
        <p:txBody>
          <a:bodyPr vert="horz" lIns="91317" tIns="45660" rIns="91317" bIns="45660" rtlCol="0" anchor="ctr">
            <a:normAutofit fontScale="90000" lnSpcReduction="200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b="1" smtClean="0">
                <a:solidFill>
                  <a:srgbClr val="FF0000"/>
                </a:solidFill>
                <a:latin typeface="Arial-SGK-TV" pitchFamily="2" charset="0"/>
                <a:ea typeface="Aachen" pitchFamily="18" charset="0"/>
                <a:cs typeface="Arial-SGK-TV" pitchFamily="2" charset="0"/>
              </a:rPr>
              <a:t>Phòng bệnh: </a:t>
            </a:r>
            <a:r>
              <a:rPr lang="en-US" smtClean="0">
                <a:latin typeface="Arial-SGK-TV" pitchFamily="2" charset="0"/>
                <a:ea typeface="Aachen" pitchFamily="18" charset="0"/>
                <a:cs typeface="Arial-SGK-TV" pitchFamily="2" charset="0"/>
              </a:rPr>
              <a:t>ngăn ngừa để không bị bệnh.</a:t>
            </a:r>
            <a:endParaRPr lang="en-US">
              <a:latin typeface="Arial-SGK-TV" pitchFamily="2" charset="0"/>
              <a:ea typeface="Aachen" pitchFamily="18" charset="0"/>
              <a:cs typeface="Arial-SGK-TV" pitchFamily="2" charset="0"/>
            </a:endParaRPr>
          </a:p>
        </p:txBody>
      </p:sp>
    </p:spTree>
    <p:extLst>
      <p:ext uri="{BB962C8B-B14F-4D97-AF65-F5344CB8AC3E}">
        <p14:creationId xmlns:p14="http://schemas.microsoft.com/office/powerpoint/2010/main" val="2074821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2346" y="261842"/>
            <a:ext cx="8991600" cy="4308124"/>
            <a:chOff x="62346" y="590610"/>
            <a:chExt cx="8991600" cy="4308124"/>
          </a:xfrm>
        </p:grpSpPr>
        <p:sp>
          <p:nvSpPr>
            <p:cNvPr id="8" name="TextBox 7"/>
            <p:cNvSpPr txBox="1"/>
            <p:nvPr/>
          </p:nvSpPr>
          <p:spPr>
            <a:xfrm>
              <a:off x="1584614" y="590610"/>
              <a:ext cx="5947064" cy="523099"/>
            </a:xfrm>
            <a:prstGeom prst="rect">
              <a:avLst/>
            </a:prstGeom>
            <a:noFill/>
          </p:spPr>
          <p:txBody>
            <a:bodyPr wrap="square" lIns="91317" tIns="45660" rIns="91317" bIns="45660" rtlCol="0">
              <a:spAutoFit/>
            </a:bodyPr>
            <a:lstStyle/>
            <a:p>
              <a:pPr algn="ctr"/>
              <a:r>
                <a:rPr lang="en-US" sz="2800" b="1" smtClean="0">
                  <a:latin typeface="Arial-SGK-TV" pitchFamily="2" charset="0"/>
                  <a:ea typeface="Arial-Rounded" pitchFamily="34" charset="0"/>
                  <a:cs typeface="Arial-SGK-TV" pitchFamily="2" charset="0"/>
                </a:rPr>
                <a:t>Rửa tay trước khi ăn</a:t>
              </a:r>
              <a:endParaRPr lang="en-US" sz="2800" b="1">
                <a:latin typeface="Arial-SGK-TV" pitchFamily="2" charset="0"/>
                <a:ea typeface="Arial-Rounded" pitchFamily="34" charset="0"/>
                <a:cs typeface="Arial-SGK-TV" pitchFamily="2" charset="0"/>
              </a:endParaRPr>
            </a:p>
          </p:txBody>
        </p:sp>
        <p:sp>
          <p:nvSpPr>
            <p:cNvPr id="11" name="TextBox 10"/>
            <p:cNvSpPr txBox="1"/>
            <p:nvPr/>
          </p:nvSpPr>
          <p:spPr>
            <a:xfrm>
              <a:off x="62346" y="111320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smtClean="0">
                  <a:latin typeface="Arial-SGK-TV" pitchFamily="2" charset="0"/>
                  <a:ea typeface="Arial-Rounded" pitchFamily="34" charset="0"/>
                  <a:cs typeface="Arial-SGK-TV" pitchFamily="2"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SGK-TV" pitchFamily="2" charset="0"/>
                  <a:ea typeface="Arial-Rounded" pitchFamily="34" charset="0"/>
                  <a:cs typeface="Arial-SGK-TV" pitchFamily="2" charset="0"/>
                </a:rPr>
                <a:t>	</a:t>
              </a:r>
              <a:r>
                <a:rPr lang="en-US" sz="3000" smtClean="0">
                  <a:latin typeface="Arial-SGK-TV" pitchFamily="2" charset="0"/>
                  <a:ea typeface="Arial-Rounded" pitchFamily="34" charset="0"/>
                  <a:cs typeface="Arial-SGK-TV" pitchFamily="2" charset="0"/>
                </a:rPr>
                <a:t>Để phòng bệnh, chúng ta phải rửa tay trước khi ăn. Cần rửa tay bằng xà phòng với nước sạch.</a:t>
              </a:r>
              <a:endParaRPr lang="en-US" sz="3000">
                <a:latin typeface="Arial-SGK-TV" pitchFamily="2" charset="0"/>
                <a:ea typeface="Arial-Rounded" pitchFamily="34" charset="0"/>
                <a:cs typeface="Arial-SGK-TV" pitchFamily="2" charset="0"/>
              </a:endParaRPr>
            </a:p>
            <a:p>
              <a:pPr algn="r"/>
              <a:r>
                <a:rPr lang="en-US" sz="3000">
                  <a:latin typeface="Arial-SGK-TV" pitchFamily="2" charset="0"/>
                  <a:ea typeface="Arial-Rounded" pitchFamily="34" charset="0"/>
                  <a:cs typeface="Arial-SGK-TV" pitchFamily="2" charset="0"/>
                </a:rPr>
                <a:t>						        </a:t>
              </a:r>
              <a:r>
                <a:rPr lang="en-US" sz="3000" smtClean="0">
                  <a:latin typeface="Arial-SGK-TV" pitchFamily="2" charset="0"/>
                  <a:ea typeface="Arial-Rounded" pitchFamily="34" charset="0"/>
                  <a:cs typeface="Arial-SGK-TV" pitchFamily="2" charset="0"/>
                </a:rPr>
                <a:t>(Nguyên Vũ)</a:t>
              </a:r>
              <a:endParaRPr lang="en-US" sz="3000">
                <a:latin typeface="Arial-SGK-TV" pitchFamily="2" charset="0"/>
                <a:ea typeface="Arial-Rounded" pitchFamily="34" charset="0"/>
                <a:cs typeface="Arial-SGK-TV" pitchFamily="2" charset="0"/>
              </a:endParaRPr>
            </a:p>
          </p:txBody>
        </p:sp>
      </p:gr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20182" b="30348"/>
          <a:stretch/>
        </p:blipFill>
        <p:spPr>
          <a:xfrm>
            <a:off x="2667000" y="4084825"/>
            <a:ext cx="2514600" cy="970281"/>
          </a:xfrm>
          <a:prstGeom prst="rect">
            <a:avLst/>
          </a:prstGeom>
        </p:spPr>
      </p:pic>
      <p:pic>
        <p:nvPicPr>
          <p:cNvPr id="13" name="410_20200508102934_rua-tay-truoc-khi-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3880" y="174835"/>
            <a:ext cx="609600" cy="609600"/>
          </a:xfrm>
          <a:prstGeom prst="rect">
            <a:avLst/>
          </a:prstGeom>
        </p:spPr>
      </p:pic>
    </p:spTree>
    <p:extLst>
      <p:ext uri="{BB962C8B-B14F-4D97-AF65-F5344CB8AC3E}">
        <p14:creationId xmlns:p14="http://schemas.microsoft.com/office/powerpoint/2010/main" val="34807431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62"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27661" y="1838150"/>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451717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123950"/>
            <a:ext cx="8762999" cy="2554436"/>
          </a:xfrm>
          <a:prstGeom prst="rect">
            <a:avLst/>
          </a:prstGeom>
        </p:spPr>
        <p:txBody>
          <a:bodyPr wrap="square" lIns="91330" tIns="45666" rIns="91330" bIns="45666">
            <a:spAutoFit/>
          </a:bodyPr>
          <a:lstStyle/>
          <a:p>
            <a:pPr algn="just"/>
            <a:r>
              <a:rPr lang="en-US" sz="3200" smtClean="0">
                <a:latin typeface="Arial" pitchFamily="34" charset="0"/>
                <a:ea typeface="Arial-Rounded" pitchFamily="34" charset="0"/>
                <a:cs typeface="Arial" pitchFamily="34" charset="0"/>
              </a:rPr>
              <a:t>	</a:t>
            </a:r>
            <a:r>
              <a:rPr lang="en-US" sz="3200" smtClean="0">
                <a:latin typeface="Arial-SGK-TV" pitchFamily="2" charset="0"/>
                <a:ea typeface="Arial-Rounded" pitchFamily="34" charset="0"/>
                <a:cs typeface="Arial-SGK-TV" pitchFamily="2" charset="0"/>
              </a:rPr>
              <a:t>Vi </a:t>
            </a:r>
            <a:r>
              <a:rPr lang="en-US" sz="3200">
                <a:latin typeface="Arial-SGK-TV" pitchFamily="2" charset="0"/>
                <a:ea typeface="Arial-Rounded" pitchFamily="34" charset="0"/>
                <a:cs typeface="Arial-SGK-TV" pitchFamily="2" charset="0"/>
              </a:rPr>
              <a:t>trùng có ở khắp nơi. Nhưng chúng ta không nhìn thấy được bằng mắt thường. Khi tay tiếp xúc với đồ vật, vi trùng dính vào tay. Tay cầm thức ăn, vi trùng từ tay theo thức ăn đi vào cơ thể. Do đó, </a:t>
            </a:r>
            <a:r>
              <a:rPr lang="en-US" sz="3200" smtClean="0">
                <a:latin typeface="Arial-SGK-TV" pitchFamily="2" charset="0"/>
                <a:ea typeface="Arial-Rounded" pitchFamily="34" charset="0"/>
                <a:cs typeface="Arial-SGK-TV" pitchFamily="2" charset="0"/>
              </a:rPr>
              <a:t>chúng </a:t>
            </a:r>
            <a:r>
              <a:rPr lang="en-US" sz="3200">
                <a:latin typeface="Arial-SGK-TV" pitchFamily="2" charset="0"/>
                <a:ea typeface="Arial-Rounded" pitchFamily="34" charset="0"/>
                <a:cs typeface="Arial-SGK-TV" pitchFamily="2" charset="0"/>
              </a:rPr>
              <a:t>ta có thể mắc bệnh. </a:t>
            </a:r>
          </a:p>
        </p:txBody>
      </p:sp>
      <p:sp>
        <p:nvSpPr>
          <p:cNvPr id="5" name="TextBox 4"/>
          <p:cNvSpPr txBox="1"/>
          <p:nvPr/>
        </p:nvSpPr>
        <p:spPr>
          <a:xfrm>
            <a:off x="2895600" y="285750"/>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SGK-TV" pitchFamily="2" charset="0"/>
                <a:ea typeface="Arial-Rounded" pitchFamily="34" charset="0"/>
                <a:cs typeface="Arial-SGK-TV" pitchFamily="2" charset="0"/>
              </a:rPr>
              <a:t>Đọc đoạn 1:</a:t>
            </a:r>
          </a:p>
        </p:txBody>
      </p:sp>
      <p:sp>
        <p:nvSpPr>
          <p:cNvPr id="6" name="TextBox 5"/>
          <p:cNvSpPr txBox="1"/>
          <p:nvPr/>
        </p:nvSpPr>
        <p:spPr>
          <a:xfrm>
            <a:off x="190798" y="4324350"/>
            <a:ext cx="8761815" cy="584666"/>
          </a:xfrm>
          <a:prstGeom prst="rect">
            <a:avLst/>
          </a:prstGeom>
          <a:solidFill>
            <a:srgbClr val="B9EDFF"/>
          </a:solidFill>
        </p:spPr>
        <p:txBody>
          <a:bodyPr wrap="square" lIns="91330" tIns="45666" rIns="91330" bIns="45666" rtlCol="0">
            <a:spAutoFit/>
          </a:bodyPr>
          <a:lstStyle/>
          <a:p>
            <a:pPr algn="ctr"/>
            <a:r>
              <a:rPr lang="en-US" sz="3200" smtClean="0">
                <a:solidFill>
                  <a:srgbClr val="FF0000"/>
                </a:solidFill>
                <a:latin typeface="Arial" pitchFamily="34" charset="0"/>
                <a:ea typeface="Arial-Rounded" pitchFamily="34" charset="0"/>
                <a:cs typeface="Arial" pitchFamily="34" charset="0"/>
              </a:rPr>
              <a:t>Vi trùng có ở đâu?</a:t>
            </a:r>
            <a:endParaRPr lang="en-US" sz="3200">
              <a:solidFill>
                <a:srgbClr val="FF0000"/>
              </a:solidFill>
              <a:latin typeface="Arial" pitchFamily="34" charset="0"/>
              <a:ea typeface="Arial-Rounded" pitchFamily="34" charset="0"/>
              <a:cs typeface="Arial" pitchFamily="34" charset="0"/>
            </a:endParaRPr>
          </a:p>
        </p:txBody>
      </p:sp>
      <p:sp>
        <p:nvSpPr>
          <p:cNvPr id="7" name="TextBox 6"/>
          <p:cNvSpPr txBox="1"/>
          <p:nvPr/>
        </p:nvSpPr>
        <p:spPr>
          <a:xfrm>
            <a:off x="0" y="4324350"/>
            <a:ext cx="9144000" cy="584666"/>
          </a:xfrm>
          <a:prstGeom prst="rect">
            <a:avLst/>
          </a:prstGeom>
          <a:solidFill>
            <a:srgbClr val="B9EDFF"/>
          </a:solidFill>
        </p:spPr>
        <p:txBody>
          <a:bodyPr wrap="square" lIns="91330" tIns="45666" rIns="91330" bIns="45666" rtlCol="0">
            <a:spAutoFit/>
          </a:bodyPr>
          <a:lstStyle/>
          <a:p>
            <a:pPr algn="ctr"/>
            <a:r>
              <a:rPr lang="en-US" sz="3200">
                <a:solidFill>
                  <a:srgbClr val="FF0000"/>
                </a:solidFill>
                <a:latin typeface="Arial" pitchFamily="34" charset="0"/>
                <a:ea typeface="Arial-Rounded" pitchFamily="34" charset="0"/>
                <a:cs typeface="Arial" pitchFamily="34" charset="0"/>
              </a:rPr>
              <a:t>Vi trùng đi vào cơ thể con người bằng cách nào?</a:t>
            </a:r>
          </a:p>
        </p:txBody>
      </p:sp>
      <p:sp>
        <p:nvSpPr>
          <p:cNvPr id="8" name="TextBox 7"/>
          <p:cNvSpPr txBox="1"/>
          <p:nvPr/>
        </p:nvSpPr>
        <p:spPr>
          <a:xfrm>
            <a:off x="-1185" y="4324350"/>
            <a:ext cx="9144000" cy="584666"/>
          </a:xfrm>
          <a:prstGeom prst="rect">
            <a:avLst/>
          </a:prstGeom>
          <a:solidFill>
            <a:srgbClr val="B9EDFF"/>
          </a:solidFill>
        </p:spPr>
        <p:txBody>
          <a:bodyPr wrap="square" lIns="91330" tIns="45666" rIns="91330" bIns="45666" rtlCol="0">
            <a:spAutoFit/>
          </a:bodyPr>
          <a:lstStyle/>
          <a:p>
            <a:pPr algn="ctr"/>
            <a:r>
              <a:rPr lang="en-US" sz="3200" smtClean="0">
                <a:solidFill>
                  <a:srgbClr val="FF0000"/>
                </a:solidFill>
                <a:latin typeface="Arial" pitchFamily="34" charset="0"/>
                <a:ea typeface="Arial-Rounded" pitchFamily="34" charset="0"/>
                <a:cs typeface="Arial" pitchFamily="34" charset="0"/>
              </a:rPr>
              <a:t>Vi trùng gây nguy hiểm gì cho con người? </a:t>
            </a:r>
            <a:endParaRPr lang="en-US" sz="3200">
              <a:solidFill>
                <a:srgbClr val="FF0000"/>
              </a:solidFill>
              <a:latin typeface="Arial" pitchFamily="34" charset="0"/>
              <a:ea typeface="Arial-Rounded" pitchFamily="34" charset="0"/>
              <a:cs typeface="Arial" pitchFamily="34" charset="0"/>
            </a:endParaRPr>
          </a:p>
        </p:txBody>
      </p:sp>
      <p:cxnSp>
        <p:nvCxnSpPr>
          <p:cNvPr id="9" name="Straight Connector 8"/>
          <p:cNvCxnSpPr/>
          <p:nvPr/>
        </p:nvCxnSpPr>
        <p:spPr>
          <a:xfrm>
            <a:off x="2691829" y="3105150"/>
            <a:ext cx="6019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28600" y="3562350"/>
            <a:ext cx="1143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0815" y="3607110"/>
            <a:ext cx="304918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43000" y="1657350"/>
            <a:ext cx="4419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4"/>
                                        </p:tgtEl>
                                        <p:attrNameLst>
                                          <p:attrName>ppt_w</p:attrName>
                                        </p:attrNameLst>
                                      </p:cBhvr>
                                      <p:tavLst>
                                        <p:tav tm="0">
                                          <p:val>
                                            <p:strVal val="ppt_w"/>
                                          </p:val>
                                        </p:tav>
                                        <p:tav tm="100000">
                                          <p:val>
                                            <p:fltVal val="0"/>
                                          </p:val>
                                        </p:tav>
                                      </p:tavLst>
                                    </p:anim>
                                    <p:anim calcmode="lin" valueType="num">
                                      <p:cBhvr>
                                        <p:cTn id="21" dur="500"/>
                                        <p:tgtEl>
                                          <p:spTgt spid="14"/>
                                        </p:tgtEl>
                                        <p:attrNameLst>
                                          <p:attrName>ppt_h</p:attrName>
                                        </p:attrNameLst>
                                      </p:cBhvr>
                                      <p:tavLst>
                                        <p:tav tm="0">
                                          <p:val>
                                            <p:strVal val="ppt_h"/>
                                          </p:val>
                                        </p:tav>
                                        <p:tav tm="100000">
                                          <p:val>
                                            <p:fltVal val="0"/>
                                          </p:val>
                                        </p:tav>
                                      </p:tavLst>
                                    </p:anim>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par>
                                <p:cTn id="24" presetID="53"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par>
                                <p:cTn id="36" presetID="53" presetClass="entr" presetSubtype="16"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nodeType="clickEffect">
                                  <p:stCondLst>
                                    <p:cond delay="0"/>
                                  </p:stCondLst>
                                  <p:childTnLst>
                                    <p:anim calcmode="lin" valueType="num">
                                      <p:cBhvr>
                                        <p:cTn id="44" dur="500"/>
                                        <p:tgtEl>
                                          <p:spTgt spid="9"/>
                                        </p:tgtEl>
                                        <p:attrNameLst>
                                          <p:attrName>ppt_w</p:attrName>
                                        </p:attrNameLst>
                                      </p:cBhvr>
                                      <p:tavLst>
                                        <p:tav tm="0">
                                          <p:val>
                                            <p:strVal val="ppt_w"/>
                                          </p:val>
                                        </p:tav>
                                        <p:tav tm="100000">
                                          <p:val>
                                            <p:fltVal val="0"/>
                                          </p:val>
                                        </p:tav>
                                      </p:tavLst>
                                    </p:anim>
                                    <p:anim calcmode="lin" valueType="num">
                                      <p:cBhvr>
                                        <p:cTn id="45" dur="500"/>
                                        <p:tgtEl>
                                          <p:spTgt spid="9"/>
                                        </p:tgtEl>
                                        <p:attrNameLst>
                                          <p:attrName>ppt_h</p:attrName>
                                        </p:attrNameLst>
                                      </p:cBhvr>
                                      <p:tavLst>
                                        <p:tav tm="0">
                                          <p:val>
                                            <p:strVal val="ppt_h"/>
                                          </p:val>
                                        </p:tav>
                                        <p:tav tm="100000">
                                          <p:val>
                                            <p:fltVal val="0"/>
                                          </p:val>
                                        </p:tav>
                                      </p:tavLst>
                                    </p:anim>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par>
                                <p:cTn id="48" presetID="53" presetClass="exit" presetSubtype="32" fill="hold" nodeType="withEffect">
                                  <p:stCondLst>
                                    <p:cond delay="0"/>
                                  </p:stCondLst>
                                  <p:childTnLst>
                                    <p:anim calcmode="lin" valueType="num">
                                      <p:cBhvr>
                                        <p:cTn id="49" dur="500"/>
                                        <p:tgtEl>
                                          <p:spTgt spid="10"/>
                                        </p:tgtEl>
                                        <p:attrNameLst>
                                          <p:attrName>ppt_w</p:attrName>
                                        </p:attrNameLst>
                                      </p:cBhvr>
                                      <p:tavLst>
                                        <p:tav tm="0">
                                          <p:val>
                                            <p:strVal val="ppt_w"/>
                                          </p:val>
                                        </p:tav>
                                        <p:tav tm="100000">
                                          <p:val>
                                            <p:fltVal val="0"/>
                                          </p:val>
                                        </p:tav>
                                      </p:tavLst>
                                    </p:anim>
                                    <p:anim calcmode="lin" valueType="num">
                                      <p:cBhvr>
                                        <p:cTn id="50" dur="500"/>
                                        <p:tgtEl>
                                          <p:spTgt spid="10"/>
                                        </p:tgtEl>
                                        <p:attrNameLst>
                                          <p:attrName>ppt_h</p:attrName>
                                        </p:attrNameLst>
                                      </p:cBhvr>
                                      <p:tavLst>
                                        <p:tav tm="0">
                                          <p:val>
                                            <p:strVal val="ppt_h"/>
                                          </p:val>
                                        </p:tav>
                                        <p:tav tm="100000">
                                          <p:val>
                                            <p:fltVal val="0"/>
                                          </p:val>
                                        </p:tav>
                                      </p:tavLst>
                                    </p:anim>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53" presetClass="entr" presetSubtype="16"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500" fill="hold"/>
                                        <p:tgtEl>
                                          <p:spTgt spid="8"/>
                                        </p:tgtEl>
                                        <p:attrNameLst>
                                          <p:attrName>ppt_w</p:attrName>
                                        </p:attrNameLst>
                                      </p:cBhvr>
                                      <p:tavLst>
                                        <p:tav tm="0">
                                          <p:val>
                                            <p:fltVal val="0"/>
                                          </p:val>
                                        </p:tav>
                                        <p:tav tm="100000">
                                          <p:val>
                                            <p:strVal val="#ppt_w"/>
                                          </p:val>
                                        </p:tav>
                                      </p:tavLst>
                                    </p:anim>
                                    <p:anim calcmode="lin" valueType="num">
                                      <p:cBhvr>
                                        <p:cTn id="56" dur="500" fill="hold"/>
                                        <p:tgtEl>
                                          <p:spTgt spid="8"/>
                                        </p:tgtEl>
                                        <p:attrNameLst>
                                          <p:attrName>ppt_h</p:attrName>
                                        </p:attrNameLst>
                                      </p:cBhvr>
                                      <p:tavLst>
                                        <p:tav tm="0">
                                          <p:val>
                                            <p:fltVal val="0"/>
                                          </p:val>
                                        </p:tav>
                                        <p:tav tm="100000">
                                          <p:val>
                                            <p:strVal val="#ppt_h"/>
                                          </p:val>
                                        </p:tav>
                                      </p:tavLst>
                                    </p:anim>
                                    <p:animEffect transition="in" filter="fade">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p:cTn id="62" dur="500" fill="hold"/>
                                        <p:tgtEl>
                                          <p:spTgt spid="11"/>
                                        </p:tgtEl>
                                        <p:attrNameLst>
                                          <p:attrName>ppt_w</p:attrName>
                                        </p:attrNameLst>
                                      </p:cBhvr>
                                      <p:tavLst>
                                        <p:tav tm="0">
                                          <p:val>
                                            <p:fltVal val="0"/>
                                          </p:val>
                                        </p:tav>
                                        <p:tav tm="100000">
                                          <p:val>
                                            <p:strVal val="#ppt_w"/>
                                          </p:val>
                                        </p:tav>
                                      </p:tavLst>
                                    </p:anim>
                                    <p:anim calcmode="lin" valueType="num">
                                      <p:cBhvr>
                                        <p:cTn id="63" dur="500" fill="hold"/>
                                        <p:tgtEl>
                                          <p:spTgt spid="11"/>
                                        </p:tgtEl>
                                        <p:attrNameLst>
                                          <p:attrName>ppt_h</p:attrName>
                                        </p:attrNameLst>
                                      </p:cBhvr>
                                      <p:tavLst>
                                        <p:tav tm="0">
                                          <p:val>
                                            <p:fltVal val="0"/>
                                          </p:val>
                                        </p:tav>
                                        <p:tav tm="100000">
                                          <p:val>
                                            <p:strVal val="#ppt_h"/>
                                          </p:val>
                                        </p:tav>
                                      </p:tavLst>
                                    </p:anim>
                                    <p:animEffect transition="in" filter="fade">
                                      <p:cBhvr>
                                        <p:cTn id="6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1428750"/>
            <a:ext cx="8382000" cy="1754326"/>
          </a:xfrm>
          <a:prstGeom prst="rect">
            <a:avLst/>
          </a:prstGeom>
        </p:spPr>
        <p:txBody>
          <a:bodyPr wrap="square">
            <a:spAutoFit/>
          </a:bodyPr>
          <a:lstStyle/>
          <a:p>
            <a:pPr algn="just"/>
            <a:r>
              <a:rPr lang="en-US" sz="3600" smtClean="0">
                <a:latin typeface="Arial" pitchFamily="34" charset="0"/>
                <a:ea typeface="Arial-Rounded" pitchFamily="34" charset="0"/>
                <a:cs typeface="Arial" pitchFamily="34" charset="0"/>
              </a:rPr>
              <a:t>	</a:t>
            </a:r>
            <a:r>
              <a:rPr lang="en-US" sz="3600" smtClean="0">
                <a:latin typeface="Arial-SGK-TV" pitchFamily="2" charset="0"/>
                <a:ea typeface="Arial-Rounded" pitchFamily="34" charset="0"/>
                <a:cs typeface="Arial-SGK-TV" pitchFamily="2" charset="0"/>
              </a:rPr>
              <a:t>Để </a:t>
            </a:r>
            <a:r>
              <a:rPr lang="en-US" sz="3600">
                <a:latin typeface="Arial-SGK-TV" pitchFamily="2" charset="0"/>
                <a:ea typeface="Arial-Rounded" pitchFamily="34" charset="0"/>
                <a:cs typeface="Arial-SGK-TV" pitchFamily="2" charset="0"/>
              </a:rPr>
              <a:t>phòng bệnh, chúng ta phải rửa tay trước khi ăn. Cần rửa tay bằng xà phòng với nước sạch.</a:t>
            </a:r>
            <a:endParaRPr lang="en-US" sz="3600">
              <a:latin typeface="Arial-SGK-TV" pitchFamily="2" charset="0"/>
              <a:cs typeface="Arial-SGK-TV" pitchFamily="2" charset="0"/>
            </a:endParaRPr>
          </a:p>
        </p:txBody>
      </p:sp>
      <p:sp>
        <p:nvSpPr>
          <p:cNvPr id="4" name="TextBox 3"/>
          <p:cNvSpPr txBox="1"/>
          <p:nvPr/>
        </p:nvSpPr>
        <p:spPr>
          <a:xfrm>
            <a:off x="381000" y="4248150"/>
            <a:ext cx="8533216" cy="584666"/>
          </a:xfrm>
          <a:prstGeom prst="rect">
            <a:avLst/>
          </a:prstGeom>
          <a:solidFill>
            <a:srgbClr val="B9EDFF"/>
          </a:solidFill>
        </p:spPr>
        <p:txBody>
          <a:bodyPr wrap="square" lIns="91330" tIns="45666" rIns="91330" bIns="45666" rtlCol="0">
            <a:spAutoFit/>
          </a:bodyPr>
          <a:lstStyle/>
          <a:p>
            <a:pPr algn="ctr"/>
            <a:r>
              <a:rPr lang="en-US" sz="3200" smtClean="0">
                <a:solidFill>
                  <a:srgbClr val="FF0000"/>
                </a:solidFill>
                <a:latin typeface="Arial" pitchFamily="34" charset="0"/>
                <a:ea typeface="Arial-Rounded" pitchFamily="34" charset="0"/>
                <a:cs typeface="Arial" pitchFamily="34" charset="0"/>
              </a:rPr>
              <a:t>Để phòng bệnh, chúng ta phải làm gì?</a:t>
            </a:r>
            <a:endParaRPr lang="en-US" sz="3200">
              <a:solidFill>
                <a:srgbClr val="FF0000"/>
              </a:solidFill>
              <a:latin typeface="Arial" pitchFamily="34" charset="0"/>
              <a:ea typeface="Arial-Rounded" pitchFamily="34" charset="0"/>
              <a:cs typeface="Arial" pitchFamily="34" charset="0"/>
            </a:endParaRPr>
          </a:p>
        </p:txBody>
      </p:sp>
      <p:sp>
        <p:nvSpPr>
          <p:cNvPr id="5" name="TextBox 4"/>
          <p:cNvSpPr txBox="1"/>
          <p:nvPr/>
        </p:nvSpPr>
        <p:spPr>
          <a:xfrm>
            <a:off x="381001" y="4256675"/>
            <a:ext cx="8533215" cy="584666"/>
          </a:xfrm>
          <a:prstGeom prst="rect">
            <a:avLst/>
          </a:prstGeom>
          <a:solidFill>
            <a:srgbClr val="B9EDFF"/>
          </a:solidFill>
        </p:spPr>
        <p:txBody>
          <a:bodyPr wrap="square" lIns="91330" tIns="45666" rIns="91330" bIns="45666" rtlCol="0">
            <a:spAutoFit/>
          </a:bodyPr>
          <a:lstStyle/>
          <a:p>
            <a:pPr algn="ctr"/>
            <a:r>
              <a:rPr lang="en-US" sz="3200" smtClean="0">
                <a:solidFill>
                  <a:srgbClr val="FF0000"/>
                </a:solidFill>
                <a:latin typeface="Arial" pitchFamily="34" charset="0"/>
                <a:ea typeface="Arial-Rounded" pitchFamily="34" charset="0"/>
                <a:cs typeface="Arial" pitchFamily="34" charset="0"/>
              </a:rPr>
              <a:t>Cần rửa tay như thế nào cho đúng?</a:t>
            </a:r>
            <a:endParaRPr lang="en-US" sz="3200">
              <a:solidFill>
                <a:srgbClr val="FF0000"/>
              </a:solidFill>
              <a:latin typeface="Arial" pitchFamily="34" charset="0"/>
              <a:ea typeface="Arial-Rounded" pitchFamily="34" charset="0"/>
              <a:cs typeface="Arial" pitchFamily="34" charset="0"/>
            </a:endParaRPr>
          </a:p>
        </p:txBody>
      </p:sp>
      <p:sp>
        <p:nvSpPr>
          <p:cNvPr id="6" name="TextBox 5"/>
          <p:cNvSpPr txBox="1"/>
          <p:nvPr/>
        </p:nvSpPr>
        <p:spPr>
          <a:xfrm>
            <a:off x="2895600" y="466148"/>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SGK-TV" pitchFamily="2" charset="0"/>
                <a:ea typeface="Arial-Rounded" pitchFamily="34" charset="0"/>
                <a:cs typeface="Arial-SGK-TV" pitchFamily="2" charset="0"/>
              </a:rPr>
              <a:t>Đọc đoạn </a:t>
            </a:r>
            <a:r>
              <a:rPr lang="en-US" sz="3200" b="1" smtClean="0">
                <a:latin typeface="Arial-SGK-TV" pitchFamily="2" charset="0"/>
                <a:ea typeface="Arial-Rounded" pitchFamily="34" charset="0"/>
                <a:cs typeface="Arial-SGK-TV" pitchFamily="2" charset="0"/>
              </a:rPr>
              <a:t>2:</a:t>
            </a:r>
            <a:endParaRPr lang="en-US" sz="3200" b="1">
              <a:latin typeface="Arial-SGK-TV" pitchFamily="2" charset="0"/>
              <a:ea typeface="Arial-Rounded" pitchFamily="34" charset="0"/>
              <a:cs typeface="Arial-SGK-TV" pitchFamily="2" charset="0"/>
            </a:endParaRPr>
          </a:p>
        </p:txBody>
      </p:sp>
      <p:cxnSp>
        <p:nvCxnSpPr>
          <p:cNvPr id="7" name="Straight Connector 6"/>
          <p:cNvCxnSpPr/>
          <p:nvPr/>
        </p:nvCxnSpPr>
        <p:spPr>
          <a:xfrm>
            <a:off x="1371600" y="2038350"/>
            <a:ext cx="7315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18331" y="2571750"/>
            <a:ext cx="336786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267200" y="2571750"/>
            <a:ext cx="4419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3123786"/>
            <a:ext cx="42596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99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7"/>
                                        </p:tgtEl>
                                        <p:attrNameLst>
                                          <p:attrName>ppt_w</p:attrName>
                                        </p:attrNameLst>
                                      </p:cBhvr>
                                      <p:tavLst>
                                        <p:tav tm="0">
                                          <p:val>
                                            <p:strVal val="ppt_w"/>
                                          </p:val>
                                        </p:tav>
                                        <p:tav tm="100000">
                                          <p:val>
                                            <p:fltVal val="0"/>
                                          </p:val>
                                        </p:tav>
                                      </p:tavLst>
                                    </p:anim>
                                    <p:anim calcmode="lin" valueType="num">
                                      <p:cBhvr>
                                        <p:cTn id="26" dur="500"/>
                                        <p:tgtEl>
                                          <p:spTgt spid="7"/>
                                        </p:tgtEl>
                                        <p:attrNameLst>
                                          <p:attrName>ppt_h</p:attrName>
                                        </p:attrNameLst>
                                      </p:cBhvr>
                                      <p:tavLst>
                                        <p:tav tm="0">
                                          <p:val>
                                            <p:strVal val="ppt_h"/>
                                          </p:val>
                                        </p:tav>
                                        <p:tav tm="100000">
                                          <p:val>
                                            <p:fltVal val="0"/>
                                          </p:val>
                                        </p:tav>
                                      </p:tavLst>
                                    </p:anim>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par>
                                <p:cTn id="29" presetID="53" presetClass="exit" presetSubtype="32" fill="hold" nodeType="withEffect">
                                  <p:stCondLst>
                                    <p:cond delay="0"/>
                                  </p:stCondLst>
                                  <p:childTnLst>
                                    <p:anim calcmode="lin" valueType="num">
                                      <p:cBhvr>
                                        <p:cTn id="30" dur="500"/>
                                        <p:tgtEl>
                                          <p:spTgt spid="8"/>
                                        </p:tgtEl>
                                        <p:attrNameLst>
                                          <p:attrName>ppt_w</p:attrName>
                                        </p:attrNameLst>
                                      </p:cBhvr>
                                      <p:tavLst>
                                        <p:tav tm="0">
                                          <p:val>
                                            <p:strVal val="ppt_w"/>
                                          </p:val>
                                        </p:tav>
                                        <p:tav tm="100000">
                                          <p:val>
                                            <p:fltVal val="0"/>
                                          </p:val>
                                        </p:tav>
                                      </p:tavLst>
                                    </p:anim>
                                    <p:anim calcmode="lin" valueType="num">
                                      <p:cBhvr>
                                        <p:cTn id="31" dur="500"/>
                                        <p:tgtEl>
                                          <p:spTgt spid="8"/>
                                        </p:tgtEl>
                                        <p:attrNameLst>
                                          <p:attrName>ppt_h</p:attrName>
                                        </p:attrNameLst>
                                      </p:cBhvr>
                                      <p:tavLst>
                                        <p:tav tm="0">
                                          <p:val>
                                            <p:strVal val="ppt_h"/>
                                          </p:val>
                                        </p:tav>
                                        <p:tav tm="100000">
                                          <p:val>
                                            <p:fltVal val="0"/>
                                          </p:val>
                                        </p:tav>
                                      </p:tavLst>
                                    </p:anim>
                                    <p:animEffect transition="out" filter="fad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par>
                                <p:cTn id="34" presetID="53" presetClass="entr" presetSubtype="16"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par>
                                <p:cTn id="46" presetID="53" presetClass="entr" presetSubtype="16"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animEffect transition="in" filter="fade">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ũ điệu 6 bước rửa tay đúng cách vui nhộn - Cùng Lifebuoy phòng chống virus Corona (2019-nCoV).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8600" y="133350"/>
            <a:ext cx="8686800" cy="4886182"/>
          </a:xfrm>
        </p:spPr>
      </p:pic>
    </p:spTree>
    <p:extLst>
      <p:ext uri="{BB962C8B-B14F-4D97-AF65-F5344CB8AC3E}">
        <p14:creationId xmlns:p14="http://schemas.microsoft.com/office/powerpoint/2010/main" val="41682565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0000">
                <p:cTn id="7"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44383" y="4184886"/>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4290270" y="39518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0" name="Google Shape;523;p19"/>
          <p:cNvPicPr preferRelativeResize="0"/>
          <p:nvPr/>
        </p:nvPicPr>
        <p:blipFill rotWithShape="1">
          <a:blip r:embed="rId4">
            <a:alphaModFix/>
          </a:blip>
          <a:srcRect/>
          <a:stretch/>
        </p:blipFill>
        <p:spPr>
          <a:xfrm>
            <a:off x="4926357" y="323215"/>
            <a:ext cx="4045018" cy="4051242"/>
          </a:xfrm>
          <a:prstGeom prst="rect">
            <a:avLst/>
          </a:prstGeom>
          <a:noFill/>
          <a:ln>
            <a:noFill/>
          </a:ln>
        </p:spPr>
      </p:pic>
    </p:spTree>
    <p:extLst>
      <p:ext uri="{BB962C8B-B14F-4D97-AF65-F5344CB8AC3E}">
        <p14:creationId xmlns:p14="http://schemas.microsoft.com/office/powerpoint/2010/main" val="662897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0864"/>
          <a:stretch/>
        </p:blipFill>
        <p:spPr>
          <a:xfrm>
            <a:off x="3430776" y="3034312"/>
            <a:ext cx="2282448" cy="1955133"/>
          </a:xfrm>
          <a:prstGeom prst="rect">
            <a:avLst/>
          </a:prstGeom>
        </p:spPr>
      </p:pic>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grpSp>
        <p:nvGrpSpPr>
          <p:cNvPr id="2" name="Group 1"/>
          <p:cNvGrpSpPr/>
          <p:nvPr/>
        </p:nvGrpSpPr>
        <p:grpSpPr>
          <a:xfrm>
            <a:off x="2400655" y="2152117"/>
            <a:ext cx="5828945"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3"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F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02" y="-187920"/>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371600" y="5848350"/>
            <a:ext cx="7086600" cy="923209"/>
          </a:xfrm>
          <a:prstGeom prst="rect">
            <a:avLst/>
          </a:prstGeom>
          <a:noFill/>
        </p:spPr>
        <p:txBody>
          <a:bodyPr wrap="square" lIns="91317" tIns="45660" rIns="91317" bIns="45660" rtlCol="0">
            <a:spAutoFit/>
          </a:bodyPr>
          <a:lstStyle/>
          <a:p>
            <a:pPr algn="ctr"/>
            <a:r>
              <a:rPr lang="en-US" sz="5400" b="1" smtClean="0">
                <a:ln w="3175">
                  <a:solidFill>
                    <a:schemeClr val="bg1"/>
                  </a:solidFill>
                </a:ln>
                <a:solidFill>
                  <a:schemeClr val="bg1"/>
                </a:solidFill>
                <a:latin typeface="Arial-Rounded" pitchFamily="34" charset="0"/>
                <a:ea typeface="Arial-Rounded" pitchFamily="34" charset="0"/>
                <a:cs typeface="Arial-Rounded" pitchFamily="34" charset="0"/>
              </a:rPr>
              <a:t>ĐIỀU EM CẦN BIẾT</a:t>
            </a:r>
            <a:endParaRPr lang="en-US" sz="5400" b="1">
              <a:ln w="3175">
                <a:solidFill>
                  <a:schemeClr val="bg1"/>
                </a:solidFill>
              </a:ln>
              <a:solidFill>
                <a:schemeClr val="bg1"/>
              </a:solidFill>
              <a:latin typeface="Arial-Rounded" pitchFamily="34" charset="0"/>
              <a:ea typeface="Arial-Rounded" pitchFamily="34" charset="0"/>
              <a:cs typeface="Arial-Rounded" pitchFamily="34"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8425" y="162116"/>
            <a:ext cx="70897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1340" y="2119843"/>
            <a:ext cx="987425"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0618" y="2173578"/>
            <a:ext cx="5121275"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37620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725852" y="209550"/>
            <a:ext cx="2767846" cy="646331"/>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 chữ hoa </a:t>
            </a:r>
            <a:r>
              <a:rPr lang="en-US" altLang="zh-CN" sz="36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A</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815" y="831515"/>
            <a:ext cx="7324725" cy="4163883"/>
          </a:xfrm>
          <a:prstGeom prst="rect">
            <a:avLst/>
          </a:prstGeom>
        </p:spPr>
      </p:pic>
    </p:spTree>
    <p:extLst>
      <p:ext uri="{BB962C8B-B14F-4D97-AF65-F5344CB8AC3E}">
        <p14:creationId xmlns:p14="http://schemas.microsoft.com/office/powerpoint/2010/main" val="1345762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
            <a:extLst>
              <a:ext uri="{FF2B5EF4-FFF2-40B4-BE49-F238E27FC236}">
                <a16:creationId xmlns:a16="http://schemas.microsoft.com/office/drawing/2014/main" id="{DAECB3AA-DE44-4B2E-8E42-EC1E254E3EC5}"/>
              </a:ext>
            </a:extLst>
          </p:cNvPr>
          <p:cNvSpPr/>
          <p:nvPr/>
        </p:nvSpPr>
        <p:spPr>
          <a:xfrm>
            <a:off x="152400" y="514350"/>
            <a:ext cx="1905000" cy="1631216"/>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endPar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Ă</a:t>
            </a:r>
            <a:r>
              <a:rPr lang="en-US" altLang="zh-CN" sz="3600" b="1" dirty="0" smtClean="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 </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3" name="Hướng dẫn viết chữ hoa Ă - Cỡ vừa 5 ô li - Lồng tiếng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33600" y="285750"/>
            <a:ext cx="6286500" cy="4335517"/>
          </a:xfrm>
          <a:prstGeom prst="rect">
            <a:avLst/>
          </a:prstGeom>
        </p:spPr>
      </p:pic>
      <p:sp>
        <p:nvSpPr>
          <p:cNvPr id="4" name="矩形 8">
            <a:extLst>
              <a:ext uri="{FF2B5EF4-FFF2-40B4-BE49-F238E27FC236}">
                <a16:creationId xmlns:a16="http://schemas.microsoft.com/office/drawing/2014/main" id="{DAECB3AA-DE44-4B2E-8E42-EC1E254E3EC5}"/>
              </a:ext>
            </a:extLst>
          </p:cNvPr>
          <p:cNvSpPr/>
          <p:nvPr/>
        </p:nvSpPr>
        <p:spPr>
          <a:xfrm>
            <a:off x="304800" y="2266950"/>
            <a:ext cx="1014573" cy="1138773"/>
          </a:xfrm>
          <a:prstGeom prst="rect">
            <a:avLst/>
          </a:prstGeom>
        </p:spPr>
        <p:txBody>
          <a:bodyPr wrap="square">
            <a:spAutoFit/>
          </a:bodyPr>
          <a:lstStyle/>
          <a:p>
            <a:endParaRPr lang="en-US" altLang="zh-CN" sz="320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r>
              <a:rPr lang="en-US" altLang="zh-CN" sz="3600" b="1">
                <a:solidFill>
                  <a:srgbClr val="FF0000"/>
                </a:solidFill>
                <a:latin typeface="HL Hoctro" panose="02000000000000000000" pitchFamily="2" charset="0"/>
                <a:ea typeface="Arial-Rounded" panose="020B0500000000000000" pitchFamily="34" charset="-93"/>
                <a:cs typeface="Arial-Rounded" panose="020B0500000000000000" pitchFamily="34" charset="-93"/>
                <a:sym typeface="+mn-lt"/>
              </a:rPr>
              <a:t>Â</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194627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p:cTn id="15" fill="hold" display="0">
                  <p:stCondLst>
                    <p:cond delay="indefinite"/>
                  </p:stCondLst>
                </p:cTn>
                <p:tgtEl>
                  <p:spTgt spid="3"/>
                </p:tgtEl>
              </p:cMediaNode>
            </p:video>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6644" y="0"/>
            <a:ext cx="4970711" cy="5143500"/>
          </a:xfrm>
          <a:prstGeom prst="rect">
            <a:avLst/>
          </a:prstGeom>
        </p:spPr>
      </p:pic>
    </p:spTree>
    <p:extLst>
      <p:ext uri="{BB962C8B-B14F-4D97-AF65-F5344CB8AC3E}">
        <p14:creationId xmlns:p14="http://schemas.microsoft.com/office/powerpoint/2010/main" val="2609214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latin typeface="Arial" pitchFamily="34" charset="0"/>
                <a:cs typeface="Arial" pitchFamily="34" charset="0"/>
              </a:rPr>
              <a:t>Dặn dò:</a:t>
            </a:r>
          </a:p>
          <a:p>
            <a:pPr marL="457200" indent="-457200" algn="just">
              <a:buFontTx/>
              <a:buChar char="-"/>
            </a:pPr>
            <a:r>
              <a:rPr lang="en-US" sz="3200" smtClean="0">
                <a:solidFill>
                  <a:schemeClr val="tx1"/>
                </a:solidFill>
                <a:latin typeface="Arial" pitchFamily="34" charset="0"/>
                <a:cs typeface="Arial" pitchFamily="34" charset="0"/>
              </a:rPr>
              <a:t>Đọc lại bài: </a:t>
            </a:r>
            <a:r>
              <a:rPr lang="en-US" sz="3200" i="1" smtClean="0">
                <a:solidFill>
                  <a:schemeClr val="tx1"/>
                </a:solidFill>
                <a:latin typeface="Arial" pitchFamily="34" charset="0"/>
                <a:cs typeface="Arial" pitchFamily="34" charset="0"/>
              </a:rPr>
              <a:t>Rửa tay trước khi ăn</a:t>
            </a:r>
            <a:r>
              <a:rPr lang="en-US" sz="3200" smtClean="0">
                <a:solidFill>
                  <a:schemeClr val="tx1"/>
                </a:solidFill>
                <a:latin typeface="Arial" pitchFamily="34" charset="0"/>
                <a:cs typeface="Arial" pitchFamily="34" charset="0"/>
              </a:rPr>
              <a:t> (trang 64, 65).</a:t>
            </a:r>
          </a:p>
          <a:p>
            <a:pPr marL="457200" indent="-457200" algn="just">
              <a:buFontTx/>
              <a:buChar char="-"/>
            </a:pPr>
            <a:r>
              <a:rPr lang="en-US" sz="3200" smtClean="0">
                <a:solidFill>
                  <a:schemeClr val="tx1"/>
                </a:solidFill>
                <a:latin typeface="Arial" pitchFamily="34" charset="0"/>
                <a:cs typeface="Arial" pitchFamily="34" charset="0"/>
              </a:rPr>
              <a:t>Chuẩn bị bài mới (trang 66, 67).</a:t>
            </a:r>
            <a:endParaRPr lang="en-US" sz="320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8038889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ỹ năng sống cho trẻ - Rửa tay đúng cách - Tập 31 - Lắng nghe cơ thể.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400" y="186044"/>
            <a:ext cx="8813514" cy="4957456"/>
          </a:xfrm>
        </p:spPr>
      </p:pic>
    </p:spTree>
    <p:extLst>
      <p:ext uri="{BB962C8B-B14F-4D97-AF65-F5344CB8AC3E}">
        <p14:creationId xmlns:p14="http://schemas.microsoft.com/office/powerpoint/2010/main" val="2652953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28600" y="171450"/>
            <a:ext cx="8686800" cy="4800600"/>
          </a:xfrm>
          <a:prstGeom prst="rect">
            <a:avLst/>
          </a:prstGeom>
          <a:noFill/>
          <a:ln w="57150" cmpd="thinThick">
            <a:solidFill>
              <a:srgbClr val="00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solidFill>
                <a:srgbClr val="000000"/>
              </a:solidFill>
            </a:endParaRPr>
          </a:p>
        </p:txBody>
      </p:sp>
      <p:pic>
        <p:nvPicPr>
          <p:cNvPr id="22531" name="Picture 3" descr="z8298946wo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685800"/>
            <a:ext cx="5791200" cy="408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descr="bd14516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621506"/>
            <a:ext cx="4502150" cy="64294"/>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2533" name="Picture 5" descr="th3wir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4801" y="2914650"/>
            <a:ext cx="1331913" cy="1072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6" descr="th3emi6"/>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00201" y="3898107"/>
            <a:ext cx="1584325" cy="118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descr="th3emi6"/>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315201" y="3429000"/>
            <a:ext cx="1584325" cy="118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8" descr="flower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657600" y="1257300"/>
            <a:ext cx="1600200" cy="40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Oval 9"/>
          <p:cNvSpPr>
            <a:spLocks noChangeArrowheads="1"/>
          </p:cNvSpPr>
          <p:nvPr/>
        </p:nvSpPr>
        <p:spPr bwMode="auto">
          <a:xfrm>
            <a:off x="3048000" y="1143000"/>
            <a:ext cx="2895600" cy="2228850"/>
          </a:xfrm>
          <a:prstGeom prst="ellipse">
            <a:avLst/>
          </a:prstGeom>
          <a:gradFill rotWithShape="1">
            <a:gsLst>
              <a:gs pos="0">
                <a:srgbClr val="007676"/>
              </a:gs>
              <a:gs pos="50000">
                <a:srgbClr val="00FFFF"/>
              </a:gs>
              <a:gs pos="100000">
                <a:srgbClr val="00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a:solidFill>
                <a:srgbClr val="000000"/>
              </a:solidFill>
            </a:endParaRPr>
          </a:p>
        </p:txBody>
      </p:sp>
      <p:sp>
        <p:nvSpPr>
          <p:cNvPr id="22538" name="Freeform 10"/>
          <p:cNvSpPr>
            <a:spLocks/>
          </p:cNvSpPr>
          <p:nvPr/>
        </p:nvSpPr>
        <p:spPr bwMode="auto">
          <a:xfrm>
            <a:off x="1219200" y="2228850"/>
            <a:ext cx="1981200" cy="400050"/>
          </a:xfrm>
          <a:custGeom>
            <a:avLst/>
            <a:gdLst>
              <a:gd name="T0" fmla="*/ 2147483647 w 2016"/>
              <a:gd name="T1" fmla="*/ 2147483647 h 1472"/>
              <a:gd name="T2" fmla="*/ 2147483647 w 2016"/>
              <a:gd name="T3" fmla="*/ 2147483647 h 1472"/>
              <a:gd name="T4" fmla="*/ 2147483647 w 2016"/>
              <a:gd name="T5" fmla="*/ 2147483647 h 1472"/>
              <a:gd name="T6" fmla="*/ 2147483647 w 2016"/>
              <a:gd name="T7" fmla="*/ 2147483647 h 1472"/>
              <a:gd name="T8" fmla="*/ 2147483647 w 2016"/>
              <a:gd name="T9" fmla="*/ 2147483647 h 1472"/>
              <a:gd name="T10" fmla="*/ 2147483647 w 2016"/>
              <a:gd name="T11" fmla="*/ 2147483647 h 1472"/>
              <a:gd name="T12" fmla="*/ 2147483647 w 2016"/>
              <a:gd name="T13" fmla="*/ 2147483647 h 1472"/>
              <a:gd name="T14" fmla="*/ 2147483647 w 2016"/>
              <a:gd name="T15" fmla="*/ 2147483647 h 1472"/>
              <a:gd name="T16" fmla="*/ 2147483647 w 2016"/>
              <a:gd name="T17" fmla="*/ 2147483647 h 1472"/>
              <a:gd name="T18" fmla="*/ 2147483647 w 2016"/>
              <a:gd name="T19" fmla="*/ 2147483647 h 1472"/>
              <a:gd name="T20" fmla="*/ 2147483647 w 2016"/>
              <a:gd name="T21" fmla="*/ 2147483647 h 1472"/>
              <a:gd name="T22" fmla="*/ 2147483647 w 2016"/>
              <a:gd name="T23" fmla="*/ 2147483647 h 1472"/>
              <a:gd name="T24" fmla="*/ 2147483647 w 2016"/>
              <a:gd name="T25" fmla="*/ 2147483647 h 1472"/>
              <a:gd name="T26" fmla="*/ 2147483647 w 2016"/>
              <a:gd name="T27" fmla="*/ 2147483647 h 1472"/>
              <a:gd name="T28" fmla="*/ 2147483647 w 2016"/>
              <a:gd name="T29" fmla="*/ 2147483647 h 1472"/>
              <a:gd name="T30" fmla="*/ 2147483647 w 2016"/>
              <a:gd name="T31" fmla="*/ 2147483647 h 14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16"/>
              <a:gd name="T49" fmla="*/ 0 h 1472"/>
              <a:gd name="T50" fmla="*/ 2016 w 2016"/>
              <a:gd name="T51" fmla="*/ 1472 h 14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16" h="1472">
                <a:moveTo>
                  <a:pt x="16" y="848"/>
                </a:moveTo>
                <a:cubicBezTo>
                  <a:pt x="32" y="744"/>
                  <a:pt x="112" y="424"/>
                  <a:pt x="208" y="320"/>
                </a:cubicBezTo>
                <a:cubicBezTo>
                  <a:pt x="304" y="216"/>
                  <a:pt x="488" y="216"/>
                  <a:pt x="592" y="224"/>
                </a:cubicBezTo>
                <a:cubicBezTo>
                  <a:pt x="696" y="232"/>
                  <a:pt x="792" y="392"/>
                  <a:pt x="832" y="368"/>
                </a:cubicBezTo>
                <a:cubicBezTo>
                  <a:pt x="872" y="344"/>
                  <a:pt x="792" y="136"/>
                  <a:pt x="832" y="80"/>
                </a:cubicBezTo>
                <a:cubicBezTo>
                  <a:pt x="872" y="24"/>
                  <a:pt x="992" y="0"/>
                  <a:pt x="1072" y="32"/>
                </a:cubicBezTo>
                <a:cubicBezTo>
                  <a:pt x="1152" y="64"/>
                  <a:pt x="1240" y="248"/>
                  <a:pt x="1312" y="272"/>
                </a:cubicBezTo>
                <a:cubicBezTo>
                  <a:pt x="1384" y="296"/>
                  <a:pt x="1392" y="152"/>
                  <a:pt x="1504" y="176"/>
                </a:cubicBezTo>
                <a:cubicBezTo>
                  <a:pt x="1616" y="200"/>
                  <a:pt x="1952" y="288"/>
                  <a:pt x="1984" y="416"/>
                </a:cubicBezTo>
                <a:cubicBezTo>
                  <a:pt x="2016" y="544"/>
                  <a:pt x="1704" y="800"/>
                  <a:pt x="1696" y="944"/>
                </a:cubicBezTo>
                <a:cubicBezTo>
                  <a:pt x="1688" y="1088"/>
                  <a:pt x="1984" y="1192"/>
                  <a:pt x="1936" y="1280"/>
                </a:cubicBezTo>
                <a:cubicBezTo>
                  <a:pt x="1888" y="1368"/>
                  <a:pt x="1568" y="1472"/>
                  <a:pt x="1408" y="1472"/>
                </a:cubicBezTo>
                <a:cubicBezTo>
                  <a:pt x="1248" y="1472"/>
                  <a:pt x="1112" y="1376"/>
                  <a:pt x="976" y="1280"/>
                </a:cubicBezTo>
                <a:cubicBezTo>
                  <a:pt x="840" y="1184"/>
                  <a:pt x="736" y="952"/>
                  <a:pt x="592" y="896"/>
                </a:cubicBezTo>
                <a:cubicBezTo>
                  <a:pt x="448" y="840"/>
                  <a:pt x="208" y="952"/>
                  <a:pt x="112" y="944"/>
                </a:cubicBezTo>
                <a:cubicBezTo>
                  <a:pt x="16" y="936"/>
                  <a:pt x="0" y="952"/>
                  <a:pt x="16" y="848"/>
                </a:cubicBezTo>
                <a:close/>
              </a:path>
            </a:pathLst>
          </a:cu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9" name="Freeform 11"/>
          <p:cNvSpPr>
            <a:spLocks/>
          </p:cNvSpPr>
          <p:nvPr/>
        </p:nvSpPr>
        <p:spPr bwMode="auto">
          <a:xfrm>
            <a:off x="6096000" y="1828800"/>
            <a:ext cx="1524000" cy="400050"/>
          </a:xfrm>
          <a:custGeom>
            <a:avLst/>
            <a:gdLst>
              <a:gd name="T0" fmla="*/ 2147483647 w 2016"/>
              <a:gd name="T1" fmla="*/ 2147483647 h 1472"/>
              <a:gd name="T2" fmla="*/ 2147483647 w 2016"/>
              <a:gd name="T3" fmla="*/ 2147483647 h 1472"/>
              <a:gd name="T4" fmla="*/ 2147483647 w 2016"/>
              <a:gd name="T5" fmla="*/ 2147483647 h 1472"/>
              <a:gd name="T6" fmla="*/ 2147483647 w 2016"/>
              <a:gd name="T7" fmla="*/ 2147483647 h 1472"/>
              <a:gd name="T8" fmla="*/ 2147483647 w 2016"/>
              <a:gd name="T9" fmla="*/ 2147483647 h 1472"/>
              <a:gd name="T10" fmla="*/ 2147483647 w 2016"/>
              <a:gd name="T11" fmla="*/ 2147483647 h 1472"/>
              <a:gd name="T12" fmla="*/ 2147483647 w 2016"/>
              <a:gd name="T13" fmla="*/ 2147483647 h 1472"/>
              <a:gd name="T14" fmla="*/ 2147483647 w 2016"/>
              <a:gd name="T15" fmla="*/ 2147483647 h 1472"/>
              <a:gd name="T16" fmla="*/ 2147483647 w 2016"/>
              <a:gd name="T17" fmla="*/ 2147483647 h 1472"/>
              <a:gd name="T18" fmla="*/ 2147483647 w 2016"/>
              <a:gd name="T19" fmla="*/ 2147483647 h 1472"/>
              <a:gd name="T20" fmla="*/ 2147483647 w 2016"/>
              <a:gd name="T21" fmla="*/ 2147483647 h 1472"/>
              <a:gd name="T22" fmla="*/ 2147483647 w 2016"/>
              <a:gd name="T23" fmla="*/ 2147483647 h 1472"/>
              <a:gd name="T24" fmla="*/ 2147483647 w 2016"/>
              <a:gd name="T25" fmla="*/ 2147483647 h 1472"/>
              <a:gd name="T26" fmla="*/ 2147483647 w 2016"/>
              <a:gd name="T27" fmla="*/ 2147483647 h 1472"/>
              <a:gd name="T28" fmla="*/ 2147483647 w 2016"/>
              <a:gd name="T29" fmla="*/ 2147483647 h 1472"/>
              <a:gd name="T30" fmla="*/ 2147483647 w 2016"/>
              <a:gd name="T31" fmla="*/ 2147483647 h 14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16"/>
              <a:gd name="T49" fmla="*/ 0 h 1472"/>
              <a:gd name="T50" fmla="*/ 2016 w 2016"/>
              <a:gd name="T51" fmla="*/ 1472 h 14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16" h="1472">
                <a:moveTo>
                  <a:pt x="16" y="848"/>
                </a:moveTo>
                <a:cubicBezTo>
                  <a:pt x="32" y="744"/>
                  <a:pt x="112" y="424"/>
                  <a:pt x="208" y="320"/>
                </a:cubicBezTo>
                <a:cubicBezTo>
                  <a:pt x="304" y="216"/>
                  <a:pt x="488" y="216"/>
                  <a:pt x="592" y="224"/>
                </a:cubicBezTo>
                <a:cubicBezTo>
                  <a:pt x="696" y="232"/>
                  <a:pt x="792" y="392"/>
                  <a:pt x="832" y="368"/>
                </a:cubicBezTo>
                <a:cubicBezTo>
                  <a:pt x="872" y="344"/>
                  <a:pt x="792" y="136"/>
                  <a:pt x="832" y="80"/>
                </a:cubicBezTo>
                <a:cubicBezTo>
                  <a:pt x="872" y="24"/>
                  <a:pt x="992" y="0"/>
                  <a:pt x="1072" y="32"/>
                </a:cubicBezTo>
                <a:cubicBezTo>
                  <a:pt x="1152" y="64"/>
                  <a:pt x="1240" y="248"/>
                  <a:pt x="1312" y="272"/>
                </a:cubicBezTo>
                <a:cubicBezTo>
                  <a:pt x="1384" y="296"/>
                  <a:pt x="1392" y="152"/>
                  <a:pt x="1504" y="176"/>
                </a:cubicBezTo>
                <a:cubicBezTo>
                  <a:pt x="1616" y="200"/>
                  <a:pt x="1952" y="288"/>
                  <a:pt x="1984" y="416"/>
                </a:cubicBezTo>
                <a:cubicBezTo>
                  <a:pt x="2016" y="544"/>
                  <a:pt x="1704" y="800"/>
                  <a:pt x="1696" y="944"/>
                </a:cubicBezTo>
                <a:cubicBezTo>
                  <a:pt x="1688" y="1088"/>
                  <a:pt x="1984" y="1192"/>
                  <a:pt x="1936" y="1280"/>
                </a:cubicBezTo>
                <a:cubicBezTo>
                  <a:pt x="1888" y="1368"/>
                  <a:pt x="1568" y="1472"/>
                  <a:pt x="1408" y="1472"/>
                </a:cubicBezTo>
                <a:cubicBezTo>
                  <a:pt x="1248" y="1472"/>
                  <a:pt x="1112" y="1376"/>
                  <a:pt x="976" y="1280"/>
                </a:cubicBezTo>
                <a:cubicBezTo>
                  <a:pt x="840" y="1184"/>
                  <a:pt x="736" y="952"/>
                  <a:pt x="592" y="896"/>
                </a:cubicBezTo>
                <a:cubicBezTo>
                  <a:pt x="448" y="840"/>
                  <a:pt x="208" y="952"/>
                  <a:pt x="112" y="944"/>
                </a:cubicBezTo>
                <a:cubicBezTo>
                  <a:pt x="16" y="936"/>
                  <a:pt x="0" y="952"/>
                  <a:pt x="16" y="848"/>
                </a:cubicBezTo>
                <a:close/>
              </a:path>
            </a:pathLst>
          </a:cu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2540" name="Picture 12" descr="flower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200150"/>
            <a:ext cx="1600200" cy="40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13" descr="flower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000250"/>
            <a:ext cx="1600200" cy="40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14" descr="blumen-pflanzen05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346950" y="4114800"/>
            <a:ext cx="11112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3" name="Picture 15" descr="blumen-pflanzen05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584950" y="4114800"/>
            <a:ext cx="11112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4" name="Picture 16"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886200" y="125730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5" name="Picture 17"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886200" y="262890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6" name="Picture 18"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971800" y="154305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7" name="Picture 19"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182880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8" name="Picture 20"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245745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9" name="Picture 21"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971800" y="257175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0" name="Picture 22"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400800" y="177165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1" name="Picture 23"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057400" y="217170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2" name="Picture 24"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219200" y="217170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3" name="Picture 25" descr="flower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458200" y="2343151"/>
            <a:ext cx="914400" cy="23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4" name="Picture 26" descr="dandelions_wave_hb"/>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1612" y="3915966"/>
            <a:ext cx="1573213" cy="884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55" name="Freeform 27"/>
          <p:cNvSpPr>
            <a:spLocks/>
          </p:cNvSpPr>
          <p:nvPr/>
        </p:nvSpPr>
        <p:spPr bwMode="auto">
          <a:xfrm flipH="1">
            <a:off x="2667000" y="3314700"/>
            <a:ext cx="4343400" cy="571500"/>
          </a:xfrm>
          <a:custGeom>
            <a:avLst/>
            <a:gdLst>
              <a:gd name="T0" fmla="*/ 2147483647 w 2016"/>
              <a:gd name="T1" fmla="*/ 2147483647 h 1472"/>
              <a:gd name="T2" fmla="*/ 2147483647 w 2016"/>
              <a:gd name="T3" fmla="*/ 2147483647 h 1472"/>
              <a:gd name="T4" fmla="*/ 2147483647 w 2016"/>
              <a:gd name="T5" fmla="*/ 2147483647 h 1472"/>
              <a:gd name="T6" fmla="*/ 2147483647 w 2016"/>
              <a:gd name="T7" fmla="*/ 2147483647 h 1472"/>
              <a:gd name="T8" fmla="*/ 2147483647 w 2016"/>
              <a:gd name="T9" fmla="*/ 2147483647 h 1472"/>
              <a:gd name="T10" fmla="*/ 2147483647 w 2016"/>
              <a:gd name="T11" fmla="*/ 2147483647 h 1472"/>
              <a:gd name="T12" fmla="*/ 2147483647 w 2016"/>
              <a:gd name="T13" fmla="*/ 2147483647 h 1472"/>
              <a:gd name="T14" fmla="*/ 2147483647 w 2016"/>
              <a:gd name="T15" fmla="*/ 2147483647 h 1472"/>
              <a:gd name="T16" fmla="*/ 2147483647 w 2016"/>
              <a:gd name="T17" fmla="*/ 2147483647 h 1472"/>
              <a:gd name="T18" fmla="*/ 2147483647 w 2016"/>
              <a:gd name="T19" fmla="*/ 2147483647 h 1472"/>
              <a:gd name="T20" fmla="*/ 2147483647 w 2016"/>
              <a:gd name="T21" fmla="*/ 2147483647 h 1472"/>
              <a:gd name="T22" fmla="*/ 2147483647 w 2016"/>
              <a:gd name="T23" fmla="*/ 2147483647 h 1472"/>
              <a:gd name="T24" fmla="*/ 2147483647 w 2016"/>
              <a:gd name="T25" fmla="*/ 2147483647 h 1472"/>
              <a:gd name="T26" fmla="*/ 2147483647 w 2016"/>
              <a:gd name="T27" fmla="*/ 2147483647 h 1472"/>
              <a:gd name="T28" fmla="*/ 2147483647 w 2016"/>
              <a:gd name="T29" fmla="*/ 2147483647 h 1472"/>
              <a:gd name="T30" fmla="*/ 2147483647 w 2016"/>
              <a:gd name="T31" fmla="*/ 2147483647 h 14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16"/>
              <a:gd name="T49" fmla="*/ 0 h 1472"/>
              <a:gd name="T50" fmla="*/ 2016 w 2016"/>
              <a:gd name="T51" fmla="*/ 1472 h 14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16" h="1472">
                <a:moveTo>
                  <a:pt x="16" y="848"/>
                </a:moveTo>
                <a:cubicBezTo>
                  <a:pt x="32" y="744"/>
                  <a:pt x="112" y="424"/>
                  <a:pt x="208" y="320"/>
                </a:cubicBezTo>
                <a:cubicBezTo>
                  <a:pt x="304" y="216"/>
                  <a:pt x="488" y="216"/>
                  <a:pt x="592" y="224"/>
                </a:cubicBezTo>
                <a:cubicBezTo>
                  <a:pt x="696" y="232"/>
                  <a:pt x="792" y="392"/>
                  <a:pt x="832" y="368"/>
                </a:cubicBezTo>
                <a:cubicBezTo>
                  <a:pt x="872" y="344"/>
                  <a:pt x="792" y="136"/>
                  <a:pt x="832" y="80"/>
                </a:cubicBezTo>
                <a:cubicBezTo>
                  <a:pt x="872" y="24"/>
                  <a:pt x="992" y="0"/>
                  <a:pt x="1072" y="32"/>
                </a:cubicBezTo>
                <a:cubicBezTo>
                  <a:pt x="1152" y="64"/>
                  <a:pt x="1240" y="248"/>
                  <a:pt x="1312" y="272"/>
                </a:cubicBezTo>
                <a:cubicBezTo>
                  <a:pt x="1384" y="296"/>
                  <a:pt x="1392" y="152"/>
                  <a:pt x="1504" y="176"/>
                </a:cubicBezTo>
                <a:cubicBezTo>
                  <a:pt x="1616" y="200"/>
                  <a:pt x="1952" y="288"/>
                  <a:pt x="1984" y="416"/>
                </a:cubicBezTo>
                <a:cubicBezTo>
                  <a:pt x="2016" y="544"/>
                  <a:pt x="1704" y="800"/>
                  <a:pt x="1696" y="944"/>
                </a:cubicBezTo>
                <a:cubicBezTo>
                  <a:pt x="1688" y="1088"/>
                  <a:pt x="1984" y="1192"/>
                  <a:pt x="1936" y="1280"/>
                </a:cubicBezTo>
                <a:cubicBezTo>
                  <a:pt x="1888" y="1368"/>
                  <a:pt x="1568" y="1472"/>
                  <a:pt x="1408" y="1472"/>
                </a:cubicBezTo>
                <a:cubicBezTo>
                  <a:pt x="1248" y="1472"/>
                  <a:pt x="1112" y="1376"/>
                  <a:pt x="976" y="1280"/>
                </a:cubicBezTo>
                <a:cubicBezTo>
                  <a:pt x="840" y="1184"/>
                  <a:pt x="736" y="952"/>
                  <a:pt x="592" y="896"/>
                </a:cubicBezTo>
                <a:cubicBezTo>
                  <a:pt x="448" y="840"/>
                  <a:pt x="208" y="952"/>
                  <a:pt x="112" y="944"/>
                </a:cubicBezTo>
                <a:cubicBezTo>
                  <a:pt x="16" y="936"/>
                  <a:pt x="0" y="952"/>
                  <a:pt x="16" y="848"/>
                </a:cubicBezTo>
                <a:close/>
              </a:path>
            </a:pathLst>
          </a:cu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36892" name="20. Bai Ngoi Ca Que Huong - Phi Nhung.mp3">
            <a:hlinkClick r:id="" action="ppaction://media"/>
          </p:cNvPr>
          <p:cNvPicPr>
            <a:picLocks noRot="1" noChangeAspect="1" noChangeArrowheads="1"/>
          </p:cNvPicPr>
          <p:nvPr>
            <a:audioFile r:link="rId1"/>
          </p:nvPr>
        </p:nvPicPr>
        <p:blipFill>
          <a:blip r:embed="rId11">
            <a:extLst>
              <a:ext uri="{28A0092B-C50C-407E-A947-70E740481C1C}">
                <a14:useLocalDpi xmlns:a14="http://schemas.microsoft.com/office/drawing/2010/main" val="0"/>
              </a:ext>
            </a:extLst>
          </a:blip>
          <a:srcRect/>
          <a:stretch>
            <a:fillRect/>
          </a:stretch>
        </p:blipFill>
        <p:spPr bwMode="auto">
          <a:xfrm>
            <a:off x="8153400" y="434340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7" name="Picture 29" descr="F9849DCFA90C473196ECD16214E7700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flipH="1">
            <a:off x="609600" y="4057651"/>
            <a:ext cx="1371600" cy="102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8" name="Picture 30" descr="dandelions_wave_hb"/>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4258866"/>
            <a:ext cx="1573213" cy="884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9" name="Picture 31" descr="blumen-pflanzen05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956550" y="4114800"/>
            <a:ext cx="11112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60" name="WordArt 32" descr="48"/>
          <p:cNvSpPr>
            <a:spLocks noChangeArrowheads="1" noChangeShapeType="1" noTextEdit="1"/>
          </p:cNvSpPr>
          <p:nvPr/>
        </p:nvSpPr>
        <p:spPr bwMode="auto">
          <a:xfrm>
            <a:off x="685800" y="1592463"/>
            <a:ext cx="7543800" cy="187880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mtClean="0">
                <a:latin typeface="Arial-SGK-TV" pitchFamily="2" charset="0"/>
                <a:cs typeface="Arial-SGK-TV" pitchFamily="2" charset="0"/>
              </a:rPr>
              <a:t>Chúc </a:t>
            </a:r>
            <a:r>
              <a:rPr lang="en-US">
                <a:latin typeface="Arial-SGK-TV" pitchFamily="2" charset="0"/>
                <a:cs typeface="Arial-SGK-TV" pitchFamily="2" charset="0"/>
              </a:rPr>
              <a:t>các </a:t>
            </a:r>
            <a:r>
              <a:rPr lang="en-US" smtClean="0">
                <a:latin typeface="Arial-SGK-TV" pitchFamily="2" charset="0"/>
                <a:cs typeface="Arial-SGK-TV" pitchFamily="2" charset="0"/>
              </a:rPr>
              <a:t>con luôn </a:t>
            </a:r>
          </a:p>
          <a:p>
            <a:pPr algn="ctr"/>
            <a:r>
              <a:rPr lang="en-US" smtClean="0">
                <a:latin typeface="Arial-SGK-TV" pitchFamily="2" charset="0"/>
                <a:cs typeface="Arial-SGK-TV" pitchFamily="2" charset="0"/>
              </a:rPr>
              <a:t>chăm ngoan,</a:t>
            </a:r>
          </a:p>
          <a:p>
            <a:pPr algn="ctr"/>
            <a:r>
              <a:rPr lang="en-US" smtClean="0">
                <a:latin typeface="Arial-SGK-TV" pitchFamily="2" charset="0"/>
                <a:cs typeface="Arial-SGK-TV" pitchFamily="2" charset="0"/>
              </a:rPr>
              <a:t>học giỏi!</a:t>
            </a:r>
            <a:endParaRPr lang="en-US">
              <a:latin typeface="Arial-SGK-TV" pitchFamily="2" charset="0"/>
              <a:cs typeface="Arial-SGK-TV" pitchFamily="2" charset="0"/>
            </a:endParaRPr>
          </a:p>
        </p:txBody>
      </p:sp>
      <p:pic>
        <p:nvPicPr>
          <p:cNvPr id="22561" name="Picture 34" descr="2sblw13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352800" y="3771901"/>
            <a:ext cx="2971800" cy="992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2033682"/>
      </p:ext>
    </p:extLst>
  </p:cSld>
  <p:clrMapOvr>
    <a:masterClrMapping/>
  </p:clrMapOvr>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3689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3139" t="50000" b="10982"/>
          <a:stretch/>
        </p:blipFill>
        <p:spPr>
          <a:xfrm>
            <a:off x="3810000" y="3310977"/>
            <a:ext cx="1140280" cy="1593619"/>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19100"/>
            <a:ext cx="1450481" cy="210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9450" y="438150"/>
            <a:ext cx="1189037"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077" y="3105150"/>
            <a:ext cx="112236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34364" t="30154" r="36413" b="28451"/>
          <a:stretch/>
        </p:blipFill>
        <p:spPr>
          <a:xfrm>
            <a:off x="7526482" y="3201785"/>
            <a:ext cx="904010" cy="1690688"/>
          </a:xfrm>
          <a:prstGeom prst="rect">
            <a:avLst/>
          </a:prstGeom>
        </p:spPr>
      </p:pic>
      <p:sp>
        <p:nvSpPr>
          <p:cNvPr id="2" name="Title 1"/>
          <p:cNvSpPr>
            <a:spLocks noGrp="1"/>
          </p:cNvSpPr>
          <p:nvPr>
            <p:ph type="title"/>
          </p:nvPr>
        </p:nvSpPr>
        <p:spPr>
          <a:xfrm>
            <a:off x="2590800" y="1962150"/>
            <a:ext cx="4031168" cy="857250"/>
          </a:xfrm>
          <a:solidFill>
            <a:srgbClr val="00B0F0"/>
          </a:solidFill>
        </p:spPr>
        <p:txBody>
          <a:bodyPr/>
          <a:lstStyle/>
          <a:p>
            <a:r>
              <a:rPr lang="en-US" smtClean="0">
                <a:latin typeface="Arial-Rounded" pitchFamily="34" charset="0"/>
                <a:ea typeface="Arial-Rounded" pitchFamily="34" charset="0"/>
                <a:cs typeface="Arial-Rounded" pitchFamily="34" charset="0"/>
              </a:rPr>
              <a:t>1. Khởi động</a:t>
            </a:r>
            <a:endParaRPr lang="en-US">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902352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6300" y="260747"/>
            <a:ext cx="739140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Quan sát tranh các bạn đang rửa tay</a:t>
            </a:r>
          </a:p>
        </p:txBody>
      </p:sp>
      <p:sp>
        <p:nvSpPr>
          <p:cNvPr id="6" name="TextBox 5"/>
          <p:cNvSpPr txBox="1"/>
          <p:nvPr/>
        </p:nvSpPr>
        <p:spPr>
          <a:xfrm>
            <a:off x="876300" y="4086990"/>
            <a:ext cx="4533900" cy="461544"/>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a) Vì sao các bạn phải rửa tay?</a:t>
            </a:r>
          </a:p>
        </p:txBody>
      </p:sp>
      <p:sp>
        <p:nvSpPr>
          <p:cNvPr id="8" name="Rectangle 7"/>
          <p:cNvSpPr/>
          <p:nvPr/>
        </p:nvSpPr>
        <p:spPr>
          <a:xfrm>
            <a:off x="0" y="501015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9" name="Rectangle 8"/>
          <p:cNvSpPr/>
          <p:nvPr/>
        </p:nvSpPr>
        <p:spPr>
          <a:xfrm>
            <a:off x="0" y="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07" y="190897"/>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876300" y="4548570"/>
            <a:ext cx="4533900" cy="461544"/>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b) Em thường rửa tay khi nào?</a:t>
            </a: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722327"/>
            <a:ext cx="5334000" cy="32623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11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190689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4682" y="274548"/>
            <a:ext cx="1160318" cy="523099"/>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Đọc</a:t>
            </a:r>
          </a:p>
        </p:txBody>
      </p:sp>
      <p:grpSp>
        <p:nvGrpSpPr>
          <p:cNvPr id="2" name="Group 1"/>
          <p:cNvGrpSpPr/>
          <p:nvPr/>
        </p:nvGrpSpPr>
        <p:grpSpPr>
          <a:xfrm>
            <a:off x="62346" y="590610"/>
            <a:ext cx="8991600" cy="4308124"/>
            <a:chOff x="62346" y="590610"/>
            <a:chExt cx="8991600" cy="4308124"/>
          </a:xfrm>
        </p:grpSpPr>
        <p:sp>
          <p:nvSpPr>
            <p:cNvPr id="4" name="TextBox 3"/>
            <p:cNvSpPr txBox="1"/>
            <p:nvPr/>
          </p:nvSpPr>
          <p:spPr>
            <a:xfrm>
              <a:off x="1584614" y="590610"/>
              <a:ext cx="5947064" cy="523099"/>
            </a:xfrm>
            <a:prstGeom prst="rect">
              <a:avLst/>
            </a:prstGeom>
            <a:noFill/>
          </p:spPr>
          <p:txBody>
            <a:bodyPr wrap="square" lIns="91317" tIns="45660" rIns="91317" bIns="45660" rtlCol="0">
              <a:spAutoFit/>
            </a:bodyPr>
            <a:lstStyle/>
            <a:p>
              <a:pPr algn="ctr"/>
              <a:r>
                <a:rPr lang="en-US" sz="2800" b="1" smtClean="0">
                  <a:latin typeface="Arial-SGK-TV" pitchFamily="2" charset="0"/>
                  <a:ea typeface="Arial-Rounded" pitchFamily="34" charset="0"/>
                  <a:cs typeface="Arial-SGK-TV" pitchFamily="2" charset="0"/>
                </a:rPr>
                <a:t>Rửa tay trước khi ăn</a:t>
              </a:r>
              <a:endParaRPr lang="en-US" sz="2800" b="1">
                <a:latin typeface="Arial-SGK-TV" pitchFamily="2" charset="0"/>
                <a:ea typeface="Arial-Rounded" pitchFamily="34" charset="0"/>
                <a:cs typeface="Arial-SGK-TV" pitchFamily="2" charset="0"/>
              </a:endParaRPr>
            </a:p>
          </p:txBody>
        </p:sp>
        <p:sp>
          <p:nvSpPr>
            <p:cNvPr id="5" name="TextBox 4"/>
            <p:cNvSpPr txBox="1"/>
            <p:nvPr/>
          </p:nvSpPr>
          <p:spPr>
            <a:xfrm>
              <a:off x="62346" y="111320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smtClean="0">
                  <a:latin typeface="Arial-SGK-TV" pitchFamily="2" charset="0"/>
                  <a:ea typeface="Arial-Rounded" pitchFamily="34" charset="0"/>
                  <a:cs typeface="Arial-SGK-TV" pitchFamily="2"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SGK-TV" pitchFamily="2" charset="0"/>
                  <a:ea typeface="Arial-Rounded" pitchFamily="34" charset="0"/>
                  <a:cs typeface="Arial-SGK-TV" pitchFamily="2" charset="0"/>
                </a:rPr>
                <a:t>	</a:t>
              </a:r>
              <a:r>
                <a:rPr lang="en-US" sz="3000" smtClean="0">
                  <a:latin typeface="Arial-SGK-TV" pitchFamily="2" charset="0"/>
                  <a:ea typeface="Arial-Rounded" pitchFamily="34" charset="0"/>
                  <a:cs typeface="Arial-SGK-TV" pitchFamily="2" charset="0"/>
                </a:rPr>
                <a:t>Để phòng bệnh, chúng ta phải rửa tay trước khi ăn. Cần rửa tay bằng xà phòng với nước sạch.</a:t>
              </a:r>
              <a:endParaRPr lang="en-US" sz="3000">
                <a:latin typeface="Arial-SGK-TV" pitchFamily="2" charset="0"/>
                <a:ea typeface="Arial-Rounded" pitchFamily="34" charset="0"/>
                <a:cs typeface="Arial-SGK-TV" pitchFamily="2" charset="0"/>
              </a:endParaRPr>
            </a:p>
            <a:p>
              <a:pPr algn="r"/>
              <a:r>
                <a:rPr lang="en-US" sz="3000">
                  <a:latin typeface="Arial-SGK-TV" pitchFamily="2" charset="0"/>
                  <a:ea typeface="Arial-Rounded" pitchFamily="34" charset="0"/>
                  <a:cs typeface="Arial-SGK-TV" pitchFamily="2" charset="0"/>
                </a:rPr>
                <a:t>						        </a:t>
              </a:r>
              <a:r>
                <a:rPr lang="en-US" sz="3000" smtClean="0">
                  <a:latin typeface="Arial-SGK-TV" pitchFamily="2" charset="0"/>
                  <a:ea typeface="Arial-Rounded" pitchFamily="34" charset="0"/>
                  <a:cs typeface="Arial-SGK-TV" pitchFamily="2" charset="0"/>
                </a:rPr>
                <a:t>(Nguyên Vũ)</a:t>
              </a:r>
              <a:endParaRPr lang="en-US" sz="3000">
                <a:latin typeface="Arial-SGK-TV" pitchFamily="2" charset="0"/>
                <a:ea typeface="Arial-Rounded" pitchFamily="34" charset="0"/>
                <a:cs typeface="Arial-SGK-TV" pitchFamily="2" charset="0"/>
              </a:endParaRPr>
            </a:p>
          </p:txBody>
        </p:sp>
      </p:gr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69" y="165456"/>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410_20200508102934_rua-tay-truoc-khi-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4346" y="188047"/>
            <a:ext cx="609600" cy="609600"/>
          </a:xfrm>
          <a:prstGeom prst="rect">
            <a:avLst/>
          </a:prstGeom>
        </p:spPr>
      </p:pic>
    </p:spTree>
    <p:extLst>
      <p:ext uri="{BB962C8B-B14F-4D97-AF65-F5344CB8AC3E}">
        <p14:creationId xmlns:p14="http://schemas.microsoft.com/office/powerpoint/2010/main" val="39444579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62"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2346" y="128280"/>
            <a:ext cx="8991600" cy="4308124"/>
            <a:chOff x="62346" y="590610"/>
            <a:chExt cx="8991600" cy="4308124"/>
          </a:xfrm>
        </p:grpSpPr>
        <p:sp>
          <p:nvSpPr>
            <p:cNvPr id="5" name="TextBox 4"/>
            <p:cNvSpPr txBox="1"/>
            <p:nvPr/>
          </p:nvSpPr>
          <p:spPr>
            <a:xfrm>
              <a:off x="1584614" y="590610"/>
              <a:ext cx="5947064" cy="523099"/>
            </a:xfrm>
            <a:prstGeom prst="rect">
              <a:avLst/>
            </a:prstGeom>
            <a:noFill/>
          </p:spPr>
          <p:txBody>
            <a:bodyPr wrap="square" lIns="91317" tIns="45660" rIns="91317" bIns="45660" rtlCol="0">
              <a:spAutoFit/>
            </a:bodyPr>
            <a:lstStyle/>
            <a:p>
              <a:pPr algn="ctr"/>
              <a:r>
                <a:rPr lang="en-US" sz="2800" b="1" smtClean="0">
                  <a:latin typeface="Arial-SGK-TV" pitchFamily="2" charset="0"/>
                  <a:ea typeface="Arial-Rounded" pitchFamily="34" charset="0"/>
                  <a:cs typeface="Arial-SGK-TV" pitchFamily="2" charset="0"/>
                </a:rPr>
                <a:t>Rửa tay trước khi ăn</a:t>
              </a:r>
              <a:endParaRPr lang="en-US" sz="2800" b="1">
                <a:latin typeface="Arial-SGK-TV" pitchFamily="2" charset="0"/>
                <a:ea typeface="Arial-Rounded" pitchFamily="34" charset="0"/>
                <a:cs typeface="Arial-SGK-TV" pitchFamily="2" charset="0"/>
              </a:endParaRPr>
            </a:p>
          </p:txBody>
        </p:sp>
        <p:sp>
          <p:nvSpPr>
            <p:cNvPr id="6" name="TextBox 5"/>
            <p:cNvSpPr txBox="1"/>
            <p:nvPr/>
          </p:nvSpPr>
          <p:spPr>
            <a:xfrm>
              <a:off x="62346" y="111320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smtClean="0">
                  <a:latin typeface="Arial-SGK-TV" pitchFamily="2" charset="0"/>
                  <a:ea typeface="Arial-Rounded" pitchFamily="34" charset="0"/>
                  <a:cs typeface="Arial-SGK-TV" pitchFamily="2"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SGK-TV" pitchFamily="2" charset="0"/>
                  <a:ea typeface="Arial-Rounded" pitchFamily="34" charset="0"/>
                  <a:cs typeface="Arial-SGK-TV" pitchFamily="2" charset="0"/>
                </a:rPr>
                <a:t>	</a:t>
              </a:r>
              <a:r>
                <a:rPr lang="en-US" sz="3000" smtClean="0">
                  <a:latin typeface="Arial-SGK-TV" pitchFamily="2" charset="0"/>
                  <a:ea typeface="Arial-Rounded" pitchFamily="34" charset="0"/>
                  <a:cs typeface="Arial-SGK-TV" pitchFamily="2" charset="0"/>
                </a:rPr>
                <a:t>Để phòng bệnh, chúng ta phải rửa tay trước khi ăn. Cần rửa tay bằng xà phòng với nước sạch.</a:t>
              </a:r>
              <a:endParaRPr lang="en-US" sz="3000">
                <a:latin typeface="Arial-SGK-TV" pitchFamily="2" charset="0"/>
                <a:ea typeface="Arial-Rounded" pitchFamily="34" charset="0"/>
                <a:cs typeface="Arial-SGK-TV" pitchFamily="2" charset="0"/>
              </a:endParaRPr>
            </a:p>
            <a:p>
              <a:pPr algn="r"/>
              <a:r>
                <a:rPr lang="en-US" sz="3000">
                  <a:latin typeface="Arial-SGK-TV" pitchFamily="2" charset="0"/>
                  <a:ea typeface="Arial-Rounded" pitchFamily="34" charset="0"/>
                  <a:cs typeface="Arial-SGK-TV" pitchFamily="2" charset="0"/>
                </a:rPr>
                <a:t>						        </a:t>
              </a:r>
              <a:r>
                <a:rPr lang="en-US" sz="3000" smtClean="0">
                  <a:latin typeface="Arial-SGK-TV" pitchFamily="2" charset="0"/>
                  <a:ea typeface="Arial-Rounded" pitchFamily="34" charset="0"/>
                  <a:cs typeface="Arial-SGK-TV" pitchFamily="2" charset="0"/>
                </a:rPr>
                <a:t>(Nguyên Vũ)</a:t>
              </a:r>
              <a:endParaRPr lang="en-US" sz="3000">
                <a:latin typeface="Arial-SGK-TV" pitchFamily="2" charset="0"/>
                <a:ea typeface="Arial-Rounded" pitchFamily="34" charset="0"/>
                <a:cs typeface="Arial-SGK-TV" pitchFamily="2" charset="0"/>
              </a:endParaRPr>
            </a:p>
          </p:txBody>
        </p:sp>
      </p:grpSp>
      <p:sp>
        <p:nvSpPr>
          <p:cNvPr id="7" name="TextBox 6"/>
          <p:cNvSpPr txBox="1"/>
          <p:nvPr/>
        </p:nvSpPr>
        <p:spPr>
          <a:xfrm>
            <a:off x="1143000" y="4374331"/>
            <a:ext cx="5629625"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Con </a:t>
            </a:r>
            <a:r>
              <a:rPr lang="en-US" sz="3200">
                <a:latin typeface="Arial" pitchFamily="34" charset="0"/>
                <a:ea typeface="Arial-Rounded" pitchFamily="34" charset="0"/>
                <a:cs typeface="Arial" pitchFamily="34" charset="0"/>
              </a:rPr>
              <a:t>hãy tìm từ </a:t>
            </a:r>
            <a:r>
              <a:rPr lang="en-US" sz="3200" smtClean="0">
                <a:latin typeface="Arial" pitchFamily="34" charset="0"/>
                <a:ea typeface="Arial-Rounded" pitchFamily="34" charset="0"/>
                <a:cs typeface="Arial" pitchFamily="34" charset="0"/>
              </a:rPr>
              <a:t>khó </a:t>
            </a:r>
            <a:r>
              <a:rPr lang="en-US" sz="3200">
                <a:latin typeface="Arial" pitchFamily="34" charset="0"/>
                <a:ea typeface="Arial-Rounded" pitchFamily="34" charset="0"/>
                <a:cs typeface="Arial" pitchFamily="34" charset="0"/>
              </a:rPr>
              <a:t>trong bài.</a:t>
            </a:r>
          </a:p>
        </p:txBody>
      </p:sp>
      <p:cxnSp>
        <p:nvCxnSpPr>
          <p:cNvPr id="8" name="Straight Connector 7"/>
          <p:cNvCxnSpPr/>
          <p:nvPr/>
        </p:nvCxnSpPr>
        <p:spPr>
          <a:xfrm flipH="1">
            <a:off x="1088575" y="1138464"/>
            <a:ext cx="14115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114800" y="1581150"/>
            <a:ext cx="190499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73103" y="2038350"/>
            <a:ext cx="14115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7391400" y="2056983"/>
            <a:ext cx="121919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114800" y="2952750"/>
            <a:ext cx="167639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722150" y="3409950"/>
            <a:ext cx="20878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6705601" y="3409950"/>
            <a:ext cx="114299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4495800" y="3863037"/>
            <a:ext cx="14115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705602" y="3873744"/>
            <a:ext cx="175259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607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1+#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04800" y="666750"/>
            <a:ext cx="8991600" cy="4308124"/>
            <a:chOff x="62346" y="590610"/>
            <a:chExt cx="8991600" cy="4308124"/>
          </a:xfrm>
        </p:grpSpPr>
        <p:sp>
          <p:nvSpPr>
            <p:cNvPr id="11" name="TextBox 10"/>
            <p:cNvSpPr txBox="1"/>
            <p:nvPr/>
          </p:nvSpPr>
          <p:spPr>
            <a:xfrm>
              <a:off x="1584614" y="590610"/>
              <a:ext cx="5947064" cy="523099"/>
            </a:xfrm>
            <a:prstGeom prst="rect">
              <a:avLst/>
            </a:prstGeom>
            <a:noFill/>
          </p:spPr>
          <p:txBody>
            <a:bodyPr wrap="square" lIns="91317" tIns="45660" rIns="91317" bIns="45660" rtlCol="0">
              <a:spAutoFit/>
            </a:bodyPr>
            <a:lstStyle/>
            <a:p>
              <a:pPr algn="ctr"/>
              <a:r>
                <a:rPr lang="en-US" sz="2800" b="1" smtClean="0">
                  <a:latin typeface="Arial-SGK-TV" pitchFamily="2" charset="0"/>
                  <a:ea typeface="Arial-Rounded" pitchFamily="34" charset="0"/>
                  <a:cs typeface="Arial-SGK-TV" pitchFamily="2" charset="0"/>
                </a:rPr>
                <a:t>Rửa tay trước khi ăn</a:t>
              </a:r>
              <a:endParaRPr lang="en-US" sz="2800" b="1">
                <a:latin typeface="Arial-SGK-TV" pitchFamily="2" charset="0"/>
                <a:ea typeface="Arial-Rounded" pitchFamily="34" charset="0"/>
                <a:cs typeface="Arial-SGK-TV" pitchFamily="2" charset="0"/>
              </a:endParaRPr>
            </a:p>
          </p:txBody>
        </p:sp>
        <p:sp>
          <p:nvSpPr>
            <p:cNvPr id="12" name="TextBox 11"/>
            <p:cNvSpPr txBox="1"/>
            <p:nvPr/>
          </p:nvSpPr>
          <p:spPr>
            <a:xfrm>
              <a:off x="62346" y="1113203"/>
              <a:ext cx="8991600" cy="3785531"/>
            </a:xfrm>
            <a:prstGeom prst="rect">
              <a:avLst/>
            </a:prstGeom>
            <a:noFill/>
          </p:spPr>
          <p:txBody>
            <a:bodyPr wrap="square" lIns="91317" tIns="45660" rIns="91317" bIns="45660" rtlCol="0">
              <a:spAutoFit/>
            </a:bodyPr>
            <a:lstStyle/>
            <a:p>
              <a:pPr algn="just"/>
              <a:r>
                <a:rPr lang="en-US" sz="3000" dirty="0">
                  <a:latin typeface="Arial" pitchFamily="34" charset="0"/>
                  <a:ea typeface="Arial-Rounded" pitchFamily="34" charset="0"/>
                  <a:cs typeface="Arial" pitchFamily="34" charset="0"/>
                </a:rPr>
                <a:t>	</a:t>
              </a:r>
              <a:r>
                <a:rPr lang="en-US" sz="3000" dirty="0" smtClean="0">
                  <a:latin typeface="Arial-SGK-TV" pitchFamily="2" charset="0"/>
                  <a:ea typeface="Arial-Rounded" pitchFamily="34" charset="0"/>
                  <a:cs typeface="Arial-SGK-TV" pitchFamily="2" charset="0"/>
                </a:rPr>
                <a:t>Vi </a:t>
              </a:r>
              <a:r>
                <a:rPr lang="en-US" sz="3000" dirty="0" err="1" smtClean="0">
                  <a:latin typeface="Arial-SGK-TV" pitchFamily="2" charset="0"/>
                  <a:ea typeface="Arial-Rounded" pitchFamily="34" charset="0"/>
                  <a:cs typeface="Arial-SGK-TV" pitchFamily="2" charset="0"/>
                </a:rPr>
                <a:t>trùng</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có</a:t>
              </a:r>
              <a:r>
                <a:rPr lang="en-US" sz="3000" dirty="0" smtClean="0">
                  <a:latin typeface="Arial-SGK-TV" pitchFamily="2" charset="0"/>
                  <a:ea typeface="Arial-Rounded" pitchFamily="34" charset="0"/>
                  <a:cs typeface="Arial-SGK-TV" pitchFamily="2" charset="0"/>
                </a:rPr>
                <a:t> ở </a:t>
              </a:r>
              <a:r>
                <a:rPr lang="en-US" sz="3000" dirty="0" err="1" smtClean="0">
                  <a:latin typeface="Arial-SGK-TV" pitchFamily="2" charset="0"/>
                  <a:ea typeface="Arial-Rounded" pitchFamily="34" charset="0"/>
                  <a:cs typeface="Arial-SGK-TV" pitchFamily="2" charset="0"/>
                </a:rPr>
                <a:t>khắp</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nơi</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Nhưng</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chúng</a:t>
              </a:r>
              <a:r>
                <a:rPr lang="en-US" sz="3000" dirty="0" smtClean="0">
                  <a:latin typeface="Arial-SGK-TV" pitchFamily="2" charset="0"/>
                  <a:ea typeface="Arial-Rounded" pitchFamily="34" charset="0"/>
                  <a:cs typeface="Arial-SGK-TV" pitchFamily="2" charset="0"/>
                </a:rPr>
                <a:t> ta </a:t>
              </a:r>
              <a:r>
                <a:rPr lang="en-US" sz="3000" dirty="0" err="1" smtClean="0">
                  <a:latin typeface="Arial-SGK-TV" pitchFamily="2" charset="0"/>
                  <a:ea typeface="Arial-Rounded" pitchFamily="34" charset="0"/>
                  <a:cs typeface="Arial-SGK-TV" pitchFamily="2" charset="0"/>
                </a:rPr>
                <a:t>không</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nhìn</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thấy</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được</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bằng</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mắt</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thường</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Khi</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tay</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tiếp</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xúc</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với</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đồ</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vật</a:t>
              </a:r>
              <a:r>
                <a:rPr lang="en-US" sz="3000" dirty="0" smtClean="0">
                  <a:latin typeface="Arial-SGK-TV" pitchFamily="2" charset="0"/>
                  <a:ea typeface="Arial-Rounded" pitchFamily="34" charset="0"/>
                  <a:cs typeface="Arial-SGK-TV" pitchFamily="2" charset="0"/>
                </a:rPr>
                <a:t>, vi </a:t>
              </a:r>
              <a:r>
                <a:rPr lang="en-US" sz="3000" dirty="0" err="1" smtClean="0">
                  <a:latin typeface="Arial-SGK-TV" pitchFamily="2" charset="0"/>
                  <a:ea typeface="Arial-Rounded" pitchFamily="34" charset="0"/>
                  <a:cs typeface="Arial-SGK-TV" pitchFamily="2" charset="0"/>
                </a:rPr>
                <a:t>trùng</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dính</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vào</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tay</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Tay</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cầm</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thức</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ăn</a:t>
              </a:r>
              <a:r>
                <a:rPr lang="en-US" sz="3000" dirty="0" smtClean="0">
                  <a:latin typeface="Arial-SGK-TV" pitchFamily="2" charset="0"/>
                  <a:ea typeface="Arial-Rounded" pitchFamily="34" charset="0"/>
                  <a:cs typeface="Arial-SGK-TV" pitchFamily="2" charset="0"/>
                </a:rPr>
                <a:t>, vi </a:t>
              </a:r>
              <a:r>
                <a:rPr lang="en-US" sz="3000" dirty="0" err="1" smtClean="0">
                  <a:latin typeface="Arial-SGK-TV" pitchFamily="2" charset="0"/>
                  <a:ea typeface="Arial-Rounded" pitchFamily="34" charset="0"/>
                  <a:cs typeface="Arial-SGK-TV" pitchFamily="2" charset="0"/>
                </a:rPr>
                <a:t>trùng</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từ</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tay</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theo</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thức</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ăn</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đi</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vào</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cơ</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thể</a:t>
              </a:r>
              <a:r>
                <a:rPr lang="en-US" sz="3000" dirty="0" smtClean="0">
                  <a:latin typeface="Arial-SGK-TV" pitchFamily="2" charset="0"/>
                  <a:ea typeface="Arial-Rounded" pitchFamily="34" charset="0"/>
                  <a:cs typeface="Arial-SGK-TV" pitchFamily="2" charset="0"/>
                </a:rPr>
                <a:t>. Do </a:t>
              </a:r>
              <a:r>
                <a:rPr lang="en-US" sz="3000" dirty="0" err="1" smtClean="0">
                  <a:latin typeface="Arial-SGK-TV" pitchFamily="2" charset="0"/>
                  <a:ea typeface="Arial-Rounded" pitchFamily="34" charset="0"/>
                  <a:cs typeface="Arial-SGK-TV" pitchFamily="2" charset="0"/>
                </a:rPr>
                <a:t>đó</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chúng</a:t>
              </a:r>
              <a:r>
                <a:rPr lang="en-US" sz="3000" dirty="0" smtClean="0">
                  <a:latin typeface="Arial-SGK-TV" pitchFamily="2" charset="0"/>
                  <a:ea typeface="Arial-Rounded" pitchFamily="34" charset="0"/>
                  <a:cs typeface="Arial-SGK-TV" pitchFamily="2" charset="0"/>
                </a:rPr>
                <a:t> ta </a:t>
              </a:r>
              <a:r>
                <a:rPr lang="en-US" sz="3000" dirty="0" err="1" smtClean="0">
                  <a:latin typeface="Arial-SGK-TV" pitchFamily="2" charset="0"/>
                  <a:ea typeface="Arial-Rounded" pitchFamily="34" charset="0"/>
                  <a:cs typeface="Arial-SGK-TV" pitchFamily="2" charset="0"/>
                </a:rPr>
                <a:t>có</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thể</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mắc</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bệnh</a:t>
              </a:r>
              <a:r>
                <a:rPr lang="en-US" sz="3000" dirty="0" smtClean="0">
                  <a:latin typeface="Arial-SGK-TV" pitchFamily="2" charset="0"/>
                  <a:ea typeface="Arial-Rounded" pitchFamily="34" charset="0"/>
                  <a:cs typeface="Arial-SGK-TV" pitchFamily="2" charset="0"/>
                </a:rPr>
                <a:t>. </a:t>
              </a:r>
            </a:p>
            <a:p>
              <a:pPr algn="just"/>
              <a:r>
                <a:rPr lang="en-US" sz="3000" dirty="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Để</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phòng</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bệnh</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chúng</a:t>
              </a:r>
              <a:r>
                <a:rPr lang="en-US" sz="3000" dirty="0" smtClean="0">
                  <a:latin typeface="Arial-SGK-TV" pitchFamily="2" charset="0"/>
                  <a:ea typeface="Arial-Rounded" pitchFamily="34" charset="0"/>
                  <a:cs typeface="Arial-SGK-TV" pitchFamily="2" charset="0"/>
                </a:rPr>
                <a:t> ta </a:t>
              </a:r>
              <a:r>
                <a:rPr lang="en-US" sz="3000" dirty="0" err="1" smtClean="0">
                  <a:latin typeface="Arial-SGK-TV" pitchFamily="2" charset="0"/>
                  <a:ea typeface="Arial-Rounded" pitchFamily="34" charset="0"/>
                  <a:cs typeface="Arial-SGK-TV" pitchFamily="2" charset="0"/>
                </a:rPr>
                <a:t>phải</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rửa</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tay</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trước</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khi</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ăn</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Cần</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rửa</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tay</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bằng</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xà</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phòng</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với</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nước</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sạch</a:t>
              </a:r>
              <a:r>
                <a:rPr lang="en-US" sz="3000" dirty="0" smtClean="0">
                  <a:latin typeface="Arial-SGK-TV" pitchFamily="2" charset="0"/>
                  <a:ea typeface="Arial-Rounded" pitchFamily="34" charset="0"/>
                  <a:cs typeface="Arial-SGK-TV" pitchFamily="2" charset="0"/>
                </a:rPr>
                <a:t>.</a:t>
              </a:r>
              <a:endParaRPr lang="en-US" sz="3000" dirty="0">
                <a:latin typeface="Arial-SGK-TV" pitchFamily="2" charset="0"/>
                <a:ea typeface="Arial-Rounded" pitchFamily="34" charset="0"/>
                <a:cs typeface="Arial-SGK-TV" pitchFamily="2" charset="0"/>
              </a:endParaRPr>
            </a:p>
            <a:p>
              <a:pPr algn="r"/>
              <a:r>
                <a:rPr lang="en-US" sz="3000" dirty="0">
                  <a:latin typeface="Arial-SGK-TV" pitchFamily="2" charset="0"/>
                  <a:ea typeface="Arial-Rounded" pitchFamily="34" charset="0"/>
                  <a:cs typeface="Arial-SGK-TV" pitchFamily="2" charset="0"/>
                </a:rPr>
                <a:t>						        </a:t>
              </a:r>
              <a:r>
                <a:rPr lang="en-US" sz="3000" dirty="0" smtClean="0">
                  <a:latin typeface="Arial-SGK-TV" pitchFamily="2" charset="0"/>
                  <a:ea typeface="Arial-Rounded" pitchFamily="34" charset="0"/>
                  <a:cs typeface="Arial-SGK-TV" pitchFamily="2" charset="0"/>
                </a:rPr>
                <a:t>(</a:t>
              </a:r>
              <a:r>
                <a:rPr lang="en-US" sz="3000" dirty="0" err="1" smtClean="0">
                  <a:latin typeface="Arial-SGK-TV" pitchFamily="2" charset="0"/>
                  <a:ea typeface="Arial-Rounded" pitchFamily="34" charset="0"/>
                  <a:cs typeface="Arial-SGK-TV" pitchFamily="2" charset="0"/>
                </a:rPr>
                <a:t>Nguyên</a:t>
              </a:r>
              <a:r>
                <a:rPr lang="en-US" sz="3000" dirty="0" smtClean="0">
                  <a:latin typeface="Arial-SGK-TV" pitchFamily="2" charset="0"/>
                  <a:ea typeface="Arial-Rounded" pitchFamily="34" charset="0"/>
                  <a:cs typeface="Arial-SGK-TV" pitchFamily="2" charset="0"/>
                </a:rPr>
                <a:t> </a:t>
              </a:r>
              <a:r>
                <a:rPr lang="en-US" sz="3000" dirty="0" err="1" smtClean="0">
                  <a:latin typeface="Arial-SGK-TV" pitchFamily="2" charset="0"/>
                  <a:ea typeface="Arial-Rounded" pitchFamily="34" charset="0"/>
                  <a:cs typeface="Arial-SGK-TV" pitchFamily="2" charset="0"/>
                </a:rPr>
                <a:t>Vũ</a:t>
              </a:r>
              <a:r>
                <a:rPr lang="en-US" sz="3000" dirty="0" smtClean="0">
                  <a:latin typeface="Arial-SGK-TV" pitchFamily="2" charset="0"/>
                  <a:ea typeface="Arial-Rounded" pitchFamily="34" charset="0"/>
                  <a:cs typeface="Arial-SGK-TV" pitchFamily="2" charset="0"/>
                </a:rPr>
                <a:t>)</a:t>
              </a:r>
              <a:endParaRPr lang="en-US" sz="3000" dirty="0">
                <a:latin typeface="Arial-SGK-TV" pitchFamily="2" charset="0"/>
                <a:ea typeface="Arial-Rounded" pitchFamily="34" charset="0"/>
                <a:cs typeface="Arial-SGK-TV" pitchFamily="2" charset="0"/>
              </a:endParaRPr>
            </a:p>
          </p:txBody>
        </p:sp>
      </p:grpSp>
      <p:sp>
        <p:nvSpPr>
          <p:cNvPr id="13" name="Lưu đồ: Đường kết nối 8">
            <a:extLst>
              <a:ext uri="{FF2B5EF4-FFF2-40B4-BE49-F238E27FC236}">
                <a16:creationId xmlns:a16="http://schemas.microsoft.com/office/drawing/2014/main" id="{A3F0B0FD-818E-4BBD-B401-3895387E3487}"/>
              </a:ext>
            </a:extLst>
          </p:cNvPr>
          <p:cNvSpPr/>
          <p:nvPr/>
        </p:nvSpPr>
        <p:spPr>
          <a:xfrm>
            <a:off x="945432" y="1123950"/>
            <a:ext cx="267477" cy="28586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rgbClr val="920000"/>
                </a:solidFill>
                <a:latin typeface="Times New Roman" panose="02020603050405020304" pitchFamily="18" charset="0"/>
                <a:cs typeface="Times New Roman" panose="02020603050405020304" pitchFamily="18" charset="0"/>
              </a:rPr>
              <a:t>1</a:t>
            </a:r>
            <a:endParaRPr lang="vi-VN" sz="1600" b="1" dirty="0">
              <a:solidFill>
                <a:srgbClr val="920000"/>
              </a:solidFill>
              <a:latin typeface="Times New Roman" panose="02020603050405020304" pitchFamily="18" charset="0"/>
              <a:cs typeface="Times New Roman" panose="02020603050405020304" pitchFamily="18" charset="0"/>
            </a:endParaRPr>
          </a:p>
        </p:txBody>
      </p:sp>
      <p:sp>
        <p:nvSpPr>
          <p:cNvPr id="14" name="Lưu đồ: Đường kết nối 10">
            <a:extLst>
              <a:ext uri="{FF2B5EF4-FFF2-40B4-BE49-F238E27FC236}">
                <a16:creationId xmlns:a16="http://schemas.microsoft.com/office/drawing/2014/main" id="{C74DFE52-BB91-47E6-AC07-F1FB590B50DF}"/>
              </a:ext>
            </a:extLst>
          </p:cNvPr>
          <p:cNvSpPr/>
          <p:nvPr/>
        </p:nvSpPr>
        <p:spPr>
          <a:xfrm>
            <a:off x="5791200" y="1046411"/>
            <a:ext cx="275345" cy="28586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rgbClr val="920000"/>
                </a:solidFill>
                <a:latin typeface="Times New Roman" panose="02020603050405020304" pitchFamily="18" charset="0"/>
                <a:cs typeface="Times New Roman" panose="02020603050405020304" pitchFamily="18" charset="0"/>
              </a:rPr>
              <a:t>2</a:t>
            </a:r>
            <a:endParaRPr lang="vi-VN" sz="1600" b="1" dirty="0">
              <a:solidFill>
                <a:srgbClr val="920000"/>
              </a:solidFill>
              <a:latin typeface="Times New Roman" panose="02020603050405020304" pitchFamily="18" charset="0"/>
              <a:cs typeface="Times New Roman" panose="02020603050405020304" pitchFamily="18" charset="0"/>
            </a:endParaRPr>
          </a:p>
        </p:txBody>
      </p:sp>
      <p:sp>
        <p:nvSpPr>
          <p:cNvPr id="15" name="Lưu đồ: Đường kết nối 11">
            <a:extLst>
              <a:ext uri="{FF2B5EF4-FFF2-40B4-BE49-F238E27FC236}">
                <a16:creationId xmlns:a16="http://schemas.microsoft.com/office/drawing/2014/main" id="{69969A4C-D57A-4C7D-B73C-3C48FA316729}"/>
              </a:ext>
            </a:extLst>
          </p:cNvPr>
          <p:cNvSpPr/>
          <p:nvPr/>
        </p:nvSpPr>
        <p:spPr>
          <a:xfrm>
            <a:off x="7458144" y="2103743"/>
            <a:ext cx="229941" cy="28586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rgbClr val="920000"/>
                </a:solidFill>
                <a:latin typeface="Times New Roman" panose="02020603050405020304" pitchFamily="18" charset="0"/>
                <a:cs typeface="Times New Roman" panose="02020603050405020304" pitchFamily="18" charset="0"/>
              </a:rPr>
              <a:t>4</a:t>
            </a:r>
            <a:endParaRPr lang="vi-VN" sz="1600" b="1" dirty="0">
              <a:solidFill>
                <a:srgbClr val="920000"/>
              </a:solidFill>
              <a:latin typeface="Times New Roman" panose="02020603050405020304" pitchFamily="18" charset="0"/>
              <a:cs typeface="Times New Roman" panose="02020603050405020304" pitchFamily="18" charset="0"/>
            </a:endParaRPr>
          </a:p>
        </p:txBody>
      </p:sp>
      <p:sp>
        <p:nvSpPr>
          <p:cNvPr id="16" name="Lưu đồ: Đường kết nối 12">
            <a:extLst>
              <a:ext uri="{FF2B5EF4-FFF2-40B4-BE49-F238E27FC236}">
                <a16:creationId xmlns:a16="http://schemas.microsoft.com/office/drawing/2014/main" id="{8D1E81D9-390E-4725-8248-2F04F6E94D2A}"/>
              </a:ext>
            </a:extLst>
          </p:cNvPr>
          <p:cNvSpPr/>
          <p:nvPr/>
        </p:nvSpPr>
        <p:spPr>
          <a:xfrm>
            <a:off x="8382000" y="2571750"/>
            <a:ext cx="267477" cy="28586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rgbClr val="920000"/>
                </a:solidFill>
                <a:latin typeface="Times New Roman" panose="02020603050405020304" pitchFamily="18" charset="0"/>
                <a:cs typeface="Times New Roman" panose="02020603050405020304" pitchFamily="18" charset="0"/>
              </a:rPr>
              <a:t>5</a:t>
            </a:r>
            <a:endParaRPr lang="vi-VN" sz="1600" b="1" dirty="0">
              <a:solidFill>
                <a:srgbClr val="920000"/>
              </a:solidFill>
              <a:latin typeface="Times New Roman" panose="02020603050405020304" pitchFamily="18" charset="0"/>
              <a:cs typeface="Times New Roman" panose="02020603050405020304" pitchFamily="18" charset="0"/>
            </a:endParaRPr>
          </a:p>
        </p:txBody>
      </p:sp>
      <p:sp>
        <p:nvSpPr>
          <p:cNvPr id="17" name="Lưu đồ: Đường kết nối 13">
            <a:extLst>
              <a:ext uri="{FF2B5EF4-FFF2-40B4-BE49-F238E27FC236}">
                <a16:creationId xmlns:a16="http://schemas.microsoft.com/office/drawing/2014/main" id="{0D0C2A7E-B1FD-4517-8C36-147B5A25E009}"/>
              </a:ext>
            </a:extLst>
          </p:cNvPr>
          <p:cNvSpPr/>
          <p:nvPr/>
        </p:nvSpPr>
        <p:spPr>
          <a:xfrm>
            <a:off x="1034427" y="3562350"/>
            <a:ext cx="267477" cy="24255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rgbClr val="920000"/>
                </a:solidFill>
                <a:latin typeface="Times New Roman" panose="02020603050405020304" pitchFamily="18" charset="0"/>
                <a:cs typeface="Times New Roman" panose="02020603050405020304" pitchFamily="18" charset="0"/>
              </a:rPr>
              <a:t>6</a:t>
            </a:r>
            <a:endParaRPr lang="vi-VN" sz="1600" b="1" dirty="0">
              <a:solidFill>
                <a:srgbClr val="920000"/>
              </a:solidFill>
              <a:latin typeface="Times New Roman" panose="02020603050405020304" pitchFamily="18" charset="0"/>
              <a:cs typeface="Times New Roman" panose="02020603050405020304" pitchFamily="18" charset="0"/>
            </a:endParaRPr>
          </a:p>
        </p:txBody>
      </p:sp>
      <p:sp>
        <p:nvSpPr>
          <p:cNvPr id="18" name="Lưu đồ: Đường kết nối 14">
            <a:extLst>
              <a:ext uri="{FF2B5EF4-FFF2-40B4-BE49-F238E27FC236}">
                <a16:creationId xmlns:a16="http://schemas.microsoft.com/office/drawing/2014/main" id="{1F044D47-2CF2-4C74-BFC9-F1F6021FA1A7}"/>
              </a:ext>
            </a:extLst>
          </p:cNvPr>
          <p:cNvSpPr/>
          <p:nvPr/>
        </p:nvSpPr>
        <p:spPr>
          <a:xfrm>
            <a:off x="1371600" y="3943350"/>
            <a:ext cx="267477" cy="28586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rgbClr val="920000"/>
                </a:solidFill>
                <a:latin typeface="Times New Roman" panose="02020603050405020304" pitchFamily="18" charset="0"/>
                <a:cs typeface="Times New Roman" panose="02020603050405020304" pitchFamily="18" charset="0"/>
              </a:rPr>
              <a:t>7</a:t>
            </a:r>
            <a:endParaRPr lang="vi-VN" sz="1600" b="1" dirty="0">
              <a:solidFill>
                <a:srgbClr val="920000"/>
              </a:solidFill>
              <a:latin typeface="Times New Roman" panose="02020603050405020304" pitchFamily="18" charset="0"/>
              <a:cs typeface="Times New Roman" panose="02020603050405020304" pitchFamily="18" charset="0"/>
            </a:endParaRPr>
          </a:p>
        </p:txBody>
      </p:sp>
      <p:sp>
        <p:nvSpPr>
          <p:cNvPr id="20" name="Lưu đồ: Đường kết nối 11">
            <a:extLst>
              <a:ext uri="{FF2B5EF4-FFF2-40B4-BE49-F238E27FC236}">
                <a16:creationId xmlns:a16="http://schemas.microsoft.com/office/drawing/2014/main" id="{69969A4C-D57A-4C7D-B73C-3C48FA316729}"/>
              </a:ext>
            </a:extLst>
          </p:cNvPr>
          <p:cNvSpPr/>
          <p:nvPr/>
        </p:nvSpPr>
        <p:spPr>
          <a:xfrm>
            <a:off x="7397939" y="1581150"/>
            <a:ext cx="267477" cy="28586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b="1" dirty="0">
                <a:solidFill>
                  <a:srgbClr val="920000"/>
                </a:solidFill>
                <a:latin typeface="Times New Roman" panose="02020603050405020304" pitchFamily="18" charset="0"/>
                <a:cs typeface="Times New Roman" panose="02020603050405020304" pitchFamily="18" charset="0"/>
              </a:rPr>
              <a:t>3</a:t>
            </a:r>
            <a:endParaRPr lang="vi-VN" sz="1600" b="1" dirty="0">
              <a:solidFill>
                <a:srgbClr val="92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0789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466150"/>
            <a:ext cx="4419600"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Luyện đọc câu dài:</a:t>
            </a:r>
          </a:p>
        </p:txBody>
      </p:sp>
      <p:sp>
        <p:nvSpPr>
          <p:cNvPr id="4" name="TextBox 3"/>
          <p:cNvSpPr txBox="1"/>
          <p:nvPr/>
        </p:nvSpPr>
        <p:spPr>
          <a:xfrm>
            <a:off x="431739" y="1733551"/>
            <a:ext cx="8407461" cy="1077109"/>
          </a:xfrm>
          <a:prstGeom prst="rect">
            <a:avLst/>
          </a:prstGeom>
          <a:noFill/>
        </p:spPr>
        <p:txBody>
          <a:bodyPr wrap="square" lIns="91330" tIns="45666" rIns="91330" bIns="45666" rtlCol="0">
            <a:spAutoFit/>
          </a:bodyPr>
          <a:lstStyle/>
          <a:p>
            <a:pPr algn="just"/>
            <a:r>
              <a:rPr lang="en-US" sz="3200" smtClean="0">
                <a:latin typeface="Arial" pitchFamily="34" charset="0"/>
                <a:ea typeface="Arial-Rounded" pitchFamily="34" charset="0"/>
                <a:cs typeface="Arial" pitchFamily="34" charset="0"/>
              </a:rPr>
              <a:t>Tay cầm thức ăn, vi </a:t>
            </a:r>
            <a:r>
              <a:rPr lang="en-US" sz="3200">
                <a:latin typeface="Arial" pitchFamily="34" charset="0"/>
                <a:ea typeface="Arial-Rounded" pitchFamily="34" charset="0"/>
                <a:cs typeface="Arial" pitchFamily="34" charset="0"/>
              </a:rPr>
              <a:t>trùng từ tay theo thức ăn đi vào cơ thể.</a:t>
            </a:r>
          </a:p>
        </p:txBody>
      </p:sp>
      <p:cxnSp>
        <p:nvCxnSpPr>
          <p:cNvPr id="5" name="Straight Connector 4"/>
          <p:cNvCxnSpPr/>
          <p:nvPr/>
        </p:nvCxnSpPr>
        <p:spPr>
          <a:xfrm flipH="1">
            <a:off x="3771900" y="181696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39" y="3130013"/>
            <a:ext cx="8382000" cy="1077109"/>
          </a:xfrm>
          <a:prstGeom prst="rect">
            <a:avLst/>
          </a:prstGeom>
          <a:noFill/>
        </p:spPr>
        <p:txBody>
          <a:bodyPr wrap="square" lIns="91330" tIns="45666" rIns="91330" bIns="45666" rtlCol="0">
            <a:spAutoFit/>
          </a:bodyPr>
          <a:lstStyle/>
          <a:p>
            <a:pPr algn="just"/>
            <a:r>
              <a:rPr lang="en-US" sz="3200">
                <a:latin typeface="Arial" pitchFamily="34" charset="0"/>
                <a:ea typeface="Arial-Rounded" pitchFamily="34" charset="0"/>
                <a:cs typeface="Arial" pitchFamily="34" charset="0"/>
              </a:rPr>
              <a:t>Để phòng bệnh, chúng ta phải rửa tay trước khi ăn.</a:t>
            </a:r>
            <a:endParaRPr lang="en-US" sz="3200">
              <a:latin typeface="Arial-Rounded" pitchFamily="34" charset="0"/>
              <a:ea typeface="Arial-Rounded" pitchFamily="34" charset="0"/>
              <a:cs typeface="Arial-Rounded" pitchFamily="34" charset="0"/>
            </a:endParaRPr>
          </a:p>
        </p:txBody>
      </p:sp>
      <p:cxnSp>
        <p:nvCxnSpPr>
          <p:cNvPr id="10" name="Straight Connector 9"/>
          <p:cNvCxnSpPr/>
          <p:nvPr/>
        </p:nvCxnSpPr>
        <p:spPr>
          <a:xfrm flipH="1">
            <a:off x="3543300" y="3209768"/>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5272314" y="3177748"/>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828800" y="3718701"/>
            <a:ext cx="107372" cy="429295"/>
            <a:chOff x="5029200" y="3423349"/>
            <a:chExt cx="107372" cy="429295"/>
          </a:xfrm>
        </p:grpSpPr>
        <p:cxnSp>
          <p:nvCxnSpPr>
            <p:cNvPr id="12" name="Straight Connector 11"/>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3101688" y="2330208"/>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flipH="1">
            <a:off x="6362700" y="1846936"/>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7620000" y="320426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6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1000" fill="hold"/>
                                        <p:tgtEl>
                                          <p:spTgt spid="9"/>
                                        </p:tgtEl>
                                        <p:attrNameLst>
                                          <p:attrName>ppt_x</p:attrName>
                                        </p:attrNameLst>
                                      </p:cBhvr>
                                      <p:tavLst>
                                        <p:tav tm="0">
                                          <p:val>
                                            <p:strVal val="1+#ppt_w/2"/>
                                          </p:val>
                                        </p:tav>
                                        <p:tav tm="100000">
                                          <p:val>
                                            <p:strVal val="#ppt_x"/>
                                          </p:val>
                                        </p:tav>
                                      </p:tavLst>
                                    </p:anim>
                                    <p:anim calcmode="lin" valueType="num">
                                      <p:cBhvr additive="base">
                                        <p:cTn id="25"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1106</TotalTime>
  <Words>282</Words>
  <Application>Microsoft Office PowerPoint</Application>
  <PresentationFormat>On-screen Show (16:9)</PresentationFormat>
  <Paragraphs>81</Paragraphs>
  <Slides>25</Slides>
  <Notes>7</Notes>
  <HiddenSlides>0</HiddenSlides>
  <MMClips>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宋体</vt:lpstr>
      <vt:lpstr>Aachen</vt:lpstr>
      <vt:lpstr>Arial</vt:lpstr>
      <vt:lpstr>Arial-Rounded</vt:lpstr>
      <vt:lpstr>Arial-SGK-TV</vt:lpstr>
      <vt:lpstr>Calibri</vt:lpstr>
      <vt:lpstr>HL Hoctro</vt:lpstr>
      <vt:lpstr>Times New Roman</vt:lpstr>
      <vt:lpstr>Office Theme</vt:lpstr>
      <vt:lpstr>PowerPoint Presentation</vt:lpstr>
      <vt:lpstr>PowerPoint Presentation</vt:lpstr>
      <vt:lpstr>1. 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Giải nghĩa từ khó:</vt:lpstr>
      <vt:lpstr>Tiếp xúc: chạm vào nhau.</vt:lpstr>
      <vt:lpstr>Mắc bệnh: bị một bệnh nào đó.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Tran Tuan Duy</cp:lastModifiedBy>
  <cp:revision>173</cp:revision>
  <dcterms:created xsi:type="dcterms:W3CDTF">2020-12-08T15:48:47Z</dcterms:created>
  <dcterms:modified xsi:type="dcterms:W3CDTF">2022-03-07T13:35:13Z</dcterms:modified>
</cp:coreProperties>
</file>