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90" r:id="rId2"/>
    <p:sldId id="261" r:id="rId3"/>
    <p:sldId id="264" r:id="rId4"/>
    <p:sldId id="286" r:id="rId5"/>
    <p:sldId id="27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CC"/>
    <a:srgbClr val="CC3300"/>
    <a:srgbClr val="CC00CC"/>
    <a:srgbClr val="CC0000"/>
    <a:srgbClr val="EFF6A8"/>
    <a:srgbClr val="FF0066"/>
    <a:srgbClr val="FF3399"/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91" autoAdjust="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635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35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2F3F0-2F1E-4468-B06C-7A1DB587A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748A9-4319-45C2-B631-79DD6BF45D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9955B-931B-4CAC-A19C-9E5CB0C5B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5E7B8-F97E-4F53-8ADA-273F4A64AF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577CD-5F30-4B5E-A8A5-6480B2A2AF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F4BAB-80EE-4537-B297-885E267F2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DE654-6F4A-42B1-96C8-C3270FCE1D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26412-D192-4CEB-AABC-D8C4450D2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1E630-2C34-4E50-BB75-2D4E228AA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F5D22-583C-49EF-A6CD-124F61DFE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66F45-26FB-4726-BC21-9FB7AC1BF5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247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7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7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02F357F1-1D71-4383-B6A8-3FBC9E7D2C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65D8EBC4042D426982FD23DBBB71A9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914400" y="457200"/>
            <a:ext cx="502920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Ôn tập giữa học kì II</a:t>
            </a:r>
          </a:p>
        </p:txBody>
      </p:sp>
      <p:sp>
        <p:nvSpPr>
          <p:cNvPr id="73732" name="WordArt 4"/>
          <p:cNvSpPr>
            <a:spLocks noChangeArrowheads="1" noChangeShapeType="1" noTextEdit="1"/>
          </p:cNvSpPr>
          <p:nvPr/>
        </p:nvSpPr>
        <p:spPr bwMode="auto">
          <a:xfrm>
            <a:off x="1143000" y="2209800"/>
            <a:ext cx="6705600" cy="151447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Tiết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37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381000" y="1219200"/>
            <a:ext cx="83058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/>
              <a:t>I/ Mục tiêu:</a:t>
            </a:r>
            <a:endParaRPr lang="en-US" sz="2800"/>
          </a:p>
          <a:p>
            <a:r>
              <a:rPr lang="en-US" sz="2800"/>
              <a:t>	1. Tiếp tục kiểm tra lấy </a:t>
            </a:r>
            <a:r>
              <a:rPr lang="vi-VN" sz="2800"/>
              <a:t>đ</a:t>
            </a:r>
            <a:r>
              <a:rPr lang="en-US" sz="2800"/>
              <a:t>iểm tập </a:t>
            </a:r>
            <a:r>
              <a:rPr lang="vi-VN" sz="2800"/>
              <a:t>đ</a:t>
            </a:r>
            <a:r>
              <a:rPr lang="en-US" sz="2800"/>
              <a:t>ọc và học thuộc lòng (yêu cầu nh</a:t>
            </a:r>
            <a:r>
              <a:rPr lang="vi-VN" sz="2800"/>
              <a:t>ư</a:t>
            </a:r>
            <a:r>
              <a:rPr lang="en-US" sz="2800"/>
              <a:t> tiết 1).</a:t>
            </a:r>
          </a:p>
          <a:p>
            <a:r>
              <a:rPr lang="en-US" sz="2800"/>
              <a:t>	2. Củng cố, khắc sâu kiến thức về cấu tạo câu: làm </a:t>
            </a:r>
            <a:r>
              <a:rPr lang="vi-VN" sz="2800"/>
              <a:t>đ</a:t>
            </a:r>
            <a:r>
              <a:rPr lang="en-US" sz="2800"/>
              <a:t>úng bài tập </a:t>
            </a:r>
            <a:r>
              <a:rPr lang="vi-VN" sz="2800"/>
              <a:t>đ</a:t>
            </a:r>
            <a:r>
              <a:rPr lang="en-US" sz="2800"/>
              <a:t>iền vế câu vào chỗ trống </a:t>
            </a:r>
            <a:r>
              <a:rPr lang="vi-VN" sz="2800"/>
              <a:t>đ</a:t>
            </a:r>
            <a:r>
              <a:rPr lang="en-US" sz="2800"/>
              <a:t>ể tạo thành câu ghép.</a:t>
            </a:r>
          </a:p>
          <a:p>
            <a:r>
              <a:rPr lang="en-US" sz="2800" b="1" u="sng"/>
              <a:t>II/ Đồ dùng dạy học:</a:t>
            </a:r>
            <a:endParaRPr lang="en-US" sz="2800"/>
          </a:p>
          <a:p>
            <a:r>
              <a:rPr lang="en-US" sz="2800"/>
              <a:t>-Phiếu viết tên từng bài tập </a:t>
            </a:r>
            <a:r>
              <a:rPr lang="vi-VN" sz="2800"/>
              <a:t>đ</a:t>
            </a:r>
            <a:r>
              <a:rPr lang="en-US" sz="2800"/>
              <a:t>ọc và HTL (nh</a:t>
            </a:r>
            <a:r>
              <a:rPr lang="vi-VN" sz="2800"/>
              <a:t>ư</a:t>
            </a:r>
            <a:r>
              <a:rPr lang="en-US" sz="2800"/>
              <a:t> tiết 1).</a:t>
            </a:r>
          </a:p>
          <a:p>
            <a:r>
              <a:rPr lang="en-US" sz="2800"/>
              <a:t>-Ba tờ phiếu viết 3 câu v</a:t>
            </a:r>
            <a:r>
              <a:rPr lang="vi-VN" sz="2800"/>
              <a:t>ă</a:t>
            </a:r>
            <a:r>
              <a:rPr lang="en-US" sz="2800"/>
              <a:t>n ch</a:t>
            </a:r>
            <a:r>
              <a:rPr lang="vi-VN" sz="2800"/>
              <a:t>ư</a:t>
            </a:r>
            <a:r>
              <a:rPr lang="en-US" sz="2800"/>
              <a:t>a hoàn chỉnh của BT2.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1"/>
          <p:cNvSpPr txBox="1">
            <a:spLocks noChangeArrowheads="1"/>
          </p:cNvSpPr>
          <p:nvPr/>
        </p:nvSpPr>
        <p:spPr bwMode="auto">
          <a:xfrm>
            <a:off x="533400" y="176213"/>
            <a:ext cx="8382000" cy="600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/>
              <a:t>III/ Các hoạt </a:t>
            </a:r>
            <a:r>
              <a:rPr lang="vi-VN" sz="2400" b="1" u="sng"/>
              <a:t>đ</a:t>
            </a:r>
            <a:r>
              <a:rPr lang="en-US" sz="2400" b="1" u="sng"/>
              <a:t>ộng dạy học:</a:t>
            </a:r>
            <a:endParaRPr lang="en-US" sz="2400"/>
          </a:p>
          <a:p>
            <a:r>
              <a:rPr lang="en-US" sz="2400" u="sng"/>
              <a:t>1- Giới thiệu bài:</a:t>
            </a:r>
            <a:endParaRPr lang="en-US" sz="2400"/>
          </a:p>
          <a:p>
            <a:r>
              <a:rPr lang="en-US" sz="2400"/>
              <a:t>GV nêu mục </a:t>
            </a:r>
            <a:r>
              <a:rPr lang="vi-VN" sz="2400"/>
              <a:t>đ</a:t>
            </a:r>
            <a:r>
              <a:rPr lang="en-US" sz="2400"/>
              <a:t>ích, yêu cầu của tiết học.</a:t>
            </a:r>
          </a:p>
          <a:p>
            <a:r>
              <a:rPr lang="en-US" sz="2400" u="sng"/>
              <a:t>2- Kiểm tra tập </a:t>
            </a:r>
            <a:r>
              <a:rPr lang="vi-VN" sz="2400" u="sng"/>
              <a:t>đ</a:t>
            </a:r>
            <a:r>
              <a:rPr lang="en-US" sz="2400" u="sng"/>
              <a:t>ọc và học thuộc lòng</a:t>
            </a:r>
            <a:r>
              <a:rPr lang="en-US" sz="2400"/>
              <a:t> (6 HS):</a:t>
            </a:r>
          </a:p>
          <a:p>
            <a:r>
              <a:rPr lang="en-US" sz="2400"/>
              <a:t>-Từng HS lên bốc th</a:t>
            </a:r>
            <a:r>
              <a:rPr lang="vi-VN" sz="2400"/>
              <a:t>ă</a:t>
            </a:r>
            <a:r>
              <a:rPr lang="en-US" sz="2400"/>
              <a:t>m chọn bài (sau khi bốc th</a:t>
            </a:r>
            <a:r>
              <a:rPr lang="vi-VN" sz="2400"/>
              <a:t>ă</a:t>
            </a:r>
            <a:r>
              <a:rPr lang="en-US" sz="2400"/>
              <a:t>m </a:t>
            </a:r>
            <a:r>
              <a:rPr lang="vi-VN" sz="2400"/>
              <a:t>đư</a:t>
            </a:r>
            <a:r>
              <a:rPr lang="en-US" sz="2400"/>
              <a:t>ợc xem lại bài khoảng</a:t>
            </a:r>
          </a:p>
          <a:p>
            <a:r>
              <a:rPr lang="en-US" sz="2400"/>
              <a:t>1-2 phút).</a:t>
            </a:r>
          </a:p>
          <a:p>
            <a:r>
              <a:rPr lang="en-US" sz="2400"/>
              <a:t>-HS </a:t>
            </a:r>
            <a:r>
              <a:rPr lang="vi-VN" sz="2400"/>
              <a:t>đ</a:t>
            </a:r>
            <a:r>
              <a:rPr lang="en-US" sz="2400"/>
              <a:t>ọc trong SGK (hoặc </a:t>
            </a:r>
            <a:r>
              <a:rPr lang="vi-VN" sz="2400"/>
              <a:t>đ</a:t>
            </a:r>
            <a:r>
              <a:rPr lang="en-US" sz="2400"/>
              <a:t>ọc thuộc lòng) 1 </a:t>
            </a:r>
            <a:r>
              <a:rPr lang="vi-VN" sz="2400"/>
              <a:t>đ</a:t>
            </a:r>
            <a:r>
              <a:rPr lang="en-US" sz="2400"/>
              <a:t>oạn hoặc cả bài theo chỉ </a:t>
            </a:r>
            <a:r>
              <a:rPr lang="vi-VN" sz="2400"/>
              <a:t>đ</a:t>
            </a:r>
            <a:r>
              <a:rPr lang="en-US" sz="2400"/>
              <a:t>ịnh</a:t>
            </a:r>
          </a:p>
          <a:p>
            <a:r>
              <a:rPr lang="en-US" sz="2400"/>
              <a:t>trong phiếu.</a:t>
            </a:r>
          </a:p>
          <a:p>
            <a:r>
              <a:rPr lang="en-US" sz="2400"/>
              <a:t>-GV </a:t>
            </a:r>
            <a:r>
              <a:rPr lang="vi-VN" sz="2400"/>
              <a:t>đ</a:t>
            </a:r>
            <a:r>
              <a:rPr lang="en-US" sz="2400"/>
              <a:t>ặt 1 câu hỏi về </a:t>
            </a:r>
            <a:r>
              <a:rPr lang="vi-VN" sz="2400"/>
              <a:t>đ</a:t>
            </a:r>
            <a:r>
              <a:rPr lang="en-US" sz="2400"/>
              <a:t>oạn, bài vừa </a:t>
            </a:r>
            <a:r>
              <a:rPr lang="vi-VN" sz="2400"/>
              <a:t>đ</a:t>
            </a:r>
            <a:r>
              <a:rPr lang="en-US" sz="2400"/>
              <a:t>ọc, HS trả lời.</a:t>
            </a:r>
          </a:p>
          <a:p>
            <a:r>
              <a:rPr lang="en-US" sz="2400"/>
              <a:t>-GV cho </a:t>
            </a:r>
            <a:r>
              <a:rPr lang="vi-VN" sz="2400"/>
              <a:t>đ</a:t>
            </a:r>
            <a:r>
              <a:rPr lang="en-US" sz="2400"/>
              <a:t>iểm theo h</a:t>
            </a:r>
            <a:r>
              <a:rPr lang="vi-VN" sz="2400"/>
              <a:t>ư</a:t>
            </a:r>
            <a:r>
              <a:rPr lang="en-US" sz="2400"/>
              <a:t>ớng dẫn của Vụ Giáo dục Tiểu học. HS nào </a:t>
            </a:r>
            <a:r>
              <a:rPr lang="vi-VN" sz="2400"/>
              <a:t>đ</a:t>
            </a:r>
            <a:r>
              <a:rPr lang="en-US" sz="2400"/>
              <a:t>ọc không</a:t>
            </a:r>
          </a:p>
          <a:p>
            <a:r>
              <a:rPr lang="vi-VN" sz="2400"/>
              <a:t>đ</a:t>
            </a:r>
            <a:r>
              <a:rPr lang="en-US" sz="2400"/>
              <a:t>ạt yêu cầu, GV cho các em về nhà luyện </a:t>
            </a:r>
            <a:r>
              <a:rPr lang="vi-VN" sz="2400"/>
              <a:t>đ</a:t>
            </a:r>
            <a:r>
              <a:rPr lang="en-US" sz="2400"/>
              <a:t>ọc </a:t>
            </a:r>
            <a:r>
              <a:rPr lang="vi-VN" sz="2400"/>
              <a:t>đ</a:t>
            </a:r>
            <a:r>
              <a:rPr lang="en-US" sz="2400"/>
              <a:t>ể kiểm tra lại trong tiết học sau.</a:t>
            </a:r>
          </a:p>
          <a:p>
            <a:r>
              <a:rPr lang="en-US" sz="2400" u="sng"/>
              <a:t>3-Bài tập 2</a:t>
            </a:r>
            <a:r>
              <a:rPr lang="en-US" sz="2400"/>
              <a:t>: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304800" y="838200"/>
            <a:ext cx="84582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-Mời một HS nêu yêu cầu.</a:t>
            </a:r>
          </a:p>
          <a:p>
            <a:r>
              <a:rPr lang="en-US" sz="2400"/>
              <a:t>-HS </a:t>
            </a:r>
            <a:r>
              <a:rPr lang="vi-VN" sz="2400"/>
              <a:t>đ</a:t>
            </a:r>
            <a:r>
              <a:rPr lang="en-US" sz="2400"/>
              <a:t>ọc lần l</a:t>
            </a:r>
            <a:r>
              <a:rPr lang="vi-VN" sz="2400"/>
              <a:t>ư</a:t>
            </a:r>
            <a:r>
              <a:rPr lang="en-US" sz="2400"/>
              <a:t>ợt từng câu v</a:t>
            </a:r>
            <a:r>
              <a:rPr lang="vi-VN" sz="2400"/>
              <a:t>ă</a:t>
            </a:r>
            <a:r>
              <a:rPr lang="en-US" sz="2400"/>
              <a:t>n, làm vào vở.</a:t>
            </a:r>
          </a:p>
          <a:p>
            <a:r>
              <a:rPr lang="en-US" sz="2400"/>
              <a:t>-GV phát ba tờ phiếu </a:t>
            </a:r>
            <a:r>
              <a:rPr lang="vi-VN" sz="2400"/>
              <a:t>đ</a:t>
            </a:r>
            <a:r>
              <a:rPr lang="en-US" sz="2400"/>
              <a:t>ã chuẩn bị cho 3 HS làm</a:t>
            </a:r>
          </a:p>
          <a:p>
            <a:r>
              <a:rPr lang="en-US" sz="2400"/>
              <a:t>-HS nối tiếp nhau trình bày. GV nhận xét nhanh.</a:t>
            </a:r>
          </a:p>
          <a:p>
            <a:r>
              <a:rPr lang="en-US" sz="2400"/>
              <a:t>-Những HS làm vào giấy dán lên bảng lớp và trình bày.</a:t>
            </a:r>
          </a:p>
          <a:p>
            <a:r>
              <a:rPr lang="en-US" sz="2400"/>
              <a:t>-Cả lớp và GV nhận xét, kết luận những HS làm bài </a:t>
            </a:r>
            <a:r>
              <a:rPr lang="vi-VN" sz="2400"/>
              <a:t>đ</a:t>
            </a:r>
            <a:r>
              <a:rPr lang="en-US" sz="2400"/>
              <a:t>úng.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2743200" y="1600200"/>
            <a:ext cx="419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800"/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609600" y="1295400"/>
            <a:ext cx="81534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u="sng"/>
              <a:t>5-Củng cố, dặn dò</a:t>
            </a:r>
            <a:r>
              <a:rPr lang="en-US" sz="3200"/>
              <a:t>:</a:t>
            </a:r>
          </a:p>
          <a:p>
            <a:r>
              <a:rPr lang="en-US" sz="3200"/>
              <a:t>-GV nhận xét giờ học. </a:t>
            </a:r>
          </a:p>
          <a:p>
            <a:r>
              <a:rPr lang="en-US" sz="3200"/>
              <a:t>-Nhắc HS  tranh thủ </a:t>
            </a:r>
            <a:r>
              <a:rPr lang="vi-VN" sz="3200"/>
              <a:t>đ</a:t>
            </a:r>
            <a:r>
              <a:rPr lang="en-US" sz="3200"/>
              <a:t>ọc tr</a:t>
            </a:r>
            <a:r>
              <a:rPr lang="vi-VN" sz="3200"/>
              <a:t>ư</a:t>
            </a:r>
            <a:r>
              <a:rPr lang="en-US" sz="3200"/>
              <a:t>ớc </a:t>
            </a:r>
            <a:r>
              <a:rPr lang="vi-VN" sz="3200"/>
              <a:t>đ</a:t>
            </a:r>
            <a:r>
              <a:rPr lang="en-US" sz="3200"/>
              <a:t>ể chuẩn bị ôn tập tiết 3, dặn những HS ch</a:t>
            </a:r>
            <a:r>
              <a:rPr lang="vi-VN" sz="3200"/>
              <a:t>ư</a:t>
            </a:r>
            <a:r>
              <a:rPr lang="en-US" sz="3200"/>
              <a:t>a kiểm tra tập </a:t>
            </a:r>
            <a:r>
              <a:rPr lang="vi-VN" sz="3200"/>
              <a:t>đ</a:t>
            </a:r>
            <a:r>
              <a:rPr lang="en-US" sz="3200"/>
              <a:t>ọc, HTL hoặc kiểm tra ch</a:t>
            </a:r>
            <a:r>
              <a:rPr lang="vi-VN" sz="3200"/>
              <a:t>ư</a:t>
            </a:r>
            <a:r>
              <a:rPr lang="en-US" sz="3200"/>
              <a:t>a </a:t>
            </a:r>
            <a:r>
              <a:rPr lang="vi-VN" sz="3200"/>
              <a:t>đ</a:t>
            </a:r>
            <a:r>
              <a:rPr lang="en-US" sz="3200"/>
              <a:t>ạt yêu cầu về nhà tiếp tục luyện </a:t>
            </a:r>
            <a:r>
              <a:rPr lang="vi-VN" sz="3200"/>
              <a:t>đ</a:t>
            </a:r>
            <a:r>
              <a:rPr lang="en-US" sz="3200"/>
              <a:t>ọc.</a:t>
            </a:r>
          </a:p>
        </p:txBody>
      </p:sp>
      <p:pic>
        <p:nvPicPr>
          <p:cNvPr id="1026" name="Ink 18"/>
          <p:cNvPicPr>
            <a:picLocks noRot="1" noChangeAspect="1" noEditPoints="1" noChangeArrowheads="1" noChangeShapeType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6725" y="1787525"/>
            <a:ext cx="84138" cy="8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Ink 20"/>
          <p:cNvPicPr>
            <a:picLocks noRot="1" noChangeAspect="1" noEditPoints="1" noChangeArrowheads="1" noChangeShapeType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5113" y="3924300"/>
            <a:ext cx="84137" cy="8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514</TotalTime>
  <Words>322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Wingdings</vt:lpstr>
      <vt:lpstr>Calibri</vt:lpstr>
      <vt:lpstr>Times New Roman</vt:lpstr>
      <vt:lpstr>Watermark</vt:lpstr>
      <vt:lpstr>Slide 1</vt:lpstr>
      <vt:lpstr>Slide 2</vt:lpstr>
      <vt:lpstr>Slide 3</vt:lpstr>
      <vt:lpstr>Slide 4</vt:lpstr>
      <vt:lpstr>Slide 5</vt:lpstr>
    </vt:vector>
  </TitlesOfParts>
  <Company>minh tam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van vuong</dc:creator>
  <cp:lastModifiedBy>CSTeam</cp:lastModifiedBy>
  <cp:revision>54</cp:revision>
  <dcterms:created xsi:type="dcterms:W3CDTF">2008-11-25T16:47:45Z</dcterms:created>
  <dcterms:modified xsi:type="dcterms:W3CDTF">2016-06-30T03:25:51Z</dcterms:modified>
</cp:coreProperties>
</file>