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sldIdLst>
    <p:sldId id="397" r:id="rId2"/>
    <p:sldId id="406" r:id="rId3"/>
    <p:sldId id="361" r:id="rId4"/>
    <p:sldId id="405" r:id="rId5"/>
    <p:sldId id="393" r:id="rId6"/>
    <p:sldId id="384" r:id="rId7"/>
    <p:sldId id="385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99FF"/>
    <a:srgbClr val="66FF99"/>
    <a:srgbClr val="00FF99"/>
    <a:srgbClr val="0099FF"/>
    <a:srgbClr val="FF3300"/>
    <a:srgbClr val="FF66FF"/>
    <a:srgbClr val="3399FF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99" autoAdjust="0"/>
    <p:restoredTop sz="94660"/>
  </p:normalViewPr>
  <p:slideViewPr>
    <p:cSldViewPr>
      <p:cViewPr varScale="1">
        <p:scale>
          <a:sx n="38" d="100"/>
          <a:sy n="3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66F1251-3C8E-4056-8931-47CFCEE89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95D7F-715D-490F-A64B-1EF562A122D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C14AE-23F2-4689-94D1-B2A2F9559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355A5-8BC1-49DA-B196-04A7036DF14B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45829-895E-490C-B6C2-BD0851C2B3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DFE24-A50F-4998-B502-9B7624A70D5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8E6C5-2A08-43EF-90C3-7A63FF2E4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14DCF-05E3-4025-9D4B-FDCFD7C7E1A2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531D9-F29C-4DDC-8ECD-83FF04E1D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2A3C7-1697-4EF5-BB7B-8C52FA3F3BC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49068-9E75-4D87-9A3C-96D316261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D5A41-4AAB-488E-93A9-8174875C731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B226A-D7A8-4B39-9BB2-9C1B93537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69A4F-D646-4596-ADE4-0F1432C7D7D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194AF-06F0-497B-A0D5-2019FB53E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7D660-29F1-4EB3-9734-37B6BC4663AB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CAFE6-14D4-4DD0-8DB5-F6434551D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F3A48-266D-465B-B618-6A25B55A1632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BCE97-D56F-423C-B0FB-3D9EA058C8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26CEE-3DA6-49FA-9673-CCEF1472CDBB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8C421-898C-420E-9A9B-14855893D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E84F0-E83C-4698-BBA0-259F6744C001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C93D3-31CB-4C07-AFB1-E03D7106B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2EEA172-46D9-47A6-AFCB-C8A86A8B1567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ED1A7FC-2EB6-4625-B11B-F24A206A4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WordArt 2"/>
          <p:cNvSpPr>
            <a:spLocks noChangeArrowheads="1" noChangeShapeType="1" noTextEdit="1"/>
          </p:cNvSpPr>
          <p:nvPr/>
        </p:nvSpPr>
        <p:spPr bwMode="auto">
          <a:xfrm>
            <a:off x="1143000" y="1143000"/>
            <a:ext cx="7772400" cy="259080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giữa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học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kì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 II</a:t>
            </a:r>
          </a:p>
          <a:p>
            <a:pPr algn="ctr" eaLnBrk="1" hangingPunct="1">
              <a:defRPr/>
            </a:pP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Tiết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>
                        <a:alpha val="28999"/>
                      </a:srgbClr>
                    </a:gs>
                    <a:gs pos="50000">
                      <a:srgbClr val="FE3E02"/>
                    </a:gs>
                    <a:gs pos="100000">
                      <a:srgbClr val="FFE701">
                        <a:alpha val="28999"/>
                      </a:srgbClr>
                    </a:gs>
                  </a:gsLst>
                  <a:lin ang="27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Times New Roman"/>
              </a:rPr>
              <a:t> 1</a:t>
            </a:r>
          </a:p>
        </p:txBody>
      </p:sp>
      <p:pic>
        <p:nvPicPr>
          <p:cNvPr id="3077" name="Picture 3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5943600"/>
            <a:ext cx="7543800" cy="13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" descr="thin ba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3048000" y="6172200"/>
            <a:ext cx="6096000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5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6096000"/>
            <a:ext cx="7543800" cy="13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80" name="Group 6"/>
          <p:cNvGrpSpPr>
            <a:grpSpLocks/>
          </p:cNvGrpSpPr>
          <p:nvPr/>
        </p:nvGrpSpPr>
        <p:grpSpPr bwMode="auto">
          <a:xfrm>
            <a:off x="-381000" y="3962400"/>
            <a:ext cx="3429000" cy="2209800"/>
            <a:chOff x="2256" y="1536"/>
            <a:chExt cx="1176" cy="744"/>
          </a:xfrm>
        </p:grpSpPr>
        <p:pic>
          <p:nvPicPr>
            <p:cNvPr id="3081" name="Picture 7" descr="pretty_flower_purple_hb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082" name="Group 8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3083" name="Picture 9" descr="pretty_flower_red_hb"/>
              <p:cNvPicPr>
                <a:picLocks noChangeAspect="1" noChangeArrowheads="1" noCrop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4" name="Picture 10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5" name="Picture 11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 advClick="0">
    <p:sndAc>
      <p:stSnd>
        <p:snd r:embed="rId2" name="trafficjam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099" name="Picture 3" descr="singingpic1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lum bright="-12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2057400" y="4572000"/>
            <a:ext cx="5943600" cy="17526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HÁT LÊN BẠN ƠI</a:t>
            </a:r>
            <a:endParaRPr lang="en-US" sz="3600" b="1" kern="1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4101" name="Picture 5" descr="ImageX[50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3810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9"/>
          <p:cNvPicPr>
            <a:picLocks noChangeAspect="1" noChangeArrowheads="1"/>
          </p:cNvPicPr>
          <p:nvPr/>
        </p:nvPicPr>
        <p:blipFill>
          <a:blip r:embed="rId2"/>
          <a:srcRect r="50372" b="66057"/>
          <a:stretch>
            <a:fillRect/>
          </a:stretch>
        </p:blipFill>
        <p:spPr bwMode="auto">
          <a:xfrm>
            <a:off x="304800" y="290513"/>
            <a:ext cx="2732088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5" descr="WhitecornerFlower"/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762750" y="4476750"/>
            <a:ext cx="2381250" cy="2381250"/>
          </a:xfrm>
        </p:spPr>
      </p:pic>
      <p:sp>
        <p:nvSpPr>
          <p:cNvPr id="153606" name="AutoShape 6"/>
          <p:cNvSpPr>
            <a:spLocks noChangeArrowheads="1"/>
          </p:cNvSpPr>
          <p:nvPr/>
        </p:nvSpPr>
        <p:spPr bwMode="auto">
          <a:xfrm>
            <a:off x="533400" y="1676400"/>
            <a:ext cx="8610600" cy="2362200"/>
          </a:xfrm>
          <a:prstGeom prst="wedgeEllipseCallout">
            <a:avLst>
              <a:gd name="adj1" fmla="val -14176"/>
              <a:gd name="adj2" fmla="val 79704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endParaRPr lang="en-US" sz="4000" b="1">
              <a:solidFill>
                <a:srgbClr val="0000CC"/>
              </a:solidFill>
            </a:endParaRPr>
          </a:p>
        </p:txBody>
      </p:sp>
      <p:sp>
        <p:nvSpPr>
          <p:cNvPr id="153608" name="WordArt 8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7391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"/>
                <a:cs typeface="Arial"/>
              </a:rPr>
              <a:t>Mời bạn mở sách</a:t>
            </a:r>
          </a:p>
          <a:p>
            <a:pPr algn="ctr"/>
            <a:r>
              <a:rPr lang="en-US" sz="2800" kern="10">
                <a:ln w="9525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"/>
                <a:cs typeface="Arial"/>
              </a:rPr>
              <a:t> giáo khoa trang 100</a:t>
            </a:r>
          </a:p>
        </p:txBody>
      </p:sp>
      <p:pic>
        <p:nvPicPr>
          <p:cNvPr id="5126" name="Picture 9" descr="teddy_bear_reading_st_a_hc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4267200"/>
            <a:ext cx="2238375" cy="230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09600" y="990600"/>
            <a:ext cx="7391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u="sng"/>
              <a:t>I/ Mục tiêu:</a:t>
            </a:r>
            <a:endParaRPr lang="en-US" sz="2800"/>
          </a:p>
          <a:p>
            <a:pPr eaLnBrk="1" hangingPunct="1"/>
            <a:r>
              <a:rPr lang="en-US" sz="2800"/>
              <a:t>	1. Kiểm tra lấy điểm tập đọc và học thuộc lòng, kết hợp kiểm tra kĩ năng đọc-hiểu ( HS trả lời 1-2 câu hỏi về nội dung bài đọc).</a:t>
            </a:r>
          </a:p>
          <a:p>
            <a:pPr eaLnBrk="1" hangingPunct="1"/>
            <a:r>
              <a:rPr lang="en-US" sz="2800"/>
              <a:t>	Yêu cầu về kĩ năng đọc thành tiếng: HS đọc trôi chảy các bài tập đọc đã học từ học kì 2 của lớp 5(phát âm rõ, tốc độ tối thiểu 120 chữ / phút; Biết ngừng nghỉ sau dấu câu, giữa các cụm từ, biết đọc diễn cảm thể hiện đúng nội dung văn bản nghệ thuật).</a:t>
            </a:r>
          </a:p>
          <a:p>
            <a:pPr eaLnBrk="1" hangingPunct="1"/>
            <a:r>
              <a:rPr lang="en-US" sz="2800"/>
              <a:t>	2. Củng cố, khắc sâu kiến thức về cấu tạo câu (câu đ</a:t>
            </a:r>
            <a:r>
              <a:rPr lang="vi-VN" sz="2800"/>
              <a:t>ơ</a:t>
            </a:r>
            <a:r>
              <a:rPr lang="en-US" sz="2800"/>
              <a:t>n, câu ghép) ; tìm đúng các ví dụ minh hoạ về các kiểu cấu tạo câu trong bảng tổng kết.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/>
              <a:t>    </a:t>
            </a:r>
            <a:r>
              <a:rPr lang="en-US" sz="2800" b="1"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09600" y="9906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28600" y="693738"/>
            <a:ext cx="8915400" cy="578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b="1" u="sng"/>
              <a:t>II/ Đồ dùng dạy học:</a:t>
            </a:r>
            <a:endParaRPr lang="en-US" sz="2000"/>
          </a:p>
          <a:p>
            <a:pPr eaLnBrk="1" hangingPunct="1"/>
            <a:r>
              <a:rPr lang="en-US" sz="2000"/>
              <a:t>Phiếu viết tên từng bài tập đọc và HTL trong các bài tập đọc từ tuần 19 đến</a:t>
            </a:r>
          </a:p>
          <a:p>
            <a:pPr eaLnBrk="1" hangingPunct="1"/>
            <a:r>
              <a:rPr lang="en-US" sz="2000"/>
              <a:t>tuần 27 sách Tiếng Việt 5 tập 2 (18 phiếu) để HS bốc thăm.</a:t>
            </a:r>
          </a:p>
          <a:p>
            <a:pPr eaLnBrk="1" hangingPunct="1"/>
            <a:r>
              <a:rPr lang="en-US" sz="2000" b="1" u="sng"/>
              <a:t>III/ Các hoạt động dạy học:</a:t>
            </a:r>
            <a:endParaRPr lang="en-US" sz="2000"/>
          </a:p>
          <a:p>
            <a:pPr eaLnBrk="1" hangingPunct="1"/>
            <a:r>
              <a:rPr lang="en-US" sz="2000" u="sng"/>
              <a:t>1- Giới thiệu bài:</a:t>
            </a:r>
            <a:endParaRPr lang="en-US" sz="2000"/>
          </a:p>
          <a:p>
            <a:pPr eaLnBrk="1" hangingPunct="1"/>
            <a:r>
              <a:rPr lang="en-US" sz="2000"/>
              <a:t>-GV giới thiệu nội dung học tập của tuần 28: Ôn tập củng cố kiến thức và</a:t>
            </a:r>
          </a:p>
          <a:p>
            <a:pPr eaLnBrk="1" hangingPunct="1"/>
            <a:r>
              <a:rPr lang="en-US" sz="2000"/>
              <a:t>kiểm tra kết quả học môn tiếng việt của HS trong học kì I.</a:t>
            </a:r>
          </a:p>
          <a:p>
            <a:pPr eaLnBrk="1" hangingPunct="1"/>
            <a:r>
              <a:rPr lang="en-US" sz="2000"/>
              <a:t>-Giới thiệu mục đích, yêu cầu của tiết 1.</a:t>
            </a:r>
          </a:p>
          <a:p>
            <a:pPr eaLnBrk="1" hangingPunct="1"/>
            <a:r>
              <a:rPr lang="en-US" sz="2000" u="sng"/>
              <a:t>2- Kiểm tra tập đọc và học thuộc lòng</a:t>
            </a:r>
            <a:r>
              <a:rPr lang="en-US" sz="2000"/>
              <a:t> (6 HS):</a:t>
            </a:r>
          </a:p>
          <a:p>
            <a:pPr eaLnBrk="1" hangingPunct="1"/>
            <a:r>
              <a:rPr lang="en-US" sz="2000"/>
              <a:t>-Từng HS lên bốc thăm chọn bài (sau khi bốc thăm đ</a:t>
            </a:r>
            <a:r>
              <a:rPr lang="vi-VN" sz="2000"/>
              <a:t>ư</a:t>
            </a:r>
            <a:r>
              <a:rPr lang="en-US" sz="2000"/>
              <a:t>ợc xem lại bài khoảng</a:t>
            </a:r>
          </a:p>
          <a:p>
            <a:pPr eaLnBrk="1" hangingPunct="1"/>
            <a:r>
              <a:rPr lang="en-US" sz="2000"/>
              <a:t>1-2 phút).</a:t>
            </a:r>
          </a:p>
          <a:p>
            <a:pPr eaLnBrk="1" hangingPunct="1"/>
            <a:r>
              <a:rPr lang="en-US" sz="2000"/>
              <a:t>-HS đọc trong SGK (hoặc ĐTL) 1 đoạn (cả bài) theo chỉ định trong phiếu.</a:t>
            </a:r>
          </a:p>
          <a:p>
            <a:pPr eaLnBrk="1" hangingPunct="1"/>
            <a:r>
              <a:rPr lang="en-US" sz="2000"/>
              <a:t>-GV đặt 1 câu hỏi về đoạn, bài vừa đọc, HS trả lời.</a:t>
            </a:r>
          </a:p>
          <a:p>
            <a:pPr eaLnBrk="1" hangingPunct="1"/>
            <a:r>
              <a:rPr lang="en-US" sz="2000"/>
              <a:t>-GV cho điểm theo h</a:t>
            </a:r>
            <a:r>
              <a:rPr lang="vi-VN" sz="2000"/>
              <a:t>ư</a:t>
            </a:r>
            <a:r>
              <a:rPr lang="en-US" sz="2000"/>
              <a:t>ớng dẫn của Vụ Giáo dục Tiểu học. HS nào đọc không</a:t>
            </a:r>
          </a:p>
          <a:p>
            <a:pPr eaLnBrk="1" hangingPunct="1"/>
            <a:r>
              <a:rPr lang="en-US" sz="2000"/>
              <a:t>đạt yêu cầu, GV cho các em về nhà luyện đọc để kiểm tra lại trong tiết học sau.</a:t>
            </a:r>
          </a:p>
          <a:p>
            <a:pPr eaLnBrk="1" hangingPunct="1"/>
            <a:r>
              <a:rPr lang="en-US" sz="2000" u="sng"/>
              <a:t>3-Bài tập 2</a:t>
            </a:r>
            <a:r>
              <a:rPr lang="en-US" sz="2000"/>
              <a:t>: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2"/>
          <p:cNvGraphicFramePr>
            <a:graphicFrameLocks noChangeAspect="1"/>
          </p:cNvGraphicFramePr>
          <p:nvPr>
            <p:ph idx="4294967295"/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1026" name="Bitmap Image" r:id="rId3" imgW="3428571" imgH="2619048" progId="Paint.Picture">
              <p:embed/>
            </p:oleObj>
          </a:graphicData>
        </a:graphic>
      </p:graphicFrame>
      <p:sp>
        <p:nvSpPr>
          <p:cNvPr id="1027" name="Text Box 21"/>
          <p:cNvSpPr txBox="1">
            <a:spLocks noChangeArrowheads="1"/>
          </p:cNvSpPr>
          <p:nvPr/>
        </p:nvSpPr>
        <p:spPr bwMode="auto">
          <a:xfrm>
            <a:off x="0" y="304800"/>
            <a:ext cx="914400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>
                <a:latin typeface="Arial"/>
              </a:rPr>
              <a:t>-Mời một HS nêu yêu cầu</a:t>
            </a:r>
            <a:r>
              <a:rPr lang="en-US" sz="2800" dirty="0">
                <a:latin typeface="Arial"/>
              </a:rPr>
              <a:t>.</a:t>
            </a:r>
          </a:p>
          <a:p>
            <a:pPr eaLnBrk="1" hangingPunct="1">
              <a:defRPr/>
            </a:pPr>
            <a:r>
              <a:rPr lang="en-US" sz="2800" dirty="0">
                <a:latin typeface="Arial"/>
              </a:rPr>
              <a:t>-</a:t>
            </a:r>
            <a:r>
              <a:rPr lang="en-US" sz="2800">
                <a:latin typeface="Arial"/>
              </a:rPr>
              <a:t>GV dán lên bảng lớp tờ giấy đã viết bảng tổng kết. H</a:t>
            </a:r>
            <a:r>
              <a:rPr lang="vi-VN" sz="2800">
                <a:latin typeface="Arial"/>
              </a:rPr>
              <a:t>ư</a:t>
            </a:r>
            <a:r>
              <a:rPr lang="en-US" sz="2800">
                <a:latin typeface="Arial"/>
              </a:rPr>
              <a:t>ớng dẫn</a:t>
            </a:r>
            <a:r>
              <a:rPr lang="en-US" sz="2800" dirty="0">
                <a:latin typeface="Arial"/>
              </a:rPr>
              <a:t>: </a:t>
            </a:r>
            <a:r>
              <a:rPr lang="en-US" sz="2800">
                <a:latin typeface="Arial"/>
              </a:rPr>
              <a:t>BT yêu cầu các </a:t>
            </a:r>
            <a:r>
              <a:rPr lang="en-US" sz="2800" err="1">
                <a:latin typeface="Arial"/>
              </a:rPr>
              <a:t>em</a:t>
            </a:r>
            <a:r>
              <a:rPr lang="en-US" sz="2800">
                <a:latin typeface="Arial"/>
              </a:rPr>
              <a:t> phải tìm ví dụ minh hoạ </a:t>
            </a:r>
            <a:r>
              <a:rPr lang="en-US" sz="2800" err="1">
                <a:latin typeface="Arial"/>
              </a:rPr>
              <a:t>cho</a:t>
            </a:r>
            <a:r>
              <a:rPr lang="en-US" sz="2800">
                <a:latin typeface="Arial"/>
              </a:rPr>
              <a:t> từng kiểu câu</a:t>
            </a:r>
            <a:r>
              <a:rPr lang="en-US" sz="2800" dirty="0">
                <a:latin typeface="Arial"/>
              </a:rPr>
              <a:t>:</a:t>
            </a:r>
          </a:p>
          <a:p>
            <a:pPr eaLnBrk="1" hangingPunct="1">
              <a:defRPr/>
            </a:pPr>
            <a:r>
              <a:rPr lang="en-US" sz="2800">
                <a:latin typeface="Arial"/>
              </a:rPr>
              <a:t>+Câu đ</a:t>
            </a:r>
            <a:r>
              <a:rPr lang="vi-VN" sz="2800">
                <a:latin typeface="Arial"/>
              </a:rPr>
              <a:t>ơ</a:t>
            </a:r>
            <a:r>
              <a:rPr lang="en-US" sz="2800">
                <a:latin typeface="Arial"/>
              </a:rPr>
              <a:t>n</a:t>
            </a:r>
            <a:r>
              <a:rPr lang="en-US" sz="2800" dirty="0">
                <a:latin typeface="Arial"/>
              </a:rPr>
              <a:t>: </a:t>
            </a:r>
            <a:r>
              <a:rPr lang="en-US" sz="2800">
                <a:latin typeface="Arial"/>
              </a:rPr>
              <a:t>1 ví dụ</a:t>
            </a:r>
            <a:endParaRPr lang="en-US" sz="2800" dirty="0">
              <a:latin typeface="Arial"/>
            </a:endParaRPr>
          </a:p>
          <a:p>
            <a:pPr eaLnBrk="1" hangingPunct="1">
              <a:defRPr/>
            </a:pPr>
            <a:r>
              <a:rPr lang="en-US" sz="2800">
                <a:latin typeface="Arial"/>
              </a:rPr>
              <a:t>+Câu ghép: Câu ghép không dùng từ nối </a:t>
            </a:r>
            <a:r>
              <a:rPr lang="en-US" sz="2800" dirty="0">
                <a:latin typeface="Arial"/>
              </a:rPr>
              <a:t>(1 VD) </a:t>
            </a:r>
            <a:r>
              <a:rPr lang="en-US" sz="2800">
                <a:latin typeface="Arial"/>
              </a:rPr>
              <a:t>; Câu ghép dùng từ nối: câu ghép dùng </a:t>
            </a:r>
            <a:r>
              <a:rPr lang="en-US" sz="2800" dirty="0">
                <a:latin typeface="Arial"/>
              </a:rPr>
              <a:t>QHT (1 VD</a:t>
            </a:r>
            <a:r>
              <a:rPr lang="en-US" sz="2800">
                <a:latin typeface="Arial"/>
              </a:rPr>
              <a:t>), câu ghép dùng cặp từ hô ứng </a:t>
            </a:r>
            <a:r>
              <a:rPr lang="en-US" sz="2800" dirty="0">
                <a:latin typeface="Arial"/>
              </a:rPr>
              <a:t>(1 VD).</a:t>
            </a:r>
          </a:p>
          <a:p>
            <a:pPr eaLnBrk="1" hangingPunct="1">
              <a:defRPr/>
            </a:pPr>
            <a:r>
              <a:rPr lang="en-US" sz="2800" dirty="0">
                <a:latin typeface="Arial"/>
              </a:rPr>
              <a:t>-Cho </a:t>
            </a:r>
            <a:r>
              <a:rPr lang="en-US" sz="2800">
                <a:latin typeface="Arial"/>
              </a:rPr>
              <a:t>HS làm bài vào vở, Một số </a:t>
            </a:r>
            <a:r>
              <a:rPr lang="en-US" sz="2800" err="1">
                <a:latin typeface="Arial"/>
              </a:rPr>
              <a:t>em</a:t>
            </a:r>
            <a:r>
              <a:rPr lang="en-US" sz="2800">
                <a:latin typeface="Arial"/>
              </a:rPr>
              <a:t> làm vào bảng nhóm</a:t>
            </a:r>
            <a:r>
              <a:rPr lang="en-US" sz="2800" dirty="0">
                <a:latin typeface="Arial"/>
              </a:rPr>
              <a:t>.</a:t>
            </a:r>
          </a:p>
          <a:p>
            <a:pPr eaLnBrk="1" hangingPunct="1">
              <a:defRPr/>
            </a:pPr>
            <a:r>
              <a:rPr lang="en-US" sz="2800" dirty="0">
                <a:latin typeface="Arial"/>
              </a:rPr>
              <a:t>-</a:t>
            </a:r>
            <a:r>
              <a:rPr lang="en-US" sz="2800">
                <a:latin typeface="Arial"/>
              </a:rPr>
              <a:t>HS nối tiếp </a:t>
            </a:r>
            <a:r>
              <a:rPr lang="en-US" sz="2800" err="1">
                <a:latin typeface="Arial"/>
              </a:rPr>
              <a:t>nhau</a:t>
            </a:r>
            <a:r>
              <a:rPr lang="en-US" sz="2800">
                <a:latin typeface="Arial"/>
              </a:rPr>
              <a:t> trình bày</a:t>
            </a:r>
            <a:r>
              <a:rPr lang="en-US" sz="2800" dirty="0">
                <a:latin typeface="Arial"/>
              </a:rPr>
              <a:t>.</a:t>
            </a:r>
          </a:p>
          <a:p>
            <a:pPr eaLnBrk="1" hangingPunct="1">
              <a:defRPr/>
            </a:pPr>
            <a:r>
              <a:rPr lang="en-US" sz="2800">
                <a:latin typeface="Arial"/>
              </a:rPr>
              <a:t>-Những HS làm vào bảng nhóm </a:t>
            </a:r>
            <a:r>
              <a:rPr lang="en-US" sz="2800" err="1">
                <a:latin typeface="Arial"/>
              </a:rPr>
              <a:t>treo</a:t>
            </a:r>
            <a:r>
              <a:rPr lang="en-US" sz="2800">
                <a:latin typeface="Arial"/>
              </a:rPr>
              <a:t> bảng và trình bày</a:t>
            </a:r>
            <a:r>
              <a:rPr lang="en-US" sz="2800" dirty="0">
                <a:latin typeface="Arial"/>
              </a:rPr>
              <a:t>.</a:t>
            </a:r>
          </a:p>
          <a:p>
            <a:pPr eaLnBrk="1" hangingPunct="1">
              <a:defRPr/>
            </a:pPr>
            <a:r>
              <a:rPr lang="en-US" sz="2800">
                <a:latin typeface="Arial"/>
              </a:rPr>
              <a:t>-Cả lớp và GV nhận xét</a:t>
            </a:r>
            <a:r>
              <a:rPr lang="en-US" sz="2800" dirty="0">
                <a:latin typeface="Arial"/>
              </a:rPr>
              <a:t>.</a:t>
            </a:r>
          </a:p>
          <a:p>
            <a:pPr marL="53975" indent="34925" eaLnBrk="1" hangingPunct="1">
              <a:defRPr/>
            </a:pPr>
            <a:endParaRPr lang="en-US" sz="2800" b="1" i="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782763"/>
            <a:ext cx="9144000" cy="1570037"/>
          </a:xfrm>
          <a:prstGeom prst="rect">
            <a:avLst/>
          </a:prstGeom>
          <a:solidFill>
            <a:schemeClr val="bg1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3200" u="sng"/>
              <a:t>5-Củng cố, dặn dò</a:t>
            </a:r>
            <a:r>
              <a:rPr lang="en-US" sz="3200"/>
              <a:t>: </a:t>
            </a:r>
          </a:p>
          <a:p>
            <a:pPr eaLnBrk="1" hangingPunct="1"/>
            <a:r>
              <a:rPr lang="en-US" sz="3200"/>
              <a:t>GV nhận xét giờ học. Nhắc HS về ôn tập.</a:t>
            </a:r>
          </a:p>
          <a:p>
            <a:pPr eaLnBrk="1" hangingPunct="1"/>
            <a:endParaRPr 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2370</TotalTime>
  <Words>402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1_Default Design</vt:lpstr>
      <vt:lpstr>Bitmap Image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NGUYỄN DU THỊ XÃ THỦ DẦU MỘT   GIÁO ÁN ĐIỆN TỬ MÔN: TẬP ĐỌC – LỚP 5</dc:title>
  <dc:creator>RYS</dc:creator>
  <cp:lastModifiedBy>CSTeam</cp:lastModifiedBy>
  <cp:revision>625</cp:revision>
  <dcterms:created xsi:type="dcterms:W3CDTF">2009-03-01T02:17:46Z</dcterms:created>
  <dcterms:modified xsi:type="dcterms:W3CDTF">2016-06-30T03:25:50Z</dcterms:modified>
</cp:coreProperties>
</file>