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BAEC"/>
    <a:srgbClr val="DDEBEC"/>
    <a:srgbClr val="C7DAE8"/>
    <a:srgbClr val="A0DAB4"/>
    <a:srgbClr val="FFD7A3"/>
    <a:srgbClr val="F3F0A3"/>
    <a:srgbClr val="F8EC62"/>
    <a:srgbClr val="F2E4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B5E7-F636-4000-B475-4F460969C32E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0A09-B52A-4CB8-A73E-BB26246DB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400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B5E7-F636-4000-B475-4F460969C32E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0A09-B52A-4CB8-A73E-BB26246DB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740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B5E7-F636-4000-B475-4F460969C32E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0A09-B52A-4CB8-A73E-BB26246DB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88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B5E7-F636-4000-B475-4F460969C32E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0A09-B52A-4CB8-A73E-BB26246DB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619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B5E7-F636-4000-B475-4F460969C32E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0A09-B52A-4CB8-A73E-BB26246DB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59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B5E7-F636-4000-B475-4F460969C32E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0A09-B52A-4CB8-A73E-BB26246DB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16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B5E7-F636-4000-B475-4F460969C32E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0A09-B52A-4CB8-A73E-BB26246DB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195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B5E7-F636-4000-B475-4F460969C32E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0A09-B52A-4CB8-A73E-BB26246DB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327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B5E7-F636-4000-B475-4F460969C32E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0A09-B52A-4CB8-A73E-BB26246DB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529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B5E7-F636-4000-B475-4F460969C32E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0A09-B52A-4CB8-A73E-BB26246DB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747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B5E7-F636-4000-B475-4F460969C32E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70A09-B52A-4CB8-A73E-BB26246DB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933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2B5E7-F636-4000-B475-4F460969C32E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70A09-B52A-4CB8-A73E-BB26246DB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4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4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722253" y="794327"/>
            <a:ext cx="483985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 smtClean="0">
                <a:latin typeface="Arial Black" panose="020B0A04020102020204" pitchFamily="34" charset="0"/>
              </a:rPr>
              <a:t>TOÁN</a:t>
            </a:r>
            <a:endParaRPr lang="en-US" sz="10000" dirty="0">
              <a:latin typeface="Arial Black" panose="020B0A040201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80834" y="2311508"/>
            <a:ext cx="1018770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8000" kern="10" dirty="0" err="1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Diện</a:t>
            </a:r>
            <a:r>
              <a:rPr lang="en-US" sz="8000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8000" kern="10" dirty="0" err="1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tích</a:t>
            </a:r>
            <a:r>
              <a:rPr lang="en-US" sz="8000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8000" kern="10" dirty="0" err="1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hình</a:t>
            </a:r>
            <a:r>
              <a:rPr lang="en-US" sz="8000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 tam </a:t>
            </a:r>
            <a:r>
              <a:rPr lang="en-US" sz="8000" kern="10" dirty="0" err="1" smtClean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giác</a:t>
            </a:r>
            <a:endParaRPr lang="vi-VN" sz="8000" kern="10" dirty="0">
              <a:ln w="9525">
                <a:noFill/>
                <a:round/>
                <a:headEnd/>
                <a:tailEnd/>
              </a:ln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8691" y="277091"/>
            <a:ext cx="11092873" cy="596669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ình ảnh Sách Tinh Tế Minh Họa Hoạt Hình Minh Họa Sách Sáng Tạo Sách Tự Do,  Minh, Học Tập Kiến ​​thức, Tài Liệu Sách miễn phí tải tập tin PNG PSDCommen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3438" b="80469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3299" b="18672"/>
          <a:stretch/>
        </p:blipFill>
        <p:spPr bwMode="auto">
          <a:xfrm>
            <a:off x="9001702" y="4584179"/>
            <a:ext cx="3190298" cy="217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191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49964" y="2225963"/>
            <a:ext cx="4341090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8000" dirty="0" err="1" smtClean="0">
                <a:ln w="38100">
                  <a:noFill/>
                </a:ln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8000" dirty="0" smtClean="0">
                <a:ln w="38100">
                  <a:noFill/>
                </a:ln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 smtClean="0">
                <a:ln w="38100">
                  <a:noFill/>
                </a:ln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8000" dirty="0">
              <a:ln w="38100">
                <a:noFill/>
              </a:ln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18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5855" y="510462"/>
            <a:ext cx="920865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x-none" sz="2800" b="1" dirty="0" err="1">
                <a:solidFill>
                  <a:srgbClr val="FF0000"/>
                </a:solidFill>
              </a:rPr>
              <a:t>Bài</a:t>
            </a:r>
            <a:r>
              <a:rPr lang="en-US" altLang="x-none" sz="2800" b="1" dirty="0">
                <a:solidFill>
                  <a:srgbClr val="FF0000"/>
                </a:solidFill>
              </a:rPr>
              <a:t> </a:t>
            </a:r>
            <a:r>
              <a:rPr lang="en-US" altLang="x-none" sz="2800" b="1" dirty="0" smtClean="0">
                <a:solidFill>
                  <a:srgbClr val="FF0000"/>
                </a:solidFill>
              </a:rPr>
              <a:t>1: </a:t>
            </a:r>
            <a:r>
              <a:rPr lang="en-US" altLang="x-none" sz="2800" b="1" dirty="0" err="1"/>
              <a:t>Tính</a:t>
            </a:r>
            <a:r>
              <a:rPr lang="en-US" altLang="x-none" sz="2800" b="1" dirty="0"/>
              <a:t> </a:t>
            </a:r>
            <a:r>
              <a:rPr lang="en-US" altLang="x-none" sz="2800" b="1" dirty="0" err="1"/>
              <a:t>diện</a:t>
            </a:r>
            <a:r>
              <a:rPr lang="en-US" altLang="x-none" sz="2800" b="1" dirty="0"/>
              <a:t> </a:t>
            </a:r>
            <a:r>
              <a:rPr lang="en-US" altLang="x-none" sz="2800" b="1" dirty="0" err="1"/>
              <a:t>tích</a:t>
            </a:r>
            <a:r>
              <a:rPr lang="en-US" altLang="x-none" sz="2800" b="1" dirty="0"/>
              <a:t> </a:t>
            </a:r>
            <a:r>
              <a:rPr lang="en-US" altLang="x-none" sz="2800" b="1" dirty="0" err="1"/>
              <a:t>hình</a:t>
            </a:r>
            <a:r>
              <a:rPr lang="en-US" altLang="x-none" sz="2800" b="1" dirty="0"/>
              <a:t> tam </a:t>
            </a:r>
            <a:r>
              <a:rPr lang="en-US" altLang="x-none" sz="2800" b="1" dirty="0" err="1"/>
              <a:t>giác</a:t>
            </a:r>
            <a:r>
              <a:rPr lang="en-US" altLang="x-none" sz="2800" b="1" dirty="0"/>
              <a:t> </a:t>
            </a:r>
            <a:r>
              <a:rPr lang="en-US" altLang="x-none" sz="2800" b="1" dirty="0" err="1"/>
              <a:t>có</a:t>
            </a:r>
            <a:r>
              <a:rPr lang="en-US" altLang="x-none" sz="2800" b="1" dirty="0"/>
              <a:t>:</a:t>
            </a:r>
          </a:p>
          <a:p>
            <a:pPr>
              <a:defRPr/>
            </a:pPr>
            <a:r>
              <a:rPr lang="en-US" altLang="x-none" sz="2800" b="1" dirty="0"/>
              <a:t> a. </a:t>
            </a:r>
            <a:r>
              <a:rPr lang="en-US" altLang="x-none" sz="2800" b="1" dirty="0" err="1"/>
              <a:t>Độ</a:t>
            </a:r>
            <a:r>
              <a:rPr lang="en-US" altLang="x-none" sz="2800" b="1" dirty="0"/>
              <a:t> </a:t>
            </a:r>
            <a:r>
              <a:rPr lang="en-US" altLang="x-none" sz="2800" b="1" dirty="0" err="1"/>
              <a:t>dài</a:t>
            </a:r>
            <a:r>
              <a:rPr lang="en-US" altLang="x-none" sz="2800" b="1" dirty="0"/>
              <a:t> </a:t>
            </a:r>
            <a:r>
              <a:rPr lang="en-US" altLang="x-none" sz="2800" b="1" dirty="0" err="1"/>
              <a:t>đáy</a:t>
            </a:r>
            <a:r>
              <a:rPr lang="en-US" altLang="x-none" sz="2800" b="1" dirty="0"/>
              <a:t> </a:t>
            </a:r>
            <a:r>
              <a:rPr lang="en-US" altLang="x-none" sz="2800" b="1" dirty="0" err="1"/>
              <a:t>là</a:t>
            </a:r>
            <a:r>
              <a:rPr lang="en-US" altLang="x-none" sz="2800" b="1" dirty="0"/>
              <a:t> 8cm </a:t>
            </a:r>
            <a:r>
              <a:rPr lang="en-US" altLang="x-none" sz="2800" b="1" dirty="0" err="1"/>
              <a:t>và</a:t>
            </a:r>
            <a:r>
              <a:rPr lang="en-US" altLang="x-none" sz="2800" b="1" dirty="0"/>
              <a:t> </a:t>
            </a:r>
            <a:r>
              <a:rPr lang="en-US" altLang="x-none" sz="2800" b="1" dirty="0" err="1"/>
              <a:t>chiều</a:t>
            </a:r>
            <a:r>
              <a:rPr lang="en-US" altLang="x-none" sz="2800" b="1" dirty="0"/>
              <a:t> </a:t>
            </a:r>
            <a:r>
              <a:rPr lang="en-US" altLang="x-none" sz="2800" b="1" dirty="0" err="1"/>
              <a:t>cao</a:t>
            </a:r>
            <a:r>
              <a:rPr lang="en-US" altLang="x-none" sz="2800" b="1" dirty="0"/>
              <a:t> </a:t>
            </a:r>
            <a:r>
              <a:rPr lang="en-US" altLang="x-none" sz="2800" b="1" dirty="0" err="1"/>
              <a:t>là</a:t>
            </a:r>
            <a:r>
              <a:rPr lang="en-US" altLang="x-none" sz="2800" b="1" dirty="0"/>
              <a:t> 6cm.</a:t>
            </a:r>
          </a:p>
          <a:p>
            <a:pPr>
              <a:defRPr/>
            </a:pPr>
            <a:r>
              <a:rPr lang="en-US" altLang="x-none" sz="2800" b="1" dirty="0"/>
              <a:t> </a:t>
            </a:r>
            <a:r>
              <a:rPr lang="en-US" altLang="x-none" sz="2800" b="1" dirty="0" err="1"/>
              <a:t>b.Độ</a:t>
            </a:r>
            <a:r>
              <a:rPr lang="en-US" altLang="x-none" sz="2800" b="1" dirty="0"/>
              <a:t> </a:t>
            </a:r>
            <a:r>
              <a:rPr lang="en-US" altLang="x-none" sz="2800" b="1" dirty="0" err="1"/>
              <a:t>dài</a:t>
            </a:r>
            <a:r>
              <a:rPr lang="en-US" altLang="x-none" sz="2800" b="1" dirty="0"/>
              <a:t> </a:t>
            </a:r>
            <a:r>
              <a:rPr lang="en-US" altLang="x-none" sz="2800" b="1" dirty="0" err="1"/>
              <a:t>đáy</a:t>
            </a:r>
            <a:r>
              <a:rPr lang="en-US" altLang="x-none" sz="2800" b="1" dirty="0"/>
              <a:t> </a:t>
            </a:r>
            <a:r>
              <a:rPr lang="en-US" altLang="x-none" sz="2800" b="1" dirty="0" err="1"/>
              <a:t>là</a:t>
            </a:r>
            <a:r>
              <a:rPr lang="en-US" altLang="x-none" sz="2800" b="1" dirty="0"/>
              <a:t> 2,3dm </a:t>
            </a:r>
            <a:r>
              <a:rPr lang="en-US" altLang="x-none" sz="2800" b="1" dirty="0" err="1"/>
              <a:t>và</a:t>
            </a:r>
            <a:r>
              <a:rPr lang="en-US" altLang="x-none" sz="2800" b="1" dirty="0"/>
              <a:t> </a:t>
            </a:r>
            <a:r>
              <a:rPr lang="en-US" altLang="x-none" sz="2800" b="1" dirty="0" err="1"/>
              <a:t>chiều</a:t>
            </a:r>
            <a:r>
              <a:rPr lang="en-US" altLang="x-none" sz="2800" b="1" dirty="0"/>
              <a:t> </a:t>
            </a:r>
            <a:r>
              <a:rPr lang="en-US" altLang="x-none" sz="2800" b="1" dirty="0" err="1"/>
              <a:t>cao</a:t>
            </a:r>
            <a:r>
              <a:rPr lang="en-US" altLang="x-none" sz="2800" b="1" dirty="0"/>
              <a:t> </a:t>
            </a:r>
            <a:r>
              <a:rPr lang="en-US" altLang="x-none" sz="2800" b="1" dirty="0" err="1"/>
              <a:t>là</a:t>
            </a:r>
            <a:r>
              <a:rPr lang="en-US" altLang="x-none" sz="2800" b="1" dirty="0"/>
              <a:t> 1,2dm.</a:t>
            </a:r>
          </a:p>
        </p:txBody>
      </p:sp>
      <p:sp>
        <p:nvSpPr>
          <p:cNvPr id="3" name="AutoShape 19">
            <a:extLst>
              <a:ext uri="{FF2B5EF4-FFF2-40B4-BE49-F238E27FC236}">
                <a16:creationId xmlns:a16="http://schemas.microsoft.com/office/drawing/2014/main" xmlns="" id="{F7FADD1A-958D-4444-8EA7-5D2B215B1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6070" y="2344232"/>
            <a:ext cx="5101647" cy="3124200"/>
          </a:xfrm>
          <a:prstGeom prst="horizontalScroll">
            <a:avLst>
              <a:gd name="adj" fmla="val 4116"/>
            </a:avLst>
          </a:prstGeom>
          <a:ln>
            <a:solidFill>
              <a:schemeClr val="tx1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400" dirty="0">
                <a:latin typeface="Times New Roman" panose="02020603050405020304" pitchFamily="18" charset="0"/>
              </a:rPr>
              <a:t>                   </a:t>
            </a:r>
            <a:r>
              <a:rPr lang="en-US" altLang="x-none" sz="2400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x-none" sz="2400" b="1" u="sng" dirty="0">
                <a:latin typeface="Times New Roman" panose="02020603050405020304" pitchFamily="18" charset="0"/>
              </a:rPr>
              <a:t> </a:t>
            </a:r>
            <a:r>
              <a:rPr lang="en-US" altLang="x-none" sz="2400" b="1" u="sng" dirty="0" err="1">
                <a:latin typeface="Times New Roman" panose="02020603050405020304" pitchFamily="18" charset="0"/>
              </a:rPr>
              <a:t>giải</a:t>
            </a:r>
            <a:endParaRPr lang="en-US" altLang="x-none" sz="2400" b="1" u="sng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400" dirty="0">
                <a:latin typeface="Times New Roman" panose="02020603050405020304" pitchFamily="18" charset="0"/>
              </a:rPr>
              <a:t>a, </a:t>
            </a:r>
            <a:r>
              <a:rPr lang="en-US" altLang="x-none" sz="2400" dirty="0" err="1">
                <a:latin typeface="Times New Roman" panose="02020603050405020304" pitchFamily="18" charset="0"/>
              </a:rPr>
              <a:t>Diện</a:t>
            </a:r>
            <a:r>
              <a:rPr lang="en-US" altLang="x-none" sz="2400" dirty="0">
                <a:latin typeface="Times New Roman" panose="02020603050405020304" pitchFamily="18" charset="0"/>
              </a:rPr>
              <a:t> </a:t>
            </a:r>
            <a:r>
              <a:rPr lang="en-US" altLang="x-none" sz="2400" dirty="0" err="1">
                <a:latin typeface="Times New Roman" panose="02020603050405020304" pitchFamily="18" charset="0"/>
              </a:rPr>
              <a:t>tích</a:t>
            </a:r>
            <a:r>
              <a:rPr lang="en-US" altLang="x-none" sz="2400" dirty="0">
                <a:latin typeface="Times New Roman" panose="02020603050405020304" pitchFamily="18" charset="0"/>
              </a:rPr>
              <a:t> </a:t>
            </a:r>
            <a:r>
              <a:rPr lang="en-US" altLang="x-none" sz="2400" dirty="0" err="1">
                <a:latin typeface="Times New Roman" panose="02020603050405020304" pitchFamily="18" charset="0"/>
              </a:rPr>
              <a:t>hình</a:t>
            </a:r>
            <a:r>
              <a:rPr lang="en-US" altLang="x-none" sz="2400" dirty="0">
                <a:latin typeface="Times New Roman" panose="02020603050405020304" pitchFamily="18" charset="0"/>
              </a:rPr>
              <a:t> tam </a:t>
            </a:r>
            <a:r>
              <a:rPr lang="en-US" altLang="x-none" sz="2400" dirty="0" err="1">
                <a:latin typeface="Times New Roman" panose="02020603050405020304" pitchFamily="18" charset="0"/>
              </a:rPr>
              <a:t>giác</a:t>
            </a:r>
            <a:r>
              <a:rPr lang="en-US" altLang="x-none" sz="2400" dirty="0">
                <a:latin typeface="Times New Roman" panose="02020603050405020304" pitchFamily="18" charset="0"/>
              </a:rPr>
              <a:t> </a:t>
            </a:r>
            <a:r>
              <a:rPr lang="en-US" altLang="x-none" sz="2400" dirty="0" err="1">
                <a:latin typeface="Times New Roman" panose="02020603050405020304" pitchFamily="18" charset="0"/>
              </a:rPr>
              <a:t>là</a:t>
            </a:r>
            <a:r>
              <a:rPr lang="en-US" altLang="x-none" sz="2400" dirty="0">
                <a:latin typeface="Times New Roman" panose="02020603050405020304" pitchFamily="18" charset="0"/>
              </a:rPr>
              <a:t>: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400" dirty="0">
                <a:latin typeface="Times New Roman" panose="02020603050405020304" pitchFamily="18" charset="0"/>
              </a:rPr>
              <a:t>           8 x 6 : 2 = 24 (cm</a:t>
            </a:r>
            <a:r>
              <a:rPr lang="en-US" altLang="x-none" sz="2400" baseline="30000" dirty="0">
                <a:latin typeface="Times New Roman" panose="02020603050405020304" pitchFamily="18" charset="0"/>
              </a:rPr>
              <a:t>2</a:t>
            </a:r>
            <a:r>
              <a:rPr lang="en-US" altLang="x-none" sz="2400" dirty="0">
                <a:latin typeface="Times New Roman" panose="02020603050405020304" pitchFamily="18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400" dirty="0">
                <a:latin typeface="Times New Roman" panose="02020603050405020304" pitchFamily="18" charset="0"/>
              </a:rPr>
              <a:t>b, </a:t>
            </a:r>
            <a:r>
              <a:rPr lang="en-US" altLang="x-none" sz="2400" dirty="0" err="1">
                <a:latin typeface="Times New Roman" panose="02020603050405020304" pitchFamily="18" charset="0"/>
              </a:rPr>
              <a:t>Diện</a:t>
            </a:r>
            <a:r>
              <a:rPr lang="en-US" altLang="x-none" sz="2400" dirty="0">
                <a:latin typeface="Times New Roman" panose="02020603050405020304" pitchFamily="18" charset="0"/>
              </a:rPr>
              <a:t> </a:t>
            </a:r>
            <a:r>
              <a:rPr lang="en-US" altLang="x-none" sz="2400" dirty="0" err="1">
                <a:latin typeface="Times New Roman" panose="02020603050405020304" pitchFamily="18" charset="0"/>
              </a:rPr>
              <a:t>tích</a:t>
            </a:r>
            <a:r>
              <a:rPr lang="en-US" altLang="x-none" sz="2400" dirty="0">
                <a:latin typeface="Times New Roman" panose="02020603050405020304" pitchFamily="18" charset="0"/>
              </a:rPr>
              <a:t> </a:t>
            </a:r>
            <a:r>
              <a:rPr lang="en-US" altLang="x-none" sz="2400" dirty="0" err="1">
                <a:latin typeface="Times New Roman" panose="02020603050405020304" pitchFamily="18" charset="0"/>
              </a:rPr>
              <a:t>hình</a:t>
            </a:r>
            <a:r>
              <a:rPr lang="en-US" altLang="x-none" sz="2400" dirty="0">
                <a:latin typeface="Times New Roman" panose="02020603050405020304" pitchFamily="18" charset="0"/>
              </a:rPr>
              <a:t> tam </a:t>
            </a:r>
            <a:r>
              <a:rPr lang="en-US" altLang="x-none" sz="2400" dirty="0" err="1">
                <a:latin typeface="Times New Roman" panose="02020603050405020304" pitchFamily="18" charset="0"/>
              </a:rPr>
              <a:t>giác</a:t>
            </a:r>
            <a:r>
              <a:rPr lang="en-US" altLang="x-none" sz="2400" dirty="0">
                <a:latin typeface="Times New Roman" panose="02020603050405020304" pitchFamily="18" charset="0"/>
              </a:rPr>
              <a:t> </a:t>
            </a:r>
            <a:r>
              <a:rPr lang="en-US" altLang="x-none" sz="2400" dirty="0" err="1">
                <a:latin typeface="Times New Roman" panose="02020603050405020304" pitchFamily="18" charset="0"/>
              </a:rPr>
              <a:t>là</a:t>
            </a:r>
            <a:r>
              <a:rPr lang="en-US" altLang="x-none" sz="2400" dirty="0">
                <a:latin typeface="Times New Roman" panose="02020603050405020304" pitchFamily="18" charset="0"/>
              </a:rPr>
              <a:t>: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400" dirty="0">
                <a:latin typeface="Times New Roman" panose="02020603050405020304" pitchFamily="18" charset="0"/>
              </a:rPr>
              <a:t>           2,3 x 1,2 : 2 = 1,38 (dm</a:t>
            </a:r>
            <a:r>
              <a:rPr lang="en-US" altLang="x-none" sz="2400" baseline="30000" dirty="0">
                <a:latin typeface="Times New Roman" panose="02020603050405020304" pitchFamily="18" charset="0"/>
              </a:rPr>
              <a:t>2</a:t>
            </a:r>
            <a:r>
              <a:rPr lang="en-US" altLang="x-none" sz="2400" dirty="0">
                <a:latin typeface="Times New Roman" panose="02020603050405020304" pitchFamily="18" charset="0"/>
              </a:rPr>
              <a:t>)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400" dirty="0">
                <a:latin typeface="Times New Roman" panose="02020603050405020304" pitchFamily="18" charset="0"/>
              </a:rPr>
              <a:t>                      </a:t>
            </a:r>
            <a:r>
              <a:rPr lang="en-US" altLang="x-none" sz="2400" dirty="0" err="1">
                <a:latin typeface="Times New Roman" panose="02020603050405020304" pitchFamily="18" charset="0"/>
              </a:rPr>
              <a:t>Đáp</a:t>
            </a:r>
            <a:r>
              <a:rPr lang="en-US" altLang="x-none" sz="2400" dirty="0">
                <a:latin typeface="Times New Roman" panose="02020603050405020304" pitchFamily="18" charset="0"/>
              </a:rPr>
              <a:t> </a:t>
            </a:r>
            <a:r>
              <a:rPr lang="en-US" altLang="x-none" sz="2400" dirty="0" err="1">
                <a:latin typeface="Times New Roman" panose="02020603050405020304" pitchFamily="18" charset="0"/>
              </a:rPr>
              <a:t>số</a:t>
            </a:r>
            <a:r>
              <a:rPr lang="en-US" altLang="x-none" sz="2400" dirty="0">
                <a:latin typeface="Times New Roman" panose="02020603050405020304" pitchFamily="18" charset="0"/>
              </a:rPr>
              <a:t>: a. 24 cm</a:t>
            </a:r>
            <a:r>
              <a:rPr lang="en-US" altLang="x-none" sz="2400" baseline="30000" dirty="0">
                <a:latin typeface="Times New Roman" panose="02020603050405020304" pitchFamily="18" charset="0"/>
              </a:rPr>
              <a:t>2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400" baseline="30000" dirty="0">
                <a:latin typeface="Times New Roman" panose="02020603050405020304" pitchFamily="18" charset="0"/>
              </a:rPr>
              <a:t>                                                     </a:t>
            </a:r>
            <a:r>
              <a:rPr lang="en-US" altLang="x-none" sz="2400" dirty="0">
                <a:latin typeface="Times New Roman" panose="02020603050405020304" pitchFamily="18" charset="0"/>
              </a:rPr>
              <a:t>b. 1,38dm</a:t>
            </a:r>
            <a:r>
              <a:rPr lang="en-US" altLang="x-none" sz="2400" baseline="30000" dirty="0">
                <a:latin typeface="Times New Roman" panose="02020603050405020304" pitchFamily="18" charset="0"/>
              </a:rPr>
              <a:t>2</a:t>
            </a:r>
            <a:endParaRPr lang="en-US" altLang="x-none" sz="2400" dirty="0">
              <a:latin typeface="Times New Roman" panose="02020603050405020304" pitchFamily="18" charset="0"/>
            </a:endParaRPr>
          </a:p>
        </p:txBody>
      </p:sp>
      <p:sp>
        <p:nvSpPr>
          <p:cNvPr id="4" name="AutoShape 23">
            <a:extLst>
              <a:ext uri="{FF2B5EF4-FFF2-40B4-BE49-F238E27FC236}">
                <a16:creationId xmlns:a16="http://schemas.microsoft.com/office/drawing/2014/main" xmlns="" id="{A97F999A-D8B0-47FF-A290-6D6949D2A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7045" y="3846802"/>
            <a:ext cx="2971800" cy="1524000"/>
          </a:xfrm>
          <a:prstGeom prst="flowChartExtra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5" name="Line 24">
            <a:extLst>
              <a:ext uri="{FF2B5EF4-FFF2-40B4-BE49-F238E27FC236}">
                <a16:creationId xmlns:a16="http://schemas.microsoft.com/office/drawing/2014/main" xmlns="" id="{27200978-30B7-41A9-BAC9-01E6C5B6106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3420" y="3875377"/>
            <a:ext cx="0" cy="1524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xmlns="" id="{8E125FBA-9ED3-4E2F-8DB6-E167BC375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2907" y="5397789"/>
            <a:ext cx="966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200">
                <a:latin typeface="Times New Roman" panose="02020603050405020304" pitchFamily="18" charset="0"/>
              </a:rPr>
              <a:t>2,3dm</a:t>
            </a:r>
            <a:r>
              <a:rPr lang="en-US" altLang="vi-VN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xmlns="" id="{F78BE832-D4F2-4DC3-B130-14E280CB7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6757" y="4532602"/>
            <a:ext cx="9794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200">
                <a:latin typeface="Times New Roman" panose="02020603050405020304" pitchFamily="18" charset="0"/>
              </a:rPr>
              <a:t>1,2dm</a:t>
            </a:r>
            <a:r>
              <a:rPr lang="en-US" altLang="vi-VN" sz="28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8" name="AutoShape 27">
            <a:extLst>
              <a:ext uri="{FF2B5EF4-FFF2-40B4-BE49-F238E27FC236}">
                <a16:creationId xmlns:a16="http://schemas.microsoft.com/office/drawing/2014/main" xmlns="" id="{39E0E2A6-73A7-4E1F-BB4A-A207ACE2D876}"/>
              </a:ext>
            </a:extLst>
          </p:cNvPr>
          <p:cNvSpPr>
            <a:spLocks/>
          </p:cNvSpPr>
          <p:nvPr/>
        </p:nvSpPr>
        <p:spPr bwMode="auto">
          <a:xfrm>
            <a:off x="3376757" y="3870614"/>
            <a:ext cx="76200" cy="1524000"/>
          </a:xfrm>
          <a:prstGeom prst="rightBrace">
            <a:avLst>
              <a:gd name="adj1" fmla="val 16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9" name="AutoShape 28">
            <a:extLst>
              <a:ext uri="{FF2B5EF4-FFF2-40B4-BE49-F238E27FC236}">
                <a16:creationId xmlns:a16="http://schemas.microsoft.com/office/drawing/2014/main" xmlns="" id="{F92F198C-1BD0-4F5D-8AF1-AF9578F60B13}"/>
              </a:ext>
            </a:extLst>
          </p:cNvPr>
          <p:cNvSpPr>
            <a:spLocks/>
          </p:cNvSpPr>
          <p:nvPr/>
        </p:nvSpPr>
        <p:spPr bwMode="auto">
          <a:xfrm rot="5400000">
            <a:off x="3221977" y="3996820"/>
            <a:ext cx="233362" cy="2943225"/>
          </a:xfrm>
          <a:prstGeom prst="rightBrace">
            <a:avLst>
              <a:gd name="adj1" fmla="val 10510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10" name="Rectangle 30">
            <a:extLst>
              <a:ext uri="{FF2B5EF4-FFF2-40B4-BE49-F238E27FC236}">
                <a16:creationId xmlns:a16="http://schemas.microsoft.com/office/drawing/2014/main" xmlns="" id="{468180B9-3E3D-465B-B8F0-7FC486E33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0382" y="4023014"/>
            <a:ext cx="9413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S = ?</a:t>
            </a:r>
          </a:p>
        </p:txBody>
      </p:sp>
      <p:sp>
        <p:nvSpPr>
          <p:cNvPr id="11" name="AutoShape 32">
            <a:extLst>
              <a:ext uri="{FF2B5EF4-FFF2-40B4-BE49-F238E27FC236}">
                <a16:creationId xmlns:a16="http://schemas.microsoft.com/office/drawing/2014/main" xmlns="" id="{E7F00AF9-E2E9-4F43-AF13-52C279344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7082" y="2151352"/>
            <a:ext cx="2438400" cy="1066800"/>
          </a:xfrm>
          <a:prstGeom prst="flowChartExtra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12" name="Line 33">
            <a:extLst>
              <a:ext uri="{FF2B5EF4-FFF2-40B4-BE49-F238E27FC236}">
                <a16:creationId xmlns:a16="http://schemas.microsoft.com/office/drawing/2014/main" xmlns="" id="{DC7CB83E-C27A-4B69-BEF4-B13A2D3912AF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6282" y="2151352"/>
            <a:ext cx="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AutoShape 34">
            <a:extLst>
              <a:ext uri="{FF2B5EF4-FFF2-40B4-BE49-F238E27FC236}">
                <a16:creationId xmlns:a16="http://schemas.microsoft.com/office/drawing/2014/main" xmlns="" id="{AD443A7C-B90D-4865-8B07-893D599E7D65}"/>
              </a:ext>
            </a:extLst>
          </p:cNvPr>
          <p:cNvSpPr>
            <a:spLocks/>
          </p:cNvSpPr>
          <p:nvPr/>
        </p:nvSpPr>
        <p:spPr bwMode="auto">
          <a:xfrm flipH="1">
            <a:off x="3286270" y="2208502"/>
            <a:ext cx="76200" cy="990600"/>
          </a:xfrm>
          <a:prstGeom prst="rightBrace">
            <a:avLst>
              <a:gd name="adj1" fmla="val 10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14" name="Rectangle 35">
            <a:extLst>
              <a:ext uri="{FF2B5EF4-FFF2-40B4-BE49-F238E27FC236}">
                <a16:creationId xmlns:a16="http://schemas.microsoft.com/office/drawing/2014/main" xmlns="" id="{498B4233-7946-4802-BC32-AE2A1AC5E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6670" y="2503777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200">
                <a:latin typeface="Times New Roman" panose="02020603050405020304" pitchFamily="18" charset="0"/>
              </a:rPr>
              <a:t>6cm</a:t>
            </a:r>
            <a:r>
              <a:rPr lang="en-US" altLang="vi-VN" sz="28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5" name="Rectangle 36">
            <a:extLst>
              <a:ext uri="{FF2B5EF4-FFF2-40B4-BE49-F238E27FC236}">
                <a16:creationId xmlns:a16="http://schemas.microsoft.com/office/drawing/2014/main" xmlns="" id="{7A586A8F-80DD-4B5F-836D-6CB7986DF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1957" y="3170527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200">
                <a:latin typeface="Times New Roman" panose="02020603050405020304" pitchFamily="18" charset="0"/>
              </a:rPr>
              <a:t>8cm</a:t>
            </a:r>
            <a:r>
              <a:rPr lang="en-US" altLang="vi-VN" sz="28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" name="AutoShape 37">
            <a:extLst>
              <a:ext uri="{FF2B5EF4-FFF2-40B4-BE49-F238E27FC236}">
                <a16:creationId xmlns:a16="http://schemas.microsoft.com/office/drawing/2014/main" xmlns="" id="{64EC29FC-79C5-4BD0-8368-6A85DF12ABCF}"/>
              </a:ext>
            </a:extLst>
          </p:cNvPr>
          <p:cNvSpPr>
            <a:spLocks/>
          </p:cNvSpPr>
          <p:nvPr/>
        </p:nvSpPr>
        <p:spPr bwMode="auto">
          <a:xfrm rot="5400000">
            <a:off x="3307701" y="2077533"/>
            <a:ext cx="157162" cy="2438400"/>
          </a:xfrm>
          <a:prstGeom prst="rightBrace">
            <a:avLst>
              <a:gd name="adj1" fmla="val 1292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17" name="Rectangle 38">
            <a:extLst>
              <a:ext uri="{FF2B5EF4-FFF2-40B4-BE49-F238E27FC236}">
                <a16:creationId xmlns:a16="http://schemas.microsoft.com/office/drawing/2014/main" xmlns="" id="{DCAD5957-FAFD-4E3F-9032-FF3C42B7F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520" y="2184689"/>
            <a:ext cx="9413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S = ?</a:t>
            </a:r>
          </a:p>
        </p:txBody>
      </p:sp>
    </p:spTree>
    <p:extLst>
      <p:ext uri="{BB962C8B-B14F-4D97-AF65-F5344CB8AC3E}">
        <p14:creationId xmlns:p14="http://schemas.microsoft.com/office/powerpoint/2010/main" val="211512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10" grpId="0"/>
      <p:bldP spid="14" grpId="0"/>
      <p:bldP spid="15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7164" y="621298"/>
            <a:ext cx="889461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x-none" sz="2800" b="1" dirty="0" err="1">
                <a:solidFill>
                  <a:srgbClr val="FF0000"/>
                </a:solidFill>
                <a:highlight>
                  <a:srgbClr val="FFFFCC"/>
                </a:highlight>
              </a:rPr>
              <a:t>Bài</a:t>
            </a:r>
            <a:r>
              <a:rPr lang="en-US" altLang="x-none" sz="2800" b="1" dirty="0">
                <a:solidFill>
                  <a:srgbClr val="FF0000"/>
                </a:solidFill>
                <a:highlight>
                  <a:srgbClr val="FFFFCC"/>
                </a:highlight>
              </a:rPr>
              <a:t> </a:t>
            </a:r>
            <a:r>
              <a:rPr lang="en-US" altLang="x-none" sz="2800" b="1" dirty="0" smtClean="0">
                <a:solidFill>
                  <a:srgbClr val="FF0000"/>
                </a:solidFill>
                <a:highlight>
                  <a:srgbClr val="FFFFCC"/>
                </a:highlight>
              </a:rPr>
              <a:t>2:</a:t>
            </a:r>
            <a:r>
              <a:rPr lang="en-US" altLang="x-none" sz="2800" dirty="0" smtClean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Tính</a:t>
            </a:r>
            <a:r>
              <a:rPr lang="en-US" altLang="x-none" sz="2800" dirty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diện</a:t>
            </a:r>
            <a:r>
              <a:rPr lang="en-US" altLang="x-none" sz="2800" dirty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tích</a:t>
            </a:r>
            <a:r>
              <a:rPr lang="en-US" altLang="x-none" sz="2800" dirty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hình</a:t>
            </a:r>
            <a:r>
              <a:rPr lang="en-US" altLang="x-none" sz="2800" dirty="0">
                <a:highlight>
                  <a:srgbClr val="FFFFCC"/>
                </a:highlight>
              </a:rPr>
              <a:t> tam </a:t>
            </a:r>
            <a:r>
              <a:rPr lang="en-US" altLang="x-none" sz="2800" dirty="0" err="1">
                <a:highlight>
                  <a:srgbClr val="FFFFCC"/>
                </a:highlight>
              </a:rPr>
              <a:t>giác</a:t>
            </a:r>
            <a:r>
              <a:rPr lang="en-US" altLang="x-none" sz="2800" dirty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có</a:t>
            </a:r>
            <a:r>
              <a:rPr lang="en-US" altLang="x-none" sz="2800" dirty="0">
                <a:highlight>
                  <a:srgbClr val="FFFFCC"/>
                </a:highlight>
              </a:rPr>
              <a:t>:</a:t>
            </a:r>
          </a:p>
          <a:p>
            <a:pPr>
              <a:defRPr/>
            </a:pPr>
            <a:r>
              <a:rPr lang="en-US" altLang="x-none" sz="2800" dirty="0">
                <a:highlight>
                  <a:srgbClr val="FFFFCC"/>
                </a:highlight>
              </a:rPr>
              <a:t> a. </a:t>
            </a:r>
            <a:r>
              <a:rPr lang="en-US" altLang="x-none" sz="2800" dirty="0" err="1">
                <a:highlight>
                  <a:srgbClr val="FFFFCC"/>
                </a:highlight>
              </a:rPr>
              <a:t>Độ</a:t>
            </a:r>
            <a:r>
              <a:rPr lang="en-US" altLang="x-none" sz="2800" dirty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dài</a:t>
            </a:r>
            <a:r>
              <a:rPr lang="en-US" altLang="x-none" sz="2800" dirty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đáy</a:t>
            </a:r>
            <a:r>
              <a:rPr lang="en-US" altLang="x-none" sz="2800" dirty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là</a:t>
            </a:r>
            <a:r>
              <a:rPr lang="en-US" altLang="x-none" sz="2800" dirty="0">
                <a:highlight>
                  <a:srgbClr val="FFFFCC"/>
                </a:highlight>
              </a:rPr>
              <a:t> 5m </a:t>
            </a:r>
            <a:r>
              <a:rPr lang="en-US" altLang="x-none" sz="2800" dirty="0" err="1">
                <a:highlight>
                  <a:srgbClr val="FFFFCC"/>
                </a:highlight>
              </a:rPr>
              <a:t>và</a:t>
            </a:r>
            <a:r>
              <a:rPr lang="en-US" altLang="x-none" sz="2800" dirty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chiều</a:t>
            </a:r>
            <a:r>
              <a:rPr lang="en-US" altLang="x-none" sz="2800" dirty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cao</a:t>
            </a:r>
            <a:r>
              <a:rPr lang="en-US" altLang="x-none" sz="2800" dirty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là</a:t>
            </a:r>
            <a:r>
              <a:rPr lang="en-US" altLang="x-none" sz="2800" dirty="0">
                <a:highlight>
                  <a:srgbClr val="FFFFCC"/>
                </a:highlight>
              </a:rPr>
              <a:t> 24dm.</a:t>
            </a:r>
          </a:p>
          <a:p>
            <a:pPr>
              <a:defRPr/>
            </a:pPr>
            <a:r>
              <a:rPr lang="en-US" altLang="x-none" sz="2800" dirty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b.Độ</a:t>
            </a:r>
            <a:r>
              <a:rPr lang="en-US" altLang="x-none" sz="2800" dirty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dài</a:t>
            </a:r>
            <a:r>
              <a:rPr lang="en-US" altLang="x-none" sz="2800" dirty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đáy</a:t>
            </a:r>
            <a:r>
              <a:rPr lang="en-US" altLang="x-none" sz="2800" dirty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là</a:t>
            </a:r>
            <a:r>
              <a:rPr lang="en-US" altLang="x-none" sz="2800" dirty="0">
                <a:highlight>
                  <a:srgbClr val="FFFFCC"/>
                </a:highlight>
              </a:rPr>
              <a:t> 42,5m </a:t>
            </a:r>
            <a:r>
              <a:rPr lang="en-US" altLang="x-none" sz="2800" dirty="0" err="1">
                <a:highlight>
                  <a:srgbClr val="FFFFCC"/>
                </a:highlight>
              </a:rPr>
              <a:t>và</a:t>
            </a:r>
            <a:r>
              <a:rPr lang="en-US" altLang="x-none" sz="2800" dirty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chiều</a:t>
            </a:r>
            <a:r>
              <a:rPr lang="en-US" altLang="x-none" sz="2800" dirty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cao</a:t>
            </a:r>
            <a:r>
              <a:rPr lang="en-US" altLang="x-none" sz="2800" dirty="0">
                <a:highlight>
                  <a:srgbClr val="FFFFCC"/>
                </a:highlight>
              </a:rPr>
              <a:t> </a:t>
            </a:r>
            <a:r>
              <a:rPr lang="en-US" altLang="x-none" sz="2800" dirty="0" err="1">
                <a:highlight>
                  <a:srgbClr val="FFFFCC"/>
                </a:highlight>
              </a:rPr>
              <a:t>là</a:t>
            </a:r>
            <a:r>
              <a:rPr lang="en-US" altLang="x-none" sz="2800" dirty="0">
                <a:highlight>
                  <a:srgbClr val="FFFFCC"/>
                </a:highlight>
              </a:rPr>
              <a:t> 5,2m</a:t>
            </a:r>
            <a:r>
              <a:rPr lang="en-US" altLang="x-none" sz="2800" dirty="0"/>
              <a:t>.</a:t>
            </a:r>
          </a:p>
        </p:txBody>
      </p:sp>
      <p:sp>
        <p:nvSpPr>
          <p:cNvPr id="18" name="AutoShape 7">
            <a:extLst>
              <a:ext uri="{FF2B5EF4-FFF2-40B4-BE49-F238E27FC236}">
                <a16:creationId xmlns:a16="http://schemas.microsoft.com/office/drawing/2014/main" xmlns="" id="{CBF91D09-2FFA-4192-B0C3-E98C9D679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1773" y="3255673"/>
            <a:ext cx="5144254" cy="3048000"/>
          </a:xfrm>
          <a:prstGeom prst="horizontalScroll">
            <a:avLst>
              <a:gd name="adj" fmla="val 4481"/>
            </a:avLst>
          </a:prstGeom>
          <a:solidFill>
            <a:srgbClr val="C7DAE8"/>
          </a:solidFill>
          <a:ln>
            <a:solidFill>
              <a:schemeClr val="tx1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3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   </a:t>
            </a:r>
            <a:r>
              <a:rPr lang="en-US" altLang="x-none" sz="23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x-none" sz="23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3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  <a:endParaRPr lang="en-US" altLang="x-none" sz="23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300" dirty="0">
                <a:latin typeface="Times New Roman" panose="02020603050405020304" pitchFamily="18" charset="0"/>
              </a:rPr>
              <a:t>a,   24 dm = 2,4 m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300" dirty="0">
                <a:latin typeface="Times New Roman" panose="02020603050405020304" pitchFamily="18" charset="0"/>
              </a:rPr>
              <a:t>    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Diện</a:t>
            </a:r>
            <a:r>
              <a:rPr lang="en-US" altLang="x-none" sz="2300" dirty="0">
                <a:latin typeface="Times New Roman" panose="02020603050405020304" pitchFamily="18" charset="0"/>
              </a:rPr>
              <a:t>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tích</a:t>
            </a:r>
            <a:r>
              <a:rPr lang="en-US" altLang="x-none" sz="2300" dirty="0">
                <a:latin typeface="Times New Roman" panose="02020603050405020304" pitchFamily="18" charset="0"/>
              </a:rPr>
              <a:t>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hình</a:t>
            </a:r>
            <a:r>
              <a:rPr lang="en-US" altLang="x-none" sz="2300" dirty="0">
                <a:latin typeface="Times New Roman" panose="02020603050405020304" pitchFamily="18" charset="0"/>
              </a:rPr>
              <a:t> tam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giác</a:t>
            </a:r>
            <a:r>
              <a:rPr lang="en-US" altLang="x-none" sz="2300" dirty="0">
                <a:latin typeface="Times New Roman" panose="02020603050405020304" pitchFamily="18" charset="0"/>
              </a:rPr>
              <a:t>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là</a:t>
            </a:r>
            <a:r>
              <a:rPr lang="en-US" altLang="x-none" sz="2300" dirty="0">
                <a:latin typeface="Times New Roman" panose="02020603050405020304" pitchFamily="18" charset="0"/>
              </a:rPr>
              <a:t>: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300" dirty="0">
                <a:latin typeface="Times New Roman" panose="02020603050405020304" pitchFamily="18" charset="0"/>
              </a:rPr>
              <a:t>          5 x 2,4 : 2 = 6(m</a:t>
            </a:r>
            <a:r>
              <a:rPr lang="en-US" altLang="x-none" sz="2300" baseline="30000" dirty="0">
                <a:latin typeface="Times New Roman" panose="02020603050405020304" pitchFamily="18" charset="0"/>
              </a:rPr>
              <a:t>2</a:t>
            </a:r>
            <a:r>
              <a:rPr lang="en-US" altLang="x-none" sz="2300" dirty="0">
                <a:latin typeface="Times New Roman" panose="02020603050405020304" pitchFamily="18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300" dirty="0">
                <a:latin typeface="Times New Roman" panose="02020603050405020304" pitchFamily="18" charset="0"/>
              </a:rPr>
              <a:t>b,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Diện</a:t>
            </a:r>
            <a:r>
              <a:rPr lang="en-US" altLang="x-none" sz="2300" dirty="0">
                <a:latin typeface="Times New Roman" panose="02020603050405020304" pitchFamily="18" charset="0"/>
              </a:rPr>
              <a:t>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tích</a:t>
            </a:r>
            <a:r>
              <a:rPr lang="en-US" altLang="x-none" sz="2300" dirty="0">
                <a:latin typeface="Times New Roman" panose="02020603050405020304" pitchFamily="18" charset="0"/>
              </a:rPr>
              <a:t>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hình</a:t>
            </a:r>
            <a:r>
              <a:rPr lang="en-US" altLang="x-none" sz="2300" dirty="0">
                <a:latin typeface="Times New Roman" panose="02020603050405020304" pitchFamily="18" charset="0"/>
              </a:rPr>
              <a:t> tam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giác</a:t>
            </a:r>
            <a:r>
              <a:rPr lang="en-US" altLang="x-none" sz="2300" dirty="0">
                <a:latin typeface="Times New Roman" panose="02020603050405020304" pitchFamily="18" charset="0"/>
              </a:rPr>
              <a:t> </a:t>
            </a:r>
            <a:r>
              <a:rPr lang="en-US" altLang="x-none" sz="2300" dirty="0" err="1">
                <a:latin typeface="Times New Roman" panose="02020603050405020304" pitchFamily="18" charset="0"/>
              </a:rPr>
              <a:t>là</a:t>
            </a:r>
            <a:r>
              <a:rPr lang="en-US" altLang="x-none" sz="2300" dirty="0">
                <a:latin typeface="Times New Roman" panose="02020603050405020304" pitchFamily="18" charset="0"/>
              </a:rPr>
              <a:t>: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300" dirty="0">
                <a:latin typeface="Times New Roman" panose="02020603050405020304" pitchFamily="18" charset="0"/>
              </a:rPr>
              <a:t>         42,5 x 5,2 : 2 = 110,5(m</a:t>
            </a:r>
            <a:r>
              <a:rPr lang="en-US" altLang="x-none" sz="2300" baseline="30000" dirty="0">
                <a:latin typeface="Times New Roman" panose="02020603050405020304" pitchFamily="18" charset="0"/>
              </a:rPr>
              <a:t>2</a:t>
            </a:r>
            <a:r>
              <a:rPr lang="en-US" altLang="x-none" sz="2300" dirty="0">
                <a:latin typeface="Times New Roman" panose="02020603050405020304" pitchFamily="18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300" dirty="0">
                <a:latin typeface="Times New Roman" panose="02020603050405020304" pitchFamily="18" charset="0"/>
              </a:rPr>
              <a:t>         </a:t>
            </a:r>
            <a:r>
              <a:rPr lang="en-US" altLang="x-none" sz="2300" b="1" u="sng" dirty="0" err="1">
                <a:latin typeface="Times New Roman" panose="02020603050405020304" pitchFamily="18" charset="0"/>
              </a:rPr>
              <a:t>Đáp</a:t>
            </a:r>
            <a:r>
              <a:rPr lang="en-US" altLang="x-none" sz="2300" b="1" u="sng" dirty="0">
                <a:latin typeface="Times New Roman" panose="02020603050405020304" pitchFamily="18" charset="0"/>
              </a:rPr>
              <a:t> </a:t>
            </a:r>
            <a:r>
              <a:rPr lang="en-US" altLang="x-none" sz="2300" b="1" u="sng" dirty="0" err="1">
                <a:latin typeface="Times New Roman" panose="02020603050405020304" pitchFamily="18" charset="0"/>
              </a:rPr>
              <a:t>số</a:t>
            </a:r>
            <a:r>
              <a:rPr lang="en-US" altLang="x-none" sz="2300" dirty="0">
                <a:latin typeface="Times New Roman" panose="02020603050405020304" pitchFamily="18" charset="0"/>
              </a:rPr>
              <a:t>: a. 6m</a:t>
            </a:r>
            <a:r>
              <a:rPr lang="en-US" altLang="x-none" sz="2300" baseline="30000" dirty="0">
                <a:latin typeface="Times New Roman" panose="02020603050405020304" pitchFamily="18" charset="0"/>
              </a:rPr>
              <a:t>2</a:t>
            </a:r>
            <a:r>
              <a:rPr lang="en-US" altLang="x-none" sz="2300" dirty="0">
                <a:latin typeface="Times New Roman" panose="02020603050405020304" pitchFamily="18" charset="0"/>
              </a:rPr>
              <a:t> ;  b. 110,5m</a:t>
            </a:r>
            <a:r>
              <a:rPr lang="en-US" altLang="x-none" sz="2300" baseline="30000" dirty="0">
                <a:latin typeface="Times New Roman" panose="02020603050405020304" pitchFamily="18" charset="0"/>
              </a:rPr>
              <a:t>2</a:t>
            </a:r>
            <a:endParaRPr lang="en-US" altLang="x-none" sz="2300" dirty="0">
              <a:latin typeface="Times New Roman" panose="02020603050405020304" pitchFamily="18" charset="0"/>
            </a:endParaRPr>
          </a:p>
        </p:txBody>
      </p:sp>
      <p:sp>
        <p:nvSpPr>
          <p:cNvPr id="19" name="AutoShape 9">
            <a:extLst>
              <a:ext uri="{FF2B5EF4-FFF2-40B4-BE49-F238E27FC236}">
                <a16:creationId xmlns:a16="http://schemas.microsoft.com/office/drawing/2014/main" xmlns="" id="{4FFB3D46-FBAB-4889-844B-4E7DE4274B6C}"/>
              </a:ext>
            </a:extLst>
          </p:cNvPr>
          <p:cNvSpPr>
            <a:spLocks noChangeArrowheads="1"/>
          </p:cNvSpPr>
          <p:nvPr/>
        </p:nvSpPr>
        <p:spPr bwMode="auto">
          <a:xfrm rot="-1050429">
            <a:off x="491948" y="2684173"/>
            <a:ext cx="3330575" cy="1143000"/>
          </a:xfrm>
          <a:prstGeom prst="flowChartExtract">
            <a:avLst/>
          </a:prstGeom>
          <a:solidFill>
            <a:srgbClr val="EFFD67">
              <a:alpha val="52940"/>
            </a:srgbClr>
          </a:solidFill>
          <a:ln w="19050">
            <a:solidFill>
              <a:srgbClr val="66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20" name="Line 10">
            <a:extLst>
              <a:ext uri="{FF2B5EF4-FFF2-40B4-BE49-F238E27FC236}">
                <a16:creationId xmlns:a16="http://schemas.microsoft.com/office/drawing/2014/main" xmlns="" id="{E43DD950-36F1-4F69-9FE7-8ED4894BCC3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50860" y="2701635"/>
            <a:ext cx="457200" cy="1066800"/>
          </a:xfrm>
          <a:prstGeom prst="line">
            <a:avLst/>
          </a:prstGeom>
          <a:noFill/>
          <a:ln w="28575">
            <a:solidFill>
              <a:srgbClr val="66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AutoShape 11">
            <a:extLst>
              <a:ext uri="{FF2B5EF4-FFF2-40B4-BE49-F238E27FC236}">
                <a16:creationId xmlns:a16="http://schemas.microsoft.com/office/drawing/2014/main" xmlns="" id="{777279DE-C597-42E3-AC3B-CCA2BF728A14}"/>
              </a:ext>
            </a:extLst>
          </p:cNvPr>
          <p:cNvSpPr>
            <a:spLocks/>
          </p:cNvSpPr>
          <p:nvPr/>
        </p:nvSpPr>
        <p:spPr bwMode="auto">
          <a:xfrm rot="4358864">
            <a:off x="2339004" y="2264279"/>
            <a:ext cx="76200" cy="3246438"/>
          </a:xfrm>
          <a:prstGeom prst="rightBrace">
            <a:avLst>
              <a:gd name="adj1" fmla="val 355035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22" name="AutoShape 12">
            <a:extLst>
              <a:ext uri="{FF2B5EF4-FFF2-40B4-BE49-F238E27FC236}">
                <a16:creationId xmlns:a16="http://schemas.microsoft.com/office/drawing/2014/main" xmlns="" id="{CCB6BF87-BF11-41AD-AF04-E51A103DEF13}"/>
              </a:ext>
            </a:extLst>
          </p:cNvPr>
          <p:cNvSpPr>
            <a:spLocks/>
          </p:cNvSpPr>
          <p:nvPr/>
        </p:nvSpPr>
        <p:spPr bwMode="auto">
          <a:xfrm rot="-1384291">
            <a:off x="2222323" y="2661948"/>
            <a:ext cx="107950" cy="1103312"/>
          </a:xfrm>
          <a:prstGeom prst="rightBrace">
            <a:avLst>
              <a:gd name="adj1" fmla="val 85172"/>
              <a:gd name="adj2" fmla="val 50000"/>
            </a:avLst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xmlns="" id="{095DD00F-369E-40BF-9194-3CE51A22161E}"/>
              </a:ext>
            </a:extLst>
          </p:cNvPr>
          <p:cNvSpPr>
            <a:spLocks noChangeArrowheads="1"/>
          </p:cNvSpPr>
          <p:nvPr/>
        </p:nvSpPr>
        <p:spPr bwMode="auto">
          <a:xfrm rot="-742845">
            <a:off x="2350910" y="3006435"/>
            <a:ext cx="7620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x-none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24dm</a:t>
            </a:r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xmlns="" id="{CCE50CFF-0159-40BC-B8D0-0B94C78E969B}"/>
              </a:ext>
            </a:extLst>
          </p:cNvPr>
          <p:cNvSpPr>
            <a:spLocks noChangeArrowheads="1"/>
          </p:cNvSpPr>
          <p:nvPr/>
        </p:nvSpPr>
        <p:spPr bwMode="auto">
          <a:xfrm rot="-855422">
            <a:off x="2312810" y="3820823"/>
            <a:ext cx="522288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x-none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5m</a:t>
            </a:r>
          </a:p>
        </p:txBody>
      </p:sp>
      <p:sp>
        <p:nvSpPr>
          <p:cNvPr id="25" name="AutoShape 16">
            <a:extLst>
              <a:ext uri="{FF2B5EF4-FFF2-40B4-BE49-F238E27FC236}">
                <a16:creationId xmlns:a16="http://schemas.microsoft.com/office/drawing/2014/main" xmlns="" id="{586483AA-88E9-4332-8598-A6BE94B49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348" y="4682835"/>
            <a:ext cx="3048000" cy="1066800"/>
          </a:xfrm>
          <a:prstGeom prst="rtTriangle">
            <a:avLst/>
          </a:prstGeom>
          <a:solidFill>
            <a:schemeClr val="bg2"/>
          </a:solidFill>
          <a:ln w="9525">
            <a:solidFill>
              <a:srgbClr val="66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26" name="AutoShape 17">
            <a:extLst>
              <a:ext uri="{FF2B5EF4-FFF2-40B4-BE49-F238E27FC236}">
                <a16:creationId xmlns:a16="http://schemas.microsoft.com/office/drawing/2014/main" xmlns="" id="{FD11C553-9C6A-44CF-82C8-75D84334EFF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69748" y="4682835"/>
            <a:ext cx="990600" cy="1066800"/>
          </a:xfrm>
          <a:prstGeom prst="rtTriangle">
            <a:avLst/>
          </a:prstGeom>
          <a:solidFill>
            <a:schemeClr val="bg2"/>
          </a:solidFill>
          <a:ln w="9525">
            <a:solidFill>
              <a:srgbClr val="66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27" name="AutoShape 19">
            <a:extLst>
              <a:ext uri="{FF2B5EF4-FFF2-40B4-BE49-F238E27FC236}">
                <a16:creationId xmlns:a16="http://schemas.microsoft.com/office/drawing/2014/main" xmlns="" id="{634FA8E1-A62D-4256-BDA6-7B6AD071B8F0}"/>
              </a:ext>
            </a:extLst>
          </p:cNvPr>
          <p:cNvSpPr>
            <a:spLocks/>
          </p:cNvSpPr>
          <p:nvPr/>
        </p:nvSpPr>
        <p:spPr bwMode="auto">
          <a:xfrm>
            <a:off x="1684160" y="4682835"/>
            <a:ext cx="76200" cy="1066800"/>
          </a:xfrm>
          <a:prstGeom prst="rightBrace">
            <a:avLst>
              <a:gd name="adj1" fmla="val 1166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28" name="Rectangle 20">
            <a:extLst>
              <a:ext uri="{FF2B5EF4-FFF2-40B4-BE49-F238E27FC236}">
                <a16:creationId xmlns:a16="http://schemas.microsoft.com/office/drawing/2014/main" xmlns="" id="{3C5B96F0-123A-408F-AF02-E467ACCBB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8935" y="5082885"/>
            <a:ext cx="801688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x-none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5,2m</a:t>
            </a:r>
          </a:p>
        </p:txBody>
      </p:sp>
      <p:sp>
        <p:nvSpPr>
          <p:cNvPr id="29" name="AutoShape 21">
            <a:extLst>
              <a:ext uri="{FF2B5EF4-FFF2-40B4-BE49-F238E27FC236}">
                <a16:creationId xmlns:a16="http://schemas.microsoft.com/office/drawing/2014/main" xmlns="" id="{186D7235-117D-43B7-8F61-242B07406B1C}"/>
              </a:ext>
            </a:extLst>
          </p:cNvPr>
          <p:cNvSpPr>
            <a:spLocks/>
          </p:cNvSpPr>
          <p:nvPr/>
        </p:nvSpPr>
        <p:spPr bwMode="auto">
          <a:xfrm rot="5400000">
            <a:off x="2577129" y="3889879"/>
            <a:ext cx="228600" cy="3986212"/>
          </a:xfrm>
          <a:prstGeom prst="rightBrace">
            <a:avLst>
              <a:gd name="adj1" fmla="val 145312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xmlns="" id="{0F50B455-D1D4-4FD4-9FC5-DEB331805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610" y="2930235"/>
            <a:ext cx="838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x-none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S = ?</a:t>
            </a:r>
          </a:p>
        </p:txBody>
      </p:sp>
      <p:sp>
        <p:nvSpPr>
          <p:cNvPr id="31" name="Rectangle 23">
            <a:extLst>
              <a:ext uri="{FF2B5EF4-FFF2-40B4-BE49-F238E27FC236}">
                <a16:creationId xmlns:a16="http://schemas.microsoft.com/office/drawing/2014/main" xmlns="" id="{A27D65FD-7668-41D1-8303-23E4172CC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0823" y="5844885"/>
            <a:ext cx="954087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x-none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42,5m</a:t>
            </a:r>
          </a:p>
        </p:txBody>
      </p:sp>
      <p:sp>
        <p:nvSpPr>
          <p:cNvPr id="32" name="Rectangle 24">
            <a:extLst>
              <a:ext uri="{FF2B5EF4-FFF2-40B4-BE49-F238E27FC236}">
                <a16:creationId xmlns:a16="http://schemas.microsoft.com/office/drawing/2014/main" xmlns="" id="{98F98D82-1C04-405E-A399-E8E7E0F7A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735" y="4549485"/>
            <a:ext cx="8318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x-none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S = ?</a:t>
            </a:r>
          </a:p>
        </p:txBody>
      </p:sp>
    </p:spTree>
    <p:extLst>
      <p:ext uri="{BB962C8B-B14F-4D97-AF65-F5344CB8AC3E}">
        <p14:creationId xmlns:p14="http://schemas.microsoft.com/office/powerpoint/2010/main" val="150997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2" grpId="0" animBg="1"/>
      <p:bldP spid="23" grpId="0"/>
      <p:bldP spid="24" grpId="0"/>
      <p:bldP spid="28" grpId="0"/>
      <p:bldP spid="30" grpId="0"/>
      <p:bldP spid="31" grpId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7DA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5">
            <a:extLst>
              <a:ext uri="{FF2B5EF4-FFF2-40B4-BE49-F238E27FC236}">
                <a16:creationId xmlns:a16="http://schemas.microsoft.com/office/drawing/2014/main" xmlns="" id="{23104901-2F28-4DDD-8B8F-316AC3DC4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8589" y="4326576"/>
            <a:ext cx="1943100" cy="1014412"/>
          </a:xfrm>
          <a:prstGeom prst="flowChartAlternateProcess">
            <a:avLst/>
          </a:prstGeom>
          <a:solidFill>
            <a:srgbClr val="A0DAB4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 S =</a:t>
            </a:r>
          </a:p>
        </p:txBody>
      </p:sp>
      <p:graphicFrame>
        <p:nvGraphicFramePr>
          <p:cNvPr id="6" name="Object 26">
            <a:extLst>
              <a:ext uri="{FF2B5EF4-FFF2-40B4-BE49-F238E27FC236}">
                <a16:creationId xmlns:a16="http://schemas.microsoft.com/office/drawing/2014/main" xmlns="" id="{B7FFED2E-23D5-47A3-823A-7464FFE110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27456"/>
              </p:ext>
            </p:extLst>
          </p:nvPr>
        </p:nvGraphicFramePr>
        <p:xfrm>
          <a:off x="6051551" y="4464688"/>
          <a:ext cx="8382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6143625" imgH="6800850" progId="Equation.DSMT4">
                  <p:embed/>
                </p:oleObj>
              </mc:Choice>
              <mc:Fallback>
                <p:oleObj name="Equation" r:id="rId3" imgW="6143625" imgH="6800850" progId="Equation.DSMT4">
                  <p:embed/>
                  <p:pic>
                    <p:nvPicPr>
                      <p:cNvPr id="117786" name="Object 26">
                        <a:extLst>
                          <a:ext uri="{FF2B5EF4-FFF2-40B4-BE49-F238E27FC236}">
                            <a16:creationId xmlns:a16="http://schemas.microsoft.com/office/drawing/2014/main" xmlns="" id="{B7FFED2E-23D5-47A3-823A-7464FFE110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1551" y="4464688"/>
                        <a:ext cx="8382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1986396" y="1638156"/>
            <a:ext cx="8783782" cy="132700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diện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tam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giác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lấy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dài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đáy</a:t>
            </a:r>
            <a:endParaRPr lang="en-US" altLang="vi-VN" sz="2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chiều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cao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cùng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đơn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đo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2.  </a:t>
            </a:r>
          </a:p>
        </p:txBody>
      </p:sp>
      <p:sp>
        <p:nvSpPr>
          <p:cNvPr id="8" name="Rectangle 7"/>
          <p:cNvSpPr/>
          <p:nvPr/>
        </p:nvSpPr>
        <p:spPr>
          <a:xfrm>
            <a:off x="2180735" y="577995"/>
            <a:ext cx="8052204" cy="523220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vi-VN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vi-VN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diện</a:t>
            </a:r>
            <a:r>
              <a:rPr lang="en-US" altLang="vi-VN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vi-VN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vi-VN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tam </a:t>
            </a:r>
            <a:r>
              <a:rPr lang="en-US" altLang="vi-VN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giác</a:t>
            </a:r>
            <a:r>
              <a:rPr lang="en-US" altLang="vi-VN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vi-VN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vi-VN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vi-VN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vi-VN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? </a:t>
            </a:r>
          </a:p>
        </p:txBody>
      </p:sp>
      <p:sp>
        <p:nvSpPr>
          <p:cNvPr id="9" name="Rectangle 8"/>
          <p:cNvSpPr/>
          <p:nvPr/>
        </p:nvSpPr>
        <p:spPr>
          <a:xfrm>
            <a:off x="2688093" y="3441196"/>
            <a:ext cx="6984091" cy="523220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en-US" altLang="vi-VN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vi-VN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vi-VN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vi-VN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diện</a:t>
            </a:r>
            <a:r>
              <a:rPr lang="en-US" altLang="vi-VN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vi-VN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vi-VN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tam </a:t>
            </a:r>
            <a:r>
              <a:rPr lang="en-US" altLang="vi-VN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giác</a:t>
            </a:r>
            <a:r>
              <a:rPr lang="en-US" altLang="vi-VN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97853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91710" y="2392217"/>
            <a:ext cx="3583709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8000" dirty="0" err="1" smtClean="0">
                <a:ln w="38100">
                  <a:noFill/>
                </a:ln>
                <a:solidFill>
                  <a:srgbClr val="FFC000"/>
                </a:solidFill>
              </a:rPr>
              <a:t>Củng</a:t>
            </a:r>
            <a:r>
              <a:rPr lang="en-US" sz="8000" dirty="0" smtClean="0">
                <a:ln w="38100">
                  <a:noFill/>
                </a:ln>
                <a:solidFill>
                  <a:srgbClr val="FFC000"/>
                </a:solidFill>
              </a:rPr>
              <a:t> </a:t>
            </a:r>
            <a:r>
              <a:rPr lang="en-US" sz="8000" dirty="0" err="1" smtClean="0">
                <a:ln w="38100">
                  <a:noFill/>
                </a:ln>
                <a:solidFill>
                  <a:srgbClr val="FFC000"/>
                </a:solidFill>
              </a:rPr>
              <a:t>cố</a:t>
            </a:r>
            <a:endParaRPr lang="en-US" sz="8000" dirty="0">
              <a:ln w="38100">
                <a:noFill/>
              </a:ln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22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EB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 rot="10800000" flipV="1">
            <a:off x="5648036" y="1738745"/>
            <a:ext cx="3279775" cy="579438"/>
          </a:xfrm>
          <a:prstGeom prst="rect">
            <a:avLst/>
          </a:prstGeom>
          <a:solidFill>
            <a:srgbClr val="D8BAEC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200" b="1" dirty="0">
                <a:cs typeface="Arial" charset="0"/>
              </a:rPr>
              <a:t>A.   	24 cm</a:t>
            </a:r>
            <a:r>
              <a:rPr lang="en-US" altLang="en-US" sz="3200" b="1" baseline="30000" dirty="0">
                <a:cs typeface="Arial" charset="0"/>
              </a:rPr>
              <a:t>2</a:t>
            </a:r>
            <a:r>
              <a:rPr lang="en-US" altLang="en-US" sz="2800" b="1" baseline="30000" dirty="0">
                <a:cs typeface="Arial" charset="0"/>
              </a:rPr>
              <a:t> </a:t>
            </a:r>
            <a:r>
              <a:rPr lang="en-US" altLang="en-US" sz="2800" b="1" dirty="0">
                <a:cs typeface="Arial" charset="0"/>
              </a:rPr>
              <a:t>            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 rot="10800000" flipV="1">
            <a:off x="5648036" y="3415145"/>
            <a:ext cx="3201988" cy="579438"/>
          </a:xfrm>
          <a:prstGeom prst="rect">
            <a:avLst/>
          </a:prstGeom>
          <a:solidFill>
            <a:srgbClr val="D8BAEC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200" b="1" dirty="0">
                <a:cs typeface="Arial" charset="0"/>
              </a:rPr>
              <a:t>C.	48 cm</a:t>
            </a:r>
            <a:r>
              <a:rPr lang="en-US" altLang="en-US" sz="3200" b="1" baseline="30000" dirty="0">
                <a:cs typeface="Arial" charset="0"/>
              </a:rPr>
              <a:t>2</a:t>
            </a:r>
            <a:r>
              <a:rPr lang="en-US" altLang="en-US" sz="2800" b="1" dirty="0">
                <a:cs typeface="Arial" charset="0"/>
              </a:rPr>
              <a:t>         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 rot="10800000" flipV="1">
            <a:off x="5648036" y="2500745"/>
            <a:ext cx="3200400" cy="579438"/>
          </a:xfrm>
          <a:prstGeom prst="rect">
            <a:avLst/>
          </a:prstGeom>
          <a:solidFill>
            <a:srgbClr val="D8BAEC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200" b="1" dirty="0">
                <a:cs typeface="Arial" charset="0"/>
              </a:rPr>
              <a:t>B.    </a:t>
            </a:r>
            <a:r>
              <a:rPr lang="en-US" altLang="en-US" sz="32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12 cm</a:t>
            </a:r>
            <a:r>
              <a:rPr lang="en-US" altLang="en-US" sz="3200" b="1" baseline="30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</a:t>
            </a:r>
            <a:endParaRPr lang="en-US" altLang="en-US" sz="3200" b="1" dirty="0"/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5571836" y="2500745"/>
            <a:ext cx="6858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235488" y="99464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sz="1800">
              <a:latin typeface="Tahoma" pitchFamily="34" charset="0"/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501073" y="327381"/>
            <a:ext cx="11090564" cy="6463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Diện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tích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hình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tam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giác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có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số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đo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như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hình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vẽ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là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:</a:t>
            </a:r>
          </a:p>
        </p:txBody>
      </p:sp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1304636" y="1967345"/>
            <a:ext cx="3505200" cy="2743200"/>
            <a:chOff x="480" y="1104"/>
            <a:chExt cx="2208" cy="1722"/>
          </a:xfrm>
        </p:grpSpPr>
        <p:grpSp>
          <p:nvGrpSpPr>
            <p:cNvPr id="10" name="Group 14"/>
            <p:cNvGrpSpPr>
              <a:grpSpLocks/>
            </p:cNvGrpSpPr>
            <p:nvPr/>
          </p:nvGrpSpPr>
          <p:grpSpPr bwMode="auto">
            <a:xfrm>
              <a:off x="480" y="1104"/>
              <a:ext cx="2208" cy="1200"/>
              <a:chOff x="480" y="2976"/>
              <a:chExt cx="1680" cy="1009"/>
            </a:xfrm>
          </p:grpSpPr>
          <p:grpSp>
            <p:nvGrpSpPr>
              <p:cNvPr id="17" name="Group 15"/>
              <p:cNvGrpSpPr>
                <a:grpSpLocks/>
              </p:cNvGrpSpPr>
              <p:nvPr/>
            </p:nvGrpSpPr>
            <p:grpSpPr bwMode="auto">
              <a:xfrm>
                <a:off x="480" y="2976"/>
                <a:ext cx="1680" cy="1009"/>
                <a:chOff x="480" y="2976"/>
                <a:chExt cx="1680" cy="1009"/>
              </a:xfrm>
            </p:grpSpPr>
            <p:sp>
              <p:nvSpPr>
                <p:cNvPr id="19" name="AutoShape 16"/>
                <p:cNvSpPr>
                  <a:spLocks noChangeArrowheads="1"/>
                </p:cNvSpPr>
                <p:nvPr/>
              </p:nvSpPr>
              <p:spPr bwMode="auto">
                <a:xfrm>
                  <a:off x="480" y="2976"/>
                  <a:ext cx="1680" cy="1009"/>
                </a:xfrm>
                <a:prstGeom prst="triangle">
                  <a:avLst>
                    <a:gd name="adj" fmla="val 33551"/>
                  </a:avLst>
                </a:prstGeom>
                <a:solidFill>
                  <a:srgbClr val="00FFFF"/>
                </a:solidFill>
                <a:ln w="28575">
                  <a:solidFill>
                    <a:srgbClr val="3366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0" name="Line 17"/>
                <p:cNvSpPr>
                  <a:spLocks noChangeShapeType="1"/>
                </p:cNvSpPr>
                <p:nvPr/>
              </p:nvSpPr>
              <p:spPr bwMode="auto">
                <a:xfrm>
                  <a:off x="1056" y="2976"/>
                  <a:ext cx="0" cy="1008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cxnSp>
            <p:nvCxnSpPr>
              <p:cNvPr id="18" name="AutoShape 18"/>
              <p:cNvCxnSpPr>
                <a:cxnSpLocks noChangeShapeType="1"/>
              </p:cNvCxnSpPr>
              <p:nvPr/>
            </p:nvCxnSpPr>
            <p:spPr bwMode="auto">
              <a:xfrm rot="16200000" flipH="1">
                <a:off x="984" y="3768"/>
                <a:ext cx="288" cy="144"/>
              </a:xfrm>
              <a:prstGeom prst="bentConnector3">
                <a:avLst>
                  <a:gd name="adj1" fmla="val 50000"/>
                </a:avLst>
              </a:prstGeom>
              <a:noFill/>
              <a:ln w="9525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1" name="Group 26"/>
            <p:cNvGrpSpPr>
              <a:grpSpLocks/>
            </p:cNvGrpSpPr>
            <p:nvPr/>
          </p:nvGrpSpPr>
          <p:grpSpPr bwMode="auto">
            <a:xfrm>
              <a:off x="1248" y="1104"/>
              <a:ext cx="768" cy="1200"/>
              <a:chOff x="1248" y="1104"/>
              <a:chExt cx="768" cy="1200"/>
            </a:xfrm>
          </p:grpSpPr>
          <p:sp>
            <p:nvSpPr>
              <p:cNvPr id="15" name="AutoShape 20"/>
              <p:cNvSpPr>
                <a:spLocks/>
              </p:cNvSpPr>
              <p:nvPr/>
            </p:nvSpPr>
            <p:spPr bwMode="auto">
              <a:xfrm rot="10800000">
                <a:off x="1248" y="1104"/>
                <a:ext cx="144" cy="1200"/>
              </a:xfrm>
              <a:prstGeom prst="leftBrace">
                <a:avLst>
                  <a:gd name="adj1" fmla="val 208333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" name="Rectangle 21"/>
              <p:cNvSpPr>
                <a:spLocks noChangeArrowheads="1"/>
              </p:cNvSpPr>
              <p:nvPr/>
            </p:nvSpPr>
            <p:spPr bwMode="auto">
              <a:xfrm>
                <a:off x="1392" y="1536"/>
                <a:ext cx="624" cy="3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 dirty="0">
                    <a:solidFill>
                      <a:srgbClr val="FF6600"/>
                    </a:solidFill>
                  </a:rPr>
                  <a:t>4cm</a:t>
                </a:r>
              </a:p>
            </p:txBody>
          </p:sp>
        </p:grpSp>
        <p:grpSp>
          <p:nvGrpSpPr>
            <p:cNvPr id="12" name="Group 25"/>
            <p:cNvGrpSpPr>
              <a:grpSpLocks/>
            </p:cNvGrpSpPr>
            <p:nvPr/>
          </p:nvGrpSpPr>
          <p:grpSpPr bwMode="auto">
            <a:xfrm>
              <a:off x="480" y="2352"/>
              <a:ext cx="2208" cy="474"/>
              <a:chOff x="480" y="2352"/>
              <a:chExt cx="2208" cy="474"/>
            </a:xfrm>
          </p:grpSpPr>
          <p:sp>
            <p:nvSpPr>
              <p:cNvPr id="13" name="AutoShape 23"/>
              <p:cNvSpPr>
                <a:spLocks/>
              </p:cNvSpPr>
              <p:nvPr/>
            </p:nvSpPr>
            <p:spPr bwMode="auto">
              <a:xfrm rot="5400000" flipH="1">
                <a:off x="1488" y="1344"/>
                <a:ext cx="192" cy="2208"/>
              </a:xfrm>
              <a:prstGeom prst="leftBrace">
                <a:avLst>
                  <a:gd name="adj1" fmla="val 95833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" name="Text Box 24"/>
              <p:cNvSpPr txBox="1">
                <a:spLocks noChangeArrowheads="1"/>
              </p:cNvSpPr>
              <p:nvPr/>
            </p:nvSpPr>
            <p:spPr bwMode="auto">
              <a:xfrm>
                <a:off x="1406" y="2499"/>
                <a:ext cx="80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 dirty="0">
                    <a:solidFill>
                      <a:srgbClr val="FF6600"/>
                    </a:solidFill>
                  </a:rPr>
                  <a:t>6cm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532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EB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 rot="10800000" flipV="1">
            <a:off x="4364904" y="2161309"/>
            <a:ext cx="3281362" cy="579438"/>
          </a:xfrm>
          <a:prstGeom prst="rect">
            <a:avLst/>
          </a:prstGeom>
          <a:solidFill>
            <a:srgbClr val="D8BAEC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200" b="1" dirty="0">
                <a:cs typeface="Arial" charset="0"/>
              </a:rPr>
              <a:t>A.   	1,8 dm</a:t>
            </a:r>
            <a:r>
              <a:rPr lang="en-US" altLang="en-US" sz="3200" b="1" baseline="30000" dirty="0">
                <a:cs typeface="Arial" charset="0"/>
              </a:rPr>
              <a:t>2</a:t>
            </a:r>
            <a:r>
              <a:rPr lang="en-US" altLang="en-US" sz="2800" b="1" baseline="30000" dirty="0">
                <a:cs typeface="Arial" charset="0"/>
              </a:rPr>
              <a:t> </a:t>
            </a:r>
            <a:r>
              <a:rPr lang="en-US" altLang="en-US" sz="2800" b="1" dirty="0">
                <a:cs typeface="Arial" charset="0"/>
              </a:rPr>
              <a:t>            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 rot="10800000" flipV="1">
            <a:off x="4441104" y="3759922"/>
            <a:ext cx="3200400" cy="579437"/>
          </a:xfrm>
          <a:prstGeom prst="rect">
            <a:avLst/>
          </a:prstGeom>
          <a:solidFill>
            <a:srgbClr val="D8BAEC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200" b="1" dirty="0">
                <a:cs typeface="Arial" charset="0"/>
              </a:rPr>
              <a:t>C.	7,2 cm</a:t>
            </a:r>
            <a:r>
              <a:rPr lang="en-US" altLang="en-US" sz="3200" b="1" baseline="30000" dirty="0">
                <a:cs typeface="Arial" charset="0"/>
              </a:rPr>
              <a:t>2</a:t>
            </a:r>
            <a:r>
              <a:rPr lang="en-US" altLang="en-US" sz="2800" b="1" dirty="0">
                <a:cs typeface="Arial" charset="0"/>
              </a:rPr>
              <a:t>         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 rot="10800000" flipV="1">
            <a:off x="4441104" y="2999509"/>
            <a:ext cx="3125787" cy="579438"/>
          </a:xfrm>
          <a:prstGeom prst="rect">
            <a:avLst/>
          </a:prstGeom>
          <a:solidFill>
            <a:srgbClr val="D8BAEC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200" b="1" dirty="0">
                <a:cs typeface="Arial" charset="0"/>
              </a:rPr>
              <a:t>B.     </a:t>
            </a:r>
            <a:r>
              <a:rPr lang="en-US" altLang="en-US" sz="32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3,6 dm</a:t>
            </a:r>
            <a:r>
              <a:rPr lang="en-US" altLang="en-US" sz="3200" b="1" baseline="30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</a:t>
            </a:r>
            <a:endParaRPr lang="en-US" altLang="en-US" sz="3200" b="1" dirty="0"/>
          </a:p>
        </p:txBody>
      </p:sp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4290291" y="2161309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131416" y="1050059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sz="1800">
              <a:latin typeface="Tahoma" pitchFamily="34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58618" y="284883"/>
            <a:ext cx="11868727" cy="11906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Diện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tích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hình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tam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giác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có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cạnh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đáy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3dm,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chiều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cao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 1,2dm </a:t>
            </a:r>
            <a:r>
              <a:rPr lang="en-US" altLang="en-US" sz="3600" b="1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là</a:t>
            </a:r>
            <a:r>
              <a:rPr lang="en-US" altLang="en-US" sz="3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701879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14255" y="2872509"/>
            <a:ext cx="53755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THANK YOU</a:t>
            </a:r>
            <a:endParaRPr lang="en-US" sz="8000" dirty="0">
              <a:ln w="28575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87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38" y="2336800"/>
            <a:ext cx="7536872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n w="38100">
                  <a:noFill/>
                </a:ln>
                <a:solidFill>
                  <a:srgbClr val="FFC000"/>
                </a:solidFill>
              </a:rPr>
              <a:t>KIỂM TRA BÀI CŨ</a:t>
            </a:r>
            <a:endParaRPr lang="en-US" sz="8000" dirty="0">
              <a:ln w="38100">
                <a:noFill/>
              </a:ln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27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7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2531341" y="6393297"/>
            <a:ext cx="2057400" cy="365125"/>
          </a:xfrm>
          <a:noFill/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/>
              <a:t>vc</a:t>
            </a:r>
          </a:p>
        </p:txBody>
      </p:sp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4758376" y="8371"/>
            <a:ext cx="3733800" cy="685800"/>
          </a:xfrm>
          <a:prstGeom prst="rect">
            <a:avLst/>
          </a:prstGeom>
        </p:spPr>
        <p:txBody>
          <a:bodyPr wrap="none" fromWordArt="1">
            <a:scene3d>
              <a:camera prst="orthographicFront"/>
              <a:lightRig rig="legacyFlat3" dir="b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60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 Unicode MS"/>
                <a:ea typeface="Arial Unicode MS"/>
                <a:cs typeface="Arial Unicode MS"/>
              </a:rPr>
              <a:t>Hình</a:t>
            </a:r>
            <a:r>
              <a:rPr lang="en-US" sz="60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 Unicode MS"/>
                <a:ea typeface="Arial Unicode MS"/>
                <a:cs typeface="Arial Unicode MS"/>
              </a:rPr>
              <a:t> tam </a:t>
            </a:r>
            <a:r>
              <a:rPr lang="en-US" sz="60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 Unicode MS"/>
                <a:ea typeface="Arial Unicode MS"/>
                <a:cs typeface="Arial Unicode MS"/>
              </a:rPr>
              <a:t>giác</a:t>
            </a:r>
            <a:endParaRPr lang="en-US" sz="60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000082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lin ang="5400000" scaled="1"/>
              </a:gradFill>
              <a:latin typeface="Arial Unicode MS"/>
              <a:ea typeface="Arial Unicode MS"/>
              <a:cs typeface="Arial Unicode MS"/>
            </a:endParaRPr>
          </a:p>
        </p:txBody>
      </p: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3198091" y="4913746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/>
          </a:p>
        </p:txBody>
      </p:sp>
      <p:graphicFrame>
        <p:nvGraphicFramePr>
          <p:cNvPr id="5" name="Group 1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802055"/>
              </p:ext>
            </p:extLst>
          </p:nvPr>
        </p:nvGraphicFramePr>
        <p:xfrm>
          <a:off x="1921163" y="1027546"/>
          <a:ext cx="8973127" cy="5715000"/>
        </p:xfrm>
        <a:graphic>
          <a:graphicData uri="http://schemas.openxmlformats.org/drawingml/2006/table">
            <a:tbl>
              <a:tblPr/>
              <a:tblGrid>
                <a:gridCol w="33724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017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76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953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859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Hình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 tam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giác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Các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góc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Các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cạnh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Đáy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Đường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cao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tương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ứng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2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pSp>
        <p:nvGrpSpPr>
          <p:cNvPr id="6" name="Group 126"/>
          <p:cNvGrpSpPr>
            <a:grpSpLocks/>
          </p:cNvGrpSpPr>
          <p:nvPr/>
        </p:nvGrpSpPr>
        <p:grpSpPr bwMode="auto">
          <a:xfrm>
            <a:off x="2283691" y="5218546"/>
            <a:ext cx="2682875" cy="1539875"/>
            <a:chOff x="288" y="3072"/>
            <a:chExt cx="1690" cy="970"/>
          </a:xfrm>
        </p:grpSpPr>
        <p:sp>
          <p:nvSpPr>
            <p:cNvPr id="7" name="AutoShape 66"/>
            <p:cNvSpPr>
              <a:spLocks noChangeArrowheads="1"/>
            </p:cNvSpPr>
            <p:nvPr/>
          </p:nvSpPr>
          <p:spPr bwMode="auto">
            <a:xfrm>
              <a:off x="528" y="3312"/>
              <a:ext cx="1056" cy="577"/>
            </a:xfrm>
            <a:prstGeom prst="triangle">
              <a:avLst>
                <a:gd name="adj" fmla="val 0"/>
              </a:avLst>
            </a:prstGeom>
            <a:solidFill>
              <a:srgbClr val="CCFFFF"/>
            </a:solidFill>
            <a:ln w="28575">
              <a:solidFill>
                <a:srgbClr val="3399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" name="Text Box 115"/>
            <p:cNvSpPr txBox="1">
              <a:spLocks noChangeArrowheads="1"/>
            </p:cNvSpPr>
            <p:nvPr/>
          </p:nvSpPr>
          <p:spPr bwMode="auto">
            <a:xfrm>
              <a:off x="422" y="3072"/>
              <a:ext cx="39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000" b="1"/>
                <a:t>M</a:t>
              </a:r>
            </a:p>
          </p:txBody>
        </p:sp>
        <p:sp>
          <p:nvSpPr>
            <p:cNvPr id="9" name="Text Box 117"/>
            <p:cNvSpPr txBox="1">
              <a:spLocks noChangeArrowheads="1"/>
            </p:cNvSpPr>
            <p:nvPr/>
          </p:nvSpPr>
          <p:spPr bwMode="auto">
            <a:xfrm>
              <a:off x="288" y="3792"/>
              <a:ext cx="39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000" b="1"/>
                <a:t>N</a:t>
              </a:r>
            </a:p>
          </p:txBody>
        </p:sp>
        <p:sp>
          <p:nvSpPr>
            <p:cNvPr id="10" name="Text Box 118"/>
            <p:cNvSpPr txBox="1">
              <a:spLocks noChangeArrowheads="1"/>
            </p:cNvSpPr>
            <p:nvPr/>
          </p:nvSpPr>
          <p:spPr bwMode="auto">
            <a:xfrm>
              <a:off x="1584" y="3782"/>
              <a:ext cx="39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000" b="1"/>
                <a:t>P</a:t>
              </a:r>
            </a:p>
          </p:txBody>
        </p:sp>
      </p:grpSp>
      <p:sp>
        <p:nvSpPr>
          <p:cNvPr id="11" name="Text Box 119"/>
          <p:cNvSpPr txBox="1">
            <a:spLocks noChangeArrowheads="1"/>
          </p:cNvSpPr>
          <p:nvPr/>
        </p:nvSpPr>
        <p:spPr bwMode="auto">
          <a:xfrm>
            <a:off x="2344016" y="4837546"/>
            <a:ext cx="6254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000" b="1"/>
              <a:t>K</a:t>
            </a:r>
          </a:p>
        </p:txBody>
      </p:sp>
      <p:sp>
        <p:nvSpPr>
          <p:cNvPr id="12" name="Text Box 120"/>
          <p:cNvSpPr txBox="1">
            <a:spLocks noChangeArrowheads="1"/>
          </p:cNvSpPr>
          <p:nvPr/>
        </p:nvSpPr>
        <p:spPr bwMode="auto">
          <a:xfrm>
            <a:off x="2877416" y="4837546"/>
            <a:ext cx="6254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000" b="1"/>
              <a:t>E</a:t>
            </a:r>
          </a:p>
        </p:txBody>
      </p:sp>
      <p:sp>
        <p:nvSpPr>
          <p:cNvPr id="13" name="Text Box 121"/>
          <p:cNvSpPr txBox="1">
            <a:spLocks noChangeArrowheads="1"/>
          </p:cNvSpPr>
          <p:nvPr/>
        </p:nvSpPr>
        <p:spPr bwMode="auto">
          <a:xfrm>
            <a:off x="4934816" y="4685146"/>
            <a:ext cx="6254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000" b="1"/>
              <a:t>G</a:t>
            </a:r>
          </a:p>
        </p:txBody>
      </p:sp>
      <p:sp>
        <p:nvSpPr>
          <p:cNvPr id="14" name="Text Box 122"/>
          <p:cNvSpPr txBox="1">
            <a:spLocks noChangeArrowheads="1"/>
          </p:cNvSpPr>
          <p:nvPr/>
        </p:nvSpPr>
        <p:spPr bwMode="auto">
          <a:xfrm>
            <a:off x="2299566" y="3542146"/>
            <a:ext cx="6254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000" b="1"/>
              <a:t>D</a:t>
            </a:r>
          </a:p>
        </p:txBody>
      </p:sp>
      <p:sp>
        <p:nvSpPr>
          <p:cNvPr id="15" name="Text Box 138"/>
          <p:cNvSpPr txBox="1">
            <a:spLocks noChangeArrowheads="1"/>
          </p:cNvSpPr>
          <p:nvPr/>
        </p:nvSpPr>
        <p:spPr bwMode="auto">
          <a:xfrm>
            <a:off x="5407891" y="2551546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CC0099"/>
                </a:solidFill>
              </a:rPr>
              <a:t>A, B,C</a:t>
            </a:r>
          </a:p>
        </p:txBody>
      </p:sp>
      <p:sp>
        <p:nvSpPr>
          <p:cNvPr id="16" name="Text Box 139"/>
          <p:cNvSpPr txBox="1">
            <a:spLocks noChangeArrowheads="1"/>
          </p:cNvSpPr>
          <p:nvPr/>
        </p:nvSpPr>
        <p:spPr bwMode="auto">
          <a:xfrm>
            <a:off x="5331691" y="4075546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CC0099"/>
                </a:solidFill>
              </a:rPr>
              <a:t>D, E,G</a:t>
            </a:r>
          </a:p>
        </p:txBody>
      </p:sp>
      <p:sp>
        <p:nvSpPr>
          <p:cNvPr id="17" name="Text Box 140"/>
          <p:cNvSpPr txBox="1">
            <a:spLocks noChangeArrowheads="1"/>
          </p:cNvSpPr>
          <p:nvPr/>
        </p:nvSpPr>
        <p:spPr bwMode="auto">
          <a:xfrm>
            <a:off x="5331691" y="5599546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CC0099"/>
                </a:solidFill>
              </a:rPr>
              <a:t>M,N,P</a:t>
            </a:r>
          </a:p>
        </p:txBody>
      </p:sp>
      <p:sp>
        <p:nvSpPr>
          <p:cNvPr id="18" name="Text Box 143"/>
          <p:cNvSpPr txBox="1">
            <a:spLocks noChangeArrowheads="1"/>
          </p:cNvSpPr>
          <p:nvPr/>
        </p:nvSpPr>
        <p:spPr bwMode="auto">
          <a:xfrm>
            <a:off x="7008091" y="2094346"/>
            <a:ext cx="8382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CC0099"/>
                </a:solidFill>
              </a:rPr>
              <a:t>AC CB BA</a:t>
            </a:r>
          </a:p>
        </p:txBody>
      </p:sp>
      <p:sp>
        <p:nvSpPr>
          <p:cNvPr id="19" name="Text Box 144"/>
          <p:cNvSpPr txBox="1">
            <a:spLocks noChangeArrowheads="1"/>
          </p:cNvSpPr>
          <p:nvPr/>
        </p:nvSpPr>
        <p:spPr bwMode="auto">
          <a:xfrm>
            <a:off x="7008091" y="3616759"/>
            <a:ext cx="83820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CC0099"/>
                </a:solidFill>
              </a:rPr>
              <a:t>DG GE ED</a:t>
            </a:r>
          </a:p>
        </p:txBody>
      </p:sp>
      <p:sp>
        <p:nvSpPr>
          <p:cNvPr id="20" name="Text Box 145"/>
          <p:cNvSpPr txBox="1">
            <a:spLocks noChangeArrowheads="1"/>
          </p:cNvSpPr>
          <p:nvPr/>
        </p:nvSpPr>
        <p:spPr bwMode="auto">
          <a:xfrm>
            <a:off x="7008091" y="5140759"/>
            <a:ext cx="83820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CC0099"/>
                </a:solidFill>
              </a:rPr>
              <a:t>MP PNNM</a:t>
            </a:r>
          </a:p>
        </p:txBody>
      </p:sp>
      <p:sp>
        <p:nvSpPr>
          <p:cNvPr id="21" name="Rectangle 146"/>
          <p:cNvSpPr>
            <a:spLocks noChangeArrowheads="1"/>
          </p:cNvSpPr>
          <p:nvPr/>
        </p:nvSpPr>
        <p:spPr bwMode="auto">
          <a:xfrm>
            <a:off x="2664691" y="6361546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2" name="Group 180"/>
          <p:cNvGrpSpPr>
            <a:grpSpLocks/>
          </p:cNvGrpSpPr>
          <p:nvPr/>
        </p:nvGrpSpPr>
        <p:grpSpPr bwMode="auto">
          <a:xfrm>
            <a:off x="2280516" y="3923146"/>
            <a:ext cx="2593975" cy="1152525"/>
            <a:chOff x="238" y="2448"/>
            <a:chExt cx="1634" cy="726"/>
          </a:xfrm>
        </p:grpSpPr>
        <p:grpSp>
          <p:nvGrpSpPr>
            <p:cNvPr id="23" name="Group 178"/>
            <p:cNvGrpSpPr>
              <a:grpSpLocks/>
            </p:cNvGrpSpPr>
            <p:nvPr/>
          </p:nvGrpSpPr>
          <p:grpSpPr bwMode="auto">
            <a:xfrm>
              <a:off x="391" y="2448"/>
              <a:ext cx="281" cy="576"/>
              <a:chOff x="391" y="2448"/>
              <a:chExt cx="281" cy="576"/>
            </a:xfrm>
          </p:grpSpPr>
          <p:sp>
            <p:nvSpPr>
              <p:cNvPr id="27" name="Line 127"/>
              <p:cNvSpPr>
                <a:spLocks noChangeShapeType="1"/>
              </p:cNvSpPr>
              <p:nvPr/>
            </p:nvSpPr>
            <p:spPr bwMode="auto">
              <a:xfrm>
                <a:off x="391" y="2448"/>
                <a:ext cx="0" cy="57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Line 128"/>
              <p:cNvSpPr>
                <a:spLocks noChangeShapeType="1"/>
              </p:cNvSpPr>
              <p:nvPr/>
            </p:nvSpPr>
            <p:spPr bwMode="auto">
              <a:xfrm>
                <a:off x="391" y="3024"/>
                <a:ext cx="28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4" name="Group 179"/>
            <p:cNvGrpSpPr>
              <a:grpSpLocks/>
            </p:cNvGrpSpPr>
            <p:nvPr/>
          </p:nvGrpSpPr>
          <p:grpSpPr bwMode="auto">
            <a:xfrm>
              <a:off x="238" y="2724"/>
              <a:ext cx="1634" cy="450"/>
              <a:chOff x="238" y="2724"/>
              <a:chExt cx="1634" cy="450"/>
            </a:xfrm>
          </p:grpSpPr>
          <p:sp>
            <p:nvSpPr>
              <p:cNvPr id="25" name="AutoShape 69"/>
              <p:cNvSpPr>
                <a:spLocks noChangeArrowheads="1"/>
              </p:cNvSpPr>
              <p:nvPr/>
            </p:nvSpPr>
            <p:spPr bwMode="auto">
              <a:xfrm rot="-9472113">
                <a:off x="238" y="2724"/>
                <a:ext cx="1634" cy="450"/>
              </a:xfrm>
              <a:prstGeom prst="triangle">
                <a:avLst>
                  <a:gd name="adj" fmla="val 70995"/>
                </a:avLst>
              </a:prstGeom>
              <a:solidFill>
                <a:srgbClr val="CCFFFF"/>
              </a:solidFill>
              <a:ln w="22225">
                <a:solidFill>
                  <a:srgbClr val="33996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6" name="Rectangle 147"/>
              <p:cNvSpPr>
                <a:spLocks noChangeArrowheads="1"/>
              </p:cNvSpPr>
              <p:nvPr/>
            </p:nvSpPr>
            <p:spPr bwMode="auto">
              <a:xfrm>
                <a:off x="384" y="2928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29" name="Text Box 149"/>
          <p:cNvSpPr txBox="1">
            <a:spLocks noChangeArrowheads="1"/>
          </p:cNvSpPr>
          <p:nvPr/>
        </p:nvSpPr>
        <p:spPr bwMode="auto">
          <a:xfrm>
            <a:off x="8379691" y="2703946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grpSp>
        <p:nvGrpSpPr>
          <p:cNvPr id="30" name="Group 81"/>
          <p:cNvGrpSpPr>
            <a:grpSpLocks/>
          </p:cNvGrpSpPr>
          <p:nvPr/>
        </p:nvGrpSpPr>
        <p:grpSpPr bwMode="auto">
          <a:xfrm>
            <a:off x="2207491" y="1941946"/>
            <a:ext cx="2895600" cy="1692275"/>
            <a:chOff x="288" y="3024"/>
            <a:chExt cx="2016" cy="1066"/>
          </a:xfrm>
        </p:grpSpPr>
        <p:sp>
          <p:nvSpPr>
            <p:cNvPr id="31" name="AutoShape 61"/>
            <p:cNvSpPr>
              <a:spLocks noChangeArrowheads="1"/>
            </p:cNvSpPr>
            <p:nvPr/>
          </p:nvSpPr>
          <p:spPr bwMode="auto">
            <a:xfrm>
              <a:off x="528" y="3312"/>
              <a:ext cx="1296" cy="576"/>
            </a:xfrm>
            <a:prstGeom prst="triangle">
              <a:avLst>
                <a:gd name="adj" fmla="val 31681"/>
              </a:avLst>
            </a:prstGeom>
            <a:solidFill>
              <a:srgbClr val="CCFFFF"/>
            </a:solidFill>
            <a:ln w="2857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" name="Text Box 70"/>
            <p:cNvSpPr txBox="1">
              <a:spLocks noChangeArrowheads="1"/>
            </p:cNvSpPr>
            <p:nvPr/>
          </p:nvSpPr>
          <p:spPr bwMode="auto">
            <a:xfrm>
              <a:off x="288" y="3840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/>
                <a:t>B</a:t>
              </a:r>
            </a:p>
          </p:txBody>
        </p:sp>
        <p:sp>
          <p:nvSpPr>
            <p:cNvPr id="33" name="Text Box 71"/>
            <p:cNvSpPr txBox="1">
              <a:spLocks noChangeArrowheads="1"/>
            </p:cNvSpPr>
            <p:nvPr/>
          </p:nvSpPr>
          <p:spPr bwMode="auto">
            <a:xfrm>
              <a:off x="1824" y="3840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/>
                <a:t>C</a:t>
              </a:r>
            </a:p>
          </p:txBody>
        </p:sp>
        <p:sp>
          <p:nvSpPr>
            <p:cNvPr id="34" name="Text Box 72"/>
            <p:cNvSpPr txBox="1">
              <a:spLocks noChangeArrowheads="1"/>
            </p:cNvSpPr>
            <p:nvPr/>
          </p:nvSpPr>
          <p:spPr bwMode="auto">
            <a:xfrm>
              <a:off x="816" y="3024"/>
              <a:ext cx="2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/>
                <a:t>A</a:t>
              </a:r>
            </a:p>
          </p:txBody>
        </p:sp>
      </p:grpSp>
      <p:sp>
        <p:nvSpPr>
          <p:cNvPr id="35" name="Line 150"/>
          <p:cNvSpPr>
            <a:spLocks noChangeShapeType="1"/>
          </p:cNvSpPr>
          <p:nvPr/>
        </p:nvSpPr>
        <p:spPr bwMode="auto">
          <a:xfrm>
            <a:off x="3121891" y="2399146"/>
            <a:ext cx="0" cy="9144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Rectangle 152"/>
          <p:cNvSpPr>
            <a:spLocks noChangeArrowheads="1"/>
          </p:cNvSpPr>
          <p:nvPr/>
        </p:nvSpPr>
        <p:spPr bwMode="auto">
          <a:xfrm>
            <a:off x="3121891" y="3161146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" name="Text Box 154"/>
          <p:cNvSpPr txBox="1">
            <a:spLocks noChangeArrowheads="1"/>
          </p:cNvSpPr>
          <p:nvPr/>
        </p:nvSpPr>
        <p:spPr bwMode="auto">
          <a:xfrm>
            <a:off x="2969491" y="3361171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000" b="1"/>
              <a:t>H</a:t>
            </a:r>
          </a:p>
        </p:txBody>
      </p:sp>
      <p:sp>
        <p:nvSpPr>
          <p:cNvPr id="38" name="Text Box 168"/>
          <p:cNvSpPr txBox="1">
            <a:spLocks noChangeArrowheads="1"/>
          </p:cNvSpPr>
          <p:nvPr/>
        </p:nvSpPr>
        <p:spPr bwMode="auto">
          <a:xfrm>
            <a:off x="10116416" y="6117071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" name="Text Box 171"/>
          <p:cNvSpPr txBox="1">
            <a:spLocks noChangeArrowheads="1"/>
          </p:cNvSpPr>
          <p:nvPr/>
        </p:nvSpPr>
        <p:spPr bwMode="auto">
          <a:xfrm>
            <a:off x="8303491" y="2551546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CC0099"/>
                </a:solidFill>
              </a:rPr>
              <a:t>BC</a:t>
            </a:r>
          </a:p>
        </p:txBody>
      </p:sp>
      <p:sp>
        <p:nvSpPr>
          <p:cNvPr id="40" name="Text Box 172"/>
          <p:cNvSpPr txBox="1">
            <a:spLocks noChangeArrowheads="1"/>
          </p:cNvSpPr>
          <p:nvPr/>
        </p:nvSpPr>
        <p:spPr bwMode="auto">
          <a:xfrm>
            <a:off x="9522691" y="2551546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CC0099"/>
                </a:solidFill>
              </a:rPr>
              <a:t>AH</a:t>
            </a:r>
          </a:p>
        </p:txBody>
      </p:sp>
      <p:sp>
        <p:nvSpPr>
          <p:cNvPr id="41" name="Text Box 173"/>
          <p:cNvSpPr txBox="1">
            <a:spLocks noChangeArrowheads="1"/>
          </p:cNvSpPr>
          <p:nvPr/>
        </p:nvSpPr>
        <p:spPr bwMode="auto">
          <a:xfrm>
            <a:off x="9446491" y="4075546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CC0099"/>
                </a:solidFill>
              </a:rPr>
              <a:t>DK</a:t>
            </a:r>
          </a:p>
        </p:txBody>
      </p:sp>
      <p:sp>
        <p:nvSpPr>
          <p:cNvPr id="42" name="Text Box 174"/>
          <p:cNvSpPr txBox="1">
            <a:spLocks noChangeArrowheads="1"/>
          </p:cNvSpPr>
          <p:nvPr/>
        </p:nvSpPr>
        <p:spPr bwMode="auto">
          <a:xfrm>
            <a:off x="8227291" y="4075546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CC0099"/>
                </a:solidFill>
              </a:rPr>
              <a:t>EG</a:t>
            </a:r>
          </a:p>
        </p:txBody>
      </p:sp>
      <p:sp>
        <p:nvSpPr>
          <p:cNvPr id="43" name="Text Box 175"/>
          <p:cNvSpPr txBox="1">
            <a:spLocks noChangeArrowheads="1"/>
          </p:cNvSpPr>
          <p:nvPr/>
        </p:nvSpPr>
        <p:spPr bwMode="auto">
          <a:xfrm>
            <a:off x="8227291" y="5599546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CC0099"/>
                </a:solidFill>
              </a:rPr>
              <a:t>NP</a:t>
            </a:r>
          </a:p>
        </p:txBody>
      </p:sp>
      <p:sp>
        <p:nvSpPr>
          <p:cNvPr id="44" name="Text Box 176"/>
          <p:cNvSpPr txBox="1">
            <a:spLocks noChangeArrowheads="1"/>
          </p:cNvSpPr>
          <p:nvPr/>
        </p:nvSpPr>
        <p:spPr bwMode="auto">
          <a:xfrm>
            <a:off x="9446491" y="5599546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CC0099"/>
                </a:solidFill>
              </a:rPr>
              <a:t>MN</a:t>
            </a:r>
          </a:p>
        </p:txBody>
      </p:sp>
      <p:grpSp>
        <p:nvGrpSpPr>
          <p:cNvPr id="45" name="Group 181"/>
          <p:cNvGrpSpPr>
            <a:grpSpLocks/>
          </p:cNvGrpSpPr>
          <p:nvPr/>
        </p:nvGrpSpPr>
        <p:grpSpPr bwMode="auto">
          <a:xfrm>
            <a:off x="2207491" y="1941946"/>
            <a:ext cx="2895600" cy="1692275"/>
            <a:chOff x="288" y="3024"/>
            <a:chExt cx="2016" cy="1066"/>
          </a:xfrm>
        </p:grpSpPr>
        <p:sp>
          <p:nvSpPr>
            <p:cNvPr id="46" name="AutoShape 182"/>
            <p:cNvSpPr>
              <a:spLocks noChangeArrowheads="1"/>
            </p:cNvSpPr>
            <p:nvPr/>
          </p:nvSpPr>
          <p:spPr bwMode="auto">
            <a:xfrm>
              <a:off x="528" y="3312"/>
              <a:ext cx="1296" cy="576"/>
            </a:xfrm>
            <a:prstGeom prst="triangle">
              <a:avLst>
                <a:gd name="adj" fmla="val 31681"/>
              </a:avLst>
            </a:prstGeom>
            <a:solidFill>
              <a:srgbClr val="CCFFFF"/>
            </a:solidFill>
            <a:ln w="2857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" name="Text Box 183"/>
            <p:cNvSpPr txBox="1">
              <a:spLocks noChangeArrowheads="1"/>
            </p:cNvSpPr>
            <p:nvPr/>
          </p:nvSpPr>
          <p:spPr bwMode="auto">
            <a:xfrm>
              <a:off x="288" y="3840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/>
                <a:t>B</a:t>
              </a:r>
            </a:p>
          </p:txBody>
        </p:sp>
        <p:sp>
          <p:nvSpPr>
            <p:cNvPr id="48" name="Text Box 184"/>
            <p:cNvSpPr txBox="1">
              <a:spLocks noChangeArrowheads="1"/>
            </p:cNvSpPr>
            <p:nvPr/>
          </p:nvSpPr>
          <p:spPr bwMode="auto">
            <a:xfrm>
              <a:off x="1824" y="3840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/>
                <a:t>C</a:t>
              </a:r>
            </a:p>
          </p:txBody>
        </p:sp>
        <p:sp>
          <p:nvSpPr>
            <p:cNvPr id="49" name="Text Box 185"/>
            <p:cNvSpPr txBox="1">
              <a:spLocks noChangeArrowheads="1"/>
            </p:cNvSpPr>
            <p:nvPr/>
          </p:nvSpPr>
          <p:spPr bwMode="auto">
            <a:xfrm>
              <a:off x="816" y="3024"/>
              <a:ext cx="2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/>
                <a:t>A</a:t>
              </a:r>
            </a:p>
          </p:txBody>
        </p:sp>
      </p:grpSp>
      <p:sp>
        <p:nvSpPr>
          <p:cNvPr id="50" name="Line 186"/>
          <p:cNvSpPr>
            <a:spLocks noChangeShapeType="1"/>
          </p:cNvSpPr>
          <p:nvPr/>
        </p:nvSpPr>
        <p:spPr bwMode="auto">
          <a:xfrm>
            <a:off x="3121891" y="2399146"/>
            <a:ext cx="0" cy="9144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2" name="Straight Connector 51"/>
          <p:cNvCxnSpPr/>
          <p:nvPr/>
        </p:nvCxnSpPr>
        <p:spPr>
          <a:xfrm>
            <a:off x="5281468" y="3499285"/>
            <a:ext cx="5612823" cy="18255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286664" y="5047097"/>
            <a:ext cx="5612823" cy="18255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167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5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5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9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62401" y="2290618"/>
            <a:ext cx="5477813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n w="38100">
                  <a:noFill/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MỚI</a:t>
            </a:r>
            <a:endParaRPr lang="en-US" sz="8000" dirty="0">
              <a:ln w="38100">
                <a:noFill/>
              </a:ln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2496127" y="2089727"/>
            <a:ext cx="5867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1685635" y="1051502"/>
            <a:ext cx="3020291" cy="514350"/>
          </a:xfrm>
          <a:prstGeom prst="rect">
            <a:avLst/>
          </a:prstGeom>
          <a:ln>
            <a:noFill/>
          </a:ln>
        </p:spPr>
        <p:txBody>
          <a:bodyPr wrap="none" fromWordArt="1"/>
          <a:lstStyle/>
          <a:p>
            <a:pPr algn="ctr"/>
            <a:r>
              <a:rPr lang="en-US" sz="4800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Arial"/>
                <a:cs typeface="Arial"/>
              </a:rPr>
              <a:t>1. </a:t>
            </a:r>
            <a:r>
              <a:rPr lang="en-US" sz="4800" kern="10" dirty="0" err="1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Arial"/>
                <a:cs typeface="Arial"/>
              </a:rPr>
              <a:t>Ghép</a:t>
            </a:r>
            <a:r>
              <a:rPr lang="en-US" sz="4800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lang="en-US" sz="4800" kern="10" dirty="0" err="1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Arial"/>
                <a:cs typeface="Arial"/>
              </a:rPr>
              <a:t>hình</a:t>
            </a:r>
            <a:r>
              <a:rPr lang="en-US" sz="4800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Arial"/>
                <a:cs typeface="Arial"/>
              </a:rPr>
              <a:t>:</a:t>
            </a: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2953327" y="4680527"/>
            <a:ext cx="2209800" cy="1449388"/>
          </a:xfrm>
          <a:prstGeom prst="triangle">
            <a:avLst>
              <a:gd name="adj" fmla="val 33551"/>
            </a:avLst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Line 19"/>
          <p:cNvSpPr>
            <a:spLocks noChangeShapeType="1"/>
          </p:cNvSpPr>
          <p:nvPr/>
        </p:nvSpPr>
        <p:spPr bwMode="auto">
          <a:xfrm>
            <a:off x="3715327" y="4680527"/>
            <a:ext cx="0" cy="1447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WordArt 20"/>
          <p:cNvSpPr>
            <a:spLocks noChangeArrowheads="1" noChangeShapeType="1" noTextEdit="1"/>
          </p:cNvSpPr>
          <p:nvPr/>
        </p:nvSpPr>
        <p:spPr bwMode="auto">
          <a:xfrm>
            <a:off x="3334327" y="5442527"/>
            <a:ext cx="152400" cy="419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 Black"/>
              </a:rPr>
              <a:t>1</a:t>
            </a:r>
          </a:p>
        </p:txBody>
      </p:sp>
      <p:sp>
        <p:nvSpPr>
          <p:cNvPr id="8" name="WordArt 21"/>
          <p:cNvSpPr>
            <a:spLocks noChangeArrowheads="1" noChangeShapeType="1" noTextEdit="1"/>
          </p:cNvSpPr>
          <p:nvPr/>
        </p:nvSpPr>
        <p:spPr bwMode="auto">
          <a:xfrm>
            <a:off x="3943927" y="5442527"/>
            <a:ext cx="1524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 Black"/>
              </a:rPr>
              <a:t>2</a:t>
            </a:r>
          </a:p>
        </p:txBody>
      </p:sp>
      <p:sp>
        <p:nvSpPr>
          <p:cNvPr id="9" name="WordArt 23"/>
          <p:cNvSpPr>
            <a:spLocks noChangeArrowheads="1" noChangeShapeType="1" noTextEdit="1"/>
          </p:cNvSpPr>
          <p:nvPr/>
        </p:nvSpPr>
        <p:spPr bwMode="auto">
          <a:xfrm>
            <a:off x="2496127" y="2851727"/>
            <a:ext cx="6615113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 một hình tam giác thành 2 mảnh theo đường cao.</a:t>
            </a:r>
            <a:endParaRPr lang="en-US" sz="28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WordArt 24"/>
          <p:cNvSpPr>
            <a:spLocks noChangeArrowheads="1" noChangeShapeType="1" noTextEdit="1"/>
          </p:cNvSpPr>
          <p:nvPr/>
        </p:nvSpPr>
        <p:spPr bwMode="auto">
          <a:xfrm>
            <a:off x="2496127" y="3689927"/>
            <a:ext cx="6567488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3715327" y="5975927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6153727" y="4678939"/>
            <a:ext cx="2209800" cy="1449388"/>
          </a:xfrm>
          <a:prstGeom prst="triangle">
            <a:avLst>
              <a:gd name="adj" fmla="val 33551"/>
            </a:avLst>
          </a:prstGeom>
          <a:solidFill>
            <a:srgbClr val="FF9900"/>
          </a:solidFill>
          <a:ln w="2857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8399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  <p:bldP spid="8" grpId="0" animBg="1"/>
      <p:bldP spid="9" grpId="0"/>
      <p:bldP spid="10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5"/>
          <p:cNvSpPr>
            <a:spLocks noChangeArrowheads="1" noChangeShapeType="1" noTextEdit="1"/>
          </p:cNvSpPr>
          <p:nvPr/>
        </p:nvSpPr>
        <p:spPr bwMode="auto">
          <a:xfrm>
            <a:off x="1616363" y="1586345"/>
            <a:ext cx="6567488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Ghép mảnh 1 và mảnh 2 vào hình tam giác còn lại.</a:t>
            </a:r>
          </a:p>
        </p:txBody>
      </p:sp>
      <p:sp>
        <p:nvSpPr>
          <p:cNvPr id="5" name="WordArt 6"/>
          <p:cNvSpPr>
            <a:spLocks noChangeArrowheads="1" noChangeShapeType="1" noTextEdit="1"/>
          </p:cNvSpPr>
          <p:nvPr/>
        </p:nvSpPr>
        <p:spPr bwMode="auto">
          <a:xfrm>
            <a:off x="1616363" y="2500745"/>
            <a:ext cx="5943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Ta được hình chữ nhật ABCD (hình vẽ)</a:t>
            </a:r>
            <a:endParaRPr lang="en-US" sz="28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5502563" y="3948545"/>
            <a:ext cx="2286000" cy="1524000"/>
          </a:xfrm>
          <a:prstGeom prst="triangle">
            <a:avLst>
              <a:gd name="adj" fmla="val 33551"/>
            </a:avLst>
          </a:prstGeom>
          <a:solidFill>
            <a:srgbClr val="FF9900"/>
          </a:solidFill>
          <a:ln w="25400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5502563" y="3948545"/>
            <a:ext cx="762000" cy="1524000"/>
            <a:chOff x="3925" y="2519"/>
            <a:chExt cx="691" cy="913"/>
          </a:xfrm>
        </p:grpSpPr>
        <p:sp>
          <p:nvSpPr>
            <p:cNvPr id="8" name="AutoShape 10"/>
            <p:cNvSpPr>
              <a:spLocks noChangeArrowheads="1"/>
            </p:cNvSpPr>
            <p:nvPr/>
          </p:nvSpPr>
          <p:spPr bwMode="auto">
            <a:xfrm rot="5400000">
              <a:off x="3814" y="2630"/>
              <a:ext cx="913" cy="691"/>
            </a:xfrm>
            <a:prstGeom prst="rtTriangle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4080" y="2736"/>
              <a:ext cx="48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285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3300"/>
                  </a:solidFill>
                  <a:latin typeface="Arial Black"/>
                </a:rPr>
                <a:t>1</a:t>
              </a:r>
            </a:p>
          </p:txBody>
        </p:sp>
      </p:grpSp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6264563" y="3948545"/>
            <a:ext cx="1524000" cy="1524000"/>
            <a:chOff x="4648" y="2522"/>
            <a:chExt cx="702" cy="912"/>
          </a:xfrm>
        </p:grpSpPr>
        <p:sp>
          <p:nvSpPr>
            <p:cNvPr id="11" name="AutoShape 13"/>
            <p:cNvSpPr>
              <a:spLocks noChangeArrowheads="1"/>
            </p:cNvSpPr>
            <p:nvPr/>
          </p:nvSpPr>
          <p:spPr bwMode="auto">
            <a:xfrm rot="10800000">
              <a:off x="4648" y="2522"/>
              <a:ext cx="702" cy="912"/>
            </a:xfrm>
            <a:prstGeom prst="rtTriangle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5136" y="2706"/>
              <a:ext cx="48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28575">
                    <a:solidFill>
                      <a:srgbClr val="FF9900"/>
                    </a:solidFill>
                    <a:round/>
                    <a:headEnd/>
                    <a:tailEnd/>
                  </a:ln>
                  <a:solidFill>
                    <a:srgbClr val="FF3300"/>
                  </a:solidFill>
                  <a:latin typeface="Arial Black"/>
                </a:rPr>
                <a:t>2</a:t>
              </a:r>
            </a:p>
          </p:txBody>
        </p:sp>
      </p:grpSp>
      <p:sp>
        <p:nvSpPr>
          <p:cNvPr id="13" name="AutoShape 25"/>
          <p:cNvSpPr>
            <a:spLocks noChangeArrowheads="1"/>
          </p:cNvSpPr>
          <p:nvPr/>
        </p:nvSpPr>
        <p:spPr bwMode="auto">
          <a:xfrm>
            <a:off x="3521363" y="4100945"/>
            <a:ext cx="1524000" cy="1447800"/>
          </a:xfrm>
          <a:prstGeom prst="rtTriangl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b="1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14" name="AutoShape 27"/>
          <p:cNvSpPr>
            <a:spLocks noChangeArrowheads="1"/>
          </p:cNvSpPr>
          <p:nvPr/>
        </p:nvSpPr>
        <p:spPr bwMode="auto">
          <a:xfrm rot="-5400000">
            <a:off x="2416463" y="4443845"/>
            <a:ext cx="1447800" cy="762000"/>
          </a:xfrm>
          <a:prstGeom prst="rtTriangl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eaVert"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b="1">
                <a:solidFill>
                  <a:srgbClr val="FF3300"/>
                </a:solidFill>
              </a:rPr>
              <a:t>1</a:t>
            </a:r>
          </a:p>
        </p:txBody>
      </p:sp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6264563" y="3948545"/>
            <a:ext cx="152400" cy="1524000"/>
            <a:chOff x="3504" y="2784"/>
            <a:chExt cx="96" cy="960"/>
          </a:xfrm>
        </p:grpSpPr>
        <p:sp>
          <p:nvSpPr>
            <p:cNvPr id="16" name="Line 28"/>
            <p:cNvSpPr>
              <a:spLocks noChangeShapeType="1"/>
            </p:cNvSpPr>
            <p:nvPr/>
          </p:nvSpPr>
          <p:spPr bwMode="auto">
            <a:xfrm>
              <a:off x="3504" y="2784"/>
              <a:ext cx="0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29"/>
            <p:cNvSpPr>
              <a:spLocks noChangeArrowheads="1"/>
            </p:cNvSpPr>
            <p:nvPr/>
          </p:nvSpPr>
          <p:spPr bwMode="auto">
            <a:xfrm>
              <a:off x="3504" y="364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8" name="Text Box 31"/>
          <p:cNvSpPr txBox="1">
            <a:spLocks noChangeArrowheads="1"/>
          </p:cNvSpPr>
          <p:nvPr/>
        </p:nvSpPr>
        <p:spPr bwMode="auto">
          <a:xfrm>
            <a:off x="5121563" y="3491345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19" name="Text Box 32"/>
          <p:cNvSpPr txBox="1">
            <a:spLocks noChangeArrowheads="1"/>
          </p:cNvSpPr>
          <p:nvPr/>
        </p:nvSpPr>
        <p:spPr bwMode="auto">
          <a:xfrm>
            <a:off x="6035963" y="3491345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E</a:t>
            </a:r>
          </a:p>
        </p:txBody>
      </p:sp>
      <p:sp>
        <p:nvSpPr>
          <p:cNvPr id="20" name="Text Box 33"/>
          <p:cNvSpPr txBox="1">
            <a:spLocks noChangeArrowheads="1"/>
          </p:cNvSpPr>
          <p:nvPr/>
        </p:nvSpPr>
        <p:spPr bwMode="auto">
          <a:xfrm>
            <a:off x="6112163" y="5472545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21" name="Text Box 34"/>
          <p:cNvSpPr txBox="1">
            <a:spLocks noChangeArrowheads="1"/>
          </p:cNvSpPr>
          <p:nvPr/>
        </p:nvSpPr>
        <p:spPr bwMode="auto">
          <a:xfrm flipH="1">
            <a:off x="7788563" y="3567545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22" name="Text Box 35"/>
          <p:cNvSpPr txBox="1">
            <a:spLocks noChangeArrowheads="1"/>
          </p:cNvSpPr>
          <p:nvPr/>
        </p:nvSpPr>
        <p:spPr bwMode="auto">
          <a:xfrm>
            <a:off x="5197763" y="5472545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D</a:t>
            </a:r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7788563" y="5472545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24" name="WordArt 2"/>
          <p:cNvSpPr>
            <a:spLocks noChangeArrowheads="1" noChangeShapeType="1" noTextEdit="1"/>
          </p:cNvSpPr>
          <p:nvPr/>
        </p:nvSpPr>
        <p:spPr bwMode="auto">
          <a:xfrm>
            <a:off x="1567872" y="687819"/>
            <a:ext cx="3020291" cy="514350"/>
          </a:xfrm>
          <a:prstGeom prst="rect">
            <a:avLst/>
          </a:prstGeom>
          <a:ln>
            <a:noFill/>
          </a:ln>
        </p:spPr>
        <p:txBody>
          <a:bodyPr wrap="none" fromWordArt="1"/>
          <a:lstStyle/>
          <a:p>
            <a:pPr algn="ctr"/>
            <a:r>
              <a:rPr lang="en-US" sz="4800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1. </a:t>
            </a:r>
            <a:r>
              <a:rPr lang="en-US" sz="4800" kern="10" dirty="0" err="1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Ghép</a:t>
            </a:r>
            <a:r>
              <a:rPr lang="en-US" sz="4800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800" kern="10" dirty="0" err="1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hình</a:t>
            </a:r>
            <a:r>
              <a:rPr lang="en-US" sz="4800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2100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3" grpId="0" animBg="1"/>
      <p:bldP spid="13" grpId="1" animBg="1"/>
      <p:bldP spid="14" grpId="0" animBg="1"/>
      <p:bldP spid="14" grpId="1" animBg="1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3"/>
          <p:cNvSpPr>
            <a:spLocks noChangeArrowheads="1" noChangeShapeType="1" noTextEdit="1"/>
          </p:cNvSpPr>
          <p:nvPr/>
        </p:nvSpPr>
        <p:spPr bwMode="auto">
          <a:xfrm>
            <a:off x="2011219" y="5292436"/>
            <a:ext cx="6019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Diện tích hình chữ nhật ABCD so với diện tích hình tam giác EDC:</a:t>
            </a:r>
          </a:p>
        </p:txBody>
      </p:sp>
      <p:sp>
        <p:nvSpPr>
          <p:cNvPr id="3" name="WordArt 24"/>
          <p:cNvSpPr>
            <a:spLocks noChangeArrowheads="1" noChangeShapeType="1" noTextEdit="1"/>
          </p:cNvSpPr>
          <p:nvPr/>
        </p:nvSpPr>
        <p:spPr bwMode="auto">
          <a:xfrm>
            <a:off x="8564419" y="5216236"/>
            <a:ext cx="1752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Gấp 2 lần</a:t>
            </a:r>
          </a:p>
        </p:txBody>
      </p:sp>
      <p:sp>
        <p:nvSpPr>
          <p:cNvPr id="4" name="WordArt 25"/>
          <p:cNvSpPr>
            <a:spLocks noChangeArrowheads="1" noChangeShapeType="1" noTextEdit="1"/>
          </p:cNvSpPr>
          <p:nvPr/>
        </p:nvSpPr>
        <p:spPr bwMode="auto">
          <a:xfrm>
            <a:off x="1709700" y="1376387"/>
            <a:ext cx="4038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2.So </a:t>
            </a:r>
            <a:r>
              <a:rPr lang="en-US" sz="2800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sánh</a:t>
            </a:r>
            <a:r>
              <a:rPr lang="en-US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800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và</a:t>
            </a:r>
            <a:r>
              <a:rPr lang="en-US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800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nhận</a:t>
            </a:r>
            <a:r>
              <a:rPr lang="en-US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800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xét</a:t>
            </a:r>
            <a:r>
              <a:rPr lang="en-US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:</a:t>
            </a:r>
          </a:p>
        </p:txBody>
      </p:sp>
      <p:sp>
        <p:nvSpPr>
          <p:cNvPr id="5" name="WordArt 26"/>
          <p:cNvSpPr>
            <a:spLocks noChangeArrowheads="1" noChangeShapeType="1" noTextEdit="1"/>
          </p:cNvSpPr>
          <p:nvPr/>
        </p:nvSpPr>
        <p:spPr bwMode="auto">
          <a:xfrm>
            <a:off x="1935019" y="3525549"/>
            <a:ext cx="4495800" cy="4714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Chiều</a:t>
            </a:r>
            <a:r>
              <a:rPr lang="en-US" sz="2800" kern="10" dirty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dài</a:t>
            </a:r>
            <a:r>
              <a:rPr lang="en-US" sz="2800" kern="10" dirty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hình</a:t>
            </a:r>
            <a:r>
              <a:rPr lang="en-US" sz="2800" kern="10" dirty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chữ</a:t>
            </a:r>
            <a:r>
              <a:rPr lang="en-US" sz="2800" kern="10" dirty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nhật</a:t>
            </a:r>
            <a:r>
              <a:rPr lang="en-US" sz="2800" kern="10" dirty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 ABCD </a:t>
            </a:r>
            <a:r>
              <a:rPr lang="en-US" sz="2800" kern="10" dirty="0" err="1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bằng</a:t>
            </a:r>
            <a:r>
              <a:rPr lang="en-US" sz="2800" kern="10" dirty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: </a:t>
            </a:r>
          </a:p>
        </p:txBody>
      </p:sp>
      <p:sp>
        <p:nvSpPr>
          <p:cNvPr id="6" name="WordArt 27"/>
          <p:cNvSpPr>
            <a:spLocks noChangeArrowheads="1" noChangeShapeType="1" noTextEdit="1"/>
          </p:cNvSpPr>
          <p:nvPr/>
        </p:nvSpPr>
        <p:spPr bwMode="auto">
          <a:xfrm>
            <a:off x="2011219" y="4346286"/>
            <a:ext cx="4343400" cy="488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Chiều rộng hình chữ nhật ABCD bằng: </a:t>
            </a:r>
          </a:p>
        </p:txBody>
      </p:sp>
      <p:sp>
        <p:nvSpPr>
          <p:cNvPr id="7" name="WordArt 28"/>
          <p:cNvSpPr>
            <a:spLocks noChangeArrowheads="1" noChangeShapeType="1" noTextEdit="1"/>
          </p:cNvSpPr>
          <p:nvPr/>
        </p:nvSpPr>
        <p:spPr bwMode="auto">
          <a:xfrm>
            <a:off x="6888019" y="3511261"/>
            <a:ext cx="3505200" cy="485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Độ dài đáy DC của tam giác EDC</a:t>
            </a:r>
            <a:endParaRPr lang="en-US" sz="2800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8" name="WordArt 29"/>
          <p:cNvSpPr>
            <a:spLocks noChangeArrowheads="1" noChangeShapeType="1" noTextEdit="1"/>
          </p:cNvSpPr>
          <p:nvPr/>
        </p:nvSpPr>
        <p:spPr bwMode="auto">
          <a:xfrm>
            <a:off x="6811819" y="4378036"/>
            <a:ext cx="3505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Chiều cao EH của tam giác EDC</a:t>
            </a:r>
          </a:p>
        </p:txBody>
      </p:sp>
      <p:grpSp>
        <p:nvGrpSpPr>
          <p:cNvPr id="9" name="Group 38"/>
          <p:cNvGrpSpPr>
            <a:grpSpLocks/>
          </p:cNvGrpSpPr>
          <p:nvPr/>
        </p:nvGrpSpPr>
        <p:grpSpPr bwMode="auto">
          <a:xfrm>
            <a:off x="6735619" y="1101436"/>
            <a:ext cx="3209925" cy="2462213"/>
            <a:chOff x="2016" y="0"/>
            <a:chExt cx="2022" cy="1551"/>
          </a:xfrm>
        </p:grpSpPr>
        <p:grpSp>
          <p:nvGrpSpPr>
            <p:cNvPr id="10" name="Group 11"/>
            <p:cNvGrpSpPr>
              <a:grpSpLocks/>
            </p:cNvGrpSpPr>
            <p:nvPr/>
          </p:nvGrpSpPr>
          <p:grpSpPr bwMode="auto">
            <a:xfrm>
              <a:off x="2016" y="0"/>
              <a:ext cx="2022" cy="1551"/>
              <a:chOff x="3120" y="96"/>
              <a:chExt cx="2022" cy="1551"/>
            </a:xfrm>
          </p:grpSpPr>
          <p:grpSp>
            <p:nvGrpSpPr>
              <p:cNvPr id="12" name="Group 12"/>
              <p:cNvGrpSpPr>
                <a:grpSpLocks/>
              </p:cNvGrpSpPr>
              <p:nvPr/>
            </p:nvGrpSpPr>
            <p:grpSpPr bwMode="auto">
              <a:xfrm>
                <a:off x="3405" y="392"/>
                <a:ext cx="491" cy="897"/>
                <a:chOff x="3925" y="2519"/>
                <a:chExt cx="691" cy="913"/>
              </a:xfrm>
            </p:grpSpPr>
            <p:sp>
              <p:nvSpPr>
                <p:cNvPr id="21" name="AutoShape 13"/>
                <p:cNvSpPr>
                  <a:spLocks noChangeArrowheads="1"/>
                </p:cNvSpPr>
                <p:nvPr/>
              </p:nvSpPr>
              <p:spPr bwMode="auto">
                <a:xfrm rot="5400000">
                  <a:off x="3814" y="2630"/>
                  <a:ext cx="913" cy="691"/>
                </a:xfrm>
                <a:prstGeom prst="rtTriangle">
                  <a:avLst/>
                </a:prstGeom>
                <a:solidFill>
                  <a:schemeClr val="hlink"/>
                </a:solidFill>
                <a:ln w="28575">
                  <a:solidFill>
                    <a:srgbClr val="0000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2" name="WordArt 14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4080" y="2736"/>
                  <a:ext cx="48" cy="192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3600" kern="10">
                      <a:ln w="28575">
                        <a:solidFill>
                          <a:srgbClr val="FF6600"/>
                        </a:solidFill>
                        <a:round/>
                        <a:headEnd/>
                        <a:tailEnd/>
                      </a:ln>
                      <a:solidFill>
                        <a:srgbClr val="FF6600"/>
                      </a:solidFill>
                      <a:latin typeface="Arial Black"/>
                    </a:rPr>
                    <a:t>1</a:t>
                  </a:r>
                </a:p>
              </p:txBody>
            </p:sp>
          </p:grpSp>
          <p:grpSp>
            <p:nvGrpSpPr>
              <p:cNvPr id="13" name="Group 15"/>
              <p:cNvGrpSpPr>
                <a:grpSpLocks/>
              </p:cNvGrpSpPr>
              <p:nvPr/>
            </p:nvGrpSpPr>
            <p:grpSpPr bwMode="auto">
              <a:xfrm>
                <a:off x="3883" y="390"/>
                <a:ext cx="922" cy="920"/>
                <a:chOff x="4648" y="2522"/>
                <a:chExt cx="702" cy="912"/>
              </a:xfrm>
            </p:grpSpPr>
            <p:sp>
              <p:nvSpPr>
                <p:cNvPr id="19" name="AutoShape 16"/>
                <p:cNvSpPr>
                  <a:spLocks noChangeArrowheads="1"/>
                </p:cNvSpPr>
                <p:nvPr/>
              </p:nvSpPr>
              <p:spPr bwMode="auto">
                <a:xfrm rot="10800000">
                  <a:off x="4648" y="2522"/>
                  <a:ext cx="702" cy="912"/>
                </a:xfrm>
                <a:prstGeom prst="rtTriangle">
                  <a:avLst/>
                </a:prstGeom>
                <a:solidFill>
                  <a:schemeClr val="hlink"/>
                </a:solidFill>
                <a:ln w="28575">
                  <a:solidFill>
                    <a:srgbClr val="0000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0" name="WordArt 17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136" y="2706"/>
                  <a:ext cx="48" cy="192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3600" kern="10">
                      <a:ln w="28575">
                        <a:solidFill>
                          <a:srgbClr val="FF6600"/>
                        </a:solidFill>
                        <a:round/>
                        <a:headEnd/>
                        <a:tailEnd/>
                      </a:ln>
                      <a:solidFill>
                        <a:srgbClr val="FF6600"/>
                      </a:solidFill>
                      <a:latin typeface="Arial Black"/>
                    </a:rPr>
                    <a:t>2</a:t>
                  </a:r>
                </a:p>
              </p:txBody>
            </p:sp>
          </p:grpSp>
          <p:grpSp>
            <p:nvGrpSpPr>
              <p:cNvPr id="14" name="Group 18"/>
              <p:cNvGrpSpPr>
                <a:grpSpLocks/>
              </p:cNvGrpSpPr>
              <p:nvPr/>
            </p:nvGrpSpPr>
            <p:grpSpPr bwMode="auto">
              <a:xfrm>
                <a:off x="3120" y="96"/>
                <a:ext cx="2022" cy="1551"/>
                <a:chOff x="3648" y="2208"/>
                <a:chExt cx="2022" cy="1551"/>
              </a:xfrm>
            </p:grpSpPr>
            <p:sp>
              <p:nvSpPr>
                <p:cNvPr id="1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654" y="2208"/>
                  <a:ext cx="201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 sz="2400" b="1">
                      <a:solidFill>
                        <a:srgbClr val="0000FF"/>
                      </a:solidFill>
                      <a:latin typeface="Garamond" pitchFamily="18" charset="0"/>
                    </a:rPr>
                    <a:t>A           E                  B</a:t>
                  </a:r>
                  <a:r>
                    <a:rPr lang="en-US" altLang="en-US" sz="2400">
                      <a:latin typeface="Garamond" pitchFamily="18" charset="0"/>
                    </a:rPr>
                    <a:t>    </a:t>
                  </a:r>
                </a:p>
              </p:txBody>
            </p:sp>
            <p:sp>
              <p:nvSpPr>
                <p:cNvPr id="18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648" y="3432"/>
                  <a:ext cx="2016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 sz="2400" b="1">
                      <a:solidFill>
                        <a:srgbClr val="0000FF"/>
                      </a:solidFill>
                      <a:latin typeface="Garamond" pitchFamily="18" charset="0"/>
                    </a:rPr>
                    <a:t>D 	   H 		C</a:t>
                  </a:r>
                  <a:r>
                    <a:rPr lang="en-US" altLang="en-US" sz="2800">
                      <a:latin typeface="Garamond" pitchFamily="18" charset="0"/>
                    </a:rPr>
                    <a:t> </a:t>
                  </a:r>
                </a:p>
              </p:txBody>
            </p:sp>
          </p:grpSp>
          <p:sp>
            <p:nvSpPr>
              <p:cNvPr id="15" name="AutoShape 21"/>
              <p:cNvSpPr>
                <a:spLocks noChangeArrowheads="1"/>
              </p:cNvSpPr>
              <p:nvPr/>
            </p:nvSpPr>
            <p:spPr bwMode="auto">
              <a:xfrm>
                <a:off x="3408" y="399"/>
                <a:ext cx="1392" cy="913"/>
              </a:xfrm>
              <a:prstGeom prst="triangle">
                <a:avLst>
                  <a:gd name="adj" fmla="val 34194"/>
                </a:avLst>
              </a:prstGeom>
              <a:solidFill>
                <a:srgbClr val="FF9900"/>
              </a:solidFill>
              <a:ln w="28575">
                <a:solidFill>
                  <a:srgbClr val="99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" name="Line 22"/>
              <p:cNvSpPr>
                <a:spLocks noChangeShapeType="1"/>
              </p:cNvSpPr>
              <p:nvPr/>
            </p:nvSpPr>
            <p:spPr bwMode="auto">
              <a:xfrm>
                <a:off x="3888" y="408"/>
                <a:ext cx="0" cy="9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Rectangle 37"/>
            <p:cNvSpPr>
              <a:spLocks noChangeArrowheads="1"/>
            </p:cNvSpPr>
            <p:nvPr/>
          </p:nvSpPr>
          <p:spPr bwMode="auto">
            <a:xfrm flipH="1">
              <a:off x="2784" y="11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6357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4"/>
          <p:cNvSpPr>
            <a:spLocks noChangeArrowheads="1" noChangeShapeType="1" noTextEdit="1"/>
          </p:cNvSpPr>
          <p:nvPr/>
        </p:nvSpPr>
        <p:spPr bwMode="auto">
          <a:xfrm>
            <a:off x="1720273" y="1055254"/>
            <a:ext cx="3886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3. </a:t>
            </a:r>
            <a:r>
              <a:rPr lang="en-US" sz="2800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Quy</a:t>
            </a:r>
            <a:r>
              <a:rPr lang="en-US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800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tắc</a:t>
            </a:r>
            <a:r>
              <a:rPr lang="en-US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800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và</a:t>
            </a:r>
            <a:r>
              <a:rPr lang="en-US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800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công</a:t>
            </a:r>
            <a:r>
              <a:rPr lang="en-US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800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thức</a:t>
            </a:r>
            <a:endParaRPr lang="en-US" sz="2800" b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WordArt 9"/>
          <p:cNvSpPr>
            <a:spLocks noChangeArrowheads="1" noChangeShapeType="1" noTextEdit="1"/>
          </p:cNvSpPr>
          <p:nvPr/>
        </p:nvSpPr>
        <p:spPr bwMode="auto">
          <a:xfrm>
            <a:off x="1720273" y="3493654"/>
            <a:ext cx="4648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Diện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tích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hình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chữ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nhật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ABCD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là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:</a:t>
            </a:r>
          </a:p>
        </p:txBody>
      </p:sp>
      <p:sp>
        <p:nvSpPr>
          <p:cNvPr id="4" name="WordArt 10"/>
          <p:cNvSpPr>
            <a:spLocks noChangeArrowheads="1" noChangeShapeType="1" noTextEdit="1"/>
          </p:cNvSpPr>
          <p:nvPr/>
        </p:nvSpPr>
        <p:spPr bwMode="auto">
          <a:xfrm>
            <a:off x="7054273" y="3569854"/>
            <a:ext cx="2895600" cy="33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Arial"/>
                <a:cs typeface="Arial"/>
              </a:rPr>
              <a:t>DC x AD = DC x EH</a:t>
            </a:r>
            <a:endParaRPr lang="en-US" sz="2800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3333FF"/>
              </a:solidFill>
              <a:latin typeface="Arial"/>
              <a:cs typeface="Arial"/>
            </a:endParaRPr>
          </a:p>
        </p:txBody>
      </p:sp>
      <p:sp>
        <p:nvSpPr>
          <p:cNvPr id="5" name="WordArt 11"/>
          <p:cNvSpPr>
            <a:spLocks noChangeArrowheads="1" noChangeShapeType="1" noTextEdit="1"/>
          </p:cNvSpPr>
          <p:nvPr/>
        </p:nvSpPr>
        <p:spPr bwMode="auto">
          <a:xfrm>
            <a:off x="1796473" y="5322454"/>
            <a:ext cx="4267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Vậy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diện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tích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tam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giác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EDC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là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:</a:t>
            </a:r>
          </a:p>
        </p:txBody>
      </p:sp>
      <p:grpSp>
        <p:nvGrpSpPr>
          <p:cNvPr id="6" name="Group 12"/>
          <p:cNvGrpSpPr>
            <a:grpSpLocks/>
          </p:cNvGrpSpPr>
          <p:nvPr/>
        </p:nvGrpSpPr>
        <p:grpSpPr bwMode="auto">
          <a:xfrm>
            <a:off x="6520873" y="5170054"/>
            <a:ext cx="1524000" cy="733425"/>
            <a:chOff x="3600" y="3567"/>
            <a:chExt cx="960" cy="462"/>
          </a:xfrm>
        </p:grpSpPr>
        <p:sp>
          <p:nvSpPr>
            <p:cNvPr id="7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3648" y="3567"/>
              <a:ext cx="912" cy="17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800" kern="10">
                  <a:ln w="9525">
                    <a:solidFill>
                      <a:srgbClr val="0066FF"/>
                    </a:solidFill>
                    <a:round/>
                    <a:headEnd/>
                    <a:tailEnd/>
                  </a:ln>
                  <a:solidFill>
                    <a:srgbClr val="3333FF"/>
                  </a:solidFill>
                  <a:latin typeface="Arial"/>
                  <a:cs typeface="Arial"/>
                </a:rPr>
                <a:t>DC x EH</a:t>
              </a:r>
            </a:p>
          </p:txBody>
        </p:sp>
        <p:sp>
          <p:nvSpPr>
            <p:cNvPr id="8" name="Line 14"/>
            <p:cNvSpPr>
              <a:spLocks noChangeShapeType="1"/>
            </p:cNvSpPr>
            <p:nvPr/>
          </p:nvSpPr>
          <p:spPr bwMode="auto">
            <a:xfrm>
              <a:off x="3600" y="3792"/>
              <a:ext cx="942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4026" y="3840"/>
              <a:ext cx="171" cy="18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800" kern="10">
                  <a:ln w="9525">
                    <a:solidFill>
                      <a:srgbClr val="0066FF"/>
                    </a:solidFill>
                    <a:round/>
                    <a:headEnd/>
                    <a:tailEnd/>
                  </a:ln>
                  <a:solidFill>
                    <a:srgbClr val="3333FF"/>
                  </a:solidFill>
                  <a:latin typeface="Arial"/>
                  <a:cs typeface="Arial"/>
                </a:rPr>
                <a:t>2</a:t>
              </a:r>
            </a:p>
          </p:txBody>
        </p:sp>
      </p:grpSp>
      <p:grpSp>
        <p:nvGrpSpPr>
          <p:cNvPr id="10" name="Group 16"/>
          <p:cNvGrpSpPr>
            <a:grpSpLocks/>
          </p:cNvGrpSpPr>
          <p:nvPr/>
        </p:nvGrpSpPr>
        <p:grpSpPr bwMode="auto">
          <a:xfrm>
            <a:off x="6825673" y="826654"/>
            <a:ext cx="3209925" cy="2462213"/>
            <a:chOff x="2016" y="0"/>
            <a:chExt cx="2022" cy="1551"/>
          </a:xfrm>
        </p:grpSpPr>
        <p:grpSp>
          <p:nvGrpSpPr>
            <p:cNvPr id="11" name="Group 17"/>
            <p:cNvGrpSpPr>
              <a:grpSpLocks/>
            </p:cNvGrpSpPr>
            <p:nvPr/>
          </p:nvGrpSpPr>
          <p:grpSpPr bwMode="auto">
            <a:xfrm>
              <a:off x="2016" y="0"/>
              <a:ext cx="2022" cy="1551"/>
              <a:chOff x="3120" y="96"/>
              <a:chExt cx="2022" cy="1551"/>
            </a:xfrm>
          </p:grpSpPr>
          <p:grpSp>
            <p:nvGrpSpPr>
              <p:cNvPr id="13" name="Group 18"/>
              <p:cNvGrpSpPr>
                <a:grpSpLocks/>
              </p:cNvGrpSpPr>
              <p:nvPr/>
            </p:nvGrpSpPr>
            <p:grpSpPr bwMode="auto">
              <a:xfrm>
                <a:off x="3405" y="392"/>
                <a:ext cx="491" cy="897"/>
                <a:chOff x="3925" y="2519"/>
                <a:chExt cx="691" cy="913"/>
              </a:xfrm>
            </p:grpSpPr>
            <p:sp>
              <p:nvSpPr>
                <p:cNvPr id="22" name="AutoShape 19"/>
                <p:cNvSpPr>
                  <a:spLocks noChangeArrowheads="1"/>
                </p:cNvSpPr>
                <p:nvPr/>
              </p:nvSpPr>
              <p:spPr bwMode="auto">
                <a:xfrm rot="5400000">
                  <a:off x="3814" y="2630"/>
                  <a:ext cx="913" cy="691"/>
                </a:xfrm>
                <a:prstGeom prst="rtTriangle">
                  <a:avLst/>
                </a:prstGeom>
                <a:solidFill>
                  <a:schemeClr val="hlink"/>
                </a:solidFill>
                <a:ln w="28575">
                  <a:solidFill>
                    <a:srgbClr val="0000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3" name="WordArt 20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4080" y="2736"/>
                  <a:ext cx="48" cy="192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3600" kern="10">
                      <a:ln w="28575">
                        <a:solidFill>
                          <a:srgbClr val="FF6600"/>
                        </a:solidFill>
                        <a:round/>
                        <a:headEnd/>
                        <a:tailEnd/>
                      </a:ln>
                      <a:solidFill>
                        <a:srgbClr val="FF6600"/>
                      </a:solidFill>
                      <a:latin typeface="Arial Black"/>
                    </a:rPr>
                    <a:t>1</a:t>
                  </a:r>
                </a:p>
              </p:txBody>
            </p:sp>
          </p:grpSp>
          <p:grpSp>
            <p:nvGrpSpPr>
              <p:cNvPr id="14" name="Group 21"/>
              <p:cNvGrpSpPr>
                <a:grpSpLocks/>
              </p:cNvGrpSpPr>
              <p:nvPr/>
            </p:nvGrpSpPr>
            <p:grpSpPr bwMode="auto">
              <a:xfrm>
                <a:off x="3883" y="390"/>
                <a:ext cx="922" cy="920"/>
                <a:chOff x="4648" y="2522"/>
                <a:chExt cx="702" cy="912"/>
              </a:xfrm>
            </p:grpSpPr>
            <p:sp>
              <p:nvSpPr>
                <p:cNvPr id="20" name="AutoShape 22"/>
                <p:cNvSpPr>
                  <a:spLocks noChangeArrowheads="1"/>
                </p:cNvSpPr>
                <p:nvPr/>
              </p:nvSpPr>
              <p:spPr bwMode="auto">
                <a:xfrm rot="10800000">
                  <a:off x="4648" y="2522"/>
                  <a:ext cx="702" cy="912"/>
                </a:xfrm>
                <a:prstGeom prst="rtTriangle">
                  <a:avLst/>
                </a:prstGeom>
                <a:solidFill>
                  <a:schemeClr val="hlink"/>
                </a:solidFill>
                <a:ln w="28575">
                  <a:solidFill>
                    <a:srgbClr val="0000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1" name="WordArt 23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136" y="2706"/>
                  <a:ext cx="48" cy="192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3600" kern="10">
                      <a:ln w="28575">
                        <a:solidFill>
                          <a:srgbClr val="FF6600"/>
                        </a:solidFill>
                        <a:round/>
                        <a:headEnd/>
                        <a:tailEnd/>
                      </a:ln>
                      <a:solidFill>
                        <a:srgbClr val="FF6600"/>
                      </a:solidFill>
                      <a:latin typeface="Arial Black"/>
                    </a:rPr>
                    <a:t>2</a:t>
                  </a:r>
                </a:p>
              </p:txBody>
            </p:sp>
          </p:grpSp>
          <p:grpSp>
            <p:nvGrpSpPr>
              <p:cNvPr id="15" name="Group 24"/>
              <p:cNvGrpSpPr>
                <a:grpSpLocks/>
              </p:cNvGrpSpPr>
              <p:nvPr/>
            </p:nvGrpSpPr>
            <p:grpSpPr bwMode="auto">
              <a:xfrm>
                <a:off x="3120" y="96"/>
                <a:ext cx="2022" cy="1551"/>
                <a:chOff x="3648" y="2208"/>
                <a:chExt cx="2022" cy="1551"/>
              </a:xfrm>
            </p:grpSpPr>
            <p:sp>
              <p:nvSpPr>
                <p:cNvPr id="18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3654" y="2208"/>
                  <a:ext cx="201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 sz="2400" b="1">
                      <a:solidFill>
                        <a:srgbClr val="0000FF"/>
                      </a:solidFill>
                      <a:latin typeface="Garamond" pitchFamily="18" charset="0"/>
                    </a:rPr>
                    <a:t>A           E                  B</a:t>
                  </a:r>
                  <a:r>
                    <a:rPr lang="en-US" altLang="en-US" sz="2400">
                      <a:latin typeface="Garamond" pitchFamily="18" charset="0"/>
                    </a:rPr>
                    <a:t>    </a:t>
                  </a:r>
                </a:p>
              </p:txBody>
            </p:sp>
            <p:sp>
              <p:nvSpPr>
                <p:cNvPr id="1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648" y="3432"/>
                  <a:ext cx="2016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 sz="2400" b="1">
                      <a:solidFill>
                        <a:srgbClr val="0000FF"/>
                      </a:solidFill>
                      <a:latin typeface="Garamond" pitchFamily="18" charset="0"/>
                    </a:rPr>
                    <a:t>D 	   H 		C</a:t>
                  </a:r>
                  <a:r>
                    <a:rPr lang="en-US" altLang="en-US" sz="2800">
                      <a:latin typeface="Garamond" pitchFamily="18" charset="0"/>
                    </a:rPr>
                    <a:t> </a:t>
                  </a:r>
                </a:p>
              </p:txBody>
            </p:sp>
          </p:grpSp>
          <p:sp>
            <p:nvSpPr>
              <p:cNvPr id="16" name="AutoShape 27"/>
              <p:cNvSpPr>
                <a:spLocks noChangeArrowheads="1"/>
              </p:cNvSpPr>
              <p:nvPr/>
            </p:nvSpPr>
            <p:spPr bwMode="auto">
              <a:xfrm>
                <a:off x="3408" y="399"/>
                <a:ext cx="1392" cy="913"/>
              </a:xfrm>
              <a:prstGeom prst="triangle">
                <a:avLst>
                  <a:gd name="adj" fmla="val 34194"/>
                </a:avLst>
              </a:prstGeom>
              <a:solidFill>
                <a:srgbClr val="FF9900"/>
              </a:solidFill>
              <a:ln w="28575">
                <a:solidFill>
                  <a:srgbClr val="99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" name="Line 28"/>
              <p:cNvSpPr>
                <a:spLocks noChangeShapeType="1"/>
              </p:cNvSpPr>
              <p:nvPr/>
            </p:nvSpPr>
            <p:spPr bwMode="auto">
              <a:xfrm>
                <a:off x="3888" y="408"/>
                <a:ext cx="0" cy="9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" name="Rectangle 29"/>
            <p:cNvSpPr>
              <a:spLocks noChangeArrowheads="1"/>
            </p:cNvSpPr>
            <p:nvPr/>
          </p:nvSpPr>
          <p:spPr bwMode="auto">
            <a:xfrm flipH="1">
              <a:off x="2784" y="11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4" name="Text Box 32"/>
          <p:cNvSpPr txBox="1">
            <a:spLocks noChangeArrowheads="1"/>
          </p:cNvSpPr>
          <p:nvPr/>
        </p:nvSpPr>
        <p:spPr bwMode="auto">
          <a:xfrm>
            <a:off x="1430124" y="1766454"/>
            <a:ext cx="564341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FF0000"/>
                </a:solidFill>
              </a:rPr>
              <a:t>Tính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diện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tích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hình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chữ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nhật</a:t>
            </a:r>
            <a:r>
              <a:rPr lang="en-US" altLang="en-US" sz="3200" b="1" dirty="0">
                <a:solidFill>
                  <a:srgbClr val="FF0000"/>
                </a:solidFill>
              </a:rPr>
              <a:t> ABCD?</a:t>
            </a: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1644073" y="4027054"/>
            <a:ext cx="471328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0000FF"/>
                </a:solidFill>
              </a:rPr>
              <a:t>Tính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diện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tích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hình</a:t>
            </a:r>
            <a:r>
              <a:rPr lang="en-US" altLang="en-US" sz="3200" b="1" dirty="0">
                <a:solidFill>
                  <a:srgbClr val="0000FF"/>
                </a:solidFill>
              </a:rPr>
              <a:t> tam </a:t>
            </a:r>
            <a:r>
              <a:rPr lang="en-US" altLang="en-US" sz="3200" b="1" dirty="0" err="1">
                <a:solidFill>
                  <a:srgbClr val="0000FF"/>
                </a:solidFill>
              </a:rPr>
              <a:t>giác</a:t>
            </a:r>
            <a:r>
              <a:rPr lang="en-US" altLang="en-US" sz="3200" b="1" dirty="0">
                <a:solidFill>
                  <a:srgbClr val="0000FF"/>
                </a:solidFill>
              </a:rPr>
              <a:t> EDC?</a:t>
            </a:r>
          </a:p>
        </p:txBody>
      </p:sp>
      <p:sp>
        <p:nvSpPr>
          <p:cNvPr id="26" name="Text Box 34"/>
          <p:cNvSpPr txBox="1">
            <a:spLocks noChangeArrowheads="1"/>
          </p:cNvSpPr>
          <p:nvPr/>
        </p:nvSpPr>
        <p:spPr bwMode="auto">
          <a:xfrm>
            <a:off x="6063673" y="6008254"/>
            <a:ext cx="434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3333FF"/>
                </a:solidFill>
              </a:rPr>
              <a:t> hay (DC x EH) : 2 </a:t>
            </a:r>
          </a:p>
        </p:txBody>
      </p:sp>
    </p:spTree>
    <p:extLst>
      <p:ext uri="{BB962C8B-B14F-4D97-AF65-F5344CB8AC3E}">
        <p14:creationId xmlns:p14="http://schemas.microsoft.com/office/powerpoint/2010/main" val="3412639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10"/>
          <p:cNvSpPr>
            <a:spLocks noChangeArrowheads="1" noChangeShapeType="1" noTextEdit="1"/>
          </p:cNvSpPr>
          <p:nvPr/>
        </p:nvSpPr>
        <p:spPr bwMode="auto">
          <a:xfrm>
            <a:off x="819727" y="1572559"/>
            <a:ext cx="10467110" cy="1143000"/>
          </a:xfrm>
          <a:prstGeom prst="rect">
            <a:avLst/>
          </a:prstGeom>
          <a:solidFill>
            <a:srgbClr val="FFFF00"/>
          </a:solidFill>
        </p:spPr>
        <p:txBody>
          <a:bodyPr wrap="none" fromWordArt="1"/>
          <a:lstStyle/>
          <a:p>
            <a:pPr algn="ctr"/>
            <a:r>
              <a:rPr lang="vi-VN" sz="3200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Muốn tính diện tích hình tam giác ta lấy độ dài đáy, </a:t>
            </a:r>
          </a:p>
          <a:p>
            <a:pPr algn="ctr"/>
            <a:r>
              <a:rPr lang="vi-VN" sz="3200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nhân với chiều cao (cùng một đơn vị đo) rồi chia cho 2.</a:t>
            </a:r>
            <a:endParaRPr lang="en-US" sz="3200" kern="10" dirty="0">
              <a:ln w="9525">
                <a:noFill/>
                <a:round/>
                <a:headEnd/>
                <a:tailEnd/>
              </a:ln>
              <a:latin typeface="Arial"/>
              <a:cs typeface="Arial"/>
            </a:endParaRPr>
          </a:p>
        </p:txBody>
      </p:sp>
      <p:sp>
        <p:nvSpPr>
          <p:cNvPr id="5" name="WordArt 11"/>
          <p:cNvSpPr>
            <a:spLocks noChangeArrowheads="1" noChangeShapeType="1" noTextEdit="1"/>
          </p:cNvSpPr>
          <p:nvPr/>
        </p:nvSpPr>
        <p:spPr bwMode="auto">
          <a:xfrm>
            <a:off x="-76200" y="740055"/>
            <a:ext cx="2209800" cy="457200"/>
          </a:xfrm>
          <a:prstGeom prst="rect">
            <a:avLst/>
          </a:prstGeom>
        </p:spPr>
        <p:txBody>
          <a:bodyPr wrap="none" fromWordArt="1"/>
          <a:lstStyle/>
          <a:p>
            <a:pPr algn="ctr"/>
            <a:r>
              <a:rPr lang="en-US" sz="2800" kern="10" dirty="0">
                <a:ln w="9525">
                  <a:solidFill>
                    <a:srgbClr val="CC0099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lang="en-US" sz="3600" kern="10" dirty="0" err="1">
                <a:ln w="9525">
                  <a:solidFill>
                    <a:srgbClr val="CC0099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Quy</a:t>
            </a:r>
            <a:r>
              <a:rPr lang="en-US" sz="3600" kern="10" dirty="0">
                <a:ln w="9525">
                  <a:solidFill>
                    <a:srgbClr val="CC0099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lang="en-US" sz="3600" kern="10" dirty="0" err="1">
                <a:ln w="9525">
                  <a:solidFill>
                    <a:srgbClr val="CC0099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tắc</a:t>
            </a:r>
            <a:r>
              <a:rPr lang="en-US" sz="3600" kern="10" dirty="0">
                <a:ln w="9525">
                  <a:solidFill>
                    <a:srgbClr val="CC0099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:</a:t>
            </a:r>
          </a:p>
        </p:txBody>
      </p:sp>
      <p:sp>
        <p:nvSpPr>
          <p:cNvPr id="6" name="WordArt 12"/>
          <p:cNvSpPr>
            <a:spLocks noChangeArrowheads="1" noChangeShapeType="1" noTextEdit="1"/>
          </p:cNvSpPr>
          <p:nvPr/>
        </p:nvSpPr>
        <p:spPr bwMode="auto">
          <a:xfrm>
            <a:off x="1715654" y="3671887"/>
            <a:ext cx="6553200" cy="590550"/>
          </a:xfrm>
          <a:prstGeom prst="rect">
            <a:avLst/>
          </a:prstGeom>
        </p:spPr>
        <p:txBody>
          <a:bodyPr wrap="none" fromWordArt="1"/>
          <a:lstStyle/>
          <a:p>
            <a:pPr algn="ctr"/>
            <a:r>
              <a:rPr lang="vi-VN" sz="2800" b="1" kern="10" dirty="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Nếu gọi S là diện tích, a là độ dài đáy, h là chiều cao:</a:t>
            </a:r>
            <a:endParaRPr lang="en-US" sz="2800" b="1" kern="10" dirty="0">
              <a:ln w="9525">
                <a:noFill/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7" name="WordArt 13"/>
          <p:cNvSpPr>
            <a:spLocks noChangeArrowheads="1" noChangeShapeType="1" noTextEdit="1"/>
          </p:cNvSpPr>
          <p:nvPr/>
        </p:nvSpPr>
        <p:spPr bwMode="auto">
          <a:xfrm>
            <a:off x="320105" y="3090863"/>
            <a:ext cx="2057400" cy="438150"/>
          </a:xfrm>
          <a:prstGeom prst="rect">
            <a:avLst/>
          </a:prstGeom>
        </p:spPr>
        <p:txBody>
          <a:bodyPr wrap="none" fromWordArt="1"/>
          <a:lstStyle/>
          <a:p>
            <a:pPr algn="ctr"/>
            <a:r>
              <a:rPr lang="en-US" sz="3600" kern="10" dirty="0" err="1">
                <a:ln w="9525">
                  <a:solidFill>
                    <a:srgbClr val="CC0099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Công</a:t>
            </a:r>
            <a:r>
              <a:rPr lang="en-US" sz="3600" kern="10" dirty="0">
                <a:ln w="9525">
                  <a:solidFill>
                    <a:srgbClr val="CC0099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lang="en-US" sz="3600" kern="10" dirty="0" err="1">
                <a:ln w="9525">
                  <a:solidFill>
                    <a:srgbClr val="CC0099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thức</a:t>
            </a:r>
            <a:r>
              <a:rPr lang="en-US" sz="3600" kern="10" dirty="0">
                <a:ln w="9525">
                  <a:solidFill>
                    <a:srgbClr val="CC0099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:</a:t>
            </a:r>
          </a:p>
        </p:txBody>
      </p: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5344154" y="5302955"/>
            <a:ext cx="3429000" cy="1295400"/>
            <a:chOff x="2453" y="2830"/>
            <a:chExt cx="2352" cy="864"/>
          </a:xfrm>
        </p:grpSpPr>
        <p:sp>
          <p:nvSpPr>
            <p:cNvPr id="9" name="Rectangle 15"/>
            <p:cNvSpPr>
              <a:spLocks noChangeArrowheads="1"/>
            </p:cNvSpPr>
            <p:nvPr/>
          </p:nvSpPr>
          <p:spPr bwMode="auto">
            <a:xfrm>
              <a:off x="2453" y="2830"/>
              <a:ext cx="2352" cy="86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0066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0" name="Group 16"/>
            <p:cNvGrpSpPr>
              <a:grpSpLocks/>
            </p:cNvGrpSpPr>
            <p:nvPr/>
          </p:nvGrpSpPr>
          <p:grpSpPr bwMode="auto">
            <a:xfrm>
              <a:off x="3474" y="2994"/>
              <a:ext cx="942" cy="462"/>
              <a:chOff x="3618" y="3567"/>
              <a:chExt cx="942" cy="462"/>
            </a:xfrm>
          </p:grpSpPr>
          <p:sp>
            <p:nvSpPr>
              <p:cNvPr id="12" name="WordArt 17"/>
              <p:cNvSpPr>
                <a:spLocks noChangeArrowheads="1" noChangeShapeType="1" noTextEdit="1"/>
              </p:cNvSpPr>
              <p:nvPr/>
            </p:nvSpPr>
            <p:spPr bwMode="auto">
              <a:xfrm>
                <a:off x="3648" y="3567"/>
                <a:ext cx="912" cy="177"/>
              </a:xfrm>
              <a:prstGeom prst="rect">
                <a:avLst/>
              </a:prstGeom>
            </p:spPr>
            <p:txBody>
              <a:bodyPr wrap="none" fromWordArt="1"/>
              <a:lstStyle/>
              <a:p>
                <a:pPr algn="ctr"/>
                <a:r>
                  <a:rPr lang="en-US" sz="2800" kern="10" dirty="0">
                    <a:ln w="9525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solidFill>
                      <a:srgbClr val="3333FF"/>
                    </a:solidFill>
                    <a:latin typeface="Arial"/>
                    <a:cs typeface="Arial"/>
                  </a:rPr>
                  <a:t>a x h</a:t>
                </a:r>
              </a:p>
            </p:txBody>
          </p:sp>
          <p:sp>
            <p:nvSpPr>
              <p:cNvPr id="13" name="Line 18"/>
              <p:cNvSpPr>
                <a:spLocks noChangeShapeType="1"/>
              </p:cNvSpPr>
              <p:nvPr/>
            </p:nvSpPr>
            <p:spPr bwMode="auto">
              <a:xfrm>
                <a:off x="3618" y="3886"/>
                <a:ext cx="942" cy="0"/>
              </a:xfrm>
              <a:prstGeom prst="line">
                <a:avLst/>
              </a:prstGeom>
              <a:noFill/>
              <a:ln w="3810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WordArt 19"/>
              <p:cNvSpPr>
                <a:spLocks noChangeArrowheads="1" noChangeShapeType="1" noTextEdit="1"/>
              </p:cNvSpPr>
              <p:nvPr/>
            </p:nvSpPr>
            <p:spPr bwMode="auto">
              <a:xfrm>
                <a:off x="4026" y="3840"/>
                <a:ext cx="171" cy="189"/>
              </a:xfrm>
              <a:prstGeom prst="rect">
                <a:avLst/>
              </a:prstGeom>
            </p:spPr>
            <p:txBody>
              <a:bodyPr wrap="none" fromWordArt="1"/>
              <a:lstStyle/>
              <a:p>
                <a:pPr algn="ctr"/>
                <a:r>
                  <a:rPr lang="en-US" sz="2800" kern="10">
                    <a:ln w="9525">
                      <a:solidFill>
                        <a:srgbClr val="3333FF"/>
                      </a:solidFill>
                      <a:round/>
                      <a:headEnd/>
                      <a:tailEnd/>
                    </a:ln>
                    <a:solidFill>
                      <a:srgbClr val="3333FF"/>
                    </a:solidFill>
                    <a:latin typeface="Arial"/>
                    <a:cs typeface="Arial"/>
                  </a:rPr>
                  <a:t>2</a:t>
                </a:r>
              </a:p>
            </p:txBody>
          </p:sp>
        </p:grpSp>
        <p:sp>
          <p:nvSpPr>
            <p:cNvPr id="11" name="WordArt 20"/>
            <p:cNvSpPr>
              <a:spLocks noChangeArrowheads="1" noChangeShapeType="1" noTextEdit="1"/>
            </p:cNvSpPr>
            <p:nvPr/>
          </p:nvSpPr>
          <p:spPr bwMode="auto">
            <a:xfrm>
              <a:off x="2688" y="3072"/>
              <a:ext cx="672" cy="276"/>
            </a:xfrm>
            <a:prstGeom prst="rect">
              <a:avLst/>
            </a:prstGeom>
          </p:spPr>
          <p:txBody>
            <a:bodyPr wrap="none" fromWordArt="1"/>
            <a:lstStyle/>
            <a:p>
              <a:pPr algn="ctr"/>
              <a:r>
                <a:rPr lang="en-US" sz="2800" kern="10"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solidFill>
                    <a:srgbClr val="3333FF"/>
                  </a:solidFill>
                  <a:latin typeface="Arial"/>
                  <a:cs typeface="Arial"/>
                </a:rPr>
                <a:t>S = </a:t>
              </a:r>
            </a:p>
          </p:txBody>
        </p:sp>
      </p:grpSp>
      <p:sp>
        <p:nvSpPr>
          <p:cNvPr id="15" name="WordArt 22"/>
          <p:cNvSpPr>
            <a:spLocks noChangeArrowheads="1" noChangeShapeType="1" noTextEdit="1"/>
          </p:cNvSpPr>
          <p:nvPr/>
        </p:nvSpPr>
        <p:spPr bwMode="auto">
          <a:xfrm>
            <a:off x="3925454" y="4433887"/>
            <a:ext cx="5486400" cy="533400"/>
          </a:xfrm>
          <a:prstGeom prst="rect">
            <a:avLst/>
          </a:prstGeom>
        </p:spPr>
        <p:txBody>
          <a:bodyPr wrap="none" fromWordArt="1"/>
          <a:lstStyle/>
          <a:p>
            <a:pPr algn="ctr"/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Ta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có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công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thức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tính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diện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tích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hình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 tam </a:t>
            </a:r>
            <a:r>
              <a:rPr lang="en-US" sz="2800" b="1" kern="10" dirty="0" err="1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giác</a:t>
            </a:r>
            <a:r>
              <a:rPr lang="en-US" sz="2800" b="1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:</a:t>
            </a:r>
          </a:p>
        </p:txBody>
      </p:sp>
      <p:grpSp>
        <p:nvGrpSpPr>
          <p:cNvPr id="16" name="Group 33"/>
          <p:cNvGrpSpPr>
            <a:grpSpLocks/>
          </p:cNvGrpSpPr>
          <p:nvPr/>
        </p:nvGrpSpPr>
        <p:grpSpPr bwMode="auto">
          <a:xfrm>
            <a:off x="1410854" y="4357687"/>
            <a:ext cx="2819400" cy="1752600"/>
            <a:chOff x="480" y="2976"/>
            <a:chExt cx="1680" cy="1009"/>
          </a:xfrm>
        </p:grpSpPr>
        <p:grpSp>
          <p:nvGrpSpPr>
            <p:cNvPr id="17" name="Group 25"/>
            <p:cNvGrpSpPr>
              <a:grpSpLocks/>
            </p:cNvGrpSpPr>
            <p:nvPr/>
          </p:nvGrpSpPr>
          <p:grpSpPr bwMode="auto">
            <a:xfrm>
              <a:off x="480" y="2976"/>
              <a:ext cx="1680" cy="1009"/>
              <a:chOff x="480" y="2976"/>
              <a:chExt cx="1680" cy="1009"/>
            </a:xfrm>
          </p:grpSpPr>
          <p:sp>
            <p:nvSpPr>
              <p:cNvPr id="19" name="AutoShape 23"/>
              <p:cNvSpPr>
                <a:spLocks noChangeArrowheads="1"/>
              </p:cNvSpPr>
              <p:nvPr/>
            </p:nvSpPr>
            <p:spPr bwMode="auto">
              <a:xfrm>
                <a:off x="480" y="2976"/>
                <a:ext cx="1680" cy="1009"/>
              </a:xfrm>
              <a:prstGeom prst="triangle">
                <a:avLst>
                  <a:gd name="adj" fmla="val 33551"/>
                </a:avLst>
              </a:prstGeom>
              <a:solidFill>
                <a:srgbClr val="00FFF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" name="Line 24"/>
              <p:cNvSpPr>
                <a:spLocks noChangeShapeType="1"/>
              </p:cNvSpPr>
              <p:nvPr/>
            </p:nvSpPr>
            <p:spPr bwMode="auto">
              <a:xfrm>
                <a:off x="1056" y="2976"/>
                <a:ext cx="0" cy="100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18" name="AutoShape 32"/>
            <p:cNvCxnSpPr>
              <a:cxnSpLocks noChangeShapeType="1"/>
            </p:cNvCxnSpPr>
            <p:nvPr/>
          </p:nvCxnSpPr>
          <p:spPr bwMode="auto">
            <a:xfrm rot="16200000" flipH="1">
              <a:off x="984" y="3768"/>
              <a:ext cx="288" cy="14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1" name="Group 39"/>
          <p:cNvGrpSpPr>
            <a:grpSpLocks/>
          </p:cNvGrpSpPr>
          <p:nvPr/>
        </p:nvGrpSpPr>
        <p:grpSpPr bwMode="auto">
          <a:xfrm>
            <a:off x="1410854" y="6110287"/>
            <a:ext cx="2819400" cy="747713"/>
            <a:chOff x="480" y="3696"/>
            <a:chExt cx="1680" cy="471"/>
          </a:xfrm>
        </p:grpSpPr>
        <p:sp>
          <p:nvSpPr>
            <p:cNvPr id="22" name="AutoShape 37"/>
            <p:cNvSpPr>
              <a:spLocks/>
            </p:cNvSpPr>
            <p:nvPr/>
          </p:nvSpPr>
          <p:spPr bwMode="auto">
            <a:xfrm rot="5400000" flipH="1">
              <a:off x="1224" y="2952"/>
              <a:ext cx="192" cy="1680"/>
            </a:xfrm>
            <a:prstGeom prst="leftBrace">
              <a:avLst>
                <a:gd name="adj1" fmla="val 72917"/>
                <a:gd name="adj2" fmla="val 50000"/>
              </a:avLst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" name="Text Box 38"/>
            <p:cNvSpPr txBox="1">
              <a:spLocks noChangeArrowheads="1"/>
            </p:cNvSpPr>
            <p:nvPr/>
          </p:nvSpPr>
          <p:spPr bwMode="auto">
            <a:xfrm>
              <a:off x="1200" y="3840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6600"/>
                  </a:solidFill>
                </a:rPr>
                <a:t>a</a:t>
              </a:r>
            </a:p>
          </p:txBody>
        </p:sp>
      </p:grpSp>
      <p:grpSp>
        <p:nvGrpSpPr>
          <p:cNvPr id="24" name="Group 45"/>
          <p:cNvGrpSpPr>
            <a:grpSpLocks/>
          </p:cNvGrpSpPr>
          <p:nvPr/>
        </p:nvGrpSpPr>
        <p:grpSpPr bwMode="auto">
          <a:xfrm>
            <a:off x="2401454" y="4433887"/>
            <a:ext cx="609600" cy="1600200"/>
            <a:chOff x="1920" y="2400"/>
            <a:chExt cx="384" cy="1008"/>
          </a:xfrm>
        </p:grpSpPr>
        <p:sp>
          <p:nvSpPr>
            <p:cNvPr id="25" name="AutoShape 36"/>
            <p:cNvSpPr>
              <a:spLocks/>
            </p:cNvSpPr>
            <p:nvPr/>
          </p:nvSpPr>
          <p:spPr bwMode="auto">
            <a:xfrm rot="10800000">
              <a:off x="1920" y="2400"/>
              <a:ext cx="144" cy="1008"/>
            </a:xfrm>
            <a:prstGeom prst="leftBrace">
              <a:avLst>
                <a:gd name="adj1" fmla="val 175000"/>
                <a:gd name="adj2" fmla="val 50000"/>
              </a:avLst>
            </a:prstGeom>
            <a:noFill/>
            <a:ln w="222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" name="Rectangle 40"/>
            <p:cNvSpPr>
              <a:spLocks noChangeArrowheads="1"/>
            </p:cNvSpPr>
            <p:nvPr/>
          </p:nvSpPr>
          <p:spPr bwMode="auto">
            <a:xfrm>
              <a:off x="2016" y="2736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6600"/>
                  </a:solidFill>
                </a:rPr>
                <a:t>h</a:t>
              </a:r>
            </a:p>
          </p:txBody>
        </p:sp>
      </p:grpSp>
      <p:sp>
        <p:nvSpPr>
          <p:cNvPr id="27" name="Rectangle 26"/>
          <p:cNvSpPr/>
          <p:nvPr/>
        </p:nvSpPr>
        <p:spPr>
          <a:xfrm>
            <a:off x="2133600" y="855010"/>
            <a:ext cx="80810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Muốn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tính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diện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tích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hình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tam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giác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ta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làm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thế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nào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2752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666</Words>
  <Application>Microsoft Office PowerPoint</Application>
  <PresentationFormat>Widescreen</PresentationFormat>
  <Paragraphs>142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 Unicode MS</vt:lpstr>
      <vt:lpstr>Arial</vt:lpstr>
      <vt:lpstr>Arial Black</vt:lpstr>
      <vt:lpstr>Calibri</vt:lpstr>
      <vt:lpstr>Calibri Light</vt:lpstr>
      <vt:lpstr>Garamond</vt:lpstr>
      <vt:lpstr>Tahoma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PC</dc:creator>
  <cp:lastModifiedBy>Admin</cp:lastModifiedBy>
  <cp:revision>30</cp:revision>
  <dcterms:created xsi:type="dcterms:W3CDTF">2021-12-04T12:14:30Z</dcterms:created>
  <dcterms:modified xsi:type="dcterms:W3CDTF">2021-12-09T07:25:48Z</dcterms:modified>
</cp:coreProperties>
</file>