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88" r:id="rId4"/>
    <p:sldMasterId id="2147483702" r:id="rId5"/>
  </p:sldMasterIdLst>
  <p:notesMasterIdLst>
    <p:notesMasterId r:id="rId35"/>
  </p:notesMasterIdLst>
  <p:sldIdLst>
    <p:sldId id="290" r:id="rId6"/>
    <p:sldId id="257" r:id="rId7"/>
    <p:sldId id="294" r:id="rId8"/>
    <p:sldId id="295" r:id="rId9"/>
    <p:sldId id="266" r:id="rId10"/>
    <p:sldId id="296" r:id="rId11"/>
    <p:sldId id="297" r:id="rId12"/>
    <p:sldId id="268" r:id="rId13"/>
    <p:sldId id="298" r:id="rId14"/>
    <p:sldId id="299" r:id="rId15"/>
    <p:sldId id="300" r:id="rId16"/>
    <p:sldId id="343" r:id="rId17"/>
    <p:sldId id="301" r:id="rId18"/>
    <p:sldId id="302" r:id="rId19"/>
    <p:sldId id="303" r:id="rId20"/>
    <p:sldId id="346" r:id="rId21"/>
    <p:sldId id="345" r:id="rId22"/>
    <p:sldId id="344" r:id="rId23"/>
    <p:sldId id="326" r:id="rId24"/>
    <p:sldId id="304" r:id="rId25"/>
    <p:sldId id="305" r:id="rId26"/>
    <p:sldId id="327" r:id="rId27"/>
    <p:sldId id="258" r:id="rId28"/>
    <p:sldId id="324" r:id="rId29"/>
    <p:sldId id="325" r:id="rId30"/>
    <p:sldId id="322" r:id="rId31"/>
    <p:sldId id="347" r:id="rId32"/>
    <p:sldId id="329" r:id="rId33"/>
    <p:sldId id="26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D0D5"/>
    <a:srgbClr val="1EAEAA"/>
    <a:srgbClr val="00FFFF"/>
    <a:srgbClr val="FF7F00"/>
    <a:srgbClr val="4D9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32" autoAdjust="0"/>
    <p:restoredTop sz="94660"/>
  </p:normalViewPr>
  <p:slideViewPr>
    <p:cSldViewPr snapToGrid="0">
      <p:cViewPr varScale="1">
        <p:scale>
          <a:sx n="89" d="100"/>
          <a:sy n="89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0D729-AD9F-4F3D-A08C-0F51AC2D8C9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1D4E9-310E-49EF-B4E9-626BDBB7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8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44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167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876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629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725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350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393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876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956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381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18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879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186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344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112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794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726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11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00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30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446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64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393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372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46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5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2052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418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1280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7363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2076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958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2312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453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0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362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3772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5130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6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1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 flipH="1">
            <a:off x="10702546" y="818941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 flipH="1">
            <a:off x="3440318" y="4586273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 rot="761566" flipH="1">
            <a:off x="-2662083" y="-2404784"/>
            <a:ext cx="6075109" cy="6945317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736600" y="0"/>
            <a:ext cx="10744000" cy="62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950967" y="1569447"/>
            <a:ext cx="1027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600"/>
            </a:lvl1pPr>
            <a:lvl2pPr marL="1219170" lvl="1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600"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728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3586553" y="4586273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7"/>
          <p:cNvSpPr/>
          <p:nvPr/>
        </p:nvSpPr>
        <p:spPr>
          <a:xfrm>
            <a:off x="-769542" y="5734491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>
            <a:off x="6837850" y="-2410387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20818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1061993" y="-2410387"/>
            <a:ext cx="13975095" cy="1306797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676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744493" y="-2372287"/>
            <a:ext cx="13975095" cy="1306797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07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66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 rot="10800000" flipH="1">
            <a:off x="4196158" y="577061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55607" y="43562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 rot="10800000" flipH="1">
            <a:off x="8285553" y="-2431609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62688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 rot="10800000">
            <a:off x="6646908" y="568171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65" name="Google Shape;165;p19"/>
          <p:cNvSpPr/>
          <p:nvPr/>
        </p:nvSpPr>
        <p:spPr>
          <a:xfrm rot="10800000">
            <a:off x="10482943" y="42673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9"/>
          <p:cNvSpPr/>
          <p:nvPr/>
        </p:nvSpPr>
        <p:spPr>
          <a:xfrm rot="10800000">
            <a:off x="-1874448" y="-2203009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5892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1061993" y="3920279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3586553" y="-3693087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3586558" y="5334634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6837850" y="2429412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9923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10702546" y="3920279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3"/>
          <p:cNvSpPr/>
          <p:nvPr/>
        </p:nvSpPr>
        <p:spPr>
          <a:xfrm rot="10800000">
            <a:off x="3440318" y="-3693087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3"/>
          <p:cNvSpPr/>
          <p:nvPr/>
        </p:nvSpPr>
        <p:spPr>
          <a:xfrm rot="10800000">
            <a:off x="6358512" y="5334634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95037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10702546" y="3920279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4"/>
          <p:cNvSpPr/>
          <p:nvPr/>
        </p:nvSpPr>
        <p:spPr>
          <a:xfrm rot="10800000">
            <a:off x="3440318" y="-3693087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341393" y="2226212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90682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969389" y="3704379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2561561" y="-469266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5"/>
          <p:cNvSpPr/>
          <p:nvPr/>
        </p:nvSpPr>
        <p:spPr>
          <a:xfrm rot="1398376">
            <a:off x="5656737" y="3798847"/>
            <a:ext cx="4824188" cy="6071256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8827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28593A9-40E4-4715-BB88-DD783705E2B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82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511322" y="486251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194"/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4912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020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77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17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3027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79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27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552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522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77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2375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859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74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6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1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4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0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2021/12/19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47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98557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loo 2"/>
              <a:buChar char="●"/>
              <a:defRPr sz="18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0847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0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1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1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8034"/>
            <a:ext cx="12192000" cy="685359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8194" y="296903"/>
            <a:ext cx="7345318" cy="61223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21517257">
            <a:off x="2761953" y="2725246"/>
            <a:ext cx="519179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300" normalizeH="0" baseline="0" noProof="0" dirty="0">
                <a:ln>
                  <a:noFill/>
                </a:ln>
                <a:solidFill>
                  <a:srgbClr val="4D99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4800" b="0" i="0" u="none" strike="noStrike" kern="1200" cap="none" spc="300" normalizeH="0" noProof="0" dirty="0">
                <a:ln>
                  <a:noFill/>
                </a:ln>
                <a:solidFill>
                  <a:srgbClr val="4D99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TAM GIÁC</a:t>
            </a:r>
            <a:endParaRPr kumimoji="0" lang="en-US" sz="4800" b="0" i="0" u="none" strike="noStrike" kern="1200" cap="none" spc="300" normalizeH="0" baseline="0" noProof="0" dirty="0">
              <a:ln>
                <a:noFill/>
              </a:ln>
              <a:solidFill>
                <a:srgbClr val="4D998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6981">
            <a:off x="7695502" y="838892"/>
            <a:ext cx="4098090" cy="38214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7223060" y="625265"/>
            <a:ext cx="1565616" cy="512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884418" y="4048044"/>
            <a:ext cx="707469" cy="707469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77631" y="530175"/>
            <a:ext cx="975299" cy="957567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279695" y="4737302"/>
            <a:ext cx="1829505" cy="1681965"/>
          </a:xfrm>
          <a:prstGeom prst="rect">
            <a:avLst/>
          </a:prstGeom>
        </p:spPr>
      </p:pic>
      <p:pic>
        <p:nvPicPr>
          <p:cNvPr id="22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590465" y="4870414"/>
            <a:ext cx="1045535" cy="13737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14F082-0E1A-408E-ADFB-10CE305640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37301" y="1366040"/>
            <a:ext cx="3454699" cy="287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3414">
            <a:off x="1687298" y="4351934"/>
            <a:ext cx="2531172" cy="2531172"/>
          </a:xfrm>
          <a:prstGeom prst="rect">
            <a:avLst/>
          </a:prstGeom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E83BCF71-4541-444C-AAA2-15E953D65F97}"/>
              </a:ext>
            </a:extLst>
          </p:cNvPr>
          <p:cNvSpPr txBox="1"/>
          <p:nvPr/>
        </p:nvSpPr>
        <p:spPr>
          <a:xfrm>
            <a:off x="1919974" y="1571682"/>
            <a:ext cx="669381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80F1490-EAAB-46AF-9281-AB57C5D95BE7}"/>
              </a:ext>
            </a:extLst>
          </p:cNvPr>
          <p:cNvSpPr/>
          <p:nvPr/>
        </p:nvSpPr>
        <p:spPr>
          <a:xfrm>
            <a:off x="4415451" y="4076418"/>
            <a:ext cx="1332623" cy="1258700"/>
          </a:xfrm>
          <a:prstGeom prst="triangle">
            <a:avLst/>
          </a:prstGeom>
          <a:solidFill>
            <a:srgbClr val="4D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EE18B47-AED0-4A33-91A3-0C5084AEBE49}"/>
              </a:ext>
            </a:extLst>
          </p:cNvPr>
          <p:cNvSpPr/>
          <p:nvPr/>
        </p:nvSpPr>
        <p:spPr>
          <a:xfrm rot="19996476">
            <a:off x="5464161" y="4083067"/>
            <a:ext cx="584695" cy="552261"/>
          </a:xfrm>
          <a:prstGeom prst="triangle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DBF6E6-C322-47D5-8748-2FBF95FC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7111" y="141625"/>
            <a:ext cx="6680425" cy="65255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4183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9867080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762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C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ÁC DẠNG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2163E5-45C4-4420-8FF5-F7183BDB992F}"/>
              </a:ext>
            </a:extLst>
          </p:cNvPr>
          <p:cNvSpPr txBox="1"/>
          <p:nvPr/>
        </p:nvSpPr>
        <p:spPr>
          <a:xfrm>
            <a:off x="5233831" y="1194690"/>
            <a:ext cx="172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DẠNG 2</a:t>
            </a:r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A3D4CBF9-9774-433C-8575-47400D08D50A}"/>
              </a:ext>
            </a:extLst>
          </p:cNvPr>
          <p:cNvGrpSpPr>
            <a:grpSpLocks/>
          </p:cNvGrpSpPr>
          <p:nvPr/>
        </p:nvGrpSpPr>
        <p:grpSpPr bwMode="auto">
          <a:xfrm>
            <a:off x="4381499" y="-1400663"/>
            <a:ext cx="4577443" cy="1240"/>
            <a:chOff x="1672" y="1824"/>
            <a:chExt cx="2160" cy="1240"/>
          </a:xfrm>
        </p:grpSpPr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817AAB76-C2BB-495D-9FBA-EBE7A6C58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824"/>
              <a:ext cx="624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38026D9F-7D4C-4AA5-A83B-D3E345785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825"/>
              <a:ext cx="2160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ACFB2315-734F-4125-A750-E62AD6ADE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3063"/>
              <a:ext cx="15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Box 25">
            <a:extLst>
              <a:ext uri="{FF2B5EF4-FFF2-40B4-BE49-F238E27FC236}">
                <a16:creationId xmlns:a16="http://schemas.microsoft.com/office/drawing/2014/main" id="{10E2CFFD-21F9-44A4-938F-AAFF5A4C7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220" y="5432477"/>
            <a:ext cx="711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 dirty="0" err="1"/>
              <a:t>Hình</a:t>
            </a:r>
            <a:r>
              <a:rPr lang="en-US" altLang="en-US" sz="2400" i="1" dirty="0"/>
              <a:t> tam </a:t>
            </a:r>
            <a:r>
              <a:rPr lang="en-US" altLang="en-US" sz="2400" i="1" dirty="0" err="1"/>
              <a:t>giác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có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một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góc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tù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và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hai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góc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nhọn</a:t>
            </a:r>
            <a:r>
              <a:rPr lang="en-US" altLang="en-US" sz="2400" i="1" dirty="0"/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0A45A6E-D855-4033-B9CF-62D8BB5369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528" y="3953866"/>
            <a:ext cx="986236" cy="9862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999E6F2-17A4-4C46-A729-39C02215E1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798" y="3953866"/>
            <a:ext cx="986236" cy="9862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8168087-069F-440C-A622-A2484DD3D3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3255">
            <a:off x="7631577" y="4556000"/>
            <a:ext cx="986236" cy="9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3.7037E-7 L -0.34323 -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418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486 L -0.32891 -0.3810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4183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9867080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762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CÁC DẠNG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2163E5-45C4-4420-8FF5-F7183BDB992F}"/>
              </a:ext>
            </a:extLst>
          </p:cNvPr>
          <p:cNvSpPr txBox="1"/>
          <p:nvPr/>
        </p:nvSpPr>
        <p:spPr>
          <a:xfrm>
            <a:off x="5233831" y="1194690"/>
            <a:ext cx="172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DẠNG 3</a:t>
            </a:r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A3D4CBF9-9774-433C-8575-47400D08D50A}"/>
              </a:ext>
            </a:extLst>
          </p:cNvPr>
          <p:cNvGrpSpPr>
            <a:grpSpLocks/>
          </p:cNvGrpSpPr>
          <p:nvPr/>
        </p:nvGrpSpPr>
        <p:grpSpPr bwMode="auto">
          <a:xfrm>
            <a:off x="4381499" y="-1400663"/>
            <a:ext cx="4577443" cy="1240"/>
            <a:chOff x="1672" y="1824"/>
            <a:chExt cx="2160" cy="1240"/>
          </a:xfrm>
        </p:grpSpPr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817AAB76-C2BB-495D-9FBA-EBE7A6C58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824"/>
              <a:ext cx="624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38026D9F-7D4C-4AA5-A83B-D3E345785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825"/>
              <a:ext cx="2160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ACFB2315-734F-4125-A750-E62AD6ADE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3063"/>
              <a:ext cx="15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8" name="Text Box 26">
            <a:extLst>
              <a:ext uri="{FF2B5EF4-FFF2-40B4-BE49-F238E27FC236}">
                <a16:creationId xmlns:a16="http://schemas.microsoft.com/office/drawing/2014/main" id="{4BFD72D9-7D40-42CA-B216-94F9323C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419" y="5467351"/>
            <a:ext cx="7249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 dirty="0" err="1"/>
              <a:t>Hình</a:t>
            </a:r>
            <a:r>
              <a:rPr lang="en-US" altLang="en-US" sz="2400" i="1" dirty="0"/>
              <a:t> tam </a:t>
            </a:r>
            <a:r>
              <a:rPr lang="en-US" altLang="en-US" sz="2400" i="1" dirty="0" err="1"/>
              <a:t>giác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có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một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góc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vuông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và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hai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góc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nhọn</a:t>
            </a:r>
            <a:r>
              <a:rPr lang="en-US" altLang="en-US" sz="2400" i="1" dirty="0"/>
              <a:t> (</a:t>
            </a:r>
            <a:r>
              <a:rPr lang="en-US" altLang="en-US" sz="2400" i="1" dirty="0" err="1"/>
              <a:t>gọi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là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hình</a:t>
            </a:r>
            <a:r>
              <a:rPr lang="en-US" altLang="en-US" sz="2400" i="1" dirty="0"/>
              <a:t> tam </a:t>
            </a:r>
            <a:r>
              <a:rPr lang="en-US" altLang="en-US" sz="2400" i="1" dirty="0" err="1"/>
              <a:t>giác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vuông</a:t>
            </a:r>
            <a:r>
              <a:rPr lang="en-US" altLang="en-US" sz="2400" i="1" dirty="0"/>
              <a:t>).</a:t>
            </a:r>
          </a:p>
        </p:txBody>
      </p:sp>
      <p:sp>
        <p:nvSpPr>
          <p:cNvPr id="19" name="AutoShape 17">
            <a:extLst>
              <a:ext uri="{FF2B5EF4-FFF2-40B4-BE49-F238E27FC236}">
                <a16:creationId xmlns:a16="http://schemas.microsoft.com/office/drawing/2014/main" id="{F8D2D76B-BC01-4219-9E5C-4AA9C18CF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320" y="2128593"/>
            <a:ext cx="3489960" cy="3011498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latin typeface=".VnArial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278855-CADF-4BAC-A20F-CE33ADA233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08" y="4153855"/>
            <a:ext cx="986236" cy="9862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1443D7-F248-4E9F-B148-216BCF84BD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4588" y="4153855"/>
            <a:ext cx="986236" cy="9862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8E0FB28-A46D-4F6B-80C9-ACF90F387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8017" flipV="1">
            <a:off x="7259545" y="4779101"/>
            <a:ext cx="986236" cy="9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3.7037E-6 L -0.35781 3.703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22369 3.7037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-0.2388 -0.367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A64247D-2B7B-4FAB-B47D-6C0EFEB2A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333" y="-108813"/>
            <a:ext cx="5356837" cy="52326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4183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9867080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762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CÁC DẠNG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4BFD72D9-7D40-42CA-B216-94F9323C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525" y="4002904"/>
            <a:ext cx="32643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nhọn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9" name="AutoShape 17">
            <a:extLst>
              <a:ext uri="{FF2B5EF4-FFF2-40B4-BE49-F238E27FC236}">
                <a16:creationId xmlns:a16="http://schemas.microsoft.com/office/drawing/2014/main" id="{F8D2D76B-BC01-4219-9E5C-4AA9C18CF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742" y="1353702"/>
            <a:ext cx="2798497" cy="2414832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D6FF8743-8177-4E56-88B0-BA0650BC2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299" y="4029141"/>
            <a:ext cx="39865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1" dirty="0" err="1"/>
              <a:t>Hình</a:t>
            </a:r>
            <a:r>
              <a:rPr lang="en-US" altLang="en-US" sz="2000" i="1" dirty="0"/>
              <a:t> tam </a:t>
            </a:r>
            <a:r>
              <a:rPr lang="en-US" altLang="en-US" sz="2000" i="1" dirty="0" err="1"/>
              <a:t>giác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có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một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góc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tù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và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hai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góc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nhọn</a:t>
            </a:r>
            <a:r>
              <a:rPr lang="en-US" altLang="en-US" sz="2000" i="1" dirty="0"/>
              <a:t>.</a:t>
            </a:r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CC2BBEA4-7109-47CA-9723-59352D96C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79" y="1277026"/>
            <a:ext cx="3258126" cy="2491508"/>
          </a:xfrm>
          <a:prstGeom prst="triangle">
            <a:avLst>
              <a:gd name="adj" fmla="val 48579"/>
            </a:avLst>
          </a:prstGeom>
          <a:solidFill>
            <a:schemeClr val="accent6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/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2C469D6B-ECCE-4DB9-9B42-BA78F716C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8098" y="3999781"/>
            <a:ext cx="4660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1" dirty="0" err="1">
                <a:latin typeface="+mj-lt"/>
              </a:rPr>
              <a:t>Hình</a:t>
            </a:r>
            <a:r>
              <a:rPr lang="en-US" altLang="en-US" sz="2000" i="1" dirty="0">
                <a:latin typeface="+mj-lt"/>
              </a:rPr>
              <a:t> tam </a:t>
            </a:r>
            <a:r>
              <a:rPr lang="en-US" altLang="en-US" sz="2000" i="1" dirty="0" err="1">
                <a:latin typeface="+mj-lt"/>
              </a:rPr>
              <a:t>giác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i="1" dirty="0" err="1">
                <a:latin typeface="+mj-lt"/>
              </a:rPr>
              <a:t>có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i="1" dirty="0" err="1">
                <a:latin typeface="+mj-lt"/>
              </a:rPr>
              <a:t>ba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i="1" dirty="0" err="1">
                <a:latin typeface="+mj-lt"/>
              </a:rPr>
              <a:t>góc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i="1" dirty="0" err="1">
                <a:latin typeface="+mj-lt"/>
              </a:rPr>
              <a:t>nhọn</a:t>
            </a:r>
            <a:endParaRPr lang="en-US" alt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26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/>
      <p:bldP spid="22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56270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10852484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86909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ĐÁY VÀ ĐƯỜNG CAO CỦA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A3D4CBF9-9774-433C-8575-47400D08D50A}"/>
              </a:ext>
            </a:extLst>
          </p:cNvPr>
          <p:cNvGrpSpPr>
            <a:grpSpLocks/>
          </p:cNvGrpSpPr>
          <p:nvPr/>
        </p:nvGrpSpPr>
        <p:grpSpPr bwMode="auto">
          <a:xfrm>
            <a:off x="4381499" y="-1400663"/>
            <a:ext cx="4577443" cy="1240"/>
            <a:chOff x="1672" y="1824"/>
            <a:chExt cx="2160" cy="1240"/>
          </a:xfrm>
        </p:grpSpPr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817AAB76-C2BB-495D-9FBA-EBE7A6C58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824"/>
              <a:ext cx="624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38026D9F-7D4C-4AA5-A83B-D3E345785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825"/>
              <a:ext cx="2160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ACFB2315-734F-4125-A750-E62AD6ADE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3063"/>
              <a:ext cx="15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1C3487C-8AF8-4EE5-AE0A-3D90EEB7E8A4}"/>
              </a:ext>
            </a:extLst>
          </p:cNvPr>
          <p:cNvSpPr/>
          <p:nvPr/>
        </p:nvSpPr>
        <p:spPr>
          <a:xfrm>
            <a:off x="3026590" y="2243990"/>
            <a:ext cx="5517335" cy="3067038"/>
          </a:xfrm>
          <a:prstGeom prst="triangle">
            <a:avLst>
              <a:gd name="adj" fmla="val 29003"/>
            </a:avLst>
          </a:prstGeom>
          <a:solidFill>
            <a:srgbClr val="00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BFD03-31CF-44C1-9058-49608ED0C9AD}"/>
              </a:ext>
            </a:extLst>
          </p:cNvPr>
          <p:cNvSpPr txBox="1"/>
          <p:nvPr/>
        </p:nvSpPr>
        <p:spPr>
          <a:xfrm>
            <a:off x="4347833" y="1601156"/>
            <a:ext cx="58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D43063-43F4-4DBB-B6EB-800407281C19}"/>
              </a:ext>
            </a:extLst>
          </p:cNvPr>
          <p:cNvSpPr txBox="1"/>
          <p:nvPr/>
        </p:nvSpPr>
        <p:spPr>
          <a:xfrm>
            <a:off x="2465876" y="5140080"/>
            <a:ext cx="58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6F49AE-79AD-4E18-8434-61A0221FDD91}"/>
              </a:ext>
            </a:extLst>
          </p:cNvPr>
          <p:cNvSpPr txBox="1"/>
          <p:nvPr/>
        </p:nvSpPr>
        <p:spPr>
          <a:xfrm>
            <a:off x="8543925" y="5140080"/>
            <a:ext cx="58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144A63-548C-4BBA-A740-56640DA01ACD}"/>
              </a:ext>
            </a:extLst>
          </p:cNvPr>
          <p:cNvSpPr txBox="1"/>
          <p:nvPr/>
        </p:nvSpPr>
        <p:spPr>
          <a:xfrm>
            <a:off x="4851" y="1119925"/>
            <a:ext cx="385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Đáy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ABC2C5-705F-41A4-86C8-A35F4459FF3C}"/>
              </a:ext>
            </a:extLst>
          </p:cNvPr>
          <p:cNvCxnSpPr>
            <a:cxnSpLocks/>
          </p:cNvCxnSpPr>
          <p:nvPr/>
        </p:nvCxnSpPr>
        <p:spPr>
          <a:xfrm>
            <a:off x="-12434" y="3563340"/>
            <a:ext cx="546837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4778181-5024-4B74-BE9E-AE9BE00EE546}"/>
              </a:ext>
            </a:extLst>
          </p:cNvPr>
          <p:cNvSpPr txBox="1"/>
          <p:nvPr/>
        </p:nvSpPr>
        <p:spPr>
          <a:xfrm>
            <a:off x="7463907" y="1119925"/>
            <a:ext cx="385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BC </a:t>
            </a:r>
            <a:r>
              <a:rPr lang="en-US" sz="2800" b="1" i="1" dirty="0" err="1">
                <a:solidFill>
                  <a:srgbClr val="C00000"/>
                </a:solidFill>
              </a:rPr>
              <a:t>là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cạnh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đáy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8CFBFA-F39B-48DC-BF36-BBA5A5FF93E2}"/>
              </a:ext>
            </a:extLst>
          </p:cNvPr>
          <p:cNvSpPr txBox="1"/>
          <p:nvPr/>
        </p:nvSpPr>
        <p:spPr>
          <a:xfrm>
            <a:off x="-9011" y="1701261"/>
            <a:ext cx="440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53D8C4A-D829-4FA1-A312-9C96E8ED5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4" y="1980496"/>
            <a:ext cx="1655557" cy="3330005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0437899-B6FE-4C62-AE71-3EE7CF8F1B18}"/>
              </a:ext>
            </a:extLst>
          </p:cNvPr>
          <p:cNvCxnSpPr>
            <a:cxnSpLocks/>
            <a:stCxn id="2" idx="0"/>
            <a:endCxn id="2" idx="3"/>
          </p:cNvCxnSpPr>
          <p:nvPr/>
        </p:nvCxnSpPr>
        <p:spPr>
          <a:xfrm>
            <a:off x="4626783" y="2243990"/>
            <a:ext cx="0" cy="3067038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A4EF26F-A5CD-4AB5-8CD0-2341C04BD5E6}"/>
              </a:ext>
            </a:extLst>
          </p:cNvPr>
          <p:cNvSpPr txBox="1"/>
          <p:nvPr/>
        </p:nvSpPr>
        <p:spPr>
          <a:xfrm>
            <a:off x="3370811" y="5313987"/>
            <a:ext cx="58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99505A-96F9-431B-9C8A-3F0EC668B966}"/>
              </a:ext>
            </a:extLst>
          </p:cNvPr>
          <p:cNvSpPr txBox="1"/>
          <p:nvPr/>
        </p:nvSpPr>
        <p:spPr>
          <a:xfrm>
            <a:off x="893624" y="5814801"/>
            <a:ext cx="833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</a:rPr>
              <a:t>AH </a:t>
            </a:r>
            <a:r>
              <a:rPr lang="en-US" sz="3200" b="1" i="1" dirty="0" err="1">
                <a:solidFill>
                  <a:srgbClr val="C00000"/>
                </a:solidFill>
              </a:rPr>
              <a:t>là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đường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cao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tương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ứng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với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đáy</a:t>
            </a:r>
            <a:r>
              <a:rPr lang="en-US" sz="3200" b="1" i="1" dirty="0">
                <a:solidFill>
                  <a:srgbClr val="C00000"/>
                </a:solidFill>
              </a:rPr>
              <a:t> BC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274F9F-F35B-4DEE-825F-3D57AFA2117F}"/>
              </a:ext>
            </a:extLst>
          </p:cNvPr>
          <p:cNvSpPr txBox="1"/>
          <p:nvPr/>
        </p:nvSpPr>
        <p:spPr>
          <a:xfrm>
            <a:off x="7463906" y="1701260"/>
            <a:ext cx="4549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</a:rPr>
              <a:t>Độ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dài</a:t>
            </a:r>
            <a:r>
              <a:rPr lang="en-US" sz="2800" b="1" i="1" dirty="0">
                <a:solidFill>
                  <a:srgbClr val="C00000"/>
                </a:solidFill>
              </a:rPr>
              <a:t> AH </a:t>
            </a:r>
            <a:r>
              <a:rPr lang="en-US" sz="2800" b="1" i="1" dirty="0" err="1">
                <a:solidFill>
                  <a:srgbClr val="C00000"/>
                </a:solidFill>
              </a:rPr>
              <a:t>là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chiều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cao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9792 C 0.00208 -0.10996 0.01862 -0.1213 0.02474 -0.1213 C 0.06146 -0.1213 0.09935 0.06643 0.09935 0.25601 C 0.09935 0.16018 0.11836 0.06643 0.13606 0.06643 C 0.15508 0.06643 0.17291 0.16157 0.17291 0.25601 C 0.17291 0.20856 0.18216 0.16018 0.19179 0.16018 C 0.20117 0.16018 0.2108 0.20694 0.2108 0.25601 C 0.2108 0.23101 0.21549 0.20856 0.22005 0.20856 C 0.225 0.20856 0.22955 0.2324 0.22955 0.25601 C 0.22955 0.24282 0.23177 0.23101 0.2345 0.23101 C 0.23567 0.23101 0.23919 0.24305 0.23919 0.25601 C 0.23919 0.24907 0.24036 0.24282 0.24166 0.24282 C 0.24166 0.24421 0.24401 0.24884 0.24401 0.25601 C 0.24401 0.25208 0.24401 0.24907 0.24505 0.24907 C 0.24505 0.25046 0.24635 0.25254 0.24635 0.25601 C 0.24635 0.25393 0.24635 0.25208 0.24635 0.25046 C 0.24752 0.25046 0.24752 0.25208 0.24752 0.25393 C 0.24883 0.25393 0.24883 0.25254 0.24883 0.25046 C 0.25039 0.25046 0.25039 0.25208 0.25039 0.25393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1.48148E-6 L -0.33112 -1.48148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08086 -0.00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  <p:bldP spid="48" grpId="0"/>
      <p:bldP spid="48" grpId="1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477A391-7C2B-4454-A457-96379B690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6909" y="327925"/>
            <a:ext cx="6909529" cy="67493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3" y="6525272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10852484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86909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ĐÁY VÀ ĐƯỜNG CAO CỦA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BFD03-31CF-44C1-9058-49608ED0C9AD}"/>
              </a:ext>
            </a:extLst>
          </p:cNvPr>
          <p:cNvSpPr txBox="1"/>
          <p:nvPr/>
        </p:nvSpPr>
        <p:spPr>
          <a:xfrm>
            <a:off x="3652755" y="1557866"/>
            <a:ext cx="58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D43063-43F4-4DBB-B6EB-800407281C19}"/>
              </a:ext>
            </a:extLst>
          </p:cNvPr>
          <p:cNvSpPr txBox="1"/>
          <p:nvPr/>
        </p:nvSpPr>
        <p:spPr>
          <a:xfrm>
            <a:off x="4973555" y="5206382"/>
            <a:ext cx="58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6F49AE-79AD-4E18-8434-61A0221FDD91}"/>
              </a:ext>
            </a:extLst>
          </p:cNvPr>
          <p:cNvSpPr txBox="1"/>
          <p:nvPr/>
        </p:nvSpPr>
        <p:spPr>
          <a:xfrm>
            <a:off x="8837685" y="5183917"/>
            <a:ext cx="58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5F8148B-9B9E-4D08-8FB3-C9C609F071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474" y="1914432"/>
            <a:ext cx="3149599" cy="326986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29D4B3-462D-4F4E-9918-0267D9532FBA}"/>
              </a:ext>
            </a:extLst>
          </p:cNvPr>
          <p:cNvCxnSpPr>
            <a:cxnSpLocks/>
          </p:cNvCxnSpPr>
          <p:nvPr/>
        </p:nvCxnSpPr>
        <p:spPr>
          <a:xfrm flipH="1">
            <a:off x="3947574" y="2091456"/>
            <a:ext cx="1" cy="3114926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03B6A9-5C8B-4625-A36E-E4294BB84B0F}"/>
              </a:ext>
            </a:extLst>
          </p:cNvPr>
          <p:cNvCxnSpPr>
            <a:cxnSpLocks/>
          </p:cNvCxnSpPr>
          <p:nvPr/>
        </p:nvCxnSpPr>
        <p:spPr>
          <a:xfrm flipH="1">
            <a:off x="3947395" y="5276325"/>
            <a:ext cx="1437006" cy="0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61374B8-3944-4E6B-8C99-7C81E095967A}"/>
              </a:ext>
            </a:extLst>
          </p:cNvPr>
          <p:cNvSpPr txBox="1"/>
          <p:nvPr/>
        </p:nvSpPr>
        <p:spPr>
          <a:xfrm>
            <a:off x="2606707" y="5202015"/>
            <a:ext cx="58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4647B3-299F-430D-8344-F064AE3C4BD6}"/>
              </a:ext>
            </a:extLst>
          </p:cNvPr>
          <p:cNvSpPr txBox="1"/>
          <p:nvPr/>
        </p:nvSpPr>
        <p:spPr>
          <a:xfrm>
            <a:off x="2213790" y="5669445"/>
            <a:ext cx="833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</a:rPr>
              <a:t>AH </a:t>
            </a:r>
            <a:r>
              <a:rPr lang="en-US" sz="3200" b="1" i="1" dirty="0" err="1">
                <a:solidFill>
                  <a:srgbClr val="C00000"/>
                </a:solidFill>
              </a:rPr>
              <a:t>là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đường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cao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tương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ứng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với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đáy</a:t>
            </a:r>
            <a:r>
              <a:rPr lang="en-US" sz="3200" b="1" i="1" dirty="0">
                <a:solidFill>
                  <a:srgbClr val="C00000"/>
                </a:solidFill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14681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59259E-6 L -0.56823 0.011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08503 2.59259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12104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10852484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86909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ĐÁY VÀ ĐƯỜNG CAO CỦA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A3D4CBF9-9774-433C-8575-47400D08D50A}"/>
              </a:ext>
            </a:extLst>
          </p:cNvPr>
          <p:cNvGrpSpPr>
            <a:grpSpLocks/>
          </p:cNvGrpSpPr>
          <p:nvPr/>
        </p:nvGrpSpPr>
        <p:grpSpPr bwMode="auto">
          <a:xfrm>
            <a:off x="4381499" y="-1400663"/>
            <a:ext cx="4577443" cy="1240"/>
            <a:chOff x="1672" y="1824"/>
            <a:chExt cx="2160" cy="1240"/>
          </a:xfrm>
        </p:grpSpPr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817AAB76-C2BB-495D-9FBA-EBE7A6C58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824"/>
              <a:ext cx="624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38026D9F-7D4C-4AA5-A83B-D3E345785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825"/>
              <a:ext cx="2160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ACFB2315-734F-4125-A750-E62AD6ADE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3063"/>
              <a:ext cx="15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5BFD03-31CF-44C1-9058-49608ED0C9AD}"/>
              </a:ext>
            </a:extLst>
          </p:cNvPr>
          <p:cNvSpPr txBox="1"/>
          <p:nvPr/>
        </p:nvSpPr>
        <p:spPr>
          <a:xfrm>
            <a:off x="2990969" y="1711951"/>
            <a:ext cx="58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D43063-43F4-4DBB-B6EB-800407281C19}"/>
              </a:ext>
            </a:extLst>
          </p:cNvPr>
          <p:cNvSpPr txBox="1"/>
          <p:nvPr/>
        </p:nvSpPr>
        <p:spPr>
          <a:xfrm>
            <a:off x="2990969" y="5259618"/>
            <a:ext cx="58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6F49AE-79AD-4E18-8434-61A0221FDD91}"/>
              </a:ext>
            </a:extLst>
          </p:cNvPr>
          <p:cNvSpPr txBox="1"/>
          <p:nvPr/>
        </p:nvSpPr>
        <p:spPr>
          <a:xfrm>
            <a:off x="6742126" y="5205832"/>
            <a:ext cx="58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</a:p>
        </p:txBody>
      </p:sp>
      <p:sp>
        <p:nvSpPr>
          <p:cNvPr id="19" name="AutoShape 17">
            <a:extLst>
              <a:ext uri="{FF2B5EF4-FFF2-40B4-BE49-F238E27FC236}">
                <a16:creationId xmlns:a16="http://schemas.microsoft.com/office/drawing/2014/main" id="{8DA88406-AD2A-48A0-B66F-EF303BEEF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0164" y="2296726"/>
            <a:ext cx="3489960" cy="3011498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latin typeface=".VnArial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A5DF3EB-63C7-4A60-A8DA-E0FEC866DD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84" y="4316091"/>
            <a:ext cx="986236" cy="9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6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162 L -0.36823 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64" y="1461174"/>
            <a:ext cx="6852622" cy="5396826"/>
          </a:xfrm>
          <a:prstGeom prst="rect">
            <a:avLst/>
          </a:prstGeom>
        </p:spPr>
      </p:pic>
      <p:sp>
        <p:nvSpPr>
          <p:cNvPr id="17" name="流程图: 过程 11"/>
          <p:cNvSpPr/>
          <p:nvPr/>
        </p:nvSpPr>
        <p:spPr>
          <a:xfrm>
            <a:off x="1616081" y="310173"/>
            <a:ext cx="8050434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77610" y="363591"/>
            <a:ext cx="688890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Đặc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điểm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của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hình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 tam </a:t>
            </a: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0B58BEE4-90C2-4BD2-ACF8-78EA9A931189}"/>
              </a:ext>
            </a:extLst>
          </p:cNvPr>
          <p:cNvSpPr/>
          <p:nvPr/>
        </p:nvSpPr>
        <p:spPr>
          <a:xfrm>
            <a:off x="3319592" y="2054710"/>
            <a:ext cx="41937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Hình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tam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giác</a:t>
            </a:r>
            <a:endParaRPr lang="en-US" altLang="zh-CN" sz="4000" b="1" dirty="0">
              <a:solidFill>
                <a:srgbClr val="333333"/>
              </a:solidFill>
              <a:latin typeface="+mj-lt"/>
              <a:ea typeface="幼圆" panose="020105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có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: </a:t>
            </a:r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幼圆" panose="02010509060101010101" pitchFamily="49" charset="-122"/>
              </a:rPr>
              <a:t>3 </a:t>
            </a:r>
            <a:r>
              <a:rPr lang="en-US" altLang="zh-CN" sz="4000" b="1" dirty="0" err="1">
                <a:solidFill>
                  <a:srgbClr val="FF0000"/>
                </a:solidFill>
                <a:latin typeface="+mj-lt"/>
                <a:ea typeface="幼圆" panose="02010509060101010101" pitchFamily="49" charset="-122"/>
              </a:rPr>
              <a:t>đỉnh</a:t>
            </a:r>
            <a:endParaRPr lang="en-US" altLang="zh-CN" sz="4000" b="1" dirty="0">
              <a:solidFill>
                <a:srgbClr val="FF0000"/>
              </a:solidFill>
              <a:latin typeface="+mj-lt"/>
              <a:ea typeface="幼圆" panose="020105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幼圆" panose="02010509060101010101" pitchFamily="49" charset="-122"/>
              </a:rPr>
              <a:t>       3 </a:t>
            </a:r>
            <a:r>
              <a:rPr lang="en-US" altLang="zh-CN" sz="4000" b="1" dirty="0" err="1">
                <a:solidFill>
                  <a:srgbClr val="FF0000"/>
                </a:solidFill>
                <a:latin typeface="+mj-lt"/>
                <a:ea typeface="幼圆" panose="02010509060101010101" pitchFamily="49" charset="-122"/>
              </a:rPr>
              <a:t>cạnh</a:t>
            </a:r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幼圆" panose="02010509060101010101" pitchFamily="49" charset="-12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幼圆" panose="02010509060101010101" pitchFamily="49" charset="-122"/>
              </a:rPr>
              <a:t>     3 </a:t>
            </a:r>
            <a:r>
              <a:rPr lang="en-US" altLang="zh-CN" sz="4000" b="1" dirty="0" err="1">
                <a:solidFill>
                  <a:srgbClr val="FF0000"/>
                </a:solidFill>
                <a:latin typeface="+mj-lt"/>
                <a:ea typeface="幼圆" panose="02010509060101010101" pitchFamily="49" charset="-122"/>
              </a:rPr>
              <a:t>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幼圆" panose="02010509060101010101" pitchFamily="49" charset="-122"/>
            </a:endParaRPr>
          </a:p>
        </p:txBody>
      </p:sp>
      <p:pic>
        <p:nvPicPr>
          <p:cNvPr id="11" name="图片 5">
            <a:extLst>
              <a:ext uri="{FF2B5EF4-FFF2-40B4-BE49-F238E27FC236}">
                <a16:creationId xmlns:a16="http://schemas.microsoft.com/office/drawing/2014/main" id="{C4FB83A7-A5B8-4ACD-85AB-8E2B26936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3868">
            <a:off x="-27872" y="3582888"/>
            <a:ext cx="3091179" cy="325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2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A64247D-2B7B-4FAB-B47D-6C0EFEB2A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333" y="-108813"/>
            <a:ext cx="5356837" cy="52326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4183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9867080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762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CÁC DẠNG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4BFD72D9-7D40-42CA-B216-94F9323C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525" y="4002904"/>
            <a:ext cx="32643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nhọn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9" name="AutoShape 17">
            <a:extLst>
              <a:ext uri="{FF2B5EF4-FFF2-40B4-BE49-F238E27FC236}">
                <a16:creationId xmlns:a16="http://schemas.microsoft.com/office/drawing/2014/main" id="{F8D2D76B-BC01-4219-9E5C-4AA9C18CF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742" y="1353702"/>
            <a:ext cx="2798497" cy="2414832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D6FF8743-8177-4E56-88B0-BA0650BC2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299" y="4029141"/>
            <a:ext cx="39865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1" dirty="0" err="1"/>
              <a:t>Hình</a:t>
            </a:r>
            <a:r>
              <a:rPr lang="en-US" altLang="en-US" sz="2000" i="1" dirty="0"/>
              <a:t> tam </a:t>
            </a:r>
            <a:r>
              <a:rPr lang="en-US" altLang="en-US" sz="2000" i="1" dirty="0" err="1"/>
              <a:t>giác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có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một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góc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tù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và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hai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góc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nhọn</a:t>
            </a:r>
            <a:r>
              <a:rPr lang="en-US" altLang="en-US" sz="2000" i="1" dirty="0"/>
              <a:t>.</a:t>
            </a:r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CC2BBEA4-7109-47CA-9723-59352D96C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79" y="1277026"/>
            <a:ext cx="3258126" cy="2491508"/>
          </a:xfrm>
          <a:prstGeom prst="triangle">
            <a:avLst>
              <a:gd name="adj" fmla="val 48579"/>
            </a:avLst>
          </a:prstGeom>
          <a:solidFill>
            <a:schemeClr val="accent6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/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2C469D6B-ECCE-4DB9-9B42-BA78F716C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8098" y="3999781"/>
            <a:ext cx="4660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1" dirty="0" err="1">
                <a:latin typeface="+mj-lt"/>
              </a:rPr>
              <a:t>Hình</a:t>
            </a:r>
            <a:r>
              <a:rPr lang="en-US" altLang="en-US" sz="2000" i="1" dirty="0">
                <a:latin typeface="+mj-lt"/>
              </a:rPr>
              <a:t> tam </a:t>
            </a:r>
            <a:r>
              <a:rPr lang="en-US" altLang="en-US" sz="2000" i="1" dirty="0" err="1">
                <a:latin typeface="+mj-lt"/>
              </a:rPr>
              <a:t>giác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i="1" dirty="0" err="1">
                <a:latin typeface="+mj-lt"/>
              </a:rPr>
              <a:t>có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i="1" dirty="0" err="1">
                <a:latin typeface="+mj-lt"/>
              </a:rPr>
              <a:t>ba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i="1" dirty="0" err="1">
                <a:latin typeface="+mj-lt"/>
              </a:rPr>
              <a:t>góc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i="1" dirty="0" err="1">
                <a:latin typeface="+mj-lt"/>
              </a:rPr>
              <a:t>nhọn</a:t>
            </a:r>
            <a:endParaRPr lang="en-US" alt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43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4183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9867080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762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ĐÁY VÀ ĐƯỜNG CAO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930EABD-263F-4D97-9A8D-03064B0F2C69}"/>
              </a:ext>
            </a:extLst>
          </p:cNvPr>
          <p:cNvSpPr/>
          <p:nvPr/>
        </p:nvSpPr>
        <p:spPr>
          <a:xfrm>
            <a:off x="510888" y="2611928"/>
            <a:ext cx="3362635" cy="1869259"/>
          </a:xfrm>
          <a:prstGeom prst="triangle">
            <a:avLst>
              <a:gd name="adj" fmla="val 29003"/>
            </a:avLst>
          </a:prstGeom>
          <a:solidFill>
            <a:srgbClr val="00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813710-F07F-4FB6-951B-FCF9790F26AB}"/>
              </a:ext>
            </a:extLst>
          </p:cNvPr>
          <p:cNvSpPr txBox="1"/>
          <p:nvPr/>
        </p:nvSpPr>
        <p:spPr>
          <a:xfrm>
            <a:off x="1306579" y="1998033"/>
            <a:ext cx="35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C51DC7-4603-4700-A92A-09B723879D40}"/>
              </a:ext>
            </a:extLst>
          </p:cNvPr>
          <p:cNvSpPr txBox="1"/>
          <p:nvPr/>
        </p:nvSpPr>
        <p:spPr>
          <a:xfrm>
            <a:off x="66246" y="4387606"/>
            <a:ext cx="35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22CA9F-85BB-4F36-A521-C818E4757DF7}"/>
              </a:ext>
            </a:extLst>
          </p:cNvPr>
          <p:cNvSpPr txBox="1"/>
          <p:nvPr/>
        </p:nvSpPr>
        <p:spPr>
          <a:xfrm>
            <a:off x="3873523" y="4387606"/>
            <a:ext cx="35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914E0B4-DFD8-4C56-8B63-CE7C4DD8CE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57" y="2452362"/>
            <a:ext cx="1009008" cy="2029529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ACB57A-C248-410F-8F75-A8ACDEB3BABD}"/>
              </a:ext>
            </a:extLst>
          </p:cNvPr>
          <p:cNvCxnSpPr>
            <a:cxnSpLocks/>
            <a:stCxn id="24" idx="0"/>
            <a:endCxn id="24" idx="3"/>
          </p:cNvCxnSpPr>
          <p:nvPr/>
        </p:nvCxnSpPr>
        <p:spPr>
          <a:xfrm>
            <a:off x="1486153" y="2611928"/>
            <a:ext cx="0" cy="1869259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7B8DECE-564B-4C4D-A2BA-F3440D538E09}"/>
              </a:ext>
            </a:extLst>
          </p:cNvPr>
          <p:cNvSpPr txBox="1"/>
          <p:nvPr/>
        </p:nvSpPr>
        <p:spPr>
          <a:xfrm>
            <a:off x="1306578" y="4481187"/>
            <a:ext cx="35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H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6742B98-6C4A-4684-8D55-140ED62E8E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9333" y="1003241"/>
            <a:ext cx="4953735" cy="483888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0F938E0-9AD6-47D2-A81C-6575F1878FCD}"/>
              </a:ext>
            </a:extLst>
          </p:cNvPr>
          <p:cNvSpPr txBox="1"/>
          <p:nvPr/>
        </p:nvSpPr>
        <p:spPr>
          <a:xfrm>
            <a:off x="4590104" y="1754436"/>
            <a:ext cx="42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E63E5E-9498-4D6C-B643-138C4328EBC1}"/>
              </a:ext>
            </a:extLst>
          </p:cNvPr>
          <p:cNvSpPr txBox="1"/>
          <p:nvPr/>
        </p:nvSpPr>
        <p:spPr>
          <a:xfrm>
            <a:off x="5680770" y="4511964"/>
            <a:ext cx="42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92B7E9-8CAD-4BC8-A1EA-768CC9167469}"/>
              </a:ext>
            </a:extLst>
          </p:cNvPr>
          <p:cNvSpPr txBox="1"/>
          <p:nvPr/>
        </p:nvSpPr>
        <p:spPr>
          <a:xfrm>
            <a:off x="8238348" y="4481187"/>
            <a:ext cx="42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868154B-377F-4CDE-81BC-0A82710EE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13" y="2180896"/>
            <a:ext cx="2258081" cy="234430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401170F-D3A6-4C4B-9638-11923DB3E746}"/>
              </a:ext>
            </a:extLst>
          </p:cNvPr>
          <p:cNvCxnSpPr>
            <a:cxnSpLocks/>
          </p:cNvCxnSpPr>
          <p:nvPr/>
        </p:nvCxnSpPr>
        <p:spPr>
          <a:xfrm>
            <a:off x="4837172" y="2251016"/>
            <a:ext cx="0" cy="2299962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BC8461B-B80B-41A0-B9C6-E99DDB822DDB}"/>
              </a:ext>
            </a:extLst>
          </p:cNvPr>
          <p:cNvCxnSpPr>
            <a:cxnSpLocks/>
          </p:cNvCxnSpPr>
          <p:nvPr/>
        </p:nvCxnSpPr>
        <p:spPr>
          <a:xfrm flipH="1">
            <a:off x="4836107" y="4550980"/>
            <a:ext cx="1017594" cy="1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337B6EE-E3A8-4407-9C46-B095DEE192CD}"/>
              </a:ext>
            </a:extLst>
          </p:cNvPr>
          <p:cNvSpPr txBox="1"/>
          <p:nvPr/>
        </p:nvSpPr>
        <p:spPr>
          <a:xfrm>
            <a:off x="4590104" y="4481187"/>
            <a:ext cx="42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5A4BC2-28EB-4955-AD4D-FBCF8713192A}"/>
              </a:ext>
            </a:extLst>
          </p:cNvPr>
          <p:cNvSpPr txBox="1"/>
          <p:nvPr/>
        </p:nvSpPr>
        <p:spPr>
          <a:xfrm>
            <a:off x="8912128" y="1707240"/>
            <a:ext cx="45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C9646E-5C8F-46A2-944F-8416624C9240}"/>
              </a:ext>
            </a:extLst>
          </p:cNvPr>
          <p:cNvSpPr txBox="1"/>
          <p:nvPr/>
        </p:nvSpPr>
        <p:spPr>
          <a:xfrm>
            <a:off x="8874046" y="4490712"/>
            <a:ext cx="45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6A5C63-B0B2-4C42-85B4-7487F7C48533}"/>
              </a:ext>
            </a:extLst>
          </p:cNvPr>
          <p:cNvSpPr txBox="1"/>
          <p:nvPr/>
        </p:nvSpPr>
        <p:spPr>
          <a:xfrm>
            <a:off x="11733274" y="4449162"/>
            <a:ext cx="45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38FAF53A-D3E1-4887-A9FE-57FEA0C29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3068" y="2167658"/>
            <a:ext cx="2716766" cy="2344306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latin typeface=".VnArial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33D7661-490F-4886-A5E9-6CE857B94E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14" y="3722975"/>
            <a:ext cx="767737" cy="7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512" y="-150494"/>
            <a:ext cx="2960338" cy="44750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315569" y="2269747"/>
            <a:ext cx="6414773" cy="1898597"/>
            <a:chOff x="3323658" y="2259651"/>
            <a:chExt cx="5572126" cy="1898597"/>
          </a:xfrm>
        </p:grpSpPr>
        <p:sp>
          <p:nvSpPr>
            <p:cNvPr id="9" name="文本框 8"/>
            <p:cNvSpPr txBox="1"/>
            <p:nvPr/>
          </p:nvSpPr>
          <p:spPr>
            <a:xfrm>
              <a:off x="3845477" y="2259651"/>
              <a:ext cx="4615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Hoạt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động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03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323658" y="3090648"/>
              <a:ext cx="5572126" cy="1067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Luyện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tập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1145950" y="194308"/>
            <a:ext cx="2339240" cy="18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42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00499" y="3911762"/>
            <a:ext cx="419100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srgbClr val="68BCE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HOẠT ĐỘNG 1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srgbClr val="68BCE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79" y="1871157"/>
            <a:ext cx="1740333" cy="881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" y="5614521"/>
            <a:ext cx="449678" cy="2278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7" y="1942960"/>
            <a:ext cx="859903" cy="435634"/>
          </a:xfrm>
          <a:prstGeom prst="rect">
            <a:avLst/>
          </a:prstGeom>
        </p:spPr>
      </p:pic>
      <p:sp>
        <p:nvSpPr>
          <p:cNvPr id="14" name="文本框 8">
            <a:extLst>
              <a:ext uri="{FF2B5EF4-FFF2-40B4-BE49-F238E27FC236}">
                <a16:creationId xmlns:a16="http://schemas.microsoft.com/office/drawing/2014/main" id="{E49C446B-D469-4066-AF3F-F00F250C6081}"/>
              </a:ext>
            </a:extLst>
          </p:cNvPr>
          <p:cNvSpPr txBox="1"/>
          <p:nvPr/>
        </p:nvSpPr>
        <p:spPr>
          <a:xfrm>
            <a:off x="-7319" y="96397"/>
            <a:ext cx="12199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Những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vật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dạng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tam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giác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cuộc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sống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39000-EFC8-4F50-83EB-95EDC3ACA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6" y="1999569"/>
            <a:ext cx="5880969" cy="3175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012D2-EC85-400E-8E2A-F4B3B4E9C2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4" y="865838"/>
            <a:ext cx="4236622" cy="4287075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0719AD6-4534-4C30-9529-3EDC24FA0DCB}"/>
              </a:ext>
            </a:extLst>
          </p:cNvPr>
          <p:cNvSpPr/>
          <p:nvPr/>
        </p:nvSpPr>
        <p:spPr>
          <a:xfrm>
            <a:off x="2237591" y="2154613"/>
            <a:ext cx="1222353" cy="1196422"/>
          </a:xfrm>
          <a:prstGeom prst="triangl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C45343C-F202-4CFF-8351-B33D3A6F83CC}"/>
              </a:ext>
            </a:extLst>
          </p:cNvPr>
          <p:cNvSpPr/>
          <p:nvPr/>
        </p:nvSpPr>
        <p:spPr>
          <a:xfrm>
            <a:off x="8111267" y="1089796"/>
            <a:ext cx="2710928" cy="3772659"/>
          </a:xfrm>
          <a:prstGeom prst="triangle">
            <a:avLst>
              <a:gd name="adj" fmla="val 4846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6" grpId="1" animBg="1"/>
      <p:bldP spid="23" grpId="0" animBg="1"/>
      <p:bldP spid="2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429746" y="-729343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12104"/>
            <a:ext cx="449678" cy="227810"/>
          </a:xfrm>
          <a:prstGeom prst="rect">
            <a:avLst/>
          </a:prstGeom>
        </p:spPr>
      </p:pic>
      <p:grpSp>
        <p:nvGrpSpPr>
          <p:cNvPr id="12" name="Group 23">
            <a:extLst>
              <a:ext uri="{FF2B5EF4-FFF2-40B4-BE49-F238E27FC236}">
                <a16:creationId xmlns:a16="http://schemas.microsoft.com/office/drawing/2014/main" id="{A3D4CBF9-9774-433C-8575-47400D08D50A}"/>
              </a:ext>
            </a:extLst>
          </p:cNvPr>
          <p:cNvGrpSpPr>
            <a:grpSpLocks/>
          </p:cNvGrpSpPr>
          <p:nvPr/>
        </p:nvGrpSpPr>
        <p:grpSpPr bwMode="auto">
          <a:xfrm>
            <a:off x="4381499" y="-1400663"/>
            <a:ext cx="4577443" cy="1240"/>
            <a:chOff x="1672" y="1824"/>
            <a:chExt cx="2160" cy="1240"/>
          </a:xfrm>
        </p:grpSpPr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817AAB76-C2BB-495D-9FBA-EBE7A6C58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824"/>
              <a:ext cx="624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38026D9F-7D4C-4AA5-A83B-D3E345785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825"/>
              <a:ext cx="2160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ACFB2315-734F-4125-A750-E62AD6ADE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3063"/>
              <a:ext cx="15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E03971A-BE41-44FB-A54A-9EAC3EFF5CC3}"/>
              </a:ext>
            </a:extLst>
          </p:cNvPr>
          <p:cNvSpPr txBox="1"/>
          <p:nvPr/>
        </p:nvSpPr>
        <p:spPr>
          <a:xfrm>
            <a:off x="219279" y="364069"/>
            <a:ext cx="11744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1. </a:t>
            </a:r>
            <a:r>
              <a:rPr lang="en-US" sz="3200" dirty="0" err="1">
                <a:solidFill>
                  <a:srgbClr val="C00000"/>
                </a:solidFill>
              </a:rPr>
              <a:t>Viết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tên</a:t>
            </a:r>
            <a:r>
              <a:rPr lang="en-US" sz="3200" dirty="0">
                <a:solidFill>
                  <a:srgbClr val="C00000"/>
                </a:solidFill>
              </a:rPr>
              <a:t> 3 </a:t>
            </a:r>
            <a:r>
              <a:rPr lang="en-US" sz="3200" dirty="0" err="1">
                <a:solidFill>
                  <a:srgbClr val="C00000"/>
                </a:solidFill>
              </a:rPr>
              <a:t>góc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và</a:t>
            </a:r>
            <a:r>
              <a:rPr lang="en-US" sz="3200" dirty="0">
                <a:solidFill>
                  <a:srgbClr val="C00000"/>
                </a:solidFill>
              </a:rPr>
              <a:t> 3 </a:t>
            </a:r>
            <a:r>
              <a:rPr lang="en-US" sz="3200" dirty="0" err="1">
                <a:solidFill>
                  <a:srgbClr val="C00000"/>
                </a:solidFill>
              </a:rPr>
              <a:t>cạnh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của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mỗi</a:t>
            </a:r>
            <a:r>
              <a:rPr lang="en-US" sz="3200" dirty="0">
                <a:solidFill>
                  <a:srgbClr val="C00000"/>
                </a:solidFill>
              </a:rPr>
              <a:t> tam </a:t>
            </a:r>
            <a:r>
              <a:rPr lang="en-US" sz="3200" dirty="0" err="1">
                <a:solidFill>
                  <a:srgbClr val="C00000"/>
                </a:solidFill>
              </a:rPr>
              <a:t>giác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sau</a:t>
            </a:r>
            <a:r>
              <a:rPr lang="en-US" sz="3200" dirty="0">
                <a:solidFill>
                  <a:srgbClr val="C00000"/>
                </a:solidFill>
              </a:rPr>
              <a:t>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7BD4E73-8B8C-487A-8180-A9371834A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59884"/>
              </p:ext>
            </p:extLst>
          </p:nvPr>
        </p:nvGraphicFramePr>
        <p:xfrm>
          <a:off x="219278" y="1155094"/>
          <a:ext cx="8867572" cy="5191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7636">
                  <a:extLst>
                    <a:ext uri="{9D8B030D-6E8A-4147-A177-3AD203B41FA5}">
                      <a16:colId xmlns:a16="http://schemas.microsoft.com/office/drawing/2014/main" val="3355717733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val="3705154011"/>
                    </a:ext>
                  </a:extLst>
                </a:gridCol>
                <a:gridCol w="2390775">
                  <a:extLst>
                    <a:ext uri="{9D8B030D-6E8A-4147-A177-3AD203B41FA5}">
                      <a16:colId xmlns:a16="http://schemas.microsoft.com/office/drawing/2014/main" val="1067474313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148796745"/>
                    </a:ext>
                  </a:extLst>
                </a:gridCol>
              </a:tblGrid>
              <a:tr h="28399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463918"/>
                  </a:ext>
                </a:extLst>
              </a:tr>
              <a:tr h="12300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384678"/>
                  </a:ext>
                </a:extLst>
              </a:tr>
              <a:tr h="11212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073173"/>
                  </a:ext>
                </a:extLst>
              </a:tr>
            </a:tbl>
          </a:graphicData>
        </a:graphic>
      </p:graphicFrame>
      <p:grpSp>
        <p:nvGrpSpPr>
          <p:cNvPr id="18" name="Group 32">
            <a:extLst>
              <a:ext uri="{FF2B5EF4-FFF2-40B4-BE49-F238E27FC236}">
                <a16:creationId xmlns:a16="http://schemas.microsoft.com/office/drawing/2014/main" id="{94F42A77-603B-47B1-87E4-8FB42CA50402}"/>
              </a:ext>
            </a:extLst>
          </p:cNvPr>
          <p:cNvGrpSpPr>
            <a:grpSpLocks/>
          </p:cNvGrpSpPr>
          <p:nvPr/>
        </p:nvGrpSpPr>
        <p:grpSpPr bwMode="auto">
          <a:xfrm>
            <a:off x="1535826" y="1724559"/>
            <a:ext cx="2416470" cy="1801719"/>
            <a:chOff x="-228" y="1798"/>
            <a:chExt cx="2510" cy="1754"/>
          </a:xfrm>
        </p:grpSpPr>
        <p:grpSp>
          <p:nvGrpSpPr>
            <p:cNvPr id="24" name="Group 18">
              <a:extLst>
                <a:ext uri="{FF2B5EF4-FFF2-40B4-BE49-F238E27FC236}">
                  <a16:creationId xmlns:a16="http://schemas.microsoft.com/office/drawing/2014/main" id="{0F73EB52-13A1-47D2-A322-654D10CC7D9C}"/>
                </a:ext>
              </a:extLst>
            </p:cNvPr>
            <p:cNvGrpSpPr>
              <a:grpSpLocks/>
            </p:cNvGrpSpPr>
            <p:nvPr/>
          </p:nvGrpSpPr>
          <p:grpSpPr bwMode="auto">
            <a:xfrm rot="8434597">
              <a:off x="304" y="2299"/>
              <a:ext cx="1539" cy="1253"/>
              <a:chOff x="1672" y="1824"/>
              <a:chExt cx="2160" cy="1240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2C050D3E-A121-40D2-8F8F-CE92B34F4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CDA2F222-49DC-4707-B560-DEFBC5DCA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C873286B-7DE6-44C7-832D-492C887B0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62B95002-B2A1-4DC9-AE86-541918FDF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89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4C5DF7B8-E0DA-463A-9CF4-E22A2CB91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" y="2887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F84E8F88-0E59-4C7B-83E9-B776C5CBC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" y="179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id="{ECFA15BA-26C9-4373-A72D-492D7853833E}"/>
              </a:ext>
            </a:extLst>
          </p:cNvPr>
          <p:cNvGrpSpPr>
            <a:grpSpLocks/>
          </p:cNvGrpSpPr>
          <p:nvPr/>
        </p:nvGrpSpPr>
        <p:grpSpPr bwMode="auto">
          <a:xfrm>
            <a:off x="4269175" y="1371448"/>
            <a:ext cx="2088753" cy="1873306"/>
            <a:chOff x="2093" y="1474"/>
            <a:chExt cx="1939" cy="1739"/>
          </a:xfrm>
        </p:grpSpPr>
        <p:sp>
          <p:nvSpPr>
            <p:cNvPr id="33" name="AutoShape 17">
              <a:extLst>
                <a:ext uri="{FF2B5EF4-FFF2-40B4-BE49-F238E27FC236}">
                  <a16:creationId xmlns:a16="http://schemas.microsoft.com/office/drawing/2014/main" id="{CF2625E5-D45B-45D7-8BD7-18DF00DB3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860"/>
              <a:ext cx="1632" cy="1056"/>
            </a:xfrm>
            <a:prstGeom prst="triangle">
              <a:avLst>
                <a:gd name="adj" fmla="val 48579"/>
              </a:avLst>
            </a:prstGeom>
            <a:noFill/>
            <a:ln w="38100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400">
                <a:latin typeface=".VnArial" pitchFamily="34" charset="0"/>
              </a:endParaRPr>
            </a:p>
          </p:txBody>
        </p:sp>
        <p:sp>
          <p:nvSpPr>
            <p:cNvPr id="34" name="Text Box 26">
              <a:extLst>
                <a:ext uri="{FF2B5EF4-FFF2-40B4-BE49-F238E27FC236}">
                  <a16:creationId xmlns:a16="http://schemas.microsoft.com/office/drawing/2014/main" id="{87045B40-F556-44C6-9FDE-5FC85F929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3" y="2925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E</a:t>
              </a:r>
            </a:p>
          </p:txBody>
        </p:sp>
        <p:sp>
          <p:nvSpPr>
            <p:cNvPr id="35" name="Text Box 27">
              <a:extLst>
                <a:ext uri="{FF2B5EF4-FFF2-40B4-BE49-F238E27FC236}">
                  <a16:creationId xmlns:a16="http://schemas.microsoft.com/office/drawing/2014/main" id="{AAC9119C-0B55-442F-873A-EA6EC62E5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47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36" name="Text Box 28">
              <a:extLst>
                <a:ext uri="{FF2B5EF4-FFF2-40B4-BE49-F238E27FC236}">
                  <a16:creationId xmlns:a16="http://schemas.microsoft.com/office/drawing/2014/main" id="{D949D614-EE3B-4A2E-95C6-519DBC554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925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anose="020B7200000000000000" pitchFamily="34" charset="0"/>
                </a:rPr>
                <a:t>G</a:t>
              </a:r>
            </a:p>
          </p:txBody>
        </p:sp>
      </p:grpSp>
      <p:grpSp>
        <p:nvGrpSpPr>
          <p:cNvPr id="37" name="Group 34">
            <a:extLst>
              <a:ext uri="{FF2B5EF4-FFF2-40B4-BE49-F238E27FC236}">
                <a16:creationId xmlns:a16="http://schemas.microsoft.com/office/drawing/2014/main" id="{A98944B6-41C8-4FEA-99E3-58AB3BD20751}"/>
              </a:ext>
            </a:extLst>
          </p:cNvPr>
          <p:cNvGrpSpPr>
            <a:grpSpLocks/>
          </p:cNvGrpSpPr>
          <p:nvPr/>
        </p:nvGrpSpPr>
        <p:grpSpPr bwMode="auto">
          <a:xfrm>
            <a:off x="6816751" y="1350194"/>
            <a:ext cx="1921619" cy="1894481"/>
            <a:chOff x="3895" y="1384"/>
            <a:chExt cx="1841" cy="1815"/>
          </a:xfrm>
        </p:grpSpPr>
        <p:sp>
          <p:nvSpPr>
            <p:cNvPr id="38" name="AutoShape 22">
              <a:extLst>
                <a:ext uri="{FF2B5EF4-FFF2-40B4-BE49-F238E27FC236}">
                  <a16:creationId xmlns:a16="http://schemas.microsoft.com/office/drawing/2014/main" id="{28BC96CC-FE37-4DB3-8608-68655AD79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488" cy="1140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400">
                <a:latin typeface=".VnArial" pitchFamily="34" charset="0"/>
              </a:endParaRPr>
            </a:p>
          </p:txBody>
        </p:sp>
        <p:sp>
          <p:nvSpPr>
            <p:cNvPr id="39" name="Text Box 29">
              <a:extLst>
                <a:ext uri="{FF2B5EF4-FFF2-40B4-BE49-F238E27FC236}">
                  <a16:creationId xmlns:a16="http://schemas.microsoft.com/office/drawing/2014/main" id="{F764B296-4366-4494-81EC-2E10EBDD6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" y="2911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K</a:t>
              </a:r>
            </a:p>
          </p:txBody>
        </p:sp>
        <p:sp>
          <p:nvSpPr>
            <p:cNvPr id="40" name="Text Box 30">
              <a:extLst>
                <a:ext uri="{FF2B5EF4-FFF2-40B4-BE49-F238E27FC236}">
                  <a16:creationId xmlns:a16="http://schemas.microsoft.com/office/drawing/2014/main" id="{FB7CA4B7-6861-4292-AF43-B8B4C8B1A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" y="290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N</a:t>
              </a:r>
            </a:p>
          </p:txBody>
        </p:sp>
        <p:sp>
          <p:nvSpPr>
            <p:cNvPr id="41" name="Text Box 31">
              <a:extLst>
                <a:ext uri="{FF2B5EF4-FFF2-40B4-BE49-F238E27FC236}">
                  <a16:creationId xmlns:a16="http://schemas.microsoft.com/office/drawing/2014/main" id="{20031B9E-11AC-4B92-B63E-CABE1F665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" y="138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M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44FA44D-CEBE-4384-B403-8B1E8796E5B7}"/>
              </a:ext>
            </a:extLst>
          </p:cNvPr>
          <p:cNvSpPr txBox="1"/>
          <p:nvPr/>
        </p:nvSpPr>
        <p:spPr>
          <a:xfrm>
            <a:off x="414560" y="2183575"/>
            <a:ext cx="822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Tam </a:t>
            </a:r>
            <a:r>
              <a:rPr lang="en-US" sz="2400" b="1" dirty="0" err="1">
                <a:solidFill>
                  <a:srgbClr val="0070C0"/>
                </a:solidFill>
              </a:rPr>
              <a:t>giác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7B311A-88B5-4938-A508-554FE5A5E072}"/>
              </a:ext>
            </a:extLst>
          </p:cNvPr>
          <p:cNvSpPr txBox="1"/>
          <p:nvPr/>
        </p:nvSpPr>
        <p:spPr>
          <a:xfrm>
            <a:off x="293043" y="4371604"/>
            <a:ext cx="106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3 </a:t>
            </a:r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3CE28D-563D-42CD-9C54-B51EAD47A9EE}"/>
              </a:ext>
            </a:extLst>
          </p:cNvPr>
          <p:cNvSpPr txBox="1"/>
          <p:nvPr/>
        </p:nvSpPr>
        <p:spPr>
          <a:xfrm>
            <a:off x="199627" y="5525489"/>
            <a:ext cx="12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3 </a:t>
            </a:r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F8693F-1104-469A-9EAF-3E896CEF9DD6}"/>
              </a:ext>
            </a:extLst>
          </p:cNvPr>
          <p:cNvSpPr txBox="1"/>
          <p:nvPr/>
        </p:nvSpPr>
        <p:spPr>
          <a:xfrm>
            <a:off x="2115906" y="4026004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8BF1A3-F9BF-4F50-9CEA-73DEB2701D0B}"/>
              </a:ext>
            </a:extLst>
          </p:cNvPr>
          <p:cNvSpPr txBox="1"/>
          <p:nvPr/>
        </p:nvSpPr>
        <p:spPr>
          <a:xfrm>
            <a:off x="2115906" y="4404853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0A84B9-8611-4DA4-BAF5-38AD3D01267B}"/>
              </a:ext>
            </a:extLst>
          </p:cNvPr>
          <p:cNvSpPr txBox="1"/>
          <p:nvPr/>
        </p:nvSpPr>
        <p:spPr>
          <a:xfrm>
            <a:off x="2112150" y="4769449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C057E6-803A-4F06-B0EB-E4F4B5DEA471}"/>
              </a:ext>
            </a:extLst>
          </p:cNvPr>
          <p:cNvSpPr txBox="1"/>
          <p:nvPr/>
        </p:nvSpPr>
        <p:spPr>
          <a:xfrm>
            <a:off x="4843943" y="4030844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3A9B6A-3B80-4370-B93A-9A57C22B9FFA}"/>
              </a:ext>
            </a:extLst>
          </p:cNvPr>
          <p:cNvSpPr txBox="1"/>
          <p:nvPr/>
        </p:nvSpPr>
        <p:spPr>
          <a:xfrm>
            <a:off x="4843943" y="4409693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CC25C8-A588-48D2-8C55-36C7D925CE3B}"/>
              </a:ext>
            </a:extLst>
          </p:cNvPr>
          <p:cNvSpPr txBox="1"/>
          <p:nvPr/>
        </p:nvSpPr>
        <p:spPr>
          <a:xfrm>
            <a:off x="4840187" y="4774289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580E4A-1E9C-4D2F-9F32-8E1C87E4DC2D}"/>
              </a:ext>
            </a:extLst>
          </p:cNvPr>
          <p:cNvSpPr txBox="1"/>
          <p:nvPr/>
        </p:nvSpPr>
        <p:spPr>
          <a:xfrm>
            <a:off x="7217851" y="3962698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2D6645-E80F-4364-9E3A-DF182C8986A0}"/>
              </a:ext>
            </a:extLst>
          </p:cNvPr>
          <p:cNvSpPr txBox="1"/>
          <p:nvPr/>
        </p:nvSpPr>
        <p:spPr>
          <a:xfrm>
            <a:off x="7217851" y="4341547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A33755-1FC1-4C72-ABDE-94A20EA05E8C}"/>
              </a:ext>
            </a:extLst>
          </p:cNvPr>
          <p:cNvSpPr txBox="1"/>
          <p:nvPr/>
        </p:nvSpPr>
        <p:spPr>
          <a:xfrm>
            <a:off x="7214095" y="4706143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FF8A95-15AE-4EC2-BE2A-14AA292C359F}"/>
              </a:ext>
            </a:extLst>
          </p:cNvPr>
          <p:cNvSpPr txBox="1"/>
          <p:nvPr/>
        </p:nvSpPr>
        <p:spPr>
          <a:xfrm>
            <a:off x="2038358" y="5231114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AB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314EFE-3491-438D-9F4B-C3047894E968}"/>
              </a:ext>
            </a:extLst>
          </p:cNvPr>
          <p:cNvSpPr txBox="1"/>
          <p:nvPr/>
        </p:nvSpPr>
        <p:spPr>
          <a:xfrm>
            <a:off x="2032239" y="5558738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BC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57EE29E-5C2F-4272-B457-8BACFA25EC18}"/>
              </a:ext>
            </a:extLst>
          </p:cNvPr>
          <p:cNvSpPr txBox="1"/>
          <p:nvPr/>
        </p:nvSpPr>
        <p:spPr>
          <a:xfrm>
            <a:off x="2038358" y="5909915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CA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C5AD6B-F144-44EB-920B-D211AFDD7A0A}"/>
              </a:ext>
            </a:extLst>
          </p:cNvPr>
          <p:cNvSpPr txBox="1"/>
          <p:nvPr/>
        </p:nvSpPr>
        <p:spPr>
          <a:xfrm>
            <a:off x="4768516" y="5231114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DE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962588-C7D9-4CD2-A2E6-8B978CD3ED0A}"/>
              </a:ext>
            </a:extLst>
          </p:cNvPr>
          <p:cNvSpPr txBox="1"/>
          <p:nvPr/>
        </p:nvSpPr>
        <p:spPr>
          <a:xfrm>
            <a:off x="4762397" y="5558738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EG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B112A-9F18-4FEE-AB02-20B605E0BDE8}"/>
              </a:ext>
            </a:extLst>
          </p:cNvPr>
          <p:cNvSpPr txBox="1"/>
          <p:nvPr/>
        </p:nvSpPr>
        <p:spPr>
          <a:xfrm>
            <a:off x="4768516" y="5909915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GD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7E953BB-68FC-4EC3-B73D-540B2A97EED6}"/>
              </a:ext>
            </a:extLst>
          </p:cNvPr>
          <p:cNvSpPr txBox="1"/>
          <p:nvPr/>
        </p:nvSpPr>
        <p:spPr>
          <a:xfrm>
            <a:off x="7203634" y="5158128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MK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1349199-F61A-4986-8D87-CFC30561E209}"/>
              </a:ext>
            </a:extLst>
          </p:cNvPr>
          <p:cNvSpPr txBox="1"/>
          <p:nvPr/>
        </p:nvSpPr>
        <p:spPr>
          <a:xfrm>
            <a:off x="7197515" y="5485752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KN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112206-BE0D-4805-A40A-20F07D29066C}"/>
              </a:ext>
            </a:extLst>
          </p:cNvPr>
          <p:cNvSpPr txBox="1"/>
          <p:nvPr/>
        </p:nvSpPr>
        <p:spPr>
          <a:xfrm>
            <a:off x="7203634" y="5836929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NM</a:t>
            </a:r>
          </a:p>
        </p:txBody>
      </p:sp>
    </p:spTree>
    <p:extLst>
      <p:ext uri="{BB962C8B-B14F-4D97-AF65-F5344CB8AC3E}">
        <p14:creationId xmlns:p14="http://schemas.microsoft.com/office/powerpoint/2010/main" val="27830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429746" y="-729343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12104"/>
            <a:ext cx="449678" cy="227810"/>
          </a:xfrm>
          <a:prstGeom prst="rect">
            <a:avLst/>
          </a:prstGeom>
        </p:spPr>
      </p:pic>
      <p:grpSp>
        <p:nvGrpSpPr>
          <p:cNvPr id="12" name="Group 23">
            <a:extLst>
              <a:ext uri="{FF2B5EF4-FFF2-40B4-BE49-F238E27FC236}">
                <a16:creationId xmlns:a16="http://schemas.microsoft.com/office/drawing/2014/main" id="{A3D4CBF9-9774-433C-8575-47400D08D50A}"/>
              </a:ext>
            </a:extLst>
          </p:cNvPr>
          <p:cNvGrpSpPr>
            <a:grpSpLocks/>
          </p:cNvGrpSpPr>
          <p:nvPr/>
        </p:nvGrpSpPr>
        <p:grpSpPr bwMode="auto">
          <a:xfrm>
            <a:off x="4381499" y="-1400663"/>
            <a:ext cx="4577443" cy="1240"/>
            <a:chOff x="1672" y="1824"/>
            <a:chExt cx="2160" cy="1240"/>
          </a:xfrm>
        </p:grpSpPr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817AAB76-C2BB-495D-9FBA-EBE7A6C58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824"/>
              <a:ext cx="624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38026D9F-7D4C-4AA5-A83B-D3E345785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825"/>
              <a:ext cx="2160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ACFB2315-734F-4125-A750-E62AD6ADE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3063"/>
              <a:ext cx="15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E03971A-BE41-44FB-A54A-9EAC3EFF5CC3}"/>
              </a:ext>
            </a:extLst>
          </p:cNvPr>
          <p:cNvSpPr txBox="1"/>
          <p:nvPr/>
        </p:nvSpPr>
        <p:spPr>
          <a:xfrm>
            <a:off x="219279" y="364069"/>
            <a:ext cx="11744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Arial" panose="020B0604020202020204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7BD4E73-8B8C-487A-8180-A9371834A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77984"/>
              </p:ext>
            </p:extLst>
          </p:nvPr>
        </p:nvGraphicFramePr>
        <p:xfrm>
          <a:off x="219278" y="1155094"/>
          <a:ext cx="9448597" cy="5191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7636">
                  <a:extLst>
                    <a:ext uri="{9D8B030D-6E8A-4147-A177-3AD203B41FA5}">
                      <a16:colId xmlns:a16="http://schemas.microsoft.com/office/drawing/2014/main" val="3355717733"/>
                    </a:ext>
                  </a:extLst>
                </a:gridCol>
                <a:gridCol w="2573111">
                  <a:extLst>
                    <a:ext uri="{9D8B030D-6E8A-4147-A177-3AD203B41FA5}">
                      <a16:colId xmlns:a16="http://schemas.microsoft.com/office/drawing/2014/main" val="3705154011"/>
                    </a:ext>
                  </a:extLst>
                </a:gridCol>
                <a:gridCol w="2886075">
                  <a:extLst>
                    <a:ext uri="{9D8B030D-6E8A-4147-A177-3AD203B41FA5}">
                      <a16:colId xmlns:a16="http://schemas.microsoft.com/office/drawing/2014/main" val="1067474313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148796745"/>
                    </a:ext>
                  </a:extLst>
                </a:gridCol>
              </a:tblGrid>
              <a:tr h="28399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463918"/>
                  </a:ext>
                </a:extLst>
              </a:tr>
              <a:tr h="12300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384678"/>
                  </a:ext>
                </a:extLst>
              </a:tr>
              <a:tr h="11212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0731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4FA44D-CEBE-4384-B403-8B1E8796E5B7}"/>
              </a:ext>
            </a:extLst>
          </p:cNvPr>
          <p:cNvSpPr txBox="1"/>
          <p:nvPr/>
        </p:nvSpPr>
        <p:spPr>
          <a:xfrm>
            <a:off x="414560" y="2183575"/>
            <a:ext cx="822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giác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7B311A-88B5-4938-A508-554FE5A5E072}"/>
              </a:ext>
            </a:extLst>
          </p:cNvPr>
          <p:cNvSpPr txBox="1"/>
          <p:nvPr/>
        </p:nvSpPr>
        <p:spPr>
          <a:xfrm>
            <a:off x="293043" y="4371604"/>
            <a:ext cx="106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Đáy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3CE28D-563D-42CD-9C54-B51EAD47A9EE}"/>
              </a:ext>
            </a:extLst>
          </p:cNvPr>
          <p:cNvSpPr txBox="1"/>
          <p:nvPr/>
        </p:nvSpPr>
        <p:spPr>
          <a:xfrm>
            <a:off x="199627" y="5525489"/>
            <a:ext cx="12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Đường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cao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8BF1A3-F9BF-4F50-9CEA-73DEB2701D0B}"/>
              </a:ext>
            </a:extLst>
          </p:cNvPr>
          <p:cNvSpPr txBox="1"/>
          <p:nvPr/>
        </p:nvSpPr>
        <p:spPr>
          <a:xfrm>
            <a:off x="2101134" y="4371149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3A9B6A-3B80-4370-B93A-9A57C22B9FFA}"/>
              </a:ext>
            </a:extLst>
          </p:cNvPr>
          <p:cNvSpPr txBox="1"/>
          <p:nvPr/>
        </p:nvSpPr>
        <p:spPr>
          <a:xfrm>
            <a:off x="4817036" y="4324917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2D6645-E80F-4364-9E3A-DF182C8986A0}"/>
              </a:ext>
            </a:extLst>
          </p:cNvPr>
          <p:cNvSpPr txBox="1"/>
          <p:nvPr/>
        </p:nvSpPr>
        <p:spPr>
          <a:xfrm>
            <a:off x="7654088" y="4324917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PQ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314EFE-3491-438D-9F4B-C3047894E968}"/>
              </a:ext>
            </a:extLst>
          </p:cNvPr>
          <p:cNvSpPr txBox="1"/>
          <p:nvPr/>
        </p:nvSpPr>
        <p:spPr>
          <a:xfrm>
            <a:off x="1358940" y="5330687"/>
            <a:ext cx="273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Ứng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đáy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AB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2" name="Group 66">
            <a:extLst>
              <a:ext uri="{FF2B5EF4-FFF2-40B4-BE49-F238E27FC236}">
                <a16:creationId xmlns:a16="http://schemas.microsoft.com/office/drawing/2014/main" id="{10D6AA20-01C6-485C-9B8B-5A751A510181}"/>
              </a:ext>
            </a:extLst>
          </p:cNvPr>
          <p:cNvGrpSpPr>
            <a:grpSpLocks/>
          </p:cNvGrpSpPr>
          <p:nvPr/>
        </p:nvGrpSpPr>
        <p:grpSpPr bwMode="auto">
          <a:xfrm>
            <a:off x="1481199" y="1113131"/>
            <a:ext cx="2345480" cy="2132572"/>
            <a:chOff x="0" y="1671"/>
            <a:chExt cx="2016" cy="1833"/>
          </a:xfrm>
        </p:grpSpPr>
        <p:grpSp>
          <p:nvGrpSpPr>
            <p:cNvPr id="63" name="Group 6">
              <a:extLst>
                <a:ext uri="{FF2B5EF4-FFF2-40B4-BE49-F238E27FC236}">
                  <a16:creationId xmlns:a16="http://schemas.microsoft.com/office/drawing/2014/main" id="{F0C2B26D-43BD-49B8-A9FA-1C9113F3D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71"/>
              <a:ext cx="2016" cy="1833"/>
              <a:chOff x="0" y="903"/>
              <a:chExt cx="2016" cy="1833"/>
            </a:xfrm>
          </p:grpSpPr>
          <p:sp>
            <p:nvSpPr>
              <p:cNvPr id="69" name="Text Box 7">
                <a:extLst>
                  <a:ext uri="{FF2B5EF4-FFF2-40B4-BE49-F238E27FC236}">
                    <a16:creationId xmlns:a16="http://schemas.microsoft.com/office/drawing/2014/main" id="{7472CD1E-5A39-4234-8BB6-57AE6503DF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3" y="903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663300"/>
                    </a:solidFill>
                    <a:latin typeface=".VnTime" panose="020B7200000000000000" pitchFamily="34" charset="0"/>
                  </a:rPr>
                  <a:t>A</a:t>
                </a:r>
              </a:p>
            </p:txBody>
          </p:sp>
          <p:sp>
            <p:nvSpPr>
              <p:cNvPr id="70" name="Text Box 8">
                <a:extLst>
                  <a:ext uri="{FF2B5EF4-FFF2-40B4-BE49-F238E27FC236}">
                    <a16:creationId xmlns:a16="http://schemas.microsoft.com/office/drawing/2014/main" id="{F6B7B706-A8F3-46F5-A7C9-EE88C4FBC0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44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anose="020B7200000000000000" pitchFamily="34" charset="0"/>
                  </a:rPr>
                  <a:t>C</a:t>
                </a:r>
              </a:p>
            </p:txBody>
          </p:sp>
          <p:sp>
            <p:nvSpPr>
              <p:cNvPr id="71" name="Text Box 9">
                <a:extLst>
                  <a:ext uri="{FF2B5EF4-FFF2-40B4-BE49-F238E27FC236}">
                    <a16:creationId xmlns:a16="http://schemas.microsoft.com/office/drawing/2014/main" id="{AAB809C7-E68C-429A-A67B-36ED7E5060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anose="020B7200000000000000" pitchFamily="34" charset="0"/>
                  </a:rPr>
                  <a:t>B</a:t>
                </a:r>
              </a:p>
            </p:txBody>
          </p:sp>
          <p:sp>
            <p:nvSpPr>
              <p:cNvPr id="72" name="AutoShape 10">
                <a:extLst>
                  <a:ext uri="{FF2B5EF4-FFF2-40B4-BE49-F238E27FC236}">
                    <a16:creationId xmlns:a16="http://schemas.microsoft.com/office/drawing/2014/main" id="{AF78871F-A713-4F4C-9CEA-503FB2AB7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4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3716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4" name="Text Box 11">
              <a:extLst>
                <a:ext uri="{FF2B5EF4-FFF2-40B4-BE49-F238E27FC236}">
                  <a16:creationId xmlns:a16="http://schemas.microsoft.com/office/drawing/2014/main" id="{3DF8D529-8662-47F2-96B8-E2F657553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2291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H</a:t>
              </a:r>
            </a:p>
          </p:txBody>
        </p:sp>
        <p:sp>
          <p:nvSpPr>
            <p:cNvPr id="65" name="Line 42">
              <a:extLst>
                <a:ext uri="{FF2B5EF4-FFF2-40B4-BE49-F238E27FC236}">
                  <a16:creationId xmlns:a16="http://schemas.microsoft.com/office/drawing/2014/main" id="{A74105C3-42A3-4A57-86B2-88F3165E4A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1" y="2592"/>
              <a:ext cx="1104" cy="67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  <p:grpSp>
          <p:nvGrpSpPr>
            <p:cNvPr id="66" name="Group 63">
              <a:extLst>
                <a:ext uri="{FF2B5EF4-FFF2-40B4-BE49-F238E27FC236}">
                  <a16:creationId xmlns:a16="http://schemas.microsoft.com/office/drawing/2014/main" id="{2798A2B0-9CFC-4C62-91BF-CBD4383A6C94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661" y="2530"/>
              <a:ext cx="108" cy="100"/>
              <a:chOff x="4128" y="2841"/>
              <a:chExt cx="144" cy="144"/>
            </a:xfrm>
          </p:grpSpPr>
          <p:sp>
            <p:nvSpPr>
              <p:cNvPr id="67" name="Line 64">
                <a:extLst>
                  <a:ext uri="{FF2B5EF4-FFF2-40B4-BE49-F238E27FC236}">
                    <a16:creationId xmlns:a16="http://schemas.microsoft.com/office/drawing/2014/main" id="{BAF10FCC-4187-4454-A0A2-1DE1CFA2A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841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65">
                <a:extLst>
                  <a:ext uri="{FF2B5EF4-FFF2-40B4-BE49-F238E27FC236}">
                    <a16:creationId xmlns:a16="http://schemas.microsoft.com/office/drawing/2014/main" id="{9E3532E4-23F9-482D-9E84-97E8AC223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841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3" name="Group 50">
            <a:extLst>
              <a:ext uri="{FF2B5EF4-FFF2-40B4-BE49-F238E27FC236}">
                <a16:creationId xmlns:a16="http://schemas.microsoft.com/office/drawing/2014/main" id="{BF198BB6-F452-4E2E-989A-205522A793B6}"/>
              </a:ext>
            </a:extLst>
          </p:cNvPr>
          <p:cNvGrpSpPr>
            <a:grpSpLocks/>
          </p:cNvGrpSpPr>
          <p:nvPr/>
        </p:nvGrpSpPr>
        <p:grpSpPr bwMode="auto">
          <a:xfrm>
            <a:off x="4181571" y="1115260"/>
            <a:ext cx="2401325" cy="2203541"/>
            <a:chOff x="3048000" y="2514600"/>
            <a:chExt cx="3276600" cy="3006725"/>
          </a:xfrm>
        </p:grpSpPr>
        <p:sp>
          <p:nvSpPr>
            <p:cNvPr id="74" name="Text Box 54">
              <a:extLst>
                <a:ext uri="{FF2B5EF4-FFF2-40B4-BE49-F238E27FC236}">
                  <a16:creationId xmlns:a16="http://schemas.microsoft.com/office/drawing/2014/main" id="{3B2378F7-1677-4DFF-9827-5D108BF6F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50292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anose="020B7200000000000000" pitchFamily="34" charset="0"/>
                </a:rPr>
                <a:t>K</a:t>
              </a:r>
            </a:p>
          </p:txBody>
        </p:sp>
        <p:grpSp>
          <p:nvGrpSpPr>
            <p:cNvPr id="75" name="Group 49">
              <a:extLst>
                <a:ext uri="{FF2B5EF4-FFF2-40B4-BE49-F238E27FC236}">
                  <a16:creationId xmlns:a16="http://schemas.microsoft.com/office/drawing/2014/main" id="{EA4696AD-032F-4664-9889-97053A4E8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2514600"/>
              <a:ext cx="3276600" cy="3006725"/>
              <a:chOff x="3048000" y="2479675"/>
              <a:chExt cx="3276600" cy="3006725"/>
            </a:xfrm>
          </p:grpSpPr>
          <p:grpSp>
            <p:nvGrpSpPr>
              <p:cNvPr id="76" name="Group 68">
                <a:extLst>
                  <a:ext uri="{FF2B5EF4-FFF2-40B4-BE49-F238E27FC236}">
                    <a16:creationId xmlns:a16="http://schemas.microsoft.com/office/drawing/2014/main" id="{91F6E80F-99A8-4891-9C81-71004B15FF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0" y="2479675"/>
                <a:ext cx="3276600" cy="3006725"/>
                <a:chOff x="1920" y="1562"/>
                <a:chExt cx="2064" cy="1894"/>
              </a:xfrm>
            </p:grpSpPr>
            <p:grpSp>
              <p:nvGrpSpPr>
                <p:cNvPr id="80" name="Group 24">
                  <a:extLst>
                    <a:ext uri="{FF2B5EF4-FFF2-40B4-BE49-F238E27FC236}">
                      <a16:creationId xmlns:a16="http://schemas.microsoft.com/office/drawing/2014/main" id="{45CB267A-4F30-4066-9EB3-65290C16A9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0" y="1562"/>
                  <a:ext cx="2064" cy="1894"/>
                  <a:chOff x="1920" y="906"/>
                  <a:chExt cx="2064" cy="1894"/>
                </a:xfrm>
              </p:grpSpPr>
              <p:sp>
                <p:nvSpPr>
                  <p:cNvPr id="83" name="Text Box 25">
                    <a:extLst>
                      <a:ext uri="{FF2B5EF4-FFF2-40B4-BE49-F238E27FC236}">
                        <a16:creationId xmlns:a16="http://schemas.microsoft.com/office/drawing/2014/main" id="{9F835D48-6F8F-4453-B356-7FD8B6CEF69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0" y="906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1">
                        <a:solidFill>
                          <a:srgbClr val="663300"/>
                        </a:solidFill>
                        <a:latin typeface=".VnTime" panose="020B7200000000000000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84" name="Text Box 26">
                    <a:extLst>
                      <a:ext uri="{FF2B5EF4-FFF2-40B4-BE49-F238E27FC236}">
                        <a16:creationId xmlns:a16="http://schemas.microsoft.com/office/drawing/2014/main" id="{002D2F8A-CE67-4680-A00C-DAC0E52D133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6" y="2496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1">
                        <a:solidFill>
                          <a:srgbClr val="663300"/>
                        </a:solidFill>
                        <a:latin typeface=".VnTime" panose="020B7200000000000000" pitchFamily="34" charset="0"/>
                      </a:rPr>
                      <a:t>E</a:t>
                    </a:r>
                  </a:p>
                </p:txBody>
              </p:sp>
              <p:grpSp>
                <p:nvGrpSpPr>
                  <p:cNvPr id="85" name="Group 27">
                    <a:extLst>
                      <a:ext uri="{FF2B5EF4-FFF2-40B4-BE49-F238E27FC236}">
                        <a16:creationId xmlns:a16="http://schemas.microsoft.com/office/drawing/2014/main" id="{B1504556-F401-4BF3-A878-3E5682AC04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32" y="1248"/>
                    <a:ext cx="1728" cy="1264"/>
                    <a:chOff x="1672" y="1824"/>
                    <a:chExt cx="2160" cy="1240"/>
                  </a:xfrm>
                </p:grpSpPr>
                <p:sp>
                  <p:nvSpPr>
                    <p:cNvPr id="87" name="Line 28">
                      <a:extLst>
                        <a:ext uri="{FF2B5EF4-FFF2-40B4-BE49-F238E27FC236}">
                          <a16:creationId xmlns:a16="http://schemas.microsoft.com/office/drawing/2014/main" id="{7A54BA61-5ADE-4125-A8DD-C384A25FDE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0" y="1824"/>
                      <a:ext cx="624" cy="1239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Line 29">
                      <a:extLst>
                        <a:ext uri="{FF2B5EF4-FFF2-40B4-BE49-F238E27FC236}">
                          <a16:creationId xmlns:a16="http://schemas.microsoft.com/office/drawing/2014/main" id="{88C1E29B-0AE6-4A1A-89CD-077139BA18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72" y="1825"/>
                      <a:ext cx="2160" cy="1239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Line 30">
                      <a:extLst>
                        <a:ext uri="{FF2B5EF4-FFF2-40B4-BE49-F238E27FC236}">
                          <a16:creationId xmlns:a16="http://schemas.microsoft.com/office/drawing/2014/main" id="{8F64B61B-1B35-4DE2-889B-39D0ABB806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6" y="3063"/>
                      <a:ext cx="153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6" name="Text Box 31">
                    <a:extLst>
                      <a:ext uri="{FF2B5EF4-FFF2-40B4-BE49-F238E27FC236}">
                        <a16:creationId xmlns:a16="http://schemas.microsoft.com/office/drawing/2014/main" id="{38C88E84-FD60-4482-A203-733A27FAAF7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2512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1">
                        <a:solidFill>
                          <a:srgbClr val="663300"/>
                        </a:solidFill>
                        <a:latin typeface=".VnTime" panose="020B7200000000000000" pitchFamily="34" charset="0"/>
                      </a:rPr>
                      <a:t>G</a:t>
                    </a:r>
                  </a:p>
                </p:txBody>
              </p:sp>
            </p:grpSp>
            <p:sp>
              <p:nvSpPr>
                <p:cNvPr id="81" name="Line 52">
                  <a:extLst>
                    <a:ext uri="{FF2B5EF4-FFF2-40B4-BE49-F238E27FC236}">
                      <a16:creationId xmlns:a16="http://schemas.microsoft.com/office/drawing/2014/main" id="{47840D14-B865-41D4-B189-BB3C366835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39" y="1922"/>
                  <a:ext cx="9" cy="1267"/>
                </a:xfrm>
                <a:prstGeom prst="line">
                  <a:avLst/>
                </a:prstGeom>
                <a:noFill/>
                <a:ln w="25400">
                  <a:solidFill>
                    <a:srgbClr val="6633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137160" anchor="ctr"/>
                <a:lstStyle/>
                <a:p>
                  <a:endParaRPr lang="en-US"/>
                </a:p>
              </p:txBody>
            </p:sp>
            <p:sp>
              <p:nvSpPr>
                <p:cNvPr id="82" name="Line 53">
                  <a:extLst>
                    <a:ext uri="{FF2B5EF4-FFF2-40B4-BE49-F238E27FC236}">
                      <a16:creationId xmlns:a16="http://schemas.microsoft.com/office/drawing/2014/main" id="{059FA89B-12A8-4CCE-9DEC-FC1AA24EAE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373" y="2945"/>
                  <a:ext cx="9" cy="461"/>
                </a:xfrm>
                <a:prstGeom prst="line">
                  <a:avLst/>
                </a:prstGeom>
                <a:noFill/>
                <a:ln w="25400">
                  <a:solidFill>
                    <a:srgbClr val="6633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13716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69">
                <a:extLst>
                  <a:ext uri="{FF2B5EF4-FFF2-40B4-BE49-F238E27FC236}">
                    <a16:creationId xmlns:a16="http://schemas.microsoft.com/office/drawing/2014/main" id="{D2CA11AA-1503-45DE-BF92-A8C006D7EC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9950" y="4852988"/>
                <a:ext cx="182563" cy="182562"/>
                <a:chOff x="4128" y="2841"/>
                <a:chExt cx="144" cy="144"/>
              </a:xfrm>
            </p:grpSpPr>
            <p:sp>
              <p:nvSpPr>
                <p:cNvPr id="78" name="Line 70">
                  <a:extLst>
                    <a:ext uri="{FF2B5EF4-FFF2-40B4-BE49-F238E27FC236}">
                      <a16:creationId xmlns:a16="http://schemas.microsoft.com/office/drawing/2014/main" id="{1B650E36-6D02-4DD4-83B9-B3FFE8E58D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" y="2841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66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71">
                  <a:extLst>
                    <a:ext uri="{FF2B5EF4-FFF2-40B4-BE49-F238E27FC236}">
                      <a16:creationId xmlns:a16="http://schemas.microsoft.com/office/drawing/2014/main" id="{D956C6B1-E834-4459-8FBC-5D06A79AB7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2841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66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0" name="Group 51">
            <a:extLst>
              <a:ext uri="{FF2B5EF4-FFF2-40B4-BE49-F238E27FC236}">
                <a16:creationId xmlns:a16="http://schemas.microsoft.com/office/drawing/2014/main" id="{CC1719F1-C6EA-4BDA-9270-121817E6A993}"/>
              </a:ext>
            </a:extLst>
          </p:cNvPr>
          <p:cNvGrpSpPr>
            <a:grpSpLocks/>
          </p:cNvGrpSpPr>
          <p:nvPr/>
        </p:nvGrpSpPr>
        <p:grpSpPr bwMode="auto">
          <a:xfrm>
            <a:off x="7174726" y="1147298"/>
            <a:ext cx="2003430" cy="2177945"/>
            <a:chOff x="6334125" y="2514600"/>
            <a:chExt cx="2733675" cy="2971800"/>
          </a:xfrm>
        </p:grpSpPr>
        <p:grpSp>
          <p:nvGrpSpPr>
            <p:cNvPr id="91" name="Group 76">
              <a:extLst>
                <a:ext uri="{FF2B5EF4-FFF2-40B4-BE49-F238E27FC236}">
                  <a16:creationId xmlns:a16="http://schemas.microsoft.com/office/drawing/2014/main" id="{88742991-94C7-4E48-A73B-D9CFA912C2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34125" y="2514600"/>
              <a:ext cx="2733675" cy="2971800"/>
              <a:chOff x="3990" y="1632"/>
              <a:chExt cx="1722" cy="1872"/>
            </a:xfrm>
          </p:grpSpPr>
          <p:sp>
            <p:nvSpPr>
              <p:cNvPr id="93" name="Text Box 12">
                <a:extLst>
                  <a:ext uri="{FF2B5EF4-FFF2-40B4-BE49-F238E27FC236}">
                    <a16:creationId xmlns:a16="http://schemas.microsoft.com/office/drawing/2014/main" id="{515E95AC-5BF1-4A42-9037-569545007C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2" y="31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anose="020B7200000000000000" pitchFamily="34" charset="0"/>
                  </a:rPr>
                  <a:t>Q</a:t>
                </a:r>
              </a:p>
            </p:txBody>
          </p:sp>
          <p:sp>
            <p:nvSpPr>
              <p:cNvPr id="94" name="AutoShape 13">
                <a:extLst>
                  <a:ext uri="{FF2B5EF4-FFF2-40B4-BE49-F238E27FC236}">
                    <a16:creationId xmlns:a16="http://schemas.microsoft.com/office/drawing/2014/main" id="{C759A2DE-F3D1-48C0-8699-3467D5B9C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968"/>
                <a:ext cx="1392" cy="1200"/>
              </a:xfrm>
              <a:prstGeom prst="rtTriangle">
                <a:avLst/>
              </a:prstGeom>
              <a:noFill/>
              <a:ln w="38100" algn="ctr">
                <a:solidFill>
                  <a:srgbClr val="66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3716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" name="Text Box 23">
                <a:extLst>
                  <a:ext uri="{FF2B5EF4-FFF2-40B4-BE49-F238E27FC236}">
                    <a16:creationId xmlns:a16="http://schemas.microsoft.com/office/drawing/2014/main" id="{51ECB528-A5D9-43E4-A4CD-658446DFE0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0" y="163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anose="020B7200000000000000" pitchFamily="34" charset="0"/>
                  </a:rPr>
                  <a:t>P</a:t>
                </a:r>
              </a:p>
            </p:txBody>
          </p:sp>
          <p:sp>
            <p:nvSpPr>
              <p:cNvPr id="96" name="Text Box 32">
                <a:extLst>
                  <a:ext uri="{FF2B5EF4-FFF2-40B4-BE49-F238E27FC236}">
                    <a16:creationId xmlns:a16="http://schemas.microsoft.com/office/drawing/2014/main" id="{4D4DA836-43F3-4E13-A552-99990714A1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32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anose="020B7200000000000000" pitchFamily="34" charset="0"/>
                  </a:rPr>
                  <a:t>M</a:t>
                </a:r>
              </a:p>
            </p:txBody>
          </p:sp>
          <p:grpSp>
            <p:nvGrpSpPr>
              <p:cNvPr id="97" name="Group 72">
                <a:extLst>
                  <a:ext uri="{FF2B5EF4-FFF2-40B4-BE49-F238E27FC236}">
                    <a16:creationId xmlns:a16="http://schemas.microsoft.com/office/drawing/2014/main" id="{C6275553-69D2-4CA4-890E-50EA975271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800000">
                <a:off x="4649" y="2507"/>
                <a:ext cx="115" cy="115"/>
                <a:chOff x="4128" y="2841"/>
                <a:chExt cx="144" cy="144"/>
              </a:xfrm>
            </p:grpSpPr>
            <p:sp>
              <p:nvSpPr>
                <p:cNvPr id="99" name="Line 73">
                  <a:extLst>
                    <a:ext uri="{FF2B5EF4-FFF2-40B4-BE49-F238E27FC236}">
                      <a16:creationId xmlns:a16="http://schemas.microsoft.com/office/drawing/2014/main" id="{DA1C416C-5465-4A89-9F19-0386F526C9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" y="2841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66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74">
                  <a:extLst>
                    <a:ext uri="{FF2B5EF4-FFF2-40B4-BE49-F238E27FC236}">
                      <a16:creationId xmlns:a16="http://schemas.microsoft.com/office/drawing/2014/main" id="{B483C40D-1033-49B9-AC00-FAF4F24C21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2841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66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" name="Line 75">
                <a:extLst>
                  <a:ext uri="{FF2B5EF4-FFF2-40B4-BE49-F238E27FC236}">
                    <a16:creationId xmlns:a16="http://schemas.microsoft.com/office/drawing/2014/main" id="{7AE7CA5E-A44F-4245-B029-0723320E0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37" y="2454"/>
                <a:ext cx="567" cy="702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sp>
          <p:nvSpPr>
            <p:cNvPr id="92" name="Text Box 77">
              <a:extLst>
                <a:ext uri="{FF2B5EF4-FFF2-40B4-BE49-F238E27FC236}">
                  <a16:creationId xmlns:a16="http://schemas.microsoft.com/office/drawing/2014/main" id="{5EA328D9-8548-402C-BF0D-E1198F7F9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400" y="33528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anose="020B7200000000000000" pitchFamily="34" charset="0"/>
                </a:rPr>
                <a:t>N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496BFD6C-A9BC-48BD-B3A1-E97F7153734C}"/>
              </a:ext>
            </a:extLst>
          </p:cNvPr>
          <p:cNvSpPr txBox="1"/>
          <p:nvPr/>
        </p:nvSpPr>
        <p:spPr>
          <a:xfrm>
            <a:off x="4110316" y="5284455"/>
            <a:ext cx="273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Ứng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đáy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EG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00E2D01-CDA2-4222-8646-5C6ED8D9BC23}"/>
              </a:ext>
            </a:extLst>
          </p:cNvPr>
          <p:cNvSpPr txBox="1"/>
          <p:nvPr/>
        </p:nvSpPr>
        <p:spPr>
          <a:xfrm>
            <a:off x="6939886" y="5284455"/>
            <a:ext cx="273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Ứng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đáy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PQ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1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51" grpId="0"/>
      <p:bldP spid="54" grpId="0"/>
      <p:bldP spid="101" grpId="0"/>
      <p:bldP spid="1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511" y="1"/>
            <a:ext cx="3098171" cy="42923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315569" y="2269747"/>
            <a:ext cx="6414773" cy="1898597"/>
            <a:chOff x="3323658" y="2259651"/>
            <a:chExt cx="5572126" cy="1898597"/>
          </a:xfrm>
        </p:grpSpPr>
        <p:sp>
          <p:nvSpPr>
            <p:cNvPr id="9" name="文本框 8"/>
            <p:cNvSpPr txBox="1"/>
            <p:nvPr/>
          </p:nvSpPr>
          <p:spPr>
            <a:xfrm>
              <a:off x="3845477" y="2259651"/>
              <a:ext cx="4615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Hoạt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động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04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323658" y="3090648"/>
              <a:ext cx="5572126" cy="1067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Vận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dụng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1145950" y="194308"/>
            <a:ext cx="2339240" cy="18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70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1062793" y="737898"/>
            <a:ext cx="9925448" cy="4934369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9641828" y="5278273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115567" y="5596386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222092" y="-1734169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73" y="4660352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24" y="4791130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6745974" y="4738441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957072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226;p30"/>
          <p:cNvSpPr txBox="1">
            <a:spLocks/>
          </p:cNvSpPr>
          <p:nvPr/>
        </p:nvSpPr>
        <p:spPr>
          <a:xfrm>
            <a:off x="2113371" y="1482652"/>
            <a:ext cx="77955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EB7E7C"/>
              </a:buClr>
            </a:pPr>
            <a:r>
              <a:rPr lang="en-US" sz="8000" kern="0" dirty="0">
                <a:solidFill>
                  <a:srgbClr val="E89F8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Ai </a:t>
            </a:r>
            <a:r>
              <a:rPr lang="en-US" sz="8000" kern="0" dirty="0" err="1">
                <a:solidFill>
                  <a:srgbClr val="E89F8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nhanh</a:t>
            </a:r>
            <a:r>
              <a:rPr lang="en-US" sz="8000" kern="0" dirty="0">
                <a:solidFill>
                  <a:srgbClr val="E89F8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8000" kern="0" dirty="0" err="1">
                <a:solidFill>
                  <a:srgbClr val="E89F8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hơn</a:t>
            </a:r>
            <a:r>
              <a:rPr lang="en-US" sz="8000" kern="0" dirty="0">
                <a:solidFill>
                  <a:srgbClr val="E89F8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?</a:t>
            </a:r>
          </a:p>
        </p:txBody>
      </p:sp>
      <p:pic>
        <p:nvPicPr>
          <p:cNvPr id="1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6824" y="3191742"/>
            <a:ext cx="4080185" cy="249262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738521" y="828388"/>
            <a:ext cx="9925448" cy="4934369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9641828" y="5278273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18215" y="5007474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6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Arial"/>
                <a:cs typeface="Arial"/>
                <a:sym typeface="Arial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09" y="2376946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Arial"/>
                <a:cs typeface="Arial"/>
                <a:sym typeface="Arial"/>
              </a:rPr>
              <a:t>S</a:t>
            </a:r>
          </a:p>
        </p:txBody>
      </p:sp>
      <p:sp>
        <p:nvSpPr>
          <p:cNvPr id="165" name="Google Shape;226;p30"/>
          <p:cNvSpPr txBox="1">
            <a:spLocks/>
          </p:cNvSpPr>
          <p:nvPr/>
        </p:nvSpPr>
        <p:spPr>
          <a:xfrm>
            <a:off x="1038778" y="737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?</a:t>
            </a:r>
          </a:p>
        </p:txBody>
      </p:sp>
      <p:grpSp>
        <p:nvGrpSpPr>
          <p:cNvPr id="42" name="Group 14">
            <a:extLst>
              <a:ext uri="{FF2B5EF4-FFF2-40B4-BE49-F238E27FC236}">
                <a16:creationId xmlns:a16="http://schemas.microsoft.com/office/drawing/2014/main" id="{876879FC-0434-41B3-9C31-827052F31A76}"/>
              </a:ext>
            </a:extLst>
          </p:cNvPr>
          <p:cNvGrpSpPr>
            <a:grpSpLocks/>
          </p:cNvGrpSpPr>
          <p:nvPr/>
        </p:nvGrpSpPr>
        <p:grpSpPr bwMode="auto">
          <a:xfrm>
            <a:off x="4657559" y="2181068"/>
            <a:ext cx="3200400" cy="2900362"/>
            <a:chOff x="3048000" y="1371600"/>
            <a:chExt cx="3200400" cy="2900065"/>
          </a:xfrm>
        </p:grpSpPr>
        <p:grpSp>
          <p:nvGrpSpPr>
            <p:cNvPr id="43" name="Group 4">
              <a:extLst>
                <a:ext uri="{FF2B5EF4-FFF2-40B4-BE49-F238E27FC236}">
                  <a16:creationId xmlns:a16="http://schemas.microsoft.com/office/drawing/2014/main" id="{01D98A1E-29A6-4BD4-A51C-9F955E46B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1371600"/>
              <a:ext cx="3200400" cy="2819400"/>
              <a:chOff x="-152400" y="2057400"/>
              <a:chExt cx="3200400" cy="2819400"/>
            </a:xfrm>
          </p:grpSpPr>
          <p:grpSp>
            <p:nvGrpSpPr>
              <p:cNvPr id="45" name="Group 69">
                <a:extLst>
                  <a:ext uri="{FF2B5EF4-FFF2-40B4-BE49-F238E27FC236}">
                    <a16:creationId xmlns:a16="http://schemas.microsoft.com/office/drawing/2014/main" id="{A9893FA8-C35B-4AB2-AA66-375DBD59C3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52400" y="2057400"/>
                <a:ext cx="3200400" cy="2819400"/>
                <a:chOff x="0" y="960"/>
                <a:chExt cx="2016" cy="1776"/>
              </a:xfrm>
            </p:grpSpPr>
            <p:sp>
              <p:nvSpPr>
                <p:cNvPr id="49" name="Text Box 33">
                  <a:extLst>
                    <a:ext uri="{FF2B5EF4-FFF2-40B4-BE49-F238E27FC236}">
                      <a16:creationId xmlns:a16="http://schemas.microsoft.com/office/drawing/2014/main" id="{00D81716-9E12-4DCC-BCEA-640D2237DA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.VnTime" panose="020B7200000000000000" pitchFamily="34" charset="0"/>
                    </a:rPr>
                    <a:t>A</a:t>
                  </a:r>
                </a:p>
              </p:txBody>
            </p:sp>
            <p:sp>
              <p:nvSpPr>
                <p:cNvPr id="50" name="Text Box 34">
                  <a:extLst>
                    <a:ext uri="{FF2B5EF4-FFF2-40B4-BE49-F238E27FC236}">
                      <a16:creationId xmlns:a16="http://schemas.microsoft.com/office/drawing/2014/main" id="{9423F45A-9870-4C10-BF6F-156539A322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.VnTime" panose="020B7200000000000000" pitchFamily="34" charset="0"/>
                    </a:rPr>
                    <a:t>C</a:t>
                  </a:r>
                </a:p>
              </p:txBody>
            </p:sp>
            <p:sp>
              <p:nvSpPr>
                <p:cNvPr id="51" name="Text Box 35">
                  <a:extLst>
                    <a:ext uri="{FF2B5EF4-FFF2-40B4-BE49-F238E27FC236}">
                      <a16:creationId xmlns:a16="http://schemas.microsoft.com/office/drawing/2014/main" id="{50BFC0AC-E0EE-4DB2-BE41-B450D4EFB6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.VnTime" panose="020B7200000000000000" pitchFamily="34" charset="0"/>
                    </a:rPr>
                    <a:t>B</a:t>
                  </a:r>
                </a:p>
              </p:txBody>
            </p:sp>
            <p:sp>
              <p:nvSpPr>
                <p:cNvPr id="52" name="AutoShape 36">
                  <a:extLst>
                    <a:ext uri="{FF2B5EF4-FFF2-40B4-BE49-F238E27FC236}">
                      <a16:creationId xmlns:a16="http://schemas.microsoft.com/office/drawing/2014/main" id="{B2842239-85A0-4209-A951-8EE9CBC8C2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3716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6" name="Line 82">
                <a:extLst>
                  <a:ext uri="{FF2B5EF4-FFF2-40B4-BE49-F238E27FC236}">
                    <a16:creationId xmlns:a16="http://schemas.microsoft.com/office/drawing/2014/main" id="{90DE1406-EEC9-4523-9DAD-81801AF3D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cxnSp>
            <p:nvCxnSpPr>
              <p:cNvPr id="47" name="Straight Connector 7">
                <a:extLst>
                  <a:ext uri="{FF2B5EF4-FFF2-40B4-BE49-F238E27FC236}">
                    <a16:creationId xmlns:a16="http://schemas.microsoft.com/office/drawing/2014/main" id="{4328FBBE-4851-44B1-89AE-4F2E70AFB4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>
                <a:extLst>
                  <a:ext uri="{FF2B5EF4-FFF2-40B4-BE49-F238E27FC236}">
                    <a16:creationId xmlns:a16="http://schemas.microsoft.com/office/drawing/2014/main" id="{13840186-4195-4316-8D76-8BDA6490E3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CFE5F514-303D-497D-B147-5A3E13F30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C457F8E-6D64-4F77-937A-1E914D50B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240" y="5005230"/>
            <a:ext cx="5253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AD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3832926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812390" y="763749"/>
            <a:ext cx="9925448" cy="4934369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9641828" y="5278273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18215" y="5007474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</a:t>
            </a:r>
          </a:p>
        </p:txBody>
      </p:sp>
      <p:sp>
        <p:nvSpPr>
          <p:cNvPr id="165" name="Google Shape;226;p30"/>
          <p:cNvSpPr txBox="1">
            <a:spLocks/>
          </p:cNvSpPr>
          <p:nvPr/>
        </p:nvSpPr>
        <p:spPr>
          <a:xfrm>
            <a:off x="1086956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7E7C"/>
              </a:buClr>
              <a:buSzPts val="2600"/>
              <a:buFont typeface="Handlee"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Hãy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cho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biết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câu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sau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đây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đúng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 hay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sai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?</a:t>
            </a:r>
          </a:p>
        </p:txBody>
      </p:sp>
      <p:grpSp>
        <p:nvGrpSpPr>
          <p:cNvPr id="54" name="Group 38">
            <a:extLst>
              <a:ext uri="{FF2B5EF4-FFF2-40B4-BE49-F238E27FC236}">
                <a16:creationId xmlns:a16="http://schemas.microsoft.com/office/drawing/2014/main" id="{C8DBAEB9-432A-4787-B945-9DFF30321546}"/>
              </a:ext>
            </a:extLst>
          </p:cNvPr>
          <p:cNvGrpSpPr>
            <a:grpSpLocks/>
          </p:cNvGrpSpPr>
          <p:nvPr/>
        </p:nvGrpSpPr>
        <p:grpSpPr bwMode="auto">
          <a:xfrm>
            <a:off x="4798820" y="2384575"/>
            <a:ext cx="3254375" cy="2632075"/>
            <a:chOff x="3021015" y="2224089"/>
            <a:chExt cx="3254371" cy="2632076"/>
          </a:xfrm>
        </p:grpSpPr>
        <p:grpSp>
          <p:nvGrpSpPr>
            <p:cNvPr id="55" name="Group 69">
              <a:extLst>
                <a:ext uri="{FF2B5EF4-FFF2-40B4-BE49-F238E27FC236}">
                  <a16:creationId xmlns:a16="http://schemas.microsoft.com/office/drawing/2014/main" id="{52B112BD-74C8-48C3-8A32-15B9C505F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1015" y="2224089"/>
              <a:ext cx="3254371" cy="2632076"/>
              <a:chOff x="29" y="960"/>
              <a:chExt cx="1913" cy="1804"/>
            </a:xfrm>
          </p:grpSpPr>
          <p:sp>
            <p:nvSpPr>
              <p:cNvPr id="59" name="Text Box 33">
                <a:extLst>
                  <a:ext uri="{FF2B5EF4-FFF2-40B4-BE49-F238E27FC236}">
                    <a16:creationId xmlns:a16="http://schemas.microsoft.com/office/drawing/2014/main" id="{F4E61595-DDDA-4B90-8369-7C3A0CE5C5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>
                <a:extLst>
                  <a:ext uri="{FF2B5EF4-FFF2-40B4-BE49-F238E27FC236}">
                    <a16:creationId xmlns:a16="http://schemas.microsoft.com/office/drawing/2014/main" id="{7B73C75B-BB2E-4D6C-B6E2-332D33B1D1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.VnTime" panose="020B7200000000000000" pitchFamily="34" charset="0"/>
                    <a:ea typeface="+mn-ea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61" name="Text Box 35">
                <a:extLst>
                  <a:ext uri="{FF2B5EF4-FFF2-40B4-BE49-F238E27FC236}">
                    <a16:creationId xmlns:a16="http://schemas.microsoft.com/office/drawing/2014/main" id="{F02FEDAF-3C61-432D-AA3B-CF4BF81FE5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.VnTime" panose="020B7200000000000000" pitchFamily="34" charset="0"/>
                    <a:ea typeface="+mn-ea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62" name="AutoShape 36">
                <a:extLst>
                  <a:ext uri="{FF2B5EF4-FFF2-40B4-BE49-F238E27FC236}">
                    <a16:creationId xmlns:a16="http://schemas.microsoft.com/office/drawing/2014/main" id="{AD30C817-EDE0-4A3B-993A-9C805EE42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3716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" name="Line 82">
              <a:extLst>
                <a:ext uri="{FF2B5EF4-FFF2-40B4-BE49-F238E27FC236}">
                  <a16:creationId xmlns:a16="http://schemas.microsoft.com/office/drawing/2014/main" id="{3D12FFCD-D273-4501-9230-1C83013E6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Straight Connector 41">
              <a:extLst>
                <a:ext uri="{FF2B5EF4-FFF2-40B4-BE49-F238E27FC236}">
                  <a16:creationId xmlns:a16="http://schemas.microsoft.com/office/drawing/2014/main" id="{07076876-ECEF-4421-9DD9-85E19B6087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>
              <a:extLst>
                <a:ext uri="{FF2B5EF4-FFF2-40B4-BE49-F238E27FC236}">
                  <a16:creationId xmlns:a16="http://schemas.microsoft.com/office/drawing/2014/main" id="{DAD945BD-7B28-4135-B06E-D6DA31D0DB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>
            <a:extLst>
              <a:ext uri="{FF2B5EF4-FFF2-40B4-BE49-F238E27FC236}">
                <a16:creationId xmlns:a16="http://schemas.microsoft.com/office/drawing/2014/main" id="{09EC5599-CAEF-4DBA-A65A-036877E21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340" y="4977702"/>
            <a:ext cx="5332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GH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đáy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ON</a:t>
            </a:r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id="{6520B7E5-68CD-4248-883A-7F3690386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727" y="4624173"/>
            <a:ext cx="423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B77CC727-44A2-4C5E-BE89-C50DA92FA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386" y="2769269"/>
            <a:ext cx="423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527536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1022563" y="803159"/>
            <a:ext cx="9715275" cy="4615626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9641828" y="5278273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18215" y="5007474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Arial"/>
                <a:cs typeface="Arial"/>
                <a:sym typeface="Arial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Arial"/>
                <a:cs typeface="Arial"/>
                <a:sym typeface="Arial"/>
              </a:rPr>
              <a:t>S</a:t>
            </a:r>
          </a:p>
        </p:txBody>
      </p:sp>
      <p:sp>
        <p:nvSpPr>
          <p:cNvPr id="165" name="Google Shape;226;p30"/>
          <p:cNvSpPr txBox="1">
            <a:spLocks/>
          </p:cNvSpPr>
          <p:nvPr/>
        </p:nvSpPr>
        <p:spPr>
          <a:xfrm>
            <a:off x="1100849" y="737792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?</a:t>
            </a:r>
          </a:p>
        </p:txBody>
      </p:sp>
      <p:grpSp>
        <p:nvGrpSpPr>
          <p:cNvPr id="64" name="Group 20">
            <a:extLst>
              <a:ext uri="{FF2B5EF4-FFF2-40B4-BE49-F238E27FC236}">
                <a16:creationId xmlns:a16="http://schemas.microsoft.com/office/drawing/2014/main" id="{29899098-EA5D-43D9-9B32-D0C28D918F11}"/>
              </a:ext>
            </a:extLst>
          </p:cNvPr>
          <p:cNvGrpSpPr>
            <a:grpSpLocks/>
          </p:cNvGrpSpPr>
          <p:nvPr/>
        </p:nvGrpSpPr>
        <p:grpSpPr bwMode="auto">
          <a:xfrm>
            <a:off x="4778165" y="2368512"/>
            <a:ext cx="2782888" cy="2590800"/>
            <a:chOff x="6324600" y="2209799"/>
            <a:chExt cx="2782887" cy="2590797"/>
          </a:xfrm>
        </p:grpSpPr>
        <p:grpSp>
          <p:nvGrpSpPr>
            <p:cNvPr id="65" name="Group 69">
              <a:extLst>
                <a:ext uri="{FF2B5EF4-FFF2-40B4-BE49-F238E27FC236}">
                  <a16:creationId xmlns:a16="http://schemas.microsoft.com/office/drawing/2014/main" id="{93C21659-A12E-4DF3-AF1A-9758A66C40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>
                <a:extLst>
                  <a:ext uri="{FF2B5EF4-FFF2-40B4-BE49-F238E27FC236}">
                    <a16:creationId xmlns:a16="http://schemas.microsoft.com/office/drawing/2014/main" id="{1892E2A6-BA41-400A-9BD7-EEC617FD8E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anose="020B7200000000000000" pitchFamily="34" charset="0"/>
                  </a:rPr>
                  <a:t>P</a:t>
                </a:r>
              </a:p>
            </p:txBody>
          </p:sp>
          <p:sp>
            <p:nvSpPr>
              <p:cNvPr id="68" name="Text Box 34">
                <a:extLst>
                  <a:ext uri="{FF2B5EF4-FFF2-40B4-BE49-F238E27FC236}">
                    <a16:creationId xmlns:a16="http://schemas.microsoft.com/office/drawing/2014/main" id="{9CB67F59-F962-4E77-ACEE-4D6C4455DD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anose="020B7200000000000000" pitchFamily="34" charset="0"/>
                  </a:rPr>
                  <a:t>Q</a:t>
                </a:r>
              </a:p>
            </p:txBody>
          </p:sp>
          <p:sp>
            <p:nvSpPr>
              <p:cNvPr id="69" name="Text Box 35">
                <a:extLst>
                  <a:ext uri="{FF2B5EF4-FFF2-40B4-BE49-F238E27FC236}">
                    <a16:creationId xmlns:a16="http://schemas.microsoft.com/office/drawing/2014/main" id="{137827DF-C32B-43A1-8AE5-42B28D8702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anose="020B7200000000000000" pitchFamily="34" charset="0"/>
                  </a:rPr>
                  <a:t>K</a:t>
                </a:r>
              </a:p>
            </p:txBody>
          </p:sp>
          <p:sp>
            <p:nvSpPr>
              <p:cNvPr id="70" name="AutoShape 36">
                <a:extLst>
                  <a:ext uri="{FF2B5EF4-FFF2-40B4-BE49-F238E27FC236}">
                    <a16:creationId xmlns:a16="http://schemas.microsoft.com/office/drawing/2014/main" id="{0FD7A2C6-114B-4D1D-BE9C-F6CCF6B49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3716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6" name="Line 82">
              <a:extLst>
                <a:ext uri="{FF2B5EF4-FFF2-40B4-BE49-F238E27FC236}">
                  <a16:creationId xmlns:a16="http://schemas.microsoft.com/office/drawing/2014/main" id="{95828866-EFB0-4A7F-9552-A42BE0AFF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</p:grpSp>
      <p:sp>
        <p:nvSpPr>
          <p:cNvPr id="71" name="Rectangle 27">
            <a:extLst>
              <a:ext uri="{FF2B5EF4-FFF2-40B4-BE49-F238E27FC236}">
                <a16:creationId xmlns:a16="http://schemas.microsoft.com/office/drawing/2014/main" id="{C8389E0B-3FE8-4C52-A5C2-627E4DB58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358" y="4920139"/>
            <a:ext cx="5272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PX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KQ</a:t>
            </a:r>
          </a:p>
        </p:txBody>
      </p:sp>
      <p:sp>
        <p:nvSpPr>
          <p:cNvPr id="49" name="Rectangle 50">
            <a:extLst>
              <a:ext uri="{FF2B5EF4-FFF2-40B4-BE49-F238E27FC236}">
                <a16:creationId xmlns:a16="http://schemas.microsoft.com/office/drawing/2014/main" id="{9871DE29-A458-4BBD-88FB-4FC8E6AB1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767" y="4515174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358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/>
      <p:bldP spid="16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8034"/>
            <a:ext cx="12192000" cy="685359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4682" y="592111"/>
            <a:ext cx="7345318" cy="61223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21517257">
            <a:off x="2542959" y="1944608"/>
            <a:ext cx="5245907" cy="515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300" normalizeH="0" baseline="0" noProof="0" dirty="0">
                <a:ln>
                  <a:noFill/>
                </a:ln>
                <a:solidFill>
                  <a:srgbClr val="4D99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4800" b="0" i="0" u="none" strike="noStrike" kern="1200" cap="none" spc="300" normalizeH="0" noProof="0" dirty="0">
                <a:ln>
                  <a:noFill/>
                </a:ln>
                <a:solidFill>
                  <a:srgbClr val="4D99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TAM GIÁC</a:t>
            </a:r>
            <a:endParaRPr kumimoji="0" lang="en-US" sz="4800" b="0" i="0" u="none" strike="noStrike" kern="1200" cap="none" spc="300" normalizeH="0" baseline="0" noProof="0" dirty="0">
              <a:ln>
                <a:noFill/>
              </a:ln>
              <a:solidFill>
                <a:srgbClr val="4D998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6981">
            <a:off x="7695501" y="598196"/>
            <a:ext cx="4098090" cy="38214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7223060" y="625265"/>
            <a:ext cx="1565616" cy="512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884416" y="3611249"/>
            <a:ext cx="707469" cy="707469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77631" y="530175"/>
            <a:ext cx="975299" cy="957567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01344" y="4401778"/>
            <a:ext cx="1829505" cy="1681965"/>
          </a:xfrm>
          <a:prstGeom prst="rect">
            <a:avLst/>
          </a:prstGeom>
        </p:spPr>
      </p:pic>
      <p:pic>
        <p:nvPicPr>
          <p:cNvPr id="22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314950" y="4640483"/>
            <a:ext cx="1045535" cy="13737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14F082-0E1A-408E-ADFB-10CE305640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0802" y="881456"/>
            <a:ext cx="3454699" cy="287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3414">
            <a:off x="1687298" y="4351934"/>
            <a:ext cx="2531172" cy="2531172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80F1490-EAAB-46AF-9281-AB57C5D95BE7}"/>
              </a:ext>
            </a:extLst>
          </p:cNvPr>
          <p:cNvSpPr/>
          <p:nvPr/>
        </p:nvSpPr>
        <p:spPr>
          <a:xfrm>
            <a:off x="3141233" y="2838557"/>
            <a:ext cx="1746229" cy="1405043"/>
          </a:xfrm>
          <a:prstGeom prst="triangle">
            <a:avLst/>
          </a:prstGeom>
          <a:solidFill>
            <a:srgbClr val="4D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EE18B47-AED0-4A33-91A3-0C5084AEBE49}"/>
              </a:ext>
            </a:extLst>
          </p:cNvPr>
          <p:cNvSpPr/>
          <p:nvPr/>
        </p:nvSpPr>
        <p:spPr>
          <a:xfrm rot="19996476">
            <a:off x="5054747" y="2572010"/>
            <a:ext cx="1615686" cy="1127759"/>
          </a:xfrm>
          <a:prstGeom prst="triangle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438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1022563" y="828388"/>
            <a:ext cx="9925448" cy="4934369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9641828" y="5278273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18215" y="5007474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9" name="Google Shape;226;p30">
            <a:extLst>
              <a:ext uri="{FF2B5EF4-FFF2-40B4-BE49-F238E27FC236}">
                <a16:creationId xmlns:a16="http://schemas.microsoft.com/office/drawing/2014/main" id="{2E635937-D8F7-42EA-9846-A49E79DEC67A}"/>
              </a:ext>
            </a:extLst>
          </p:cNvPr>
          <p:cNvSpPr txBox="1">
            <a:spLocks/>
          </p:cNvSpPr>
          <p:nvPr/>
        </p:nvSpPr>
        <p:spPr>
          <a:xfrm>
            <a:off x="3878230" y="1042274"/>
            <a:ext cx="4741675" cy="84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kern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Dặn</a:t>
            </a:r>
            <a:r>
              <a:rPr lang="en-US" sz="60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6000" kern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dò</a:t>
            </a:r>
            <a:endParaRPr lang="en-US" sz="6000" kern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  <p:pic>
        <p:nvPicPr>
          <p:cNvPr id="50" name="Picture 6">
            <a:extLst>
              <a:ext uri="{FF2B5EF4-FFF2-40B4-BE49-F238E27FC236}">
                <a16:creationId xmlns:a16="http://schemas.microsoft.com/office/drawing/2014/main" id="{B515949E-440B-47E5-B9C9-3814FF038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0127" y="3379253"/>
            <a:ext cx="3873703" cy="253727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C506131-0FEA-47BB-971A-C440E5C8DC3B}"/>
              </a:ext>
            </a:extLst>
          </p:cNvPr>
          <p:cNvSpPr txBox="1"/>
          <p:nvPr/>
        </p:nvSpPr>
        <p:spPr>
          <a:xfrm>
            <a:off x="1467089" y="1762872"/>
            <a:ext cx="9385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b="1" dirty="0" err="1">
                <a:solidFill>
                  <a:srgbClr val="0070C0"/>
                </a:solidFill>
              </a:rPr>
              <a:t>Về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em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xem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bài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cắt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tam </a:t>
            </a:r>
            <a:r>
              <a:rPr lang="en-US" sz="2800" b="1" dirty="0" err="1">
                <a:solidFill>
                  <a:srgbClr val="0070C0"/>
                </a:solidFill>
              </a:rPr>
              <a:t>giác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có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diện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tích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bằng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nhau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DB137C-EF5F-44F5-A9CE-1C7292DC394B}"/>
              </a:ext>
            </a:extLst>
          </p:cNvPr>
          <p:cNvSpPr txBox="1"/>
          <p:nvPr/>
        </p:nvSpPr>
        <p:spPr>
          <a:xfrm>
            <a:off x="1467088" y="2820550"/>
            <a:ext cx="90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</a:t>
            </a:r>
            <a:r>
              <a:rPr lang="en-US" sz="2800" b="1" dirty="0" err="1">
                <a:solidFill>
                  <a:srgbClr val="0070C0"/>
                </a:solidFill>
              </a:rPr>
              <a:t>Chuẩn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bị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bài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sau</a:t>
            </a:r>
            <a:r>
              <a:rPr lang="en-US" sz="2800" b="1" dirty="0">
                <a:solidFill>
                  <a:srgbClr val="0070C0"/>
                </a:solidFill>
              </a:rPr>
              <a:t> : </a:t>
            </a:r>
            <a:r>
              <a:rPr lang="en-US" sz="2800" b="1" dirty="0" err="1">
                <a:solidFill>
                  <a:srgbClr val="0070C0"/>
                </a:solidFill>
              </a:rPr>
              <a:t>Diện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tích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hình</a:t>
            </a:r>
            <a:r>
              <a:rPr lang="en-US" sz="2800" b="1" dirty="0">
                <a:solidFill>
                  <a:srgbClr val="0070C0"/>
                </a:solidFill>
              </a:rPr>
              <a:t> tam </a:t>
            </a:r>
            <a:r>
              <a:rPr lang="en-US" sz="2800" b="1" dirty="0" err="1">
                <a:solidFill>
                  <a:srgbClr val="0070C0"/>
                </a:solidFill>
              </a:rPr>
              <a:t>giác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197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53149" y="274897"/>
            <a:ext cx="7741920" cy="34772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299"/>
            <a:ext cx="5540188" cy="29207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5" y="0"/>
            <a:ext cx="1129553" cy="11725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75B682-2B32-4441-9380-058941FA4DBC}"/>
              </a:ext>
            </a:extLst>
          </p:cNvPr>
          <p:cNvSpPr/>
          <p:nvPr/>
        </p:nvSpPr>
        <p:spPr>
          <a:xfrm>
            <a:off x="2990624" y="1732833"/>
            <a:ext cx="62501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CHÚC CÁC EM HỌC TẬP THẬT TỐT!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00499" y="3911762"/>
            <a:ext cx="419100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srgbClr val="68BCE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HOẠT ĐỘNG 1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srgbClr val="68BCE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79" y="1871157"/>
            <a:ext cx="1740333" cy="881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" y="5614521"/>
            <a:ext cx="449678" cy="2278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7" y="1942960"/>
            <a:ext cx="859903" cy="435634"/>
          </a:xfrm>
          <a:prstGeom prst="rect">
            <a:avLst/>
          </a:prstGeom>
        </p:spPr>
      </p:pic>
      <p:sp>
        <p:nvSpPr>
          <p:cNvPr id="14" name="文本框 8">
            <a:extLst>
              <a:ext uri="{FF2B5EF4-FFF2-40B4-BE49-F238E27FC236}">
                <a16:creationId xmlns:a16="http://schemas.microsoft.com/office/drawing/2014/main" id="{E49C446B-D469-4066-AF3F-F00F250C6081}"/>
              </a:ext>
            </a:extLst>
          </p:cNvPr>
          <p:cNvSpPr txBox="1"/>
          <p:nvPr/>
        </p:nvSpPr>
        <p:spPr>
          <a:xfrm>
            <a:off x="-7319" y="246228"/>
            <a:ext cx="12199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Những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vật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dạng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tam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giác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cuộc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sống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F5EC3-6AD0-4BB6-BBA9-40FAC74ED7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7" y="1232818"/>
            <a:ext cx="8290879" cy="5439319"/>
          </a:xfrm>
          <a:prstGeom prst="rect">
            <a:avLst/>
          </a:pr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C45343C-F202-4CFF-8351-B33D3A6F83CC}"/>
              </a:ext>
            </a:extLst>
          </p:cNvPr>
          <p:cNvSpPr/>
          <p:nvPr/>
        </p:nvSpPr>
        <p:spPr>
          <a:xfrm>
            <a:off x="1886048" y="2338116"/>
            <a:ext cx="4882907" cy="2667000"/>
          </a:xfrm>
          <a:prstGeom prst="triangle">
            <a:avLst>
              <a:gd name="adj" fmla="val 34647"/>
            </a:avLst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00499" y="3911762"/>
            <a:ext cx="419100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srgbClr val="68BCE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HOẠT ĐỘNG 1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srgbClr val="68BCE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79" y="1871157"/>
            <a:ext cx="1740333" cy="881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" y="5614521"/>
            <a:ext cx="449678" cy="2278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7" y="1942960"/>
            <a:ext cx="859903" cy="435634"/>
          </a:xfrm>
          <a:prstGeom prst="rect">
            <a:avLst/>
          </a:prstGeom>
        </p:spPr>
      </p:pic>
      <p:sp>
        <p:nvSpPr>
          <p:cNvPr id="14" name="文本框 8">
            <a:extLst>
              <a:ext uri="{FF2B5EF4-FFF2-40B4-BE49-F238E27FC236}">
                <a16:creationId xmlns:a16="http://schemas.microsoft.com/office/drawing/2014/main" id="{E49C446B-D469-4066-AF3F-F00F250C6081}"/>
              </a:ext>
            </a:extLst>
          </p:cNvPr>
          <p:cNvSpPr txBox="1"/>
          <p:nvPr/>
        </p:nvSpPr>
        <p:spPr>
          <a:xfrm>
            <a:off x="-7319" y="246228"/>
            <a:ext cx="12199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Những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vật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dạng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tam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giác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cuộc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sống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67C87-9DFF-479D-BB8C-2234C0CEC4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77" y="1248503"/>
            <a:ext cx="8459182" cy="5274011"/>
          </a:xfrm>
          <a:prstGeom prst="rect">
            <a:avLst/>
          </a:pr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C45343C-F202-4CFF-8351-B33D3A6F83CC}"/>
              </a:ext>
            </a:extLst>
          </p:cNvPr>
          <p:cNvSpPr/>
          <p:nvPr/>
        </p:nvSpPr>
        <p:spPr>
          <a:xfrm>
            <a:off x="2630905" y="2160777"/>
            <a:ext cx="3615701" cy="1415142"/>
          </a:xfrm>
          <a:prstGeom prst="triangle">
            <a:avLst>
              <a:gd name="adj" fmla="val 47291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2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43732" y="705203"/>
            <a:ext cx="12165134" cy="5040000"/>
            <a:chOff x="38947" y="1347534"/>
            <a:chExt cx="12165134" cy="5040000"/>
          </a:xfrm>
        </p:grpSpPr>
        <p:sp>
          <p:nvSpPr>
            <p:cNvPr id="11" name="流程图: 过程 10"/>
            <p:cNvSpPr/>
            <p:nvPr/>
          </p:nvSpPr>
          <p:spPr>
            <a:xfrm>
              <a:off x="3510753" y="1828800"/>
              <a:ext cx="5354114" cy="3368842"/>
            </a:xfrm>
            <a:prstGeom prst="flowChartProcess">
              <a:avLst/>
            </a:prstGeom>
            <a:solidFill>
              <a:srgbClr val="D9EEF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66"/>
            <a:stretch/>
          </p:blipFill>
          <p:spPr>
            <a:xfrm>
              <a:off x="8720486" y="1347534"/>
              <a:ext cx="3483595" cy="5040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36"/>
            <a:stretch/>
          </p:blipFill>
          <p:spPr>
            <a:xfrm>
              <a:off x="38947" y="1347534"/>
              <a:ext cx="3471806" cy="5040000"/>
            </a:xfrm>
            <a:prstGeom prst="rect">
              <a:avLst/>
            </a:prstGeom>
          </p:spPr>
        </p:pic>
      </p:grpSp>
      <p:sp>
        <p:nvSpPr>
          <p:cNvPr id="18" name="流程图: 过程 11"/>
          <p:cNvSpPr/>
          <p:nvPr/>
        </p:nvSpPr>
        <p:spPr>
          <a:xfrm>
            <a:off x="3699509" y="10976"/>
            <a:ext cx="4668331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88111" y="94031"/>
            <a:ext cx="360928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DDB2C01F-AA2A-4E1A-ADFC-511EF33A59AB}"/>
              </a:ext>
            </a:extLst>
          </p:cNvPr>
          <p:cNvGrpSpPr>
            <a:grpSpLocks/>
          </p:cNvGrpSpPr>
          <p:nvPr/>
        </p:nvGrpSpPr>
        <p:grpSpPr bwMode="auto">
          <a:xfrm>
            <a:off x="4349655" y="1186469"/>
            <a:ext cx="3886200" cy="2895600"/>
            <a:chOff x="96" y="1200"/>
            <a:chExt cx="2880" cy="1824"/>
          </a:xfrm>
        </p:grpSpPr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7A06BAA3-9E42-4321-BFC4-87D78F37B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solidFill>
              <a:schemeClr val="accent6"/>
            </a:solidFill>
            <a:ln w="28575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.VnArial" pitchFamily="34" charset="0"/>
              </a:endParaRP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1DDB5A6E-5DF7-4B03-AECA-2088C90E1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E8707FD0-4BE0-4CA3-BB53-B2BB43BE4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4CC3F5CE-BC87-43BF-A20C-6C16FFCA9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AA06CB0-C05E-445A-AF0F-0E18AA7D69E8}"/>
              </a:ext>
            </a:extLst>
          </p:cNvPr>
          <p:cNvSpPr txBox="1"/>
          <p:nvPr/>
        </p:nvSpPr>
        <p:spPr>
          <a:xfrm>
            <a:off x="2156318" y="4888869"/>
            <a:ext cx="71070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Em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hãy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nêu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tên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các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cạnh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,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các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đỉnh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và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các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góc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của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hình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tam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giác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.</a:t>
            </a:r>
            <a:endParaRPr lang="en-US" sz="3200" b="1" dirty="0">
              <a:solidFill>
                <a:srgbClr val="FFFF00"/>
              </a:solidFill>
              <a:highlight>
                <a:srgbClr val="1EAEA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580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4183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9867080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762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C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ÁC ĐẶC ĐIỂM CỦA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D774A36-C604-4537-87DB-E9121C48BE4D}"/>
              </a:ext>
            </a:extLst>
          </p:cNvPr>
          <p:cNvSpPr/>
          <p:nvPr/>
        </p:nvSpPr>
        <p:spPr>
          <a:xfrm>
            <a:off x="1314976" y="2569029"/>
            <a:ext cx="3973286" cy="2416629"/>
          </a:xfrm>
          <a:prstGeom prst="triangle">
            <a:avLst>
              <a:gd name="adj" fmla="val 257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805A5-0D19-4AFA-B84B-DA8E1B1CD886}"/>
              </a:ext>
            </a:extLst>
          </p:cNvPr>
          <p:cNvSpPr txBox="1"/>
          <p:nvPr/>
        </p:nvSpPr>
        <p:spPr>
          <a:xfrm>
            <a:off x="2064867" y="2045156"/>
            <a:ext cx="66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982806-B988-4174-A0E8-B94E5EF93E92}"/>
              </a:ext>
            </a:extLst>
          </p:cNvPr>
          <p:cNvSpPr txBox="1"/>
          <p:nvPr/>
        </p:nvSpPr>
        <p:spPr>
          <a:xfrm>
            <a:off x="589598" y="4734619"/>
            <a:ext cx="66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C68196-BC8E-42DA-BD6A-2963EC268FFD}"/>
              </a:ext>
            </a:extLst>
          </p:cNvPr>
          <p:cNvSpPr txBox="1"/>
          <p:nvPr/>
        </p:nvSpPr>
        <p:spPr>
          <a:xfrm>
            <a:off x="5162903" y="4699744"/>
            <a:ext cx="66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5255B-44AE-4A6F-A874-6CBF6CA05ED2}"/>
              </a:ext>
            </a:extLst>
          </p:cNvPr>
          <p:cNvSpPr txBox="1"/>
          <p:nvPr/>
        </p:nvSpPr>
        <p:spPr>
          <a:xfrm>
            <a:off x="6701207" y="1819942"/>
            <a:ext cx="6259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ABC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778F7B-A3AE-4440-9FA2-F86A1C0E16F8}"/>
              </a:ext>
            </a:extLst>
          </p:cNvPr>
          <p:cNvSpPr txBox="1"/>
          <p:nvPr/>
        </p:nvSpPr>
        <p:spPr>
          <a:xfrm>
            <a:off x="6701206" y="2553751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3 </a:t>
            </a:r>
            <a:r>
              <a:rPr lang="en-US" sz="2400" b="1" u="sng" dirty="0" err="1"/>
              <a:t>cạnh</a:t>
            </a:r>
            <a:r>
              <a:rPr lang="en-US" sz="2400" b="1" u="sng" dirty="0"/>
              <a:t> </a:t>
            </a:r>
            <a:r>
              <a:rPr lang="en-US" sz="2400" b="1" u="sng" dirty="0" err="1"/>
              <a:t>là</a:t>
            </a:r>
            <a:r>
              <a:rPr lang="en-US" sz="2400" b="1" u="sng" dirty="0"/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DBF144-8B08-4C3A-BF67-40978DF5AB5D}"/>
              </a:ext>
            </a:extLst>
          </p:cNvPr>
          <p:cNvSpPr txBox="1"/>
          <p:nvPr/>
        </p:nvSpPr>
        <p:spPr>
          <a:xfrm>
            <a:off x="8425543" y="2553751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AB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35715EF-4378-42D9-8923-E5A7EBA8C540}"/>
              </a:ext>
            </a:extLst>
          </p:cNvPr>
          <p:cNvCxnSpPr>
            <a:stCxn id="3" idx="0"/>
            <a:endCxn id="3" idx="2"/>
          </p:cNvCxnSpPr>
          <p:nvPr/>
        </p:nvCxnSpPr>
        <p:spPr>
          <a:xfrm flipH="1">
            <a:off x="1314976" y="2569029"/>
            <a:ext cx="1023002" cy="2416629"/>
          </a:xfrm>
          <a:prstGeom prst="line">
            <a:avLst/>
          </a:prstGeom>
          <a:ln w="57150">
            <a:solidFill>
              <a:srgbClr val="FF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B5F20123-06E7-4B1C-AD0D-A7B072D99CA8}"/>
              </a:ext>
            </a:extLst>
          </p:cNvPr>
          <p:cNvSpPr txBox="1"/>
          <p:nvPr/>
        </p:nvSpPr>
        <p:spPr>
          <a:xfrm>
            <a:off x="8425543" y="3000578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AC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B4A75C1-46FF-4E21-92CF-52905B560730}"/>
              </a:ext>
            </a:extLst>
          </p:cNvPr>
          <p:cNvCxnSpPr>
            <a:cxnSpLocks/>
            <a:stCxn id="3" idx="4"/>
            <a:endCxn id="3" idx="0"/>
          </p:cNvCxnSpPr>
          <p:nvPr/>
        </p:nvCxnSpPr>
        <p:spPr>
          <a:xfrm flipH="1" flipV="1">
            <a:off x="2337978" y="2569029"/>
            <a:ext cx="2950284" cy="2416629"/>
          </a:xfrm>
          <a:prstGeom prst="line">
            <a:avLst/>
          </a:prstGeom>
          <a:ln w="57150">
            <a:solidFill>
              <a:srgbClr val="FF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A5477E7-6BAF-4FDB-9D82-0A2C523B686F}"/>
              </a:ext>
            </a:extLst>
          </p:cNvPr>
          <p:cNvSpPr txBox="1"/>
          <p:nvPr/>
        </p:nvSpPr>
        <p:spPr>
          <a:xfrm>
            <a:off x="8425543" y="3386851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BC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5C2BF97-0078-43A9-B015-9380B92F47F3}"/>
              </a:ext>
            </a:extLst>
          </p:cNvPr>
          <p:cNvCxnSpPr>
            <a:cxnSpLocks/>
            <a:stCxn id="3" idx="4"/>
            <a:endCxn id="3" idx="2"/>
          </p:cNvCxnSpPr>
          <p:nvPr/>
        </p:nvCxnSpPr>
        <p:spPr>
          <a:xfrm flipH="1">
            <a:off x="1314976" y="4985658"/>
            <a:ext cx="3973286" cy="0"/>
          </a:xfrm>
          <a:prstGeom prst="line">
            <a:avLst/>
          </a:prstGeom>
          <a:ln w="57150">
            <a:solidFill>
              <a:srgbClr val="FF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CF34C56-109D-47D6-841A-8FE0A308DB5F}"/>
              </a:ext>
            </a:extLst>
          </p:cNvPr>
          <p:cNvSpPr txBox="1"/>
          <p:nvPr/>
        </p:nvSpPr>
        <p:spPr>
          <a:xfrm>
            <a:off x="6704628" y="4193907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3 </a:t>
            </a:r>
            <a:r>
              <a:rPr lang="en-US" sz="2400" b="1" u="sng" dirty="0" err="1"/>
              <a:t>đỉnh</a:t>
            </a:r>
            <a:r>
              <a:rPr lang="en-US" sz="2400" b="1" u="sng" dirty="0"/>
              <a:t> </a:t>
            </a:r>
            <a:r>
              <a:rPr lang="en-US" sz="2400" b="1" u="sng" dirty="0" err="1"/>
              <a:t>là</a:t>
            </a:r>
            <a:r>
              <a:rPr lang="en-US" sz="2400" b="1" u="sng" dirty="0"/>
              <a:t>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67579ED-1708-477B-82CE-357859FB6B6E}"/>
              </a:ext>
            </a:extLst>
          </p:cNvPr>
          <p:cNvSpPr txBox="1"/>
          <p:nvPr/>
        </p:nvSpPr>
        <p:spPr>
          <a:xfrm>
            <a:off x="8428965" y="4193907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Đỉnh</a:t>
            </a:r>
            <a:r>
              <a:rPr lang="en-US" sz="2400" b="1" dirty="0">
                <a:solidFill>
                  <a:srgbClr val="0070C0"/>
                </a:solidFill>
              </a:rPr>
              <a:t> 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178192D-0C11-4BD8-B54D-B589636D0459}"/>
              </a:ext>
            </a:extLst>
          </p:cNvPr>
          <p:cNvSpPr txBox="1"/>
          <p:nvPr/>
        </p:nvSpPr>
        <p:spPr>
          <a:xfrm>
            <a:off x="8428965" y="4640734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Đỉnh</a:t>
            </a:r>
            <a:r>
              <a:rPr lang="en-US" sz="2400" b="1" dirty="0">
                <a:solidFill>
                  <a:srgbClr val="0070C0"/>
                </a:solidFill>
              </a:rPr>
              <a:t> B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746FB90-7B06-4663-8D6F-F0F043813E92}"/>
              </a:ext>
            </a:extLst>
          </p:cNvPr>
          <p:cNvSpPr txBox="1"/>
          <p:nvPr/>
        </p:nvSpPr>
        <p:spPr>
          <a:xfrm>
            <a:off x="8428965" y="5027007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Đỉnh</a:t>
            </a:r>
            <a:r>
              <a:rPr lang="en-US" sz="2400" b="1" dirty="0">
                <a:solidFill>
                  <a:srgbClr val="0070C0"/>
                </a:solidFill>
              </a:rPr>
              <a:t> C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3B7A97C-03C1-4225-B98C-BB51E7473837}"/>
              </a:ext>
            </a:extLst>
          </p:cNvPr>
          <p:cNvSpPr/>
          <p:nvPr/>
        </p:nvSpPr>
        <p:spPr>
          <a:xfrm>
            <a:off x="2250343" y="2522117"/>
            <a:ext cx="175270" cy="175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115C531-513D-47FC-B97A-95D41CD04A29}"/>
              </a:ext>
            </a:extLst>
          </p:cNvPr>
          <p:cNvSpPr/>
          <p:nvPr/>
        </p:nvSpPr>
        <p:spPr>
          <a:xfrm>
            <a:off x="1213052" y="4857522"/>
            <a:ext cx="175270" cy="175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B9D5F66-FDE3-40D1-8CB1-6ACCBEE5C241}"/>
              </a:ext>
            </a:extLst>
          </p:cNvPr>
          <p:cNvSpPr/>
          <p:nvPr/>
        </p:nvSpPr>
        <p:spPr>
          <a:xfrm>
            <a:off x="5136292" y="4857300"/>
            <a:ext cx="175270" cy="175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2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" grpId="0"/>
      <p:bldP spid="62" grpId="0"/>
      <p:bldP spid="66" grpId="0"/>
      <p:bldP spid="71" grpId="0"/>
      <p:bldP spid="75" grpId="0"/>
      <p:bldP spid="76" grpId="0"/>
      <p:bldP spid="77" grpId="0"/>
      <p:bldP spid="78" grpId="0"/>
      <p:bldP spid="79" grpId="0" animBg="1"/>
      <p:bldP spid="80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4183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9867080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762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C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ÁC ĐẶC ĐIỂM CỦA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D774A36-C604-4537-87DB-E9121C48BE4D}"/>
              </a:ext>
            </a:extLst>
          </p:cNvPr>
          <p:cNvSpPr/>
          <p:nvPr/>
        </p:nvSpPr>
        <p:spPr>
          <a:xfrm>
            <a:off x="1314976" y="2569029"/>
            <a:ext cx="3973286" cy="2416629"/>
          </a:xfrm>
          <a:prstGeom prst="triangle">
            <a:avLst>
              <a:gd name="adj" fmla="val 257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805A5-0D19-4AFA-B84B-DA8E1B1CD886}"/>
              </a:ext>
            </a:extLst>
          </p:cNvPr>
          <p:cNvSpPr txBox="1"/>
          <p:nvPr/>
        </p:nvSpPr>
        <p:spPr>
          <a:xfrm>
            <a:off x="2064867" y="2045156"/>
            <a:ext cx="66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982806-B988-4174-A0E8-B94E5EF93E92}"/>
              </a:ext>
            </a:extLst>
          </p:cNvPr>
          <p:cNvSpPr txBox="1"/>
          <p:nvPr/>
        </p:nvSpPr>
        <p:spPr>
          <a:xfrm>
            <a:off x="589598" y="4734619"/>
            <a:ext cx="66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C68196-BC8E-42DA-BD6A-2963EC268FFD}"/>
              </a:ext>
            </a:extLst>
          </p:cNvPr>
          <p:cNvSpPr txBox="1"/>
          <p:nvPr/>
        </p:nvSpPr>
        <p:spPr>
          <a:xfrm>
            <a:off x="5162903" y="4699744"/>
            <a:ext cx="66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5255B-44AE-4A6F-A874-6CBF6CA05ED2}"/>
              </a:ext>
            </a:extLst>
          </p:cNvPr>
          <p:cNvSpPr txBox="1"/>
          <p:nvPr/>
        </p:nvSpPr>
        <p:spPr>
          <a:xfrm>
            <a:off x="5223750" y="1647074"/>
            <a:ext cx="6259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ABC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35715EF-4378-42D9-8923-E5A7EBA8C540}"/>
              </a:ext>
            </a:extLst>
          </p:cNvPr>
          <p:cNvCxnSpPr>
            <a:stCxn id="3" idx="0"/>
            <a:endCxn id="3" idx="2"/>
          </p:cNvCxnSpPr>
          <p:nvPr/>
        </p:nvCxnSpPr>
        <p:spPr>
          <a:xfrm flipH="1">
            <a:off x="1314976" y="2569029"/>
            <a:ext cx="1023002" cy="2416629"/>
          </a:xfrm>
          <a:prstGeom prst="line">
            <a:avLst/>
          </a:prstGeom>
          <a:ln w="57150">
            <a:solidFill>
              <a:srgbClr val="FF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B4A75C1-46FF-4E21-92CF-52905B560730}"/>
              </a:ext>
            </a:extLst>
          </p:cNvPr>
          <p:cNvCxnSpPr>
            <a:cxnSpLocks/>
            <a:stCxn id="3" idx="4"/>
            <a:endCxn id="3" idx="0"/>
          </p:cNvCxnSpPr>
          <p:nvPr/>
        </p:nvCxnSpPr>
        <p:spPr>
          <a:xfrm flipH="1" flipV="1">
            <a:off x="2337978" y="2569029"/>
            <a:ext cx="2950284" cy="2416629"/>
          </a:xfrm>
          <a:prstGeom prst="line">
            <a:avLst/>
          </a:prstGeom>
          <a:ln w="57150">
            <a:solidFill>
              <a:srgbClr val="FF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5C2BF97-0078-43A9-B015-9380B92F47F3}"/>
              </a:ext>
            </a:extLst>
          </p:cNvPr>
          <p:cNvCxnSpPr>
            <a:cxnSpLocks/>
            <a:stCxn id="3" idx="4"/>
            <a:endCxn id="3" idx="2"/>
          </p:cNvCxnSpPr>
          <p:nvPr/>
        </p:nvCxnSpPr>
        <p:spPr>
          <a:xfrm flipH="1">
            <a:off x="1314976" y="4985658"/>
            <a:ext cx="3973286" cy="0"/>
          </a:xfrm>
          <a:prstGeom prst="line">
            <a:avLst/>
          </a:prstGeom>
          <a:ln w="57150">
            <a:solidFill>
              <a:srgbClr val="FF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43B7A97C-03C1-4225-B98C-BB51E7473837}"/>
              </a:ext>
            </a:extLst>
          </p:cNvPr>
          <p:cNvSpPr/>
          <p:nvPr/>
        </p:nvSpPr>
        <p:spPr>
          <a:xfrm>
            <a:off x="2250343" y="2522117"/>
            <a:ext cx="175270" cy="175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115C531-513D-47FC-B97A-95D41CD04A29}"/>
              </a:ext>
            </a:extLst>
          </p:cNvPr>
          <p:cNvSpPr/>
          <p:nvPr/>
        </p:nvSpPr>
        <p:spPr>
          <a:xfrm>
            <a:off x="1213052" y="4857522"/>
            <a:ext cx="175270" cy="175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B9D5F66-FDE3-40D1-8CB1-6ACCBEE5C241}"/>
              </a:ext>
            </a:extLst>
          </p:cNvPr>
          <p:cNvSpPr/>
          <p:nvPr/>
        </p:nvSpPr>
        <p:spPr>
          <a:xfrm>
            <a:off x="5136292" y="4857300"/>
            <a:ext cx="175270" cy="175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F7AB86-5ACF-4A12-8065-FBFF3FE7EA33}"/>
              </a:ext>
            </a:extLst>
          </p:cNvPr>
          <p:cNvSpPr txBox="1"/>
          <p:nvPr/>
        </p:nvSpPr>
        <p:spPr>
          <a:xfrm>
            <a:off x="5223749" y="2380883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3 </a:t>
            </a:r>
            <a:r>
              <a:rPr lang="en-US" sz="2400" b="1" u="sng" dirty="0" err="1"/>
              <a:t>góc</a:t>
            </a:r>
            <a:r>
              <a:rPr lang="en-US" sz="2400" b="1" u="sng" dirty="0"/>
              <a:t> </a:t>
            </a:r>
            <a:r>
              <a:rPr lang="en-US" sz="2400" b="1" u="sng" dirty="0" err="1"/>
              <a:t>là</a:t>
            </a:r>
            <a:r>
              <a:rPr lang="en-US" sz="2400" b="1" u="sng" dirty="0"/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331989-A766-4926-A327-2C7A32025CA8}"/>
              </a:ext>
            </a:extLst>
          </p:cNvPr>
          <p:cNvSpPr txBox="1"/>
          <p:nvPr/>
        </p:nvSpPr>
        <p:spPr>
          <a:xfrm>
            <a:off x="5223749" y="2923483"/>
            <a:ext cx="693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đỉnh</a:t>
            </a:r>
            <a:r>
              <a:rPr lang="en-US" sz="2400" b="1" dirty="0">
                <a:solidFill>
                  <a:srgbClr val="0070C0"/>
                </a:solidFill>
              </a:rPr>
              <a:t> A, </a:t>
            </a:r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AB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AC (</a:t>
            </a:r>
            <a:r>
              <a:rPr lang="en-US" sz="2400" b="1" dirty="0" err="1">
                <a:solidFill>
                  <a:srgbClr val="0070C0"/>
                </a:solidFill>
              </a:rPr>
              <a:t>gọi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tắt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A)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1EF60BBD-AA61-41F2-8C0C-20D73519BFE9}"/>
              </a:ext>
            </a:extLst>
          </p:cNvPr>
          <p:cNvSpPr/>
          <p:nvPr/>
        </p:nvSpPr>
        <p:spPr>
          <a:xfrm rot="7389189">
            <a:off x="2010775" y="2203161"/>
            <a:ext cx="698498" cy="853542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CE4020-6721-4ECA-93D7-2932E55B7D02}"/>
              </a:ext>
            </a:extLst>
          </p:cNvPr>
          <p:cNvSpPr txBox="1"/>
          <p:nvPr/>
        </p:nvSpPr>
        <p:spPr>
          <a:xfrm>
            <a:off x="5215314" y="3423334"/>
            <a:ext cx="693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đỉnh</a:t>
            </a:r>
            <a:r>
              <a:rPr lang="en-US" sz="2400" b="1" dirty="0">
                <a:solidFill>
                  <a:srgbClr val="0070C0"/>
                </a:solidFill>
              </a:rPr>
              <a:t> B, </a:t>
            </a:r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BA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BC (</a:t>
            </a:r>
            <a:r>
              <a:rPr lang="en-US" sz="2400" b="1" dirty="0" err="1">
                <a:solidFill>
                  <a:srgbClr val="0070C0"/>
                </a:solidFill>
              </a:rPr>
              <a:t>gọi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tắt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B)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F81A5474-5479-4174-9CCB-0B8901556D99}"/>
              </a:ext>
            </a:extLst>
          </p:cNvPr>
          <p:cNvSpPr/>
          <p:nvPr/>
        </p:nvSpPr>
        <p:spPr>
          <a:xfrm rot="21403508">
            <a:off x="1140842" y="4600235"/>
            <a:ext cx="698498" cy="853542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B0AAB1-5AA7-4024-BB9E-3CECA6872B1E}"/>
              </a:ext>
            </a:extLst>
          </p:cNvPr>
          <p:cNvSpPr txBox="1"/>
          <p:nvPr/>
        </p:nvSpPr>
        <p:spPr>
          <a:xfrm>
            <a:off x="5215314" y="3923926"/>
            <a:ext cx="693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đỉnh</a:t>
            </a:r>
            <a:r>
              <a:rPr lang="en-US" sz="2400" b="1" dirty="0">
                <a:solidFill>
                  <a:srgbClr val="0070C0"/>
                </a:solidFill>
              </a:rPr>
              <a:t> C, </a:t>
            </a:r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CA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CB (</a:t>
            </a:r>
            <a:r>
              <a:rPr lang="en-US" sz="2400" b="1" dirty="0" err="1">
                <a:solidFill>
                  <a:srgbClr val="0070C0"/>
                </a:solidFill>
              </a:rPr>
              <a:t>gọi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tắt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C)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9DCAD227-F461-4745-8176-2D95A018BAE4}"/>
              </a:ext>
            </a:extLst>
          </p:cNvPr>
          <p:cNvSpPr/>
          <p:nvPr/>
        </p:nvSpPr>
        <p:spPr>
          <a:xfrm rot="13984322">
            <a:off x="4790335" y="4448246"/>
            <a:ext cx="503184" cy="709617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" grpId="0" animBg="1"/>
      <p:bldP spid="31" grpId="0"/>
      <p:bldP spid="32" grpId="0" animBg="1"/>
      <p:bldP spid="33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81" y="1164832"/>
            <a:ext cx="5058244" cy="46442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1131228"/>
            <a:ext cx="4756841" cy="45918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47986" y="1974479"/>
            <a:ext cx="2982416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Hình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tam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giác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có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đặc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điểm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gì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7" name="流程图: 过程 11"/>
          <p:cNvSpPr/>
          <p:nvPr/>
        </p:nvSpPr>
        <p:spPr>
          <a:xfrm>
            <a:off x="1616081" y="310173"/>
            <a:ext cx="8050434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77610" y="363591"/>
            <a:ext cx="688890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Đặc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điểm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của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hình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 tam </a:t>
            </a: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0B58BEE4-90C2-4BD2-ACF8-78EA9A931189}"/>
              </a:ext>
            </a:extLst>
          </p:cNvPr>
          <p:cNvSpPr/>
          <p:nvPr/>
        </p:nvSpPr>
        <p:spPr>
          <a:xfrm>
            <a:off x="5229934" y="1455779"/>
            <a:ext cx="35956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Hình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tam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giác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có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: 3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đỉnh</a:t>
            </a:r>
            <a:endParaRPr lang="en-US" altLang="zh-CN" sz="4000" b="1" dirty="0">
              <a:solidFill>
                <a:srgbClr val="333333"/>
              </a:solidFill>
              <a:latin typeface="+mj-lt"/>
              <a:ea typeface="幼圆" panose="020105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      3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cạnh</a:t>
            </a:r>
            <a:endParaRPr lang="en-US" altLang="zh-CN" sz="4000" b="1" dirty="0">
              <a:solidFill>
                <a:srgbClr val="333333"/>
              </a:solidFill>
              <a:latin typeface="+mj-lt"/>
              <a:ea typeface="幼圆" panose="020105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     3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幼圆" panose="02010509060101010101" pitchFamily="49" charset="-122"/>
            </a:endParaRP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C4FB83A7-A5B8-4ACD-85AB-8E2B26936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44" y="363591"/>
            <a:ext cx="2780111" cy="294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4183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9867080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762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C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ÁC DẠNG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2163E5-45C4-4420-8FF5-F7183BDB992F}"/>
              </a:ext>
            </a:extLst>
          </p:cNvPr>
          <p:cNvSpPr txBox="1"/>
          <p:nvPr/>
        </p:nvSpPr>
        <p:spPr>
          <a:xfrm>
            <a:off x="5233831" y="1194690"/>
            <a:ext cx="172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DẠNG 1</a:t>
            </a:r>
          </a:p>
        </p:txBody>
      </p:sp>
      <p:sp>
        <p:nvSpPr>
          <p:cNvPr id="62" name="AutoShape 10">
            <a:extLst>
              <a:ext uri="{FF2B5EF4-FFF2-40B4-BE49-F238E27FC236}">
                <a16:creationId xmlns:a16="http://schemas.microsoft.com/office/drawing/2014/main" id="{EDD7569B-8E93-4F6D-ACE4-94A2A1A47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228" y="2279297"/>
            <a:ext cx="4063157" cy="3107120"/>
          </a:xfrm>
          <a:prstGeom prst="triangle">
            <a:avLst>
              <a:gd name="adj" fmla="val 48579"/>
            </a:avLst>
          </a:prstGeom>
          <a:solidFill>
            <a:schemeClr val="accent6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/>
          </a:p>
        </p:txBody>
      </p:sp>
      <p:sp>
        <p:nvSpPr>
          <p:cNvPr id="63" name="Text Box 24">
            <a:extLst>
              <a:ext uri="{FF2B5EF4-FFF2-40B4-BE49-F238E27FC236}">
                <a16:creationId xmlns:a16="http://schemas.microsoft.com/office/drawing/2014/main" id="{793E7FC6-8A78-48F1-86F0-DDE5AB772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404" y="5885743"/>
            <a:ext cx="4660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0B19C8"/>
                </a:solidFill>
              </a:rPr>
              <a:t>Hình</a:t>
            </a:r>
            <a:r>
              <a:rPr lang="en-US" altLang="en-US" sz="2400" b="1" i="1" dirty="0">
                <a:solidFill>
                  <a:srgbClr val="0B19C8"/>
                </a:solidFill>
              </a:rPr>
              <a:t> tam </a:t>
            </a:r>
            <a:r>
              <a:rPr lang="en-US" altLang="en-US" sz="2400" b="1" i="1" dirty="0" err="1">
                <a:solidFill>
                  <a:srgbClr val="0B19C8"/>
                </a:solidFill>
              </a:rPr>
              <a:t>giác</a:t>
            </a:r>
            <a:r>
              <a:rPr lang="en-US" altLang="en-US" sz="2400" b="1" i="1" dirty="0">
                <a:solidFill>
                  <a:srgbClr val="0B19C8"/>
                </a:solidFill>
              </a:rPr>
              <a:t> </a:t>
            </a:r>
            <a:r>
              <a:rPr lang="en-US" altLang="en-US" sz="2400" b="1" i="1" dirty="0" err="1">
                <a:solidFill>
                  <a:srgbClr val="0B19C8"/>
                </a:solidFill>
              </a:rPr>
              <a:t>có</a:t>
            </a:r>
            <a:r>
              <a:rPr lang="en-US" altLang="en-US" sz="2400" b="1" i="1" dirty="0">
                <a:solidFill>
                  <a:srgbClr val="0B19C8"/>
                </a:solidFill>
              </a:rPr>
              <a:t> </a:t>
            </a:r>
            <a:r>
              <a:rPr lang="en-US" altLang="en-US" sz="2400" b="1" i="1" dirty="0" err="1">
                <a:solidFill>
                  <a:srgbClr val="0B19C8"/>
                </a:solidFill>
              </a:rPr>
              <a:t>ba</a:t>
            </a:r>
            <a:r>
              <a:rPr lang="en-US" altLang="en-US" sz="2400" b="1" i="1" dirty="0">
                <a:solidFill>
                  <a:srgbClr val="0B19C8"/>
                </a:solidFill>
              </a:rPr>
              <a:t> </a:t>
            </a:r>
            <a:r>
              <a:rPr lang="en-US" altLang="en-US" sz="2400" b="1" i="1" dirty="0" err="1">
                <a:solidFill>
                  <a:srgbClr val="0B19C8"/>
                </a:solidFill>
              </a:rPr>
              <a:t>góc</a:t>
            </a:r>
            <a:r>
              <a:rPr lang="en-US" altLang="en-US" sz="2400" b="1" i="1" dirty="0">
                <a:solidFill>
                  <a:srgbClr val="0B19C8"/>
                </a:solidFill>
              </a:rPr>
              <a:t> </a:t>
            </a:r>
            <a:r>
              <a:rPr lang="en-US" altLang="en-US" sz="2400" b="1" i="1" dirty="0" err="1">
                <a:solidFill>
                  <a:srgbClr val="0B19C8"/>
                </a:solidFill>
              </a:rPr>
              <a:t>nhọn</a:t>
            </a:r>
            <a:endParaRPr lang="en-US" altLang="en-US" sz="2400" b="1" i="1" dirty="0">
              <a:solidFill>
                <a:srgbClr val="0B19C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6C183-1BE0-4B78-8544-9536DEC3B9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1" y="4411067"/>
            <a:ext cx="986236" cy="98623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D7F0BFB-062C-47C5-8D61-5605DEA013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5684" y="4400181"/>
            <a:ext cx="986236" cy="98623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E2B59FE-7BCF-49BC-A805-F0F29D517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33075" flipH="1">
            <a:off x="7096901" y="4817880"/>
            <a:ext cx="986236" cy="9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0.40625 -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26406 4.0740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486 L -0.13594 -0.352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88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ity Lesson Plan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E89F88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720</Words>
  <Application>Microsoft Office PowerPoint</Application>
  <PresentationFormat>Widescreen</PresentationFormat>
  <Paragraphs>205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微软雅黑</vt:lpstr>
      <vt:lpstr>宋体</vt:lpstr>
      <vt:lpstr>.VnArial</vt:lpstr>
      <vt:lpstr>.VnTime</vt:lpstr>
      <vt:lpstr>Arial</vt:lpstr>
      <vt:lpstr>Baloo 2</vt:lpstr>
      <vt:lpstr>Calibri</vt:lpstr>
      <vt:lpstr>等线</vt:lpstr>
      <vt:lpstr>Handlee</vt:lpstr>
      <vt:lpstr>KaiTi</vt:lpstr>
      <vt:lpstr>隶书</vt:lpstr>
      <vt:lpstr>黑体</vt:lpstr>
      <vt:lpstr>Times New Roman</vt:lpstr>
      <vt:lpstr>UTM Isadora</vt:lpstr>
      <vt:lpstr>幼圆</vt:lpstr>
      <vt:lpstr>1_Office Theme</vt:lpstr>
      <vt:lpstr>Office 主题</vt:lpstr>
      <vt:lpstr>Office 主题​​</vt:lpstr>
      <vt:lpstr>Trity Lesson Plan by Slidesgo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Nguyen</dc:creator>
  <cp:lastModifiedBy>Windows User</cp:lastModifiedBy>
  <cp:revision>36</cp:revision>
  <dcterms:created xsi:type="dcterms:W3CDTF">2021-10-28T09:16:12Z</dcterms:created>
  <dcterms:modified xsi:type="dcterms:W3CDTF">2021-12-19T15:16:15Z</dcterms:modified>
</cp:coreProperties>
</file>