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</p:sldMasterIdLst>
  <p:notesMasterIdLst>
    <p:notesMasterId r:id="rId27"/>
  </p:notesMasterIdLst>
  <p:sldIdLst>
    <p:sldId id="332" r:id="rId3"/>
    <p:sldId id="333" r:id="rId4"/>
    <p:sldId id="337" r:id="rId5"/>
    <p:sldId id="334" r:id="rId6"/>
    <p:sldId id="335" r:id="rId7"/>
    <p:sldId id="309" r:id="rId8"/>
    <p:sldId id="260" r:id="rId9"/>
    <p:sldId id="314" r:id="rId10"/>
    <p:sldId id="274" r:id="rId11"/>
    <p:sldId id="315" r:id="rId12"/>
    <p:sldId id="322" r:id="rId13"/>
    <p:sldId id="323" r:id="rId14"/>
    <p:sldId id="324" r:id="rId15"/>
    <p:sldId id="325" r:id="rId16"/>
    <p:sldId id="316" r:id="rId17"/>
    <p:sldId id="317" r:id="rId18"/>
    <p:sldId id="326" r:id="rId19"/>
    <p:sldId id="327" r:id="rId20"/>
    <p:sldId id="328" r:id="rId21"/>
    <p:sldId id="329" r:id="rId22"/>
    <p:sldId id="318" r:id="rId23"/>
    <p:sldId id="319" r:id="rId24"/>
    <p:sldId id="331" r:id="rId25"/>
    <p:sldId id="321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CC9900"/>
    <a:srgbClr val="FFFF99"/>
    <a:srgbClr val="10F045"/>
    <a:srgbClr val="FF3399"/>
    <a:srgbClr val="CC3300"/>
    <a:srgbClr val="DB6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86" d="100"/>
          <a:sy n="86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F1D9F3-1C4A-4301-80EC-D7F5CE310163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E5419CE-755E-4DD5-A3A6-A802A3E95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3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809C61-3118-431D-BF7A-1554F6C6854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8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E085B-9726-4926-8FF6-06010C91BA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2957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3F8D5-EC07-4B4A-A552-14CFE1011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6086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330DA-B5DB-4787-AA71-95F7848545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93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94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1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62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34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00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0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5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7849C-EA08-4175-A655-56461899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758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4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87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3FBE-1A31-4F9E-8FDD-DDB668F5062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5737-3D56-4CAE-B772-8BF2D7E18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7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22105-3420-4B1D-B3E7-43D42EB7D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376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095D8-E076-43F5-8AD4-D0793A7CE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0392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A2866-D02F-4DD0-9886-2E41DBEC7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61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CAC79-EF5F-40CE-ABDC-3749B9713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5240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16D71-5DEA-4AC7-87B0-8E8B1EFC0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7061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3A1B5-1D5E-4118-B295-47EA05B795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8283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1CF14-85B7-4BA3-8B67-251FE7E73D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0737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9B9A818F-8068-4AC5-BD07-BC6DFDCEFE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9B9A818F-8068-4AC5-BD07-BC6DFDCEFE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5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vi.wikipedia.org/wiki/T%E1%BA%ADp_tin:SaigonPort3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slide" Target="slide4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1524000" y="0"/>
            <a:ext cx="9144000" cy="7239000"/>
          </a:xfrm>
          <a:prstGeom prst="rect">
            <a:avLst/>
          </a:prstGeom>
          <a:solidFill>
            <a:srgbClr val="CDE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773244" y="1664168"/>
            <a:ext cx="21946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Khoa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00FFFF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WordArt 18"/>
          <p:cNvSpPr>
            <a:spLocks noChangeArrowheads="1" noChangeShapeType="1" noTextEdit="1"/>
          </p:cNvSpPr>
          <p:nvPr/>
        </p:nvSpPr>
        <p:spPr bwMode="auto">
          <a:xfrm>
            <a:off x="2180429" y="2826838"/>
            <a:ext cx="7380287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9400ED"/>
              </a:extrusionClr>
            </a:sp3d>
          </a:bodyPr>
          <a:lstStyle/>
          <a:p>
            <a:pPr algn="ctr" eaLnBrk="0" hangingPunct="0"/>
            <a:r>
              <a:rPr lang="en-US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</a:t>
            </a:r>
            <a:r>
              <a:rPr lang="en-US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GIAO THÔNG VẬN TẢI, </a:t>
            </a:r>
          </a:p>
          <a:p>
            <a:pPr algn="ctr" eaLnBrk="0" hangingPunct="0"/>
            <a:r>
              <a:rPr lang="en-US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THƯƠNG MẠI VÀ DU LỊCH</a:t>
            </a:r>
            <a:endParaRPr lang="en-US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5815">
            <a:off x="8809071" y="5431915"/>
            <a:ext cx="1682642" cy="144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768" y="2666604"/>
            <a:ext cx="646232" cy="4572396"/>
          </a:xfrm>
          <a:prstGeom prst="rect">
            <a:avLst/>
          </a:prstGeom>
        </p:spPr>
      </p:pic>
      <p:pic>
        <p:nvPicPr>
          <p:cNvPr id="12" name="Picture 13" descr="photo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3150" y="6579356"/>
            <a:ext cx="41497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604" y="-347800"/>
            <a:ext cx="9144793" cy="75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6672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1524000" y="0"/>
            <a:ext cx="9144000" cy="7239000"/>
          </a:xfrm>
          <a:prstGeom prst="rect">
            <a:avLst/>
          </a:prstGeom>
          <a:solidFill>
            <a:srgbClr val="CDE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>
                <a:solidFill>
                  <a:prstClr val="white"/>
                </a:solidFill>
                <a:latin typeface="Arial" charset="0"/>
              </a:rPr>
              <a:t>Đường</a:t>
            </a:r>
            <a:r>
              <a:rPr lang="en-US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charset="0"/>
              </a:rPr>
              <a:t>Hooaf</a:t>
            </a:r>
            <a:r>
              <a:rPr lang="en-US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charset="0"/>
              </a:rPr>
              <a:t>Ch</a:t>
            </a:r>
            <a:r>
              <a:rPr lang="en-US" dirty="0">
                <a:solidFill>
                  <a:prstClr val="white"/>
                </a:solidFill>
                <a:latin typeface="Arial" charset="0"/>
              </a:rPr>
              <a:t> Minh</a:t>
            </a: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"/>
            <a:ext cx="4724400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76200"/>
            <a:ext cx="4445000" cy="5943600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273802" y="6213916"/>
            <a:ext cx="4698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                    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Minh-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Lương</a:t>
            </a:r>
            <a:endParaRPr lang="en-US" sz="20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410012"/>
            <a:ext cx="290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</a:rPr>
              <a:t>Đường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Hồ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Chí</a:t>
            </a:r>
            <a:r>
              <a:rPr lang="en-US" sz="2400" b="1" dirty="0">
                <a:solidFill>
                  <a:srgbClr val="000099"/>
                </a:solidFill>
              </a:rPr>
              <a:t> Minh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2678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1" y="449001"/>
            <a:ext cx="5108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4. </a:t>
            </a:r>
            <a:r>
              <a:rPr lang="en-US" sz="2400" b="1" dirty="0" err="1">
                <a:solidFill>
                  <a:srgbClr val="000099"/>
                </a:solidFill>
              </a:rPr>
              <a:t>Tìm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hiểu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về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động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thương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mạ</a:t>
            </a:r>
            <a:r>
              <a:rPr lang="en-US" sz="2400" b="1" dirty="0" err="1"/>
              <a:t>i</a:t>
            </a:r>
            <a:r>
              <a:rPr lang="en-US" sz="2400" b="1" dirty="0"/>
              <a:t>.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a. </a:t>
            </a:r>
            <a:r>
              <a:rPr lang="en-US" sz="2400" dirty="0" err="1">
                <a:solidFill>
                  <a:srgbClr val="FF0000"/>
                </a:solidFill>
              </a:rPr>
              <a:t>Quan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hình</a:t>
            </a:r>
            <a:r>
              <a:rPr lang="en-US" sz="2400" dirty="0">
                <a:solidFill>
                  <a:srgbClr val="FF0000"/>
                </a:solidFill>
              </a:rPr>
              <a:t> 8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hệ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thực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05398"/>
            <a:ext cx="9144001" cy="3495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029200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b. </a:t>
            </a:r>
            <a:r>
              <a:rPr lang="en-US" sz="2400" dirty="0" err="1">
                <a:solidFill>
                  <a:srgbClr val="000099"/>
                </a:solidFill>
              </a:rPr>
              <a:t>Trả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lời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các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câu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hỏi</a:t>
            </a:r>
            <a:r>
              <a:rPr lang="en-US" sz="2400" dirty="0">
                <a:solidFill>
                  <a:srgbClr val="000099"/>
                </a:solidFill>
              </a:rPr>
              <a:t>:</a:t>
            </a:r>
          </a:p>
          <a:p>
            <a:r>
              <a:rPr lang="en-US" sz="2400" dirty="0">
                <a:solidFill>
                  <a:srgbClr val="000099"/>
                </a:solidFill>
              </a:rPr>
              <a:t>· </a:t>
            </a:r>
            <a:r>
              <a:rPr lang="en-US" sz="2400" dirty="0" err="1">
                <a:solidFill>
                  <a:srgbClr val="000099"/>
                </a:solidFill>
              </a:rPr>
              <a:t>Thương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mại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gồm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những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hoạt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động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nào</a:t>
            </a:r>
            <a:r>
              <a:rPr lang="en-US" sz="2400" dirty="0">
                <a:solidFill>
                  <a:srgbClr val="000099"/>
                </a:solidFill>
              </a:rPr>
              <a:t>?</a:t>
            </a:r>
          </a:p>
          <a:p>
            <a:r>
              <a:rPr lang="en-US" sz="2400" dirty="0">
                <a:solidFill>
                  <a:srgbClr val="000099"/>
                </a:solidFill>
              </a:rPr>
              <a:t>· Cho </a:t>
            </a:r>
            <a:r>
              <a:rPr lang="en-US" sz="2400" dirty="0" err="1">
                <a:solidFill>
                  <a:srgbClr val="000099"/>
                </a:solidFill>
              </a:rPr>
              <a:t>biết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sự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khác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nhau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giữa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các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hoạt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động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đó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</a:p>
          <a:p>
            <a:r>
              <a:rPr lang="en-US" sz="2400" dirty="0">
                <a:solidFill>
                  <a:srgbClr val="000099"/>
                </a:solidFill>
              </a:rPr>
              <a:t>· </a:t>
            </a:r>
            <a:r>
              <a:rPr lang="en-US" sz="2400" dirty="0" err="1">
                <a:solidFill>
                  <a:srgbClr val="000099"/>
                </a:solidFill>
              </a:rPr>
              <a:t>Kể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tên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một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số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mặt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hàng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nước</a:t>
            </a:r>
            <a:r>
              <a:rPr lang="en-US" sz="2400" dirty="0">
                <a:solidFill>
                  <a:srgbClr val="000099"/>
                </a:solidFill>
              </a:rPr>
              <a:t> ta </a:t>
            </a:r>
            <a:r>
              <a:rPr lang="en-US" sz="2400" dirty="0" err="1">
                <a:solidFill>
                  <a:srgbClr val="000099"/>
                </a:solidFill>
              </a:rPr>
              <a:t>bán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ra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nước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ngoài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và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mua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của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nước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ngoài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13788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1" y="542398"/>
            <a:ext cx="510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4. </a:t>
            </a:r>
            <a:r>
              <a:rPr lang="en-US" sz="2400" b="1" dirty="0" err="1">
                <a:solidFill>
                  <a:srgbClr val="000099"/>
                </a:solidFill>
              </a:rPr>
              <a:t>Tìm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hiểu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về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động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thương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mại</a:t>
            </a:r>
            <a:r>
              <a:rPr lang="en-US" sz="24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948542"/>
            <a:ext cx="11353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Cho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giữa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mua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900456"/>
            <a:ext cx="118334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ngoại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giữa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Ngoại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nhẹ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nông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...</a:t>
            </a:r>
          </a:p>
          <a:p>
            <a:pPr algn="just"/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1930930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1" y="537107"/>
            <a:ext cx="510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4. </a:t>
            </a:r>
            <a:r>
              <a:rPr lang="en-US" sz="2400" b="1" dirty="0" err="1">
                <a:solidFill>
                  <a:srgbClr val="000099"/>
                </a:solidFill>
              </a:rPr>
              <a:t>Tìm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hiểu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về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động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thương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mại</a:t>
            </a:r>
            <a:r>
              <a:rPr lang="en-US" sz="24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673" y="1004348"/>
            <a:ext cx="1021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c. </a:t>
            </a:r>
            <a:r>
              <a:rPr lang="en-US" sz="2400" dirty="0" err="1">
                <a:solidFill>
                  <a:srgbClr val="FF0000"/>
                </a:solidFill>
              </a:rPr>
              <a:t>Quan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</a:t>
            </a:r>
            <a:r>
              <a:rPr lang="en-US" sz="2400" dirty="0">
                <a:solidFill>
                  <a:srgbClr val="FF0000"/>
                </a:solidFill>
              </a:rPr>
              <a:t> 9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12, </a:t>
            </a:r>
            <a:r>
              <a:rPr lang="en-US" sz="2400" dirty="0" err="1">
                <a:solidFill>
                  <a:srgbClr val="FF0000"/>
                </a:solidFill>
              </a:rPr>
              <a:t>đọc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thông</a:t>
            </a:r>
            <a:r>
              <a:rPr lang="en-US" sz="2400" dirty="0">
                <a:solidFill>
                  <a:srgbClr val="FF0000"/>
                </a:solidFill>
              </a:rPr>
              <a:t> tin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câu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hỏi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·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động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lợi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ích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gì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·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ta </a:t>
            </a:r>
            <a:r>
              <a:rPr lang="en-US" sz="2400" dirty="0" err="1">
                <a:solidFill>
                  <a:srgbClr val="FF0000"/>
                </a:solidFill>
              </a:rPr>
              <a:t>xuất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khẩu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khẩu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mặt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hàng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chủ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yếu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nào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· </a:t>
            </a:r>
            <a:r>
              <a:rPr lang="en-US" sz="2400" dirty="0" err="1">
                <a:solidFill>
                  <a:srgbClr val="FF0000"/>
                </a:solidFill>
              </a:rPr>
              <a:t>Kể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thành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phố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động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triển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ta.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60" y="2849658"/>
            <a:ext cx="9057620" cy="40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726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1258" y="542116"/>
            <a:ext cx="510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4. </a:t>
            </a:r>
            <a:r>
              <a:rPr lang="en-US" sz="2400" b="1" dirty="0" err="1">
                <a:solidFill>
                  <a:srgbClr val="000099"/>
                </a:solidFill>
              </a:rPr>
              <a:t>Tìm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hiểu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về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động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thương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mại</a:t>
            </a:r>
            <a:r>
              <a:rPr lang="en-US" sz="24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044753"/>
            <a:ext cx="113693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lợi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ích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khẩu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khẩu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yếu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074" y="3117833"/>
            <a:ext cx="11360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lợi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ích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ngành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tiêu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khẩu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khẩu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yếu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 algn="just"/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khẩu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nhẹ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nông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  <a:p>
            <a:pPr lvl="0" algn="just"/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khẩu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,...</a:t>
            </a:r>
          </a:p>
          <a:p>
            <a:pPr algn="just"/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Hai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0008718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0"/>
            <a:ext cx="4724399" cy="3733800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6248401" y="76200"/>
            <a:ext cx="4419600" cy="3657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>
            <a:lum bright="-24000"/>
          </a:blip>
          <a:srcRect/>
          <a:stretch>
            <a:fillRect/>
          </a:stretch>
        </p:blipFill>
        <p:spPr bwMode="auto">
          <a:xfrm>
            <a:off x="1524000" y="3810000"/>
            <a:ext cx="4724400" cy="30480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5">
            <a:lum bright="-36000"/>
          </a:blip>
          <a:srcRect/>
          <a:stretch>
            <a:fillRect/>
          </a:stretch>
        </p:blipFill>
        <p:spPr bwMode="auto">
          <a:xfrm>
            <a:off x="6248400" y="3810000"/>
            <a:ext cx="4419600" cy="30480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23676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hh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1343" y="0"/>
            <a:ext cx="9176657" cy="32766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" name="Picture 12" descr="bbb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276600"/>
            <a:ext cx="4572000" cy="35814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4" name="Picture 15" descr="eee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8659" y="3276600"/>
            <a:ext cx="4539342" cy="35814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002143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4886" y="573547"/>
            <a:ext cx="4572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29616"/>
            <a:ext cx="9144000" cy="54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354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4886" y="573547"/>
            <a:ext cx="4572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22771"/>
            <a:ext cx="5943600" cy="54138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29400" y="1676401"/>
            <a:ext cx="5562600" cy="525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0546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4886" y="573547"/>
            <a:ext cx="4572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1625"/>
            <a:ext cx="4582886" cy="54138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24600" y="339855"/>
            <a:ext cx="581659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b. </a:t>
            </a:r>
            <a:r>
              <a:rPr lang="en-US" sz="2800" dirty="0" err="1">
                <a:solidFill>
                  <a:srgbClr val="000099"/>
                </a:solidFill>
              </a:rPr>
              <a:t>Một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số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cảnh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đẹp</a:t>
            </a:r>
            <a:r>
              <a:rPr lang="en-US" sz="2800" dirty="0">
                <a:solidFill>
                  <a:srgbClr val="000099"/>
                </a:solidFill>
              </a:rPr>
              <a:t>, di </a:t>
            </a:r>
            <a:r>
              <a:rPr lang="en-US" sz="2800" dirty="0" err="1">
                <a:solidFill>
                  <a:srgbClr val="000099"/>
                </a:solidFill>
              </a:rPr>
              <a:t>tích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lịch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sử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lễ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hội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truyền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thống</a:t>
            </a:r>
            <a:r>
              <a:rPr lang="en-US" sz="2800" dirty="0">
                <a:solidFill>
                  <a:srgbClr val="000099"/>
                </a:solidFill>
              </a:rPr>
              <a:t> ở </a:t>
            </a:r>
            <a:r>
              <a:rPr lang="en-US" sz="2800" dirty="0" err="1">
                <a:solidFill>
                  <a:srgbClr val="000099"/>
                </a:solidFill>
              </a:rPr>
              <a:t>nước</a:t>
            </a:r>
            <a:r>
              <a:rPr lang="en-US" sz="2800" dirty="0">
                <a:solidFill>
                  <a:srgbClr val="000099"/>
                </a:solidFill>
              </a:rPr>
              <a:t> ta </a:t>
            </a:r>
            <a:r>
              <a:rPr lang="en-US" sz="2800" dirty="0" err="1">
                <a:solidFill>
                  <a:srgbClr val="000099"/>
                </a:solidFill>
              </a:rPr>
              <a:t>là</a:t>
            </a:r>
            <a:r>
              <a:rPr lang="en-US" sz="2800" dirty="0">
                <a:solidFill>
                  <a:srgbClr val="000099"/>
                </a:solidFill>
              </a:rPr>
              <a:t>:</a:t>
            </a:r>
          </a:p>
          <a:p>
            <a:r>
              <a:rPr lang="en-US" sz="2800" dirty="0">
                <a:solidFill>
                  <a:srgbClr val="000099"/>
                </a:solidFill>
              </a:rPr>
              <a:t>· </a:t>
            </a:r>
            <a:r>
              <a:rPr lang="en-US" sz="2800" dirty="0" err="1">
                <a:solidFill>
                  <a:srgbClr val="000099"/>
                </a:solidFill>
              </a:rPr>
              <a:t>Một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số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cảnh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đẹp</a:t>
            </a:r>
            <a:r>
              <a:rPr lang="en-US" sz="2800" dirty="0">
                <a:solidFill>
                  <a:srgbClr val="000099"/>
                </a:solidFill>
              </a:rPr>
              <a:t>: </a:t>
            </a:r>
            <a:r>
              <a:rPr lang="en-US" sz="2800" dirty="0" err="1">
                <a:solidFill>
                  <a:srgbClr val="000099"/>
                </a:solidFill>
              </a:rPr>
              <a:t>vịnh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Hạ</a:t>
            </a:r>
            <a:r>
              <a:rPr lang="en-US" sz="2800" dirty="0">
                <a:solidFill>
                  <a:srgbClr val="000099"/>
                </a:solidFill>
              </a:rPr>
              <a:t> Long, </a:t>
            </a:r>
            <a:r>
              <a:rPr lang="en-US" sz="2800" dirty="0" err="1">
                <a:solidFill>
                  <a:srgbClr val="000099"/>
                </a:solidFill>
              </a:rPr>
              <a:t>vườn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quốc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gia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Phong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Nha</a:t>
            </a:r>
            <a:r>
              <a:rPr lang="en-US" sz="2800" dirty="0">
                <a:solidFill>
                  <a:srgbClr val="000099"/>
                </a:solidFill>
              </a:rPr>
              <a:t> - </a:t>
            </a:r>
            <a:r>
              <a:rPr lang="en-US" sz="2800" dirty="0" err="1">
                <a:solidFill>
                  <a:srgbClr val="000099"/>
                </a:solidFill>
              </a:rPr>
              <a:t>Kẻ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Bàng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chùa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Một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Cột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bãi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biển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Nha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Trang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thắng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cảnh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Đà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Lạt</a:t>
            </a:r>
            <a:r>
              <a:rPr lang="en-US" sz="2800" dirty="0">
                <a:solidFill>
                  <a:srgbClr val="000099"/>
                </a:solidFill>
              </a:rPr>
              <a:t>, ...;</a:t>
            </a:r>
          </a:p>
          <a:p>
            <a:r>
              <a:rPr lang="en-US" sz="2800" dirty="0">
                <a:solidFill>
                  <a:srgbClr val="000099"/>
                </a:solidFill>
              </a:rPr>
              <a:t>· Di </a:t>
            </a:r>
            <a:r>
              <a:rPr lang="en-US" sz="2800" dirty="0" err="1">
                <a:solidFill>
                  <a:srgbClr val="000099"/>
                </a:solidFill>
              </a:rPr>
              <a:t>tích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lịch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sử</a:t>
            </a:r>
            <a:r>
              <a:rPr lang="en-US" sz="2800" dirty="0">
                <a:solidFill>
                  <a:srgbClr val="000099"/>
                </a:solidFill>
              </a:rPr>
              <a:t>: </a:t>
            </a:r>
            <a:r>
              <a:rPr lang="en-US" sz="2800" dirty="0" err="1">
                <a:solidFill>
                  <a:srgbClr val="000099"/>
                </a:solidFill>
              </a:rPr>
              <a:t>Văn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Miếu</a:t>
            </a:r>
            <a:r>
              <a:rPr lang="en-US" sz="2800" dirty="0">
                <a:solidFill>
                  <a:srgbClr val="000099"/>
                </a:solidFill>
              </a:rPr>
              <a:t> – </a:t>
            </a:r>
            <a:r>
              <a:rPr lang="en-US" sz="2800" dirty="0" err="1">
                <a:solidFill>
                  <a:srgbClr val="000099"/>
                </a:solidFill>
              </a:rPr>
              <a:t>Quốc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Tử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Giám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Cố</a:t>
            </a:r>
            <a:r>
              <a:rPr lang="en-US" sz="2800" dirty="0">
                <a:solidFill>
                  <a:srgbClr val="000099"/>
                </a:solidFill>
              </a:rPr>
              <a:t>' </a:t>
            </a:r>
            <a:r>
              <a:rPr lang="en-US" sz="2800" dirty="0" err="1">
                <a:solidFill>
                  <a:srgbClr val="000099"/>
                </a:solidFill>
              </a:rPr>
              <a:t>đô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Huế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phố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cổ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Hội</a:t>
            </a:r>
            <a:r>
              <a:rPr lang="en-US" sz="2800" dirty="0">
                <a:solidFill>
                  <a:srgbClr val="000099"/>
                </a:solidFill>
              </a:rPr>
              <a:t> An, </a:t>
            </a:r>
            <a:r>
              <a:rPr lang="en-US" sz="2800" dirty="0" err="1">
                <a:solidFill>
                  <a:srgbClr val="000099"/>
                </a:solidFill>
              </a:rPr>
              <a:t>khu</a:t>
            </a:r>
            <a:r>
              <a:rPr lang="en-US" sz="2800" dirty="0">
                <a:solidFill>
                  <a:srgbClr val="000099"/>
                </a:solidFill>
              </a:rPr>
              <a:t> di </a:t>
            </a:r>
            <a:r>
              <a:rPr lang="en-US" sz="2800" dirty="0" err="1">
                <a:solidFill>
                  <a:srgbClr val="000099"/>
                </a:solidFill>
              </a:rPr>
              <a:t>tích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Mỹ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Sơn</a:t>
            </a:r>
            <a:r>
              <a:rPr lang="en-US" sz="2800" dirty="0">
                <a:solidFill>
                  <a:srgbClr val="000099"/>
                </a:solidFill>
              </a:rPr>
              <a:t>;</a:t>
            </a:r>
          </a:p>
          <a:p>
            <a:r>
              <a:rPr lang="en-US" sz="2800" dirty="0">
                <a:solidFill>
                  <a:srgbClr val="000099"/>
                </a:solidFill>
              </a:rPr>
              <a:t>· </a:t>
            </a:r>
            <a:r>
              <a:rPr lang="en-US" sz="2800" dirty="0" err="1">
                <a:solidFill>
                  <a:srgbClr val="000099"/>
                </a:solidFill>
              </a:rPr>
              <a:t>Lễ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hội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đền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Hùng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Bà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Chúa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Xứ</a:t>
            </a:r>
            <a:r>
              <a:rPr lang="en-US" sz="2800" dirty="0">
                <a:solidFill>
                  <a:srgbClr val="000099"/>
                </a:solidFill>
              </a:rPr>
              <a:t> ở An </a:t>
            </a:r>
            <a:r>
              <a:rPr lang="en-US" sz="2800" dirty="0" err="1">
                <a:solidFill>
                  <a:srgbClr val="000099"/>
                </a:solidFill>
              </a:rPr>
              <a:t>Giang</a:t>
            </a:r>
            <a:r>
              <a:rPr lang="en-US" sz="2800" dirty="0">
                <a:solidFill>
                  <a:srgbClr val="000099"/>
                </a:solidFill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</a:rPr>
              <a:t>- </a:t>
            </a:r>
            <a:r>
              <a:rPr lang="en-US" sz="2800" dirty="0" err="1">
                <a:solidFill>
                  <a:srgbClr val="000099"/>
                </a:solidFill>
              </a:rPr>
              <a:t>Các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địa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điểm</a:t>
            </a:r>
            <a:r>
              <a:rPr lang="en-US" sz="2800" dirty="0">
                <a:solidFill>
                  <a:srgbClr val="000099"/>
                </a:solidFill>
              </a:rPr>
              <a:t> ở </a:t>
            </a:r>
            <a:r>
              <a:rPr lang="en-US" sz="2800" dirty="0" err="1">
                <a:solidFill>
                  <a:srgbClr val="000099"/>
                </a:solidFill>
              </a:rPr>
              <a:t>nước</a:t>
            </a:r>
            <a:r>
              <a:rPr lang="en-US" sz="2800" dirty="0">
                <a:solidFill>
                  <a:srgbClr val="000099"/>
                </a:solidFill>
              </a:rPr>
              <a:t> ta </a:t>
            </a:r>
            <a:r>
              <a:rPr lang="en-US" sz="2800" dirty="0" err="1">
                <a:solidFill>
                  <a:srgbClr val="000099"/>
                </a:solidFill>
              </a:rPr>
              <a:t>được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công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nhận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là</a:t>
            </a:r>
            <a:r>
              <a:rPr lang="en-US" sz="2800" dirty="0">
                <a:solidFill>
                  <a:srgbClr val="000099"/>
                </a:solidFill>
              </a:rPr>
              <a:t> di </a:t>
            </a:r>
            <a:r>
              <a:rPr lang="en-US" sz="2800" dirty="0" err="1">
                <a:solidFill>
                  <a:srgbClr val="000099"/>
                </a:solidFill>
              </a:rPr>
              <a:t>sản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thế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giới</a:t>
            </a:r>
            <a:r>
              <a:rPr lang="en-US" sz="2800" dirty="0">
                <a:solidFill>
                  <a:srgbClr val="000099"/>
                </a:solidFill>
              </a:rPr>
              <a:t>: </a:t>
            </a:r>
            <a:r>
              <a:rPr lang="en-US" sz="2800" dirty="0" err="1">
                <a:solidFill>
                  <a:srgbClr val="000099"/>
                </a:solidFill>
              </a:rPr>
              <a:t>vịnh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Hạ</a:t>
            </a:r>
            <a:r>
              <a:rPr lang="en-US" sz="2800" dirty="0">
                <a:solidFill>
                  <a:srgbClr val="000099"/>
                </a:solidFill>
              </a:rPr>
              <a:t> Long, </a:t>
            </a:r>
            <a:r>
              <a:rPr lang="en-US" sz="2800" dirty="0" err="1">
                <a:solidFill>
                  <a:srgbClr val="000099"/>
                </a:solidFill>
              </a:rPr>
              <a:t>vườn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quốc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gia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Phong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Nha</a:t>
            </a:r>
            <a:r>
              <a:rPr lang="en-US" sz="2800" dirty="0">
                <a:solidFill>
                  <a:srgbClr val="000099"/>
                </a:solidFill>
              </a:rPr>
              <a:t> - </a:t>
            </a:r>
            <a:r>
              <a:rPr lang="en-US" sz="2800" dirty="0" err="1">
                <a:solidFill>
                  <a:srgbClr val="000099"/>
                </a:solidFill>
              </a:rPr>
              <a:t>Kẻ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Bàng</a:t>
            </a:r>
            <a:r>
              <a:rPr lang="en-US" sz="2800" dirty="0">
                <a:solidFill>
                  <a:srgbClr val="000099"/>
                </a:solidFill>
              </a:rPr>
              <a:t>, </a:t>
            </a:r>
            <a:r>
              <a:rPr lang="en-US" sz="2800" dirty="0" err="1">
                <a:solidFill>
                  <a:srgbClr val="000099"/>
                </a:solidFill>
              </a:rPr>
              <a:t>phố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cổ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Hội</a:t>
            </a:r>
            <a:r>
              <a:rPr lang="en-US" sz="2800" dirty="0">
                <a:solidFill>
                  <a:srgbClr val="000099"/>
                </a:solidFill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88515929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1524000" y="0"/>
            <a:ext cx="9144000" cy="7239000"/>
          </a:xfrm>
          <a:prstGeom prst="rect">
            <a:avLst/>
          </a:prstGeom>
          <a:solidFill>
            <a:srgbClr val="CDE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5815">
            <a:off x="8809071" y="5431915"/>
            <a:ext cx="1682642" cy="144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768" y="2666604"/>
            <a:ext cx="646232" cy="4572396"/>
          </a:xfrm>
          <a:prstGeom prst="rect">
            <a:avLst/>
          </a:prstGeom>
        </p:spPr>
      </p:pic>
      <p:pic>
        <p:nvPicPr>
          <p:cNvPr id="12" name="Picture 13" descr="photo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3150" y="6579356"/>
            <a:ext cx="41497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56982" y="32983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6981" y="555827"/>
            <a:ext cx="9111019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...)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8960" y="3230776"/>
            <a:ext cx="9053251" cy="307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b. Ở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nay, do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</a:p>
        </p:txBody>
      </p:sp>
    </p:spTree>
    <p:extLst>
      <p:ext uri="{BB962C8B-B14F-4D97-AF65-F5344CB8AC3E}">
        <p14:creationId xmlns:p14="http://schemas.microsoft.com/office/powerpoint/2010/main" val="313023205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4886" y="573547"/>
            <a:ext cx="9020757" cy="122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d. </a:t>
            </a:r>
            <a:r>
              <a:rPr lang="en-US" sz="2400" dirty="0" err="1">
                <a:solidFill>
                  <a:srgbClr val="FF0000"/>
                </a:solidFill>
              </a:rPr>
              <a:t>Quan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điều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nào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giúp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du </a:t>
            </a:r>
            <a:r>
              <a:rPr lang="en-US" sz="2400" dirty="0" err="1">
                <a:solidFill>
                  <a:srgbClr val="FF0000"/>
                </a:solidFill>
              </a:rPr>
              <a:t>lịch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ngày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càng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triển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10604"/>
            <a:ext cx="10363200" cy="50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1980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183" y="2852878"/>
            <a:ext cx="1871634" cy="11522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70492" y="2222432"/>
            <a:ext cx="3221817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7894" y="2600774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Ngành</a:t>
            </a:r>
            <a:r>
              <a:rPr lang="en-US" sz="2400" dirty="0">
                <a:solidFill>
                  <a:srgbClr val="FF0066"/>
                </a:solidFill>
              </a:rPr>
              <a:t> du </a:t>
            </a:r>
            <a:r>
              <a:rPr lang="en-US" sz="2400" dirty="0" err="1">
                <a:solidFill>
                  <a:srgbClr val="FF0066"/>
                </a:solidFill>
              </a:rPr>
              <a:t>lịch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ngày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càng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phát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triển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45975" y="687477"/>
            <a:ext cx="2498552" cy="14286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30933" y="937532"/>
            <a:ext cx="206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Có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các</a:t>
            </a:r>
            <a:r>
              <a:rPr lang="en-US" sz="2400" dirty="0">
                <a:solidFill>
                  <a:srgbClr val="FF0066"/>
                </a:solidFill>
              </a:rPr>
              <a:t> di </a:t>
            </a:r>
            <a:r>
              <a:rPr lang="en-US" sz="2400" dirty="0" err="1">
                <a:solidFill>
                  <a:srgbClr val="FF0066"/>
                </a:solidFill>
              </a:rPr>
              <a:t>sản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thế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giới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119088" y="2315993"/>
            <a:ext cx="2482298" cy="1428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04645" y="2598004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Người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dân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nhân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hậu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và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mến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khách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769486" y="4054095"/>
            <a:ext cx="2817586" cy="1256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95088" y="4256954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Các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loại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dịch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vụ</a:t>
            </a:r>
            <a:r>
              <a:rPr lang="en-US" sz="2400" dirty="0">
                <a:solidFill>
                  <a:srgbClr val="FF0066"/>
                </a:solidFill>
              </a:rPr>
              <a:t> du </a:t>
            </a:r>
            <a:r>
              <a:rPr lang="en-US" sz="2400" dirty="0" err="1">
                <a:solidFill>
                  <a:srgbClr val="FF0066"/>
                </a:solidFill>
              </a:rPr>
              <a:t>lịch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được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cải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thiện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75799" y="133307"/>
            <a:ext cx="2666646" cy="1376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12335" y="45938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Nhiều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lễ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hội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truyền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thống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13717" y="4556042"/>
            <a:ext cx="2587172" cy="1298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59491" y="4761203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Có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các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vườn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quốc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gia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29332" y="1070791"/>
            <a:ext cx="2754086" cy="12917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36772" y="1193369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Có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nhiều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danh</a:t>
            </a:r>
            <a:r>
              <a:rPr lang="en-US" sz="2400" dirty="0">
                <a:solidFill>
                  <a:srgbClr val="FF0066"/>
                </a:solidFill>
              </a:rPr>
              <a:t> lam, </a:t>
            </a:r>
            <a:r>
              <a:rPr lang="en-US" sz="2400" dirty="0" err="1">
                <a:solidFill>
                  <a:srgbClr val="FF0066"/>
                </a:solidFill>
              </a:rPr>
              <a:t>thắng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cảnh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553375" y="2609492"/>
            <a:ext cx="2690336" cy="1266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78887" y="2832549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Có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nền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kinh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tế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xã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hội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ổn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định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61922" y="4153361"/>
            <a:ext cx="2721497" cy="1246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44693" y="4387298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</a:rPr>
              <a:t>Nhu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cầu</a:t>
            </a:r>
            <a:r>
              <a:rPr lang="en-US" sz="2400" dirty="0">
                <a:solidFill>
                  <a:srgbClr val="FF0066"/>
                </a:solidFill>
              </a:rPr>
              <a:t> du </a:t>
            </a:r>
            <a:r>
              <a:rPr lang="en-US" sz="2400" dirty="0" err="1">
                <a:solidFill>
                  <a:srgbClr val="FF0066"/>
                </a:solidFill>
              </a:rPr>
              <a:t>lịch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tăng</a:t>
            </a:r>
            <a:endParaRPr lang="en-US" sz="2400" dirty="0">
              <a:solidFill>
                <a:srgbClr val="FF0066"/>
              </a:solidFill>
            </a:endParaRPr>
          </a:p>
        </p:txBody>
      </p:sp>
      <p:cxnSp>
        <p:nvCxnSpPr>
          <p:cNvPr id="22" name="Straight Arrow Connector 21"/>
          <p:cNvCxnSpPr>
            <a:endCxn id="3" idx="1"/>
          </p:cNvCxnSpPr>
          <p:nvPr/>
        </p:nvCxnSpPr>
        <p:spPr>
          <a:xfrm>
            <a:off x="4230819" y="2009254"/>
            <a:ext cx="811497" cy="46984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61751" y="1536084"/>
            <a:ext cx="30257" cy="6798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178698" y="3178475"/>
            <a:ext cx="500108" cy="903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" idx="3"/>
          </p:cNvCxnSpPr>
          <p:nvPr/>
        </p:nvCxnSpPr>
        <p:spPr>
          <a:xfrm flipV="1">
            <a:off x="4189991" y="3718370"/>
            <a:ext cx="852325" cy="78284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248768" y="3920207"/>
            <a:ext cx="0" cy="69991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388724" y="3758467"/>
            <a:ext cx="497120" cy="66892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3"/>
            <a:endCxn id="3" idx="7"/>
          </p:cNvCxnSpPr>
          <p:nvPr/>
        </p:nvCxnSpPr>
        <p:spPr>
          <a:xfrm flipH="1">
            <a:off x="7320485" y="1906934"/>
            <a:ext cx="691395" cy="5721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772964" y="3016272"/>
            <a:ext cx="373613" cy="1740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9784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257" y="1"/>
            <a:ext cx="9108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1808" y="528385"/>
            <a:ext cx="4572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4901822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102" y="1300745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</a:rPr>
              <a:t>b.Suy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sắt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? </a:t>
            </a:r>
            <a:r>
              <a:rPr lang="en-US" sz="2800" dirty="0" err="1">
                <a:solidFill>
                  <a:srgbClr val="FF0000"/>
                </a:solidFill>
              </a:rPr>
              <a:t>Vì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3733800"/>
            <a:ext cx="563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99"/>
                </a:solidFill>
              </a:rPr>
              <a:t>Trong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tình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huống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trên</a:t>
            </a:r>
            <a:r>
              <a:rPr lang="en-US" sz="3200" dirty="0">
                <a:solidFill>
                  <a:srgbClr val="000099"/>
                </a:solidFill>
              </a:rPr>
              <a:t>, </a:t>
            </a:r>
            <a:r>
              <a:rPr lang="en-US" sz="3200" dirty="0" err="1">
                <a:solidFill>
                  <a:srgbClr val="000099"/>
                </a:solidFill>
              </a:rPr>
              <a:t>em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khuyên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các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bạn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không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nên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chơi</a:t>
            </a:r>
            <a:r>
              <a:rPr lang="en-US" sz="3200" dirty="0">
                <a:solidFill>
                  <a:srgbClr val="000099"/>
                </a:solidFill>
              </a:rPr>
              <a:t> ở </a:t>
            </a:r>
            <a:r>
              <a:rPr lang="en-US" sz="3200" dirty="0" err="1">
                <a:solidFill>
                  <a:srgbClr val="000099"/>
                </a:solidFill>
              </a:rPr>
              <a:t>đường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sắt</a:t>
            </a:r>
            <a:r>
              <a:rPr lang="en-US" sz="3200" dirty="0">
                <a:solidFill>
                  <a:srgbClr val="000099"/>
                </a:solidFill>
              </a:rPr>
              <a:t>, </a:t>
            </a:r>
            <a:r>
              <a:rPr lang="en-US" sz="3200" dirty="0" err="1">
                <a:solidFill>
                  <a:srgbClr val="000099"/>
                </a:solidFill>
              </a:rPr>
              <a:t>rất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nguy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hiểm</a:t>
            </a:r>
            <a:r>
              <a:rPr lang="en-US" sz="3200" dirty="0">
                <a:solidFill>
                  <a:srgbClr val="000099"/>
                </a:solidFill>
              </a:rPr>
              <a:t>. </a:t>
            </a:r>
            <a:r>
              <a:rPr lang="en-US" sz="3200" dirty="0" err="1">
                <a:solidFill>
                  <a:srgbClr val="000099"/>
                </a:solidFill>
              </a:rPr>
              <a:t>Khi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tàu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hỏa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đến</a:t>
            </a:r>
            <a:r>
              <a:rPr lang="en-US" sz="3200" dirty="0">
                <a:solidFill>
                  <a:srgbClr val="000099"/>
                </a:solidFill>
              </a:rPr>
              <a:t>, </a:t>
            </a:r>
            <a:r>
              <a:rPr lang="en-US" sz="3200" dirty="0" err="1">
                <a:solidFill>
                  <a:srgbClr val="000099"/>
                </a:solidFill>
              </a:rPr>
              <a:t>các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bạn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không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tránh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kịp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sẽ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bị</a:t>
            </a:r>
            <a:r>
              <a:rPr lang="en-US" sz="3200" dirty="0">
                <a:solidFill>
                  <a:srgbClr val="000099"/>
                </a:solidFill>
              </a:rPr>
              <a:t> tai </a:t>
            </a:r>
            <a:r>
              <a:rPr lang="en-US" sz="3200" dirty="0" err="1">
                <a:solidFill>
                  <a:srgbClr val="000099"/>
                </a:solidFill>
              </a:rPr>
              <a:t>nạn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hoặc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chăn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thả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trâu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sẽ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gây</a:t>
            </a:r>
            <a:r>
              <a:rPr lang="en-US" sz="3200" dirty="0">
                <a:solidFill>
                  <a:srgbClr val="000099"/>
                </a:solidFill>
              </a:rPr>
              <a:t> tai </a:t>
            </a:r>
            <a:r>
              <a:rPr lang="en-US" sz="3200" dirty="0" err="1">
                <a:solidFill>
                  <a:srgbClr val="000099"/>
                </a:solidFill>
              </a:rPr>
              <a:t>nạn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cho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tàu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hỏa</a:t>
            </a:r>
            <a:endParaRPr lang="en-US" sz="3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226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79" name="Picture 19" descr="IMAGE0003"/>
          <p:cNvPicPr>
            <a:picLocks noChangeAspect="1" noChangeArrowheads="1"/>
          </p:cNvPicPr>
          <p:nvPr/>
        </p:nvPicPr>
        <p:blipFill>
          <a:blip r:embed="rId2">
            <a:lum bright="-42000"/>
          </a:blip>
          <a:srcRect l="2737" t="1331" r="27621" b="964"/>
          <a:stretch>
            <a:fillRect/>
          </a:stretch>
        </p:blipFill>
        <p:spPr bwMode="auto">
          <a:xfrm>
            <a:off x="6066433" y="1447800"/>
            <a:ext cx="3825875" cy="52768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7780" name="AutoShape 20"/>
          <p:cNvSpPr>
            <a:spLocks noChangeArrowheads="1"/>
          </p:cNvSpPr>
          <p:nvPr/>
        </p:nvSpPr>
        <p:spPr bwMode="auto">
          <a:xfrm>
            <a:off x="7518401" y="2205038"/>
            <a:ext cx="352425" cy="309562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419976" y="5508625"/>
            <a:ext cx="173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TP Hồ Chí Minh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7297738" y="2417763"/>
            <a:ext cx="96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Hà Nội</a:t>
            </a:r>
          </a:p>
        </p:txBody>
      </p:sp>
      <p:sp>
        <p:nvSpPr>
          <p:cNvPr id="117783" name="Text Box 23"/>
          <p:cNvSpPr txBox="1">
            <a:spLocks noChangeArrowheads="1"/>
          </p:cNvSpPr>
          <p:nvPr/>
        </p:nvSpPr>
        <p:spPr bwMode="auto">
          <a:xfrm>
            <a:off x="8135939" y="2205038"/>
            <a:ext cx="1233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err="1">
                <a:solidFill>
                  <a:srgbClr val="FF0000"/>
                </a:solidFill>
                <a:latin typeface="Arial" charset="0"/>
              </a:rPr>
              <a:t>Hạ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 Long</a:t>
            </a:r>
          </a:p>
        </p:txBody>
      </p:sp>
      <p:sp>
        <p:nvSpPr>
          <p:cNvPr id="117784" name="Text Box 24"/>
          <p:cNvSpPr txBox="1">
            <a:spLocks noChangeArrowheads="1"/>
          </p:cNvSpPr>
          <p:nvPr/>
        </p:nvSpPr>
        <p:spPr bwMode="auto">
          <a:xfrm>
            <a:off x="8399463" y="3602038"/>
            <a:ext cx="68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Huế</a:t>
            </a:r>
          </a:p>
        </p:txBody>
      </p:sp>
      <p:sp>
        <p:nvSpPr>
          <p:cNvPr id="117785" name="Text Box 25"/>
          <p:cNvSpPr txBox="1">
            <a:spLocks noChangeArrowheads="1"/>
          </p:cNvSpPr>
          <p:nvPr/>
        </p:nvSpPr>
        <p:spPr bwMode="auto">
          <a:xfrm>
            <a:off x="8796339" y="3892550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Đà Nẵng</a:t>
            </a:r>
          </a:p>
        </p:txBody>
      </p:sp>
      <p:sp>
        <p:nvSpPr>
          <p:cNvPr id="117786" name="Text Box 26"/>
          <p:cNvSpPr txBox="1">
            <a:spLocks noChangeArrowheads="1"/>
          </p:cNvSpPr>
          <p:nvPr/>
        </p:nvSpPr>
        <p:spPr bwMode="auto">
          <a:xfrm>
            <a:off x="8810625" y="5211763"/>
            <a:ext cx="1411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Nha Trang</a:t>
            </a:r>
          </a:p>
        </p:txBody>
      </p:sp>
      <p:sp>
        <p:nvSpPr>
          <p:cNvPr id="117787" name="Text Box 27"/>
          <p:cNvSpPr txBox="1">
            <a:spLocks noChangeArrowheads="1"/>
          </p:cNvSpPr>
          <p:nvPr/>
        </p:nvSpPr>
        <p:spPr bwMode="auto">
          <a:xfrm>
            <a:off x="8020050" y="5886450"/>
            <a:ext cx="1409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Vũng Tàu</a:t>
            </a:r>
          </a:p>
        </p:txBody>
      </p:sp>
      <p:sp>
        <p:nvSpPr>
          <p:cNvPr id="117792" name="Oval 32"/>
          <p:cNvSpPr>
            <a:spLocks noChangeArrowheads="1"/>
          </p:cNvSpPr>
          <p:nvPr/>
        </p:nvSpPr>
        <p:spPr bwMode="auto">
          <a:xfrm flipH="1">
            <a:off x="9086850" y="5486400"/>
            <a:ext cx="76200" cy="762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7793" name="Oval 33"/>
          <p:cNvSpPr>
            <a:spLocks noChangeArrowheads="1"/>
          </p:cNvSpPr>
          <p:nvPr/>
        </p:nvSpPr>
        <p:spPr bwMode="auto">
          <a:xfrm flipH="1">
            <a:off x="8115300" y="2362200"/>
            <a:ext cx="76200" cy="762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7794" name="Oval 34"/>
          <p:cNvSpPr>
            <a:spLocks noChangeArrowheads="1"/>
          </p:cNvSpPr>
          <p:nvPr/>
        </p:nvSpPr>
        <p:spPr bwMode="auto">
          <a:xfrm flipH="1">
            <a:off x="8763000" y="4057650"/>
            <a:ext cx="76200" cy="762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7795" name="Oval 35"/>
          <p:cNvSpPr>
            <a:spLocks noChangeArrowheads="1"/>
          </p:cNvSpPr>
          <p:nvPr/>
        </p:nvSpPr>
        <p:spPr bwMode="auto">
          <a:xfrm flipH="1">
            <a:off x="8382000" y="3752850"/>
            <a:ext cx="76200" cy="762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7796" name="Oval 36"/>
          <p:cNvSpPr>
            <a:spLocks noChangeArrowheads="1"/>
          </p:cNvSpPr>
          <p:nvPr/>
        </p:nvSpPr>
        <p:spPr bwMode="auto">
          <a:xfrm flipH="1">
            <a:off x="8001000" y="5981700"/>
            <a:ext cx="76200" cy="762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7797" name="Oval 37"/>
          <p:cNvSpPr>
            <a:spLocks noChangeArrowheads="1"/>
          </p:cNvSpPr>
          <p:nvPr/>
        </p:nvSpPr>
        <p:spPr bwMode="auto">
          <a:xfrm flipH="1" flipV="1">
            <a:off x="8077200" y="5772150"/>
            <a:ext cx="152400" cy="1524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59257" y="1"/>
            <a:ext cx="9108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7454" y="646332"/>
            <a:ext cx="5546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</a:rPr>
              <a:t>2. </a:t>
            </a:r>
            <a:r>
              <a:rPr lang="en-US" sz="3200" b="1" dirty="0" err="1">
                <a:solidFill>
                  <a:srgbClr val="000099"/>
                </a:solidFill>
              </a:rPr>
              <a:t>Làm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hướng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dẫn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viên</a:t>
            </a:r>
            <a:r>
              <a:rPr lang="en-US" sz="3200" b="1" dirty="0">
                <a:solidFill>
                  <a:srgbClr val="000099"/>
                </a:solidFill>
              </a:rPr>
              <a:t> du </a:t>
            </a:r>
            <a:r>
              <a:rPr lang="en-US" sz="3200" b="1" dirty="0" err="1">
                <a:solidFill>
                  <a:srgbClr val="000099"/>
                </a:solidFill>
              </a:rPr>
              <a:t>lịch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586" y="1530410"/>
            <a:ext cx="5668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99"/>
                </a:solidFill>
              </a:rPr>
              <a:t>3. </a:t>
            </a:r>
            <a:r>
              <a:rPr lang="en-US" sz="3200" b="1" dirty="0" err="1">
                <a:solidFill>
                  <a:srgbClr val="000099"/>
                </a:solidFill>
              </a:rPr>
              <a:t>Liên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hệ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thực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tế</a:t>
            </a:r>
            <a:endParaRPr lang="en-US" sz="3200" dirty="0">
              <a:solidFill>
                <a:srgbClr val="000099"/>
              </a:solidFill>
            </a:endParaRPr>
          </a:p>
          <a:p>
            <a:pPr algn="just"/>
            <a:r>
              <a:rPr lang="en-US" sz="3200" dirty="0" err="1">
                <a:solidFill>
                  <a:srgbClr val="FF0066"/>
                </a:solidFill>
              </a:rPr>
              <a:t>Kể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tên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một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số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mặt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hàng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được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sản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xuất</a:t>
            </a:r>
            <a:r>
              <a:rPr lang="en-US" sz="3200" dirty="0">
                <a:solidFill>
                  <a:srgbClr val="FF0066"/>
                </a:solidFill>
              </a:rPr>
              <a:t> ở </a:t>
            </a:r>
            <a:r>
              <a:rPr lang="en-US" sz="3200" dirty="0" err="1">
                <a:solidFill>
                  <a:srgbClr val="FF0066"/>
                </a:solidFill>
              </a:rPr>
              <a:t>địa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phương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em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và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một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số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mặt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hàng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được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mua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từ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nơi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khác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về</a:t>
            </a:r>
            <a:endParaRPr lang="en-US" sz="3200" dirty="0">
              <a:solidFill>
                <a:srgbClr val="FF0066"/>
              </a:solidFill>
            </a:endParaRPr>
          </a:p>
          <a:p>
            <a:pPr algn="just"/>
            <a:r>
              <a:rPr lang="en-US" sz="3200" dirty="0" err="1">
                <a:solidFill>
                  <a:srgbClr val="FF0066"/>
                </a:solidFill>
              </a:rPr>
              <a:t>Địa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phương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em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sản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xuất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các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mặt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hàng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tiêu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dùng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trong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gia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đình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và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mua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từ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nơi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khác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về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các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loại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thực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phẩm</a:t>
            </a:r>
            <a:r>
              <a:rPr lang="en-US" sz="3200" dirty="0">
                <a:solidFill>
                  <a:srgbClr val="FF0066"/>
                </a:solidFill>
              </a:rPr>
              <a:t>, </a:t>
            </a:r>
            <a:r>
              <a:rPr lang="en-US" sz="3200" dirty="0" err="1">
                <a:solidFill>
                  <a:srgbClr val="FF0066"/>
                </a:solidFill>
              </a:rPr>
              <a:t>thủy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hải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sản</a:t>
            </a:r>
            <a:r>
              <a:rPr lang="en-US" sz="3200" dirty="0">
                <a:solidFill>
                  <a:srgbClr val="FF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59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7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7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7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7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7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7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81" grpId="0"/>
      <p:bldP spid="117782" grpId="0"/>
      <p:bldP spid="117783" grpId="0"/>
      <p:bldP spid="117784" grpId="0"/>
      <p:bldP spid="117785" grpId="0"/>
      <p:bldP spid="117786" grpId="0"/>
      <p:bldP spid="117787" grpId="0"/>
      <p:bldP spid="117792" grpId="0" animBg="1"/>
      <p:bldP spid="117793" grpId="0" animBg="1"/>
      <p:bldP spid="117794" grpId="0" animBg="1"/>
      <p:bldP spid="117795" grpId="0" animBg="1"/>
      <p:bldP spid="117796" grpId="0" animBg="1"/>
      <p:bldP spid="117797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53501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1411643" y="0"/>
            <a:ext cx="9144000" cy="7239000"/>
          </a:xfrm>
          <a:prstGeom prst="rect">
            <a:avLst/>
          </a:prstGeom>
          <a:solidFill>
            <a:srgbClr val="CDE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5815">
            <a:off x="8809071" y="5431915"/>
            <a:ext cx="1682642" cy="144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768" y="2666604"/>
            <a:ext cx="646232" cy="4572396"/>
          </a:xfrm>
          <a:prstGeom prst="rect">
            <a:avLst/>
          </a:prstGeom>
        </p:spPr>
      </p:pic>
      <p:pic>
        <p:nvPicPr>
          <p:cNvPr id="12" name="Picture 13" descr="photo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3150" y="6579356"/>
            <a:ext cx="41497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1" y="-152590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861" y="1879706"/>
            <a:ext cx="2537570" cy="3598314"/>
          </a:xfrm>
          <a:prstGeom prst="rect">
            <a:avLst/>
          </a:prstGeom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7855574" y="1653101"/>
            <a:ext cx="2178227" cy="914400"/>
          </a:xfrm>
          <a:prstGeom prst="flowChartAlternateProcess">
            <a:avLst/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4: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biển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7924799" y="4270375"/>
            <a:ext cx="2242566" cy="933970"/>
          </a:xfrm>
          <a:prstGeom prst="flowChartAlternateProcess">
            <a:avLst/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5: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sông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735189" y="1897618"/>
            <a:ext cx="2025608" cy="914003"/>
          </a:xfrm>
          <a:prstGeom prst="flowChartAlternateProcess">
            <a:avLst/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sắt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735190" y="3358369"/>
            <a:ext cx="2030157" cy="914400"/>
          </a:xfrm>
          <a:prstGeom prst="flowChartAlternateProcess">
            <a:avLst/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2: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ô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tô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1676399" y="4794930"/>
            <a:ext cx="2118102" cy="914400"/>
          </a:xfrm>
          <a:prstGeom prst="flowChartAlternateProcess">
            <a:avLst/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3: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không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 flipV="1">
            <a:off x="3763796" y="2332844"/>
            <a:ext cx="1073724" cy="13902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3794502" y="3723079"/>
            <a:ext cx="1043017" cy="370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3765342" y="3760147"/>
            <a:ext cx="1072176" cy="14549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706839" y="2292824"/>
            <a:ext cx="1163371" cy="12028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706839" y="3495668"/>
            <a:ext cx="1217959" cy="11525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93558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152400" y="54609"/>
            <a:ext cx="11887200" cy="7239000"/>
          </a:xfrm>
          <a:prstGeom prst="rect">
            <a:avLst/>
          </a:prstGeom>
          <a:solidFill>
            <a:srgbClr val="CDE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936" y="2412002"/>
            <a:ext cx="646232" cy="4572396"/>
          </a:xfrm>
          <a:prstGeom prst="rect">
            <a:avLst/>
          </a:prstGeom>
        </p:spPr>
      </p:pic>
      <p:pic>
        <p:nvPicPr>
          <p:cNvPr id="12" name="Picture 13" descr="photo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3150" y="6579356"/>
            <a:ext cx="41497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24001" y="-11868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Horizontal Scroll 13"/>
          <p:cNvSpPr/>
          <p:nvPr/>
        </p:nvSpPr>
        <p:spPr>
          <a:xfrm rot="5400000">
            <a:off x="3819516" y="2171702"/>
            <a:ext cx="4267200" cy="266699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34832" y="2176203"/>
            <a:ext cx="19030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endParaRPr lang="en-US" sz="3600" dirty="0"/>
          </a:p>
          <a:p>
            <a:r>
              <a:rPr lang="en-US" sz="3600" dirty="0" err="1"/>
              <a:t>phương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tiện</a:t>
            </a:r>
            <a:r>
              <a:rPr lang="en-US" sz="3600" dirty="0"/>
              <a:t> </a:t>
            </a:r>
            <a:r>
              <a:rPr lang="en-US" sz="3600" dirty="0" err="1"/>
              <a:t>giao</a:t>
            </a:r>
            <a:r>
              <a:rPr lang="en-US" sz="3600" dirty="0"/>
              <a:t> </a:t>
            </a:r>
            <a:endParaRPr lang="en-US" sz="3600" dirty="0"/>
          </a:p>
          <a:p>
            <a:r>
              <a:rPr lang="en-US" sz="3600" dirty="0" err="1"/>
              <a:t>thông</a:t>
            </a:r>
            <a:endParaRPr lang="en-US" sz="3600" dirty="0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7993698" y="1328216"/>
            <a:ext cx="2178227" cy="9144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4: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Tàu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cao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tốc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944444" y="4536083"/>
            <a:ext cx="2242566" cy="93397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5: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Tàu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thuỷ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1720437" y="1426878"/>
            <a:ext cx="2025608" cy="976436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Tàu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hoả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1715889" y="3216909"/>
            <a:ext cx="2030157" cy="9144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2: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ô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tô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1676401" y="4871147"/>
            <a:ext cx="2118102" cy="9144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3: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Máy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bay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3766627" y="1965263"/>
            <a:ext cx="1186373" cy="15898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3711455" y="3600353"/>
            <a:ext cx="1245179" cy="7375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3794503" y="3621625"/>
            <a:ext cx="1158496" cy="170672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V="1">
            <a:off x="6937917" y="1965830"/>
            <a:ext cx="1074543" cy="1386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6962308" y="3351918"/>
            <a:ext cx="982136" cy="1604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62224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228600" y="0"/>
            <a:ext cx="11734800" cy="7239000"/>
          </a:xfrm>
          <a:prstGeom prst="rect">
            <a:avLst/>
          </a:prstGeom>
          <a:solidFill>
            <a:srgbClr val="CDE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567" y="2498946"/>
            <a:ext cx="646232" cy="4572396"/>
          </a:xfrm>
          <a:prstGeom prst="rect">
            <a:avLst/>
          </a:prstGeom>
        </p:spPr>
      </p:pic>
      <p:pic>
        <p:nvPicPr>
          <p:cNvPr id="12" name="Picture 13" descr="photo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3150" y="6579356"/>
            <a:ext cx="41497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56982" y="32983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9256" y="6793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2400" dirty="0">
              <a:solidFill>
                <a:srgbClr val="0000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en-US" sz="24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82" y="1503487"/>
            <a:ext cx="9111019" cy="2154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48100"/>
            <a:ext cx="32766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212" y="3886201"/>
            <a:ext cx="4761389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7157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4"/>
          <p:cNvSpPr>
            <a:spLocks noChangeShapeType="1"/>
          </p:cNvSpPr>
          <p:nvPr/>
        </p:nvSpPr>
        <p:spPr bwMode="auto">
          <a:xfrm flipV="1">
            <a:off x="3505200" y="609600"/>
            <a:ext cx="0" cy="480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7" name="Line 5"/>
          <p:cNvSpPr>
            <a:spLocks noChangeShapeType="1"/>
          </p:cNvSpPr>
          <p:nvPr/>
        </p:nvSpPr>
        <p:spPr bwMode="auto">
          <a:xfrm flipV="1">
            <a:off x="3505200" y="5386388"/>
            <a:ext cx="6553200" cy="23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876800" y="546735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Đ.ô tô  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467600" y="5334000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Đ.biển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3733800" y="5119688"/>
            <a:ext cx="1143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Đ.sắt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6172200" y="546735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Đ.sông</a:t>
            </a:r>
          </a:p>
        </p:txBody>
      </p:sp>
      <p:sp>
        <p:nvSpPr>
          <p:cNvPr id="6152" name="Line 10"/>
          <p:cNvSpPr>
            <a:spLocks noChangeShapeType="1"/>
          </p:cNvSpPr>
          <p:nvPr/>
        </p:nvSpPr>
        <p:spPr bwMode="auto">
          <a:xfrm>
            <a:off x="3429000" y="40386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>
            <a:off x="3429000" y="29718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4" name="Line 12"/>
          <p:cNvSpPr>
            <a:spLocks noChangeShapeType="1"/>
          </p:cNvSpPr>
          <p:nvPr/>
        </p:nvSpPr>
        <p:spPr bwMode="auto">
          <a:xfrm>
            <a:off x="3429000" y="19812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5" name="Line 13"/>
          <p:cNvSpPr>
            <a:spLocks noChangeShapeType="1"/>
          </p:cNvSpPr>
          <p:nvPr/>
        </p:nvSpPr>
        <p:spPr bwMode="auto">
          <a:xfrm>
            <a:off x="3429000" y="9906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3581400" y="609600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Triệu tấn 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2438400" y="762001"/>
            <a:ext cx="1143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800</a:t>
            </a: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600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400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200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4000" dirty="0">
                <a:solidFill>
                  <a:srgbClr val="000000"/>
                </a:solidFill>
                <a:latin typeface="Arial" charset="0"/>
              </a:rPr>
              <a:t>0    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8" name="Rectangle 17"/>
          <p:cNvSpPr>
            <a:spLocks noChangeArrowheads="1"/>
          </p:cNvSpPr>
          <p:nvPr/>
        </p:nvSpPr>
        <p:spPr bwMode="auto">
          <a:xfrm>
            <a:off x="3886200" y="5105400"/>
            <a:ext cx="685800" cy="304800"/>
          </a:xfrm>
          <a:prstGeom prst="rect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9" name="Rectangle 18"/>
          <p:cNvSpPr>
            <a:spLocks noChangeArrowheads="1"/>
          </p:cNvSpPr>
          <p:nvPr/>
        </p:nvSpPr>
        <p:spPr bwMode="auto">
          <a:xfrm>
            <a:off x="5181600" y="1828800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5181600" y="1828800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1" name="Rectangle 20"/>
          <p:cNvSpPr>
            <a:spLocks noChangeArrowheads="1"/>
          </p:cNvSpPr>
          <p:nvPr/>
        </p:nvSpPr>
        <p:spPr bwMode="auto">
          <a:xfrm>
            <a:off x="6477000" y="4191000"/>
            <a:ext cx="685800" cy="1219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2" name="Rectangle 21"/>
          <p:cNvSpPr>
            <a:spLocks noChangeArrowheads="1"/>
          </p:cNvSpPr>
          <p:nvPr/>
        </p:nvSpPr>
        <p:spPr bwMode="auto">
          <a:xfrm>
            <a:off x="7696200" y="4876800"/>
            <a:ext cx="685800" cy="5334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3" name="Text Box 22"/>
          <p:cNvSpPr txBox="1">
            <a:spLocks noChangeArrowheads="1"/>
          </p:cNvSpPr>
          <p:nvPr/>
        </p:nvSpPr>
        <p:spPr bwMode="auto">
          <a:xfrm>
            <a:off x="7620000" y="4191001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61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4" name="Text Box 23"/>
          <p:cNvSpPr txBox="1">
            <a:spLocks noChangeArrowheads="1"/>
          </p:cNvSpPr>
          <p:nvPr/>
        </p:nvSpPr>
        <p:spPr bwMode="auto">
          <a:xfrm>
            <a:off x="6400800" y="3505201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174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5" name="Text Box 24"/>
          <p:cNvSpPr txBox="1">
            <a:spLocks noChangeArrowheads="1"/>
          </p:cNvSpPr>
          <p:nvPr/>
        </p:nvSpPr>
        <p:spPr bwMode="auto">
          <a:xfrm>
            <a:off x="4953000" y="1143001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718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6" name="Text Box 25"/>
          <p:cNvSpPr txBox="1">
            <a:spLocks noChangeArrowheads="1"/>
          </p:cNvSpPr>
          <p:nvPr/>
        </p:nvSpPr>
        <p:spPr bwMode="auto">
          <a:xfrm>
            <a:off x="3886200" y="4419601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7.0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1524000" y="5791200"/>
            <a:ext cx="9144000" cy="11382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Quan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sát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6,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cho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biết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loại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vận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tải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nào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vai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trò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quan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trọng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nhất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6168" name="Text Box 31"/>
          <p:cNvSpPr txBox="1">
            <a:spLocks noChangeArrowheads="1"/>
          </p:cNvSpPr>
          <p:nvPr/>
        </p:nvSpPr>
        <p:spPr bwMode="auto">
          <a:xfrm>
            <a:off x="6477000" y="838201"/>
            <a:ext cx="3733800" cy="12003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hàng</a:t>
            </a:r>
            <a:endParaRPr lang="en-US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tải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2012</a:t>
            </a:r>
            <a:endParaRPr lang="en-US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1524000" y="5813733"/>
            <a:ext cx="9144000" cy="10160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ô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tô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vai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trò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quan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trọng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nhất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việc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chuyên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chở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hàng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hóa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hành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khách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.</a:t>
            </a:r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 flipV="1">
            <a:off x="1905000" y="3276600"/>
            <a:ext cx="3276600" cy="2590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93872" y="5307600"/>
            <a:ext cx="531128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8987051" y="4639331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0.2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8682251" y="5320222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Đ.h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 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547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" dur="2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ntr" presetSubtype="0" repeatCount="5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5" grpId="0" animBg="1"/>
      <p:bldP spid="4126" grpId="0" animBg="1"/>
      <p:bldP spid="4126" grpId="1" animBg="1"/>
      <p:bldP spid="4129" grpId="0" animBg="1"/>
      <p:bldP spid="41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1" y="-7471"/>
            <a:ext cx="903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44188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00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56152"/>
            <a:ext cx="4641063" cy="59435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0239" y="1150652"/>
            <a:ext cx="68218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Minh),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nằm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phía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(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phía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phía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)?</a:t>
            </a:r>
          </a:p>
          <a:p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chiều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ta?</a:t>
            </a:r>
          </a:p>
          <a:p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tuyến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chiều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Nam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tuyến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trọng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ta?</a:t>
            </a:r>
          </a:p>
          <a:p>
            <a:pPr algn="just">
              <a:spcAft>
                <a:spcPts val="0"/>
              </a:spcAft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" y="609600"/>
            <a:ext cx="3670235" cy="59435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6463" y="609600"/>
            <a:ext cx="83058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đỏ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Sơn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dọc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song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tuyến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tỉnh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Mau.</a:t>
            </a:r>
          </a:p>
          <a:p>
            <a:pPr algn="just"/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đỏ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HCM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dọc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dãy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Sơn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phía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Minh.</a:t>
            </a:r>
          </a:p>
          <a:p>
            <a:pPr algn="just"/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đen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trắng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dọc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Minh.</a:t>
            </a:r>
          </a:p>
          <a:p>
            <a:pPr algn="just"/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bay.</a:t>
            </a:r>
          </a:p>
          <a:p>
            <a:pPr algn="just"/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biển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mỏ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neo.</a:t>
            </a:r>
          </a:p>
          <a:p>
            <a:pPr algn="just"/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nằm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phía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nằm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phía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</a:p>
          <a:p>
            <a:pPr algn="just"/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chiều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Nam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</a:p>
          <a:p>
            <a:pPr algn="just"/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Tuyến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chiều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Nam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tuyến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trọng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đây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tuyến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xương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vụ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vùng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kinh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đất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Aft>
                <a:spcPts val="0"/>
              </a:spcAf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3395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IA LY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 l="3442" t="3125" r="3412"/>
          <a:stretch>
            <a:fillRect/>
          </a:stretch>
        </p:blipFill>
        <p:spPr bwMode="auto">
          <a:xfrm>
            <a:off x="1981200" y="655638"/>
            <a:ext cx="4343400" cy="5973762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0505" name="Picture 25" descr="NoiBaiInternational-Airport-full;init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609600"/>
            <a:ext cx="5561013" cy="39624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5410200" y="685800"/>
            <a:ext cx="4419600" cy="15700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Sân bay Nội Bài</a:t>
            </a:r>
          </a:p>
        </p:txBody>
      </p:sp>
      <p:pic>
        <p:nvPicPr>
          <p:cNvPr id="20508" name="Picture 28" descr="San Bay Da Nang 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371601"/>
            <a:ext cx="5410200" cy="43719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510" name="Picture 30" descr="sân bay tân sơn nhấ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1219200"/>
            <a:ext cx="5943600" cy="5638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0522" name="Line 42"/>
          <p:cNvSpPr>
            <a:spLocks noChangeShapeType="1"/>
          </p:cNvSpPr>
          <p:nvPr/>
        </p:nvSpPr>
        <p:spPr bwMode="auto">
          <a:xfrm flipH="1">
            <a:off x="3505200" y="838200"/>
            <a:ext cx="1066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 flipH="1">
            <a:off x="3657600" y="3657600"/>
            <a:ext cx="12954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Line 48"/>
          <p:cNvSpPr>
            <a:spLocks noChangeShapeType="1"/>
          </p:cNvSpPr>
          <p:nvPr/>
        </p:nvSpPr>
        <p:spPr bwMode="auto">
          <a:xfrm flipH="1" flipV="1">
            <a:off x="4267200" y="3276600"/>
            <a:ext cx="8382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32" name="Rectangle 52"/>
          <p:cNvSpPr>
            <a:spLocks noChangeArrowheads="1"/>
          </p:cNvSpPr>
          <p:nvPr/>
        </p:nvSpPr>
        <p:spPr bwMode="auto">
          <a:xfrm rot="-5400000">
            <a:off x="3084514" y="1103314"/>
            <a:ext cx="560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</a:t>
            </a:r>
          </a:p>
        </p:txBody>
      </p:sp>
      <p:sp>
        <p:nvSpPr>
          <p:cNvPr id="20533" name="Rectangle 53"/>
          <p:cNvSpPr>
            <a:spLocks noChangeArrowheads="1"/>
          </p:cNvSpPr>
          <p:nvPr/>
        </p:nvSpPr>
        <p:spPr bwMode="auto">
          <a:xfrm rot="-5400000">
            <a:off x="3980657" y="3105944"/>
            <a:ext cx="5492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</a:t>
            </a:r>
          </a:p>
        </p:txBody>
      </p:sp>
      <p:sp>
        <p:nvSpPr>
          <p:cNvPr id="20534" name="Rectangle 54"/>
          <p:cNvSpPr>
            <a:spLocks noChangeArrowheads="1"/>
          </p:cNvSpPr>
          <p:nvPr/>
        </p:nvSpPr>
        <p:spPr bwMode="auto">
          <a:xfrm rot="-5400000">
            <a:off x="3371057" y="4934744"/>
            <a:ext cx="5492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</a:t>
            </a:r>
          </a:p>
        </p:txBody>
      </p:sp>
      <p:sp>
        <p:nvSpPr>
          <p:cNvPr id="10253" name="Rectangle 57"/>
          <p:cNvSpPr>
            <a:spLocks noChangeArrowheads="1"/>
          </p:cNvSpPr>
          <p:nvPr/>
        </p:nvSpPr>
        <p:spPr bwMode="auto">
          <a:xfrm>
            <a:off x="3505201" y="1320800"/>
            <a:ext cx="511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</a:t>
            </a:r>
          </a:p>
        </p:txBody>
      </p:sp>
      <p:sp>
        <p:nvSpPr>
          <p:cNvPr id="20538" name="Rectangle 58"/>
          <p:cNvSpPr>
            <a:spLocks noChangeArrowheads="1"/>
          </p:cNvSpPr>
          <p:nvPr/>
        </p:nvSpPr>
        <p:spPr bwMode="auto">
          <a:xfrm>
            <a:off x="4267201" y="2997200"/>
            <a:ext cx="511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</a:t>
            </a:r>
          </a:p>
        </p:txBody>
      </p:sp>
      <p:sp>
        <p:nvSpPr>
          <p:cNvPr id="20539" name="Rectangle 59"/>
          <p:cNvSpPr>
            <a:spLocks noChangeArrowheads="1"/>
          </p:cNvSpPr>
          <p:nvPr/>
        </p:nvSpPr>
        <p:spPr bwMode="auto">
          <a:xfrm>
            <a:off x="3581401" y="5029200"/>
            <a:ext cx="511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</a:t>
            </a:r>
          </a:p>
        </p:txBody>
      </p:sp>
      <p:pic>
        <p:nvPicPr>
          <p:cNvPr id="20541" name="Picture 61" descr="cảng Hải Phò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1371601"/>
            <a:ext cx="5867400" cy="460851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20542" name="Line 62"/>
          <p:cNvSpPr>
            <a:spLocks noChangeShapeType="1"/>
          </p:cNvSpPr>
          <p:nvPr/>
        </p:nvSpPr>
        <p:spPr bwMode="auto">
          <a:xfrm flipH="1" flipV="1">
            <a:off x="3810000" y="1600200"/>
            <a:ext cx="9906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46" name="Text Box 66"/>
          <p:cNvSpPr txBox="1">
            <a:spLocks noChangeArrowheads="1"/>
          </p:cNvSpPr>
          <p:nvPr/>
        </p:nvSpPr>
        <p:spPr bwMode="auto">
          <a:xfrm>
            <a:off x="5715000" y="1828801"/>
            <a:ext cx="4953000" cy="830263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Cảng Hải Phòng</a:t>
            </a:r>
          </a:p>
        </p:txBody>
      </p:sp>
      <p:sp>
        <p:nvSpPr>
          <p:cNvPr id="20548" name="Line 68"/>
          <p:cNvSpPr>
            <a:spLocks noChangeShapeType="1"/>
          </p:cNvSpPr>
          <p:nvPr/>
        </p:nvSpPr>
        <p:spPr bwMode="auto">
          <a:xfrm flipH="1">
            <a:off x="3886200" y="4572000"/>
            <a:ext cx="12192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51" name="Line 71"/>
          <p:cNvSpPr>
            <a:spLocks noChangeShapeType="1"/>
          </p:cNvSpPr>
          <p:nvPr/>
        </p:nvSpPr>
        <p:spPr bwMode="auto">
          <a:xfrm flipH="1" flipV="1">
            <a:off x="4572000" y="3276600"/>
            <a:ext cx="762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42" name="Picture 30" descr="http://upload.wikimedia.org/wikipedia/vi/thumb/e/ed/SaigonPort3.JPG/275px-SaigonPort3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16488" y="1371600"/>
            <a:ext cx="5751512" cy="44958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5638800" y="2514601"/>
            <a:ext cx="4572000" cy="83026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Cảng Sài Gòn</a:t>
            </a:r>
          </a:p>
        </p:txBody>
      </p:sp>
      <p:pic>
        <p:nvPicPr>
          <p:cNvPr id="13346" name="Picture 34" descr="http://image.tin247.com/vietnamnet/080923200147-171-1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57801" y="762001"/>
            <a:ext cx="5260975" cy="534511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5867400" y="1295401"/>
            <a:ext cx="4572000" cy="83026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Cảng Đà Nẵng</a:t>
            </a:r>
          </a:p>
        </p:txBody>
      </p:sp>
      <p:sp>
        <p:nvSpPr>
          <p:cNvPr id="1026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235742-B46E-427A-B6A6-9C9A53622560}" type="datetime3">
              <a:rPr lang="en-US" smtClean="0"/>
              <a:pPr>
                <a:defRPr/>
              </a:pPr>
              <a:t>19 December 2021</a:t>
            </a:fld>
            <a:endParaRPr lang="en-US" smtClean="0"/>
          </a:p>
        </p:txBody>
      </p:sp>
      <p:sp>
        <p:nvSpPr>
          <p:cNvPr id="1026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403EF-D76A-4FD4-9ADA-C9D6CF638CF4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20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0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3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9" dur="500"/>
                                        <p:tgtEl>
                                          <p:spTgt spid="20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2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7" grpId="0" animBg="1" autoUpdateAnimBg="0"/>
      <p:bldP spid="20507" grpId="1" animBg="1"/>
      <p:bldP spid="20522" grpId="0" animBg="1"/>
      <p:bldP spid="20522" grpId="1" animBg="1"/>
      <p:bldP spid="20523" grpId="0" animBg="1"/>
      <p:bldP spid="20523" grpId="1" animBg="1"/>
      <p:bldP spid="20528" grpId="0" animBg="1"/>
      <p:bldP spid="20528" grpId="1" animBg="1"/>
      <p:bldP spid="20532" grpId="0" autoUpdateAnimBg="0"/>
      <p:bldP spid="20533" grpId="0" autoUpdateAnimBg="0"/>
      <p:bldP spid="20534" grpId="0" autoUpdateAnimBg="0"/>
      <p:bldP spid="20538" grpId="0" autoUpdateAnimBg="0"/>
      <p:bldP spid="20539" grpId="0" autoUpdateAnimBg="0"/>
      <p:bldP spid="20542" grpId="0" animBg="1"/>
      <p:bldP spid="20542" grpId="1" animBg="1"/>
      <p:bldP spid="20546" grpId="0" animBg="1" autoUpdateAnimBg="0"/>
      <p:bldP spid="20546" grpId="1" animBg="1"/>
      <p:bldP spid="20548" grpId="0" animBg="1"/>
      <p:bldP spid="20551" grpId="0" animBg="1"/>
      <p:bldP spid="20551" grpId="1" animBg="1"/>
      <p:bldP spid="29" grpId="0" animBg="1"/>
      <p:bldP spid="34" grpId="0" animBg="1"/>
      <p:bldP spid="3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</TotalTime>
  <Words>1840</Words>
  <Application>Microsoft Office PowerPoint</Application>
  <PresentationFormat>Widescreen</PresentationFormat>
  <Paragraphs>183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Lê Thị Thanh Hằng</dc:creator>
  <cp:lastModifiedBy>Windows User</cp:lastModifiedBy>
  <cp:revision>266</cp:revision>
  <dcterms:created xsi:type="dcterms:W3CDTF">2008-11-25T12:00:48Z</dcterms:created>
  <dcterms:modified xsi:type="dcterms:W3CDTF">2021-12-19T16:01:34Z</dcterms:modified>
</cp:coreProperties>
</file>