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7"/>
  </p:notesMasterIdLst>
  <p:sldIdLst>
    <p:sldId id="285" r:id="rId3"/>
    <p:sldId id="261" r:id="rId4"/>
    <p:sldId id="298" r:id="rId5"/>
    <p:sldId id="296" r:id="rId6"/>
    <p:sldId id="291" r:id="rId7"/>
    <p:sldId id="292" r:id="rId8"/>
    <p:sldId id="293" r:id="rId9"/>
    <p:sldId id="271" r:id="rId10"/>
    <p:sldId id="297" r:id="rId11"/>
    <p:sldId id="262" r:id="rId12"/>
    <p:sldId id="289" r:id="rId13"/>
    <p:sldId id="290" r:id="rId14"/>
    <p:sldId id="263" r:id="rId15"/>
    <p:sldId id="266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Itim" panose="020B0604020202020204" charset="-34"/>
      <p:regular r:id="rId23"/>
    </p:embeddedFont>
    <p:embeddedFont>
      <p:font typeface="Kalam" panose="020B0604020202020204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FF"/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 snapToGrid="0">
      <p:cViewPr varScale="1">
        <p:scale>
          <a:sx n="140" d="100"/>
          <a:sy n="140" d="100"/>
        </p:scale>
        <p:origin x="7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40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9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8bca512db4_0_2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8bca512db4_0_2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0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22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77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1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_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43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3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318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90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12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19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371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016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4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34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52" r:id="rId5"/>
    <p:sldLayoutId id="2147483691" r:id="rId6"/>
    <p:sldLayoutId id="2147483656" r:id="rId7"/>
    <p:sldLayoutId id="2147483663" r:id="rId8"/>
    <p:sldLayoutId id="2147483664" r:id="rId9"/>
    <p:sldLayoutId id="2147483690" r:id="rId10"/>
    <p:sldLayoutId id="2147483689" r:id="rId11"/>
    <p:sldLayoutId id="2147483688" r:id="rId12"/>
    <p:sldLayoutId id="2147483670" r:id="rId13"/>
    <p:sldLayoutId id="2147483684" r:id="rId14"/>
    <p:sldLayoutId id="214748367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082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5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</a:rPr>
              <a:t>Khởi động!</a:t>
            </a:r>
            <a:endParaRPr sz="4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680110" y="1090863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13091" y="1738435"/>
            <a:ext cx="7003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i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các hỗn số sau thành số thập phân rồi đọc số thập phân đó :</a:t>
            </a:r>
            <a:endParaRPr lang="en-US" altLang="en-US" sz="2000" i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24105"/>
              </p:ext>
            </p:extLst>
          </p:nvPr>
        </p:nvGraphicFramePr>
        <p:xfrm>
          <a:off x="1018384" y="2175403"/>
          <a:ext cx="2182497" cy="1180794"/>
        </p:xfrm>
        <a:graphic>
          <a:graphicData uri="http://schemas.openxmlformats.org/drawingml/2006/table">
            <a:tbl>
              <a:tblPr/>
              <a:tblGrid>
                <a:gridCol w="136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88356"/>
              </p:ext>
            </p:extLst>
          </p:nvPr>
        </p:nvGraphicFramePr>
        <p:xfrm>
          <a:off x="1156694" y="3556901"/>
          <a:ext cx="2151367" cy="1258582"/>
        </p:xfrm>
        <a:graphic>
          <a:graphicData uri="http://schemas.openxmlformats.org/drawingml/2006/table">
            <a:tbl>
              <a:tblPr/>
              <a:tblGrid>
                <a:gridCol w="12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42779"/>
              </p:ext>
            </p:extLst>
          </p:nvPr>
        </p:nvGraphicFramePr>
        <p:xfrm>
          <a:off x="3414423" y="2464603"/>
          <a:ext cx="1752600" cy="762953"/>
        </p:xfrm>
        <a:graphic>
          <a:graphicData uri="http://schemas.openxmlformats.org/drawingml/2006/table">
            <a:tbl>
              <a:tblPr/>
              <a:tblGrid>
                <a:gridCol w="31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89376"/>
              </p:ext>
            </p:extLst>
          </p:nvPr>
        </p:nvGraphicFramePr>
        <p:xfrm>
          <a:off x="3434797" y="3883978"/>
          <a:ext cx="281305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00153" y="3904505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059537" y="14672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77253" y="503458"/>
            <a:ext cx="7041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en-US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Đọc số thập phân; nêu phần nguyên, phần thập phân và giá trị theo vị trí của mỗi chữ số ở từng hàng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426635" y="1448823"/>
            <a:ext cx="1545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2,35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059989" y="1448823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301,80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6635" y="2494841"/>
            <a:ext cx="240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1942,54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059989" y="2494841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d, 0,032</a:t>
            </a:r>
          </a:p>
        </p:txBody>
      </p:sp>
      <p:pic>
        <p:nvPicPr>
          <p:cNvPr id="1026" name="Picture 2" descr="https://i.vdoc.vn/data/image/2019/10/07/hang-cua-so-thap-phan-doc-viet-so-thap-pha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7" y="1358636"/>
            <a:ext cx="8009842" cy="29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803369" y="224214"/>
            <a:ext cx="806007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        Bài 2: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có:</a:t>
            </a: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a) Năm đơn vị, chín phần mười.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	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b) Hai mươi bốn đơn vị, một phần mười, tám phần trăm (tức là hai mươi bốn đơn vị và mười tám phần trăm).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	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c) Năm mươi lăm đơn vị, năm phần mười, năm phần trăm, năm phần nghìn.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     ……………….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d) Hai nghìn không trăm linh hai đơn vị, tám phần trăm.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………………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e) Không đơn vị, một phần nghìn.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…………….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3938" y="1060241"/>
            <a:ext cx="971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58463" y="2274805"/>
            <a:ext cx="1225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24,18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7203" y="2875187"/>
            <a:ext cx="1543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55,555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8713" y="3474814"/>
            <a:ext cx="1388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2002,08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58463" y="4101314"/>
            <a:ext cx="1422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27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301959" y="459960"/>
            <a:ext cx="73407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3: Viết các số thập phân sau thành hỗn số có chứa phân số thập phân (theo mẫu):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3,5;   6,33;   18,05;   217,908</a:t>
            </a:r>
            <a:endParaRPr 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3,5 =  3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  <a:blipFill rotWithShape="0">
                <a:blip r:embed="rId3"/>
                <a:stretch>
                  <a:fillRect l="-7292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6,33 = 6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5865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18,05 = 18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  <a:blipFill rotWithShape="0">
                <a:blip r:embed="rId5"/>
                <a:stretch>
                  <a:fillRect l="-5185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217,908 = 217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  <a:blipFill rotWithShape="0">
                <a:blip r:embed="rId6"/>
                <a:stretch>
                  <a:fillRect l="-3925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1451263" y="2361122"/>
            <a:ext cx="914400" cy="277982"/>
            <a:chOff x="960" y="1488"/>
            <a:chExt cx="1776" cy="528"/>
          </a:xfrm>
        </p:grpSpPr>
        <p:sp>
          <p:nvSpPr>
            <p:cNvPr id="24" name="Line 38"/>
            <p:cNvSpPr>
              <a:spLocks noChangeShapeType="1"/>
            </p:cNvSpPr>
            <p:nvPr/>
          </p:nvSpPr>
          <p:spPr bwMode="auto">
            <a:xfrm flipV="1">
              <a:off x="960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>
              <a:off x="960" y="1488"/>
              <a:ext cx="1776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2733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1783772" y="3093706"/>
            <a:ext cx="990600" cy="459173"/>
            <a:chOff x="1488" y="2544"/>
            <a:chExt cx="1632" cy="624"/>
          </a:xfrm>
        </p:grpSpPr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1488" y="2544"/>
              <a:ext cx="0" cy="62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1488" y="3168"/>
              <a:ext cx="1632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 flipV="1">
              <a:off x="3120" y="2784"/>
              <a:ext cx="0" cy="38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6"/>
          <p:cNvSpPr txBox="1">
            <a:spLocks noGrp="1"/>
          </p:cNvSpPr>
          <p:nvPr>
            <p:ph type="title"/>
          </p:nvPr>
        </p:nvSpPr>
        <p:spPr>
          <a:xfrm>
            <a:off x="670672" y="484222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nhanh nhất!</a:t>
            </a:r>
            <a:endParaRPr/>
          </a:p>
        </p:txBody>
      </p:sp>
      <p:grpSp>
        <p:nvGrpSpPr>
          <p:cNvPr id="1081" name="Google Shape;1081;p36"/>
          <p:cNvGrpSpPr/>
          <p:nvPr/>
        </p:nvGrpSpPr>
        <p:grpSpPr>
          <a:xfrm flipH="1">
            <a:off x="546222" y="968553"/>
            <a:ext cx="2878774" cy="176025"/>
            <a:chOff x="4345425" y="2175475"/>
            <a:chExt cx="800750" cy="176025"/>
          </a:xfrm>
        </p:grpSpPr>
        <p:sp>
          <p:nvSpPr>
            <p:cNvPr id="1082" name="Google Shape;1082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60126" y="1591478"/>
            <a:ext cx="4124885" cy="37753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1: Trong số thập phân </a:t>
            </a: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86,324 chữ số 3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thuộc hàng nào?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76557" y="2608493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Hàng chục 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78911" y="3633959"/>
            <a:ext cx="234834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Hàng phần mười 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76557" y="3121226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Hàng trăm 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76557" y="4146692"/>
            <a:ext cx="2489246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Hàng phần trăm</a:t>
            </a: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4665103" y="1269382"/>
            <a:ext cx="471368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2: Số thập phân gồm: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Mười đơn vị, ba mươi lăm phần nghìn,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được viết là: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5361248" y="2603500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10,35 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5361248" y="3108436"/>
            <a:ext cx="1542077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10,035 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361248" y="3633959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10,350 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61248" y="4159482"/>
            <a:ext cx="1428750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1,35</a:t>
            </a:r>
          </a:p>
        </p:txBody>
      </p:sp>
      <p:grpSp>
        <p:nvGrpSpPr>
          <p:cNvPr id="57" name="Google Shape;1435;p43"/>
          <p:cNvGrpSpPr/>
          <p:nvPr/>
        </p:nvGrpSpPr>
        <p:grpSpPr>
          <a:xfrm>
            <a:off x="3470434" y="109322"/>
            <a:ext cx="713225" cy="997825"/>
            <a:chOff x="4720775" y="1878300"/>
            <a:chExt cx="713225" cy="997825"/>
          </a:xfrm>
        </p:grpSpPr>
        <p:sp>
          <p:nvSpPr>
            <p:cNvPr id="58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2874;p59"/>
          <p:cNvSpPr/>
          <p:nvPr/>
        </p:nvSpPr>
        <p:spPr>
          <a:xfrm>
            <a:off x="6798305" y="3049384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Google Shape;2426;p57"/>
          <p:cNvSpPr/>
          <p:nvPr/>
        </p:nvSpPr>
        <p:spPr>
          <a:xfrm>
            <a:off x="6525821" y="136822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2874;p59"/>
          <p:cNvSpPr/>
          <p:nvPr/>
        </p:nvSpPr>
        <p:spPr>
          <a:xfrm>
            <a:off x="2642162" y="3568512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Google Shape;2426;p57"/>
          <p:cNvSpPr/>
          <p:nvPr/>
        </p:nvSpPr>
        <p:spPr>
          <a:xfrm>
            <a:off x="7183433" y="126781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7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11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  <p:bldP spid="49" grpId="0" build="allAtOnce"/>
      <p:bldP spid="49" grpId="1" build="allAtOnce"/>
      <p:bldP spid="50" grpId="0"/>
      <p:bldP spid="51" grpId="0"/>
      <p:bldP spid="52" grpId="0"/>
      <p:bldP spid="53" grpId="0"/>
      <p:bldP spid="54" grpId="0" build="allAtOnce"/>
      <p:bldP spid="54" grpId="1" build="allAtOnce"/>
      <p:bldP spid="55" grpId="0"/>
      <p:bldP spid="56" grpId="0"/>
      <p:bldP spid="96" grpId="0" animBg="1"/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686142"/>
            <a:ext cx="2697600" cy="507232"/>
          </a:xfrm>
        </p:spPr>
        <p:txBody>
          <a:bodyPr/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2030034" y="1616838"/>
            <a:ext cx="582016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tr 38 )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34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6849678" y="3273665"/>
            <a:ext cx="2306042" cy="512923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791;p29"/>
          <p:cNvSpPr txBox="1">
            <a:spLocks/>
          </p:cNvSpPr>
          <p:nvPr/>
        </p:nvSpPr>
        <p:spPr>
          <a:xfrm>
            <a:off x="1422530" y="1208860"/>
            <a:ext cx="630148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lnSpc>
                <a:spcPct val="150000"/>
              </a:lnSpc>
            </a:pPr>
            <a:r>
              <a:rPr lang="en" sz="4400">
                <a:latin typeface="Cambria" panose="02040503050406030204" pitchFamily="18" charset="0"/>
                <a:ea typeface="Cambria" panose="02040503050406030204" pitchFamily="18" charset="0"/>
              </a:rPr>
              <a:t>Toán </a:t>
            </a:r>
            <a:br>
              <a:rPr lang="en" sz="3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CỦA SỐ THẬP PHÂN. </a:t>
            </a:r>
            <a:b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 THẬP PHÂN</a:t>
            </a:r>
          </a:p>
        </p:txBody>
      </p:sp>
      <p:grpSp>
        <p:nvGrpSpPr>
          <p:cNvPr id="65" name="Google Shape;1253;p40"/>
          <p:cNvGrpSpPr/>
          <p:nvPr/>
        </p:nvGrpSpPr>
        <p:grpSpPr>
          <a:xfrm>
            <a:off x="2028050" y="2240851"/>
            <a:ext cx="4914985" cy="282165"/>
            <a:chOff x="4345425" y="2175475"/>
            <a:chExt cx="800750" cy="176025"/>
          </a:xfrm>
        </p:grpSpPr>
        <p:sp>
          <p:nvSpPr>
            <p:cNvPr id="66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253;p40"/>
          <p:cNvGrpSpPr/>
          <p:nvPr/>
        </p:nvGrpSpPr>
        <p:grpSpPr>
          <a:xfrm>
            <a:off x="2122734" y="3007058"/>
            <a:ext cx="4914985" cy="282165"/>
            <a:chOff x="4345425" y="2175475"/>
            <a:chExt cx="800750" cy="176025"/>
          </a:xfrm>
        </p:grpSpPr>
        <p:sp>
          <p:nvSpPr>
            <p:cNvPr id="69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1334402"/>
            <a:chOff x="4078605" y="1634187"/>
            <a:chExt cx="7884444" cy="190257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715641"/>
              <a:ext cx="5699512" cy="182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</a:pPr>
              <a:r>
                <a:rPr lang="nl-NL" sz="1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hận biết tên các hàng của số thập phân và quan hệ giữa các đơn vị của hai hàng liền nhau.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0307" t="11111" r="10715" b="50505"/>
          <a:stretch/>
        </p:blipFill>
        <p:spPr>
          <a:xfrm>
            <a:off x="935182" y="550719"/>
            <a:ext cx="7543800" cy="36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0802" y="455238"/>
            <a:ext cx="7606147" cy="95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</a:t>
            </a:r>
            <a:r>
              <a:rPr lang="en-US" altLang="en-US" sz="20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375,406</a:t>
            </a: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phần nguyên gồm những chữ số nào? Phần thập phân gồm những chữ số nào ?</a:t>
            </a:r>
          </a:p>
        </p:txBody>
      </p:sp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14302" y="1566908"/>
            <a:ext cx="75217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375,406 :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Phân nguyên gồm có: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trăm, 7 chục, 5 đơn vị.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thập phân gồm có: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phần mười, 0 phần trăm, 6 phần nghìn.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85294" y="3114135"/>
            <a:ext cx="899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Số thập phân 375,406 đọc là: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bảy mươi lăm phẩy bốn trăm linh sáu.</a:t>
            </a:r>
          </a:p>
        </p:txBody>
      </p:sp>
    </p:spTree>
    <p:extLst>
      <p:ext uri="{BB962C8B-B14F-4D97-AF65-F5344CB8AC3E}">
        <p14:creationId xmlns:p14="http://schemas.microsoft.com/office/powerpoint/2010/main" val="34884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85294" y="137600"/>
            <a:ext cx="73742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số thập phân </a:t>
            </a:r>
            <a:r>
              <a:rPr lang="en-US" altLang="en-US" sz="20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0,1985</a:t>
            </a: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phần nguyên gồm những chữ số nào? Phần thập phân gồm những chữ số nào ?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2634" y="1231627"/>
            <a:ext cx="890734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0,1985 :</a:t>
            </a:r>
          </a:p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nguyên gồm có: </a:t>
            </a:r>
            <a:r>
              <a:rPr lang="en-US" altLang="en-US" sz="180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đơn vị.</a:t>
            </a:r>
          </a:p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thập phân gồm có: </a:t>
            </a:r>
            <a:r>
              <a:rPr lang="en-US" alt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phần mười, 9 phần trăm, 8 phần nghìn, 5 phần chục nghìn.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99918" y="2766958"/>
            <a:ext cx="858861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Số thập phân 0,1985 đọc là: </a:t>
            </a:r>
            <a:r>
              <a:rPr lang="en-US" alt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một nghìn chín trăm tám mươi lăm.</a:t>
            </a:r>
          </a:p>
        </p:txBody>
      </p:sp>
    </p:spTree>
    <p:extLst>
      <p:ext uri="{BB962C8B-B14F-4D97-AF65-F5344CB8AC3E}">
        <p14:creationId xmlns:p14="http://schemas.microsoft.com/office/powerpoint/2010/main" val="18007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1525;p44"/>
          <p:cNvGrpSpPr/>
          <p:nvPr/>
        </p:nvGrpSpPr>
        <p:grpSpPr>
          <a:xfrm rot="10406974" flipV="1">
            <a:off x="770392" y="2660194"/>
            <a:ext cx="7607757" cy="1457792"/>
            <a:chOff x="4345425" y="2175475"/>
            <a:chExt cx="800750" cy="176025"/>
          </a:xfrm>
        </p:grpSpPr>
        <p:sp>
          <p:nvSpPr>
            <p:cNvPr id="47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44"/>
          <p:cNvSpPr txBox="1">
            <a:spLocks noGrp="1"/>
          </p:cNvSpPr>
          <p:nvPr>
            <p:ph type="title"/>
          </p:nvPr>
        </p:nvSpPr>
        <p:spPr>
          <a:xfrm>
            <a:off x="1032286" y="464064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 nhớ: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98" name="Google Shape;1498;p44"/>
          <p:cNvGrpSpPr/>
          <p:nvPr/>
        </p:nvGrpSpPr>
        <p:grpSpPr>
          <a:xfrm flipH="1">
            <a:off x="823094" y="938639"/>
            <a:ext cx="1805806" cy="98126"/>
            <a:chOff x="4345425" y="2175475"/>
            <a:chExt cx="800750" cy="176025"/>
          </a:xfrm>
        </p:grpSpPr>
        <p:sp>
          <p:nvSpPr>
            <p:cNvPr id="1499" name="Google Shape;1499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44"/>
          <p:cNvGrpSpPr/>
          <p:nvPr/>
        </p:nvGrpSpPr>
        <p:grpSpPr>
          <a:xfrm>
            <a:off x="7346838" y="185331"/>
            <a:ext cx="1396320" cy="1342847"/>
            <a:chOff x="1857000" y="3245400"/>
            <a:chExt cx="1233825" cy="1186575"/>
          </a:xfrm>
        </p:grpSpPr>
        <p:sp>
          <p:nvSpPr>
            <p:cNvPr id="1502" name="Google Shape;1502;p4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4"/>
          <p:cNvGrpSpPr/>
          <p:nvPr/>
        </p:nvGrpSpPr>
        <p:grpSpPr>
          <a:xfrm rot="10406974" flipV="1">
            <a:off x="838062" y="1525854"/>
            <a:ext cx="7607757" cy="1457792"/>
            <a:chOff x="4345425" y="2175475"/>
            <a:chExt cx="800750" cy="176025"/>
          </a:xfrm>
        </p:grpSpPr>
        <p:sp>
          <p:nvSpPr>
            <p:cNvPr id="1526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44"/>
          <p:cNvGrpSpPr/>
          <p:nvPr/>
        </p:nvGrpSpPr>
        <p:grpSpPr>
          <a:xfrm rot="10800000">
            <a:off x="3049225" y="404149"/>
            <a:ext cx="806657" cy="421744"/>
            <a:chOff x="1822875" y="1377000"/>
            <a:chExt cx="548075" cy="286550"/>
          </a:xfrm>
        </p:grpSpPr>
        <p:sp>
          <p:nvSpPr>
            <p:cNvPr id="1530" name="Google Shape;1530;p4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46448" y="1653709"/>
            <a:ext cx="81338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Muốn đọc một số thập phân, ta đọc lần lượt từ hàng cao đến hàng thấp: trước hết đọc phần nguyên, đọc dấu “phẩy”, sau đó đọc phần thập phân.</a:t>
            </a:r>
          </a:p>
          <a:p>
            <a:pPr algn="just">
              <a:lnSpc>
                <a:spcPct val="150000"/>
              </a:lnSpc>
            </a:pPr>
            <a:endParaRPr lang="en-US" altLang="en-US" sz="105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Muốn viết một số thập phân, ta viết lần lượt từ hàng cao đến hàng thấp: trước hết viết phần nguyên, viết dấu “phẩy”, sau đó viết phần thập phân.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5355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605</Words>
  <Application>Microsoft Office PowerPoint</Application>
  <PresentationFormat>On-screen Show (16:9)</PresentationFormat>
  <Paragraphs>70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Cambria Math</vt:lpstr>
      <vt:lpstr>Muli</vt:lpstr>
      <vt:lpstr>Montserrat</vt:lpstr>
      <vt:lpstr>Cambria</vt:lpstr>
      <vt:lpstr>Kalam</vt:lpstr>
      <vt:lpstr>Itim</vt:lpstr>
      <vt:lpstr>Arial</vt:lpstr>
      <vt:lpstr>Times New Roman</vt:lpstr>
      <vt:lpstr>Online Notebook by Slidesgo</vt:lpstr>
      <vt:lpstr>Doodle Sketchbook by Slidesgo</vt:lpstr>
      <vt:lpstr>Khởi động!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Ghi nhớ:</vt:lpstr>
      <vt:lpstr>Luyện tập</vt:lpstr>
      <vt:lpstr>PowerPoint Presentation</vt:lpstr>
      <vt:lpstr>PowerPoint Presentation</vt:lpstr>
      <vt:lpstr>PowerPoint Presentation</vt:lpstr>
      <vt:lpstr>Ai nhanh nhất!</vt:lpstr>
      <vt:lpstr>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Sáu Đặng</cp:lastModifiedBy>
  <cp:revision>18</cp:revision>
  <dcterms:modified xsi:type="dcterms:W3CDTF">2021-10-08T06:09:03Z</dcterms:modified>
</cp:coreProperties>
</file>