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3" r:id="rId3"/>
    <p:sldMasterId id="2147483685" r:id="rId4"/>
    <p:sldMasterId id="2147483697" r:id="rId5"/>
  </p:sldMasterIdLst>
  <p:notesMasterIdLst>
    <p:notesMasterId r:id="rId31"/>
  </p:notesMasterIdLst>
  <p:sldIdLst>
    <p:sldId id="487" r:id="rId6"/>
    <p:sldId id="554" r:id="rId7"/>
    <p:sldId id="381" r:id="rId8"/>
    <p:sldId id="382" r:id="rId9"/>
    <p:sldId id="383" r:id="rId10"/>
    <p:sldId id="416" r:id="rId11"/>
    <p:sldId id="610" r:id="rId12"/>
    <p:sldId id="657" r:id="rId13"/>
    <p:sldId id="660" r:id="rId14"/>
    <p:sldId id="659" r:id="rId15"/>
    <p:sldId id="432" r:id="rId16"/>
    <p:sldId id="471" r:id="rId17"/>
    <p:sldId id="472" r:id="rId18"/>
    <p:sldId id="647" r:id="rId19"/>
    <p:sldId id="474" r:id="rId20"/>
    <p:sldId id="662" r:id="rId21"/>
    <p:sldId id="663" r:id="rId22"/>
    <p:sldId id="664" r:id="rId23"/>
    <p:sldId id="475" r:id="rId24"/>
    <p:sldId id="477" r:id="rId25"/>
    <p:sldId id="665" r:id="rId26"/>
    <p:sldId id="478" r:id="rId27"/>
    <p:sldId id="479" r:id="rId28"/>
    <p:sldId id="480" r:id="rId29"/>
    <p:sldId id="354" r:id="rId30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3200" b="0" i="0" u="none" kern="1200" baseline="0">
        <a:solidFill>
          <a:schemeClr val="tx1"/>
        </a:solidFill>
        <a:latin typeface=".VnTime" panose="020B7200000000000000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3200" b="0" i="0" u="none" kern="1200" baseline="0">
        <a:solidFill>
          <a:schemeClr val="tx1"/>
        </a:solidFill>
        <a:latin typeface=".VnTime" panose="020B7200000000000000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3200" b="0" i="0" u="none" kern="1200" baseline="0">
        <a:solidFill>
          <a:schemeClr val="tx1"/>
        </a:solidFill>
        <a:latin typeface=".VnTime" panose="020B7200000000000000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3200" b="0" i="0" u="none" kern="1200" baseline="0">
        <a:solidFill>
          <a:schemeClr val="tx1"/>
        </a:solidFill>
        <a:latin typeface=".VnTime" panose="020B7200000000000000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3200" b="0" i="0" u="none" kern="1200" baseline="0">
        <a:solidFill>
          <a:schemeClr val="tx1"/>
        </a:solidFill>
        <a:latin typeface=".VnTime" panose="020B7200000000000000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3200" b="0" i="0" u="none" kern="1200" baseline="0">
        <a:solidFill>
          <a:schemeClr val="tx1"/>
        </a:solidFill>
        <a:latin typeface=".VnTime" panose="020B7200000000000000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3200" b="0" i="0" u="none" kern="1200" baseline="0">
        <a:solidFill>
          <a:schemeClr val="tx1"/>
        </a:solidFill>
        <a:latin typeface=".VnTime" panose="020B7200000000000000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3200" b="0" i="0" u="none" kern="1200" baseline="0">
        <a:solidFill>
          <a:schemeClr val="tx1"/>
        </a:solidFill>
        <a:latin typeface=".VnTime" panose="020B7200000000000000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3200" b="0" i="0" u="none" kern="1200" baseline="0">
        <a:solidFill>
          <a:schemeClr val="tx1"/>
        </a:solidFill>
        <a:latin typeface=".VnTime" panose="020B7200000000000000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4300FE"/>
    <a:srgbClr val="990099"/>
    <a:srgbClr val="00FFFF"/>
    <a:srgbClr val="00CCFF"/>
    <a:srgbClr val="996633"/>
    <a:srgbClr val="8060DC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9" d="100"/>
          <a:sy n="59" d="100"/>
        </p:scale>
        <p:origin x="1500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15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7284" name="Rectangle 4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46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vi-V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Click to edit Master text styles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vi-V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Second level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vi-V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Third level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vi-V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Fourth level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vi-V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Fifth level</a:t>
            </a:r>
          </a:p>
        </p:txBody>
      </p:sp>
      <p:sp>
        <p:nvSpPr>
          <p:cNvPr id="146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6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None/>
            </a:pPr>
            <a:fld id="{9A0DB2DC-4C9A-4742-B13C-FB6460FD3503}" type="slidenum">
              <a:rPr lang="vi-VN" altLang="x-none" sz="1200" dirty="0">
                <a:latin typeface="Arial" panose="020B0604020202020204" pitchFamily="34" charset="0"/>
              </a:rPr>
              <a:t>‹#›</a:t>
            </a:fld>
            <a:endParaRPr lang="vi-VN" altLang="x-none" sz="12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643480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/>
          <a:lstStyle/>
          <a:p>
            <a:pPr lvl="0"/>
            <a:endParaRPr lang="vi-VN" altLang="x-none" dirty="0"/>
          </a:p>
        </p:txBody>
      </p:sp>
      <p:sp>
        <p:nvSpPr>
          <p:cNvPr id="98308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en-US" sz="1200" dirty="0">
                <a:latin typeface="Arial" panose="020B0604020202020204" pitchFamily="34" charset="0"/>
              </a:rPr>
              <a:t>9</a:t>
            </a:fld>
            <a:endParaRPr lang="en-US" sz="12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.VnTime" panose="020B7200000000000000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8B8A218-3D3B-4841-BB16-4567E9D4F9B2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10/28/2021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.VnTime" panose="020B7200000000000000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.VnTime" panose="020B7200000000000000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158D7E2-7D8E-4935-BFE0-398ED2392591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10/28/2021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.VnTime" panose="020B7200000000000000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.VnTime" panose="020B7200000000000000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DD4AE61-82CF-4CA5-8D37-F39D1E6D7E8B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10/28/2021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.VnTime" panose="020B7200000000000000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.VnTime" panose="020B7200000000000000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011BFB5-EEDA-4AC7-A28A-5C91A5E3CD37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10/28/2021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.VnTime" panose="020B7200000000000000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.VnTime" panose="020B7200000000000000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4AF1B4B-8850-4776-AD01-A99E5351BB83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10/28/2021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.VnTime" panose="020B7200000000000000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.VnTime" panose="020B7200000000000000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F64DC97-F774-48E5-8FF2-11F32A72D7E5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10/28/2021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.VnTime" panose="020B7200000000000000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.VnTime" panose="020B7200000000000000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8DFD971-6A71-46BF-80D4-CE7333CAD6D1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10/28/2021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.VnTime" panose="020B7200000000000000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.VnTime" panose="020B7200000000000000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18AC4BB-3117-4B44-91CE-CE8FBBE46954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10/28/2021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.VnTime" panose="020B7200000000000000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.VnTime" panose="020B7200000000000000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C9DFE61-F584-414B-9A02-6127FCB23E95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10/28/2021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.VnTime" panose="020B7200000000000000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.VnTime" panose="020B7200000000000000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9A6E9C5-8E9F-42E7-A05A-8A58C21A4153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10/28/2021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.VnTime" panose="020B7200000000000000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.VnTime" panose="020B7200000000000000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D37AE58-2C1A-4120-93C8-1ACCD18C4384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10/28/2021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.VnTime" panose="020B7200000000000000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4099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.VnTime" panose="020B7200000000000000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DAEC1B6-3315-406A-8B61-4AACC260008C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10/28/2021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.VnTime" panose="020B7200000000000000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614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dirty="0">
                <a:cs typeface="Arial" panose="020B0604020202020204" pitchFamily="34" charset="0"/>
              </a:rPr>
              <a:t>‹#›</a:t>
            </a:fld>
            <a:endParaRPr lang="en-US" dirty="0">
              <a:latin typeface=".VnTime" panose="020B7200000000000000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Arial" panose="020B0604020202020204" pitchFamily="34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7171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1413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13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1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.VnTime" panose="020B7200000000000000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8195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839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39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39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.VnTime" panose="020B7200000000000000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ppt/slides/ppt/slides/ppt/slides/ppt/slides/ppt/slides/ppt/slides/ppt/slides/ppt/slides/ppt/slides/ppt/slides/Que%20huong%20(Giap%20Van%20Thach%20-%20Do%20Trung%20Quan)%20-%20.mp3" TargetMode="External"/><Relationship Id="rId1" Type="http://schemas.microsoft.com/office/2007/relationships/media" Target="ppt/slides/ppt/slides/ppt/slides/ppt/slides/ppt/slides/ppt/slides/ppt/slides/ppt/slides/ppt/slides/ppt/slides/Que%20huong%20(Giap%20Van%20Thach%20-%20Do%20Trung%20Quan)%20-%20.mp3" TargetMode="Externa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3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4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4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4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4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4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slide" Target="slide3.xml"/><Relationship Id="rId7" Type="http://schemas.openxmlformats.org/officeDocument/2006/relationships/slide" Target="slide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4.jpeg"/><Relationship Id="rId5" Type="http://schemas.openxmlformats.org/officeDocument/2006/relationships/slide" Target="slide4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4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2" Type="http://schemas.openxmlformats.org/officeDocument/2006/relationships/audio" Target="file:///G:\Chau%20yeu%20ba%20-%20Lee%20peo.mp3" TargetMode="External"/><Relationship Id="rId1" Type="http://schemas.microsoft.com/office/2007/relationships/media" Target="file:///G:\Chau%20yeu%20ba%20-%20Lee%20peo.mp3" TargetMode="External"/><Relationship Id="rId5" Type="http://schemas.openxmlformats.org/officeDocument/2006/relationships/image" Target="../media/image1.png"/><Relationship Id="rId4" Type="http://schemas.openxmlformats.org/officeDocument/2006/relationships/image" Target="../media/image6.w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4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3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3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Que huong (Giap Van Thach - Do Trung Quan) - 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304800" y="65532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6564" name="WordArt 12"/>
          <p:cNvSpPr>
            <a:spLocks noTextEdit="1"/>
          </p:cNvSpPr>
          <p:nvPr/>
        </p:nvSpPr>
        <p:spPr>
          <a:xfrm>
            <a:off x="1905000" y="1447800"/>
            <a:ext cx="5791200" cy="1981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en-US" sz="3600" b="1" dirty="0">
                <a:ln w="9525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TẬP ĐỌC </a:t>
            </a:r>
          </a:p>
        </p:txBody>
      </p:sp>
      <p:sp>
        <p:nvSpPr>
          <p:cNvPr id="66565" name="WordArt 13"/>
          <p:cNvSpPr>
            <a:spLocks noTextEdit="1"/>
          </p:cNvSpPr>
          <p:nvPr/>
        </p:nvSpPr>
        <p:spPr>
          <a:xfrm>
            <a:off x="381000" y="3276600"/>
            <a:ext cx="7924800" cy="1828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THƯ GỬI BÀ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5897" fill="hold"/>
                                        <p:tgtEl>
                                          <p:spTgt spid="20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5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ext Box 10"/>
          <p:cNvSpPr txBox="1"/>
          <p:nvPr/>
        </p:nvSpPr>
        <p:spPr>
          <a:xfrm>
            <a:off x="3260725" y="0"/>
            <a:ext cx="2390775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sz="3600" b="1" dirty="0">
                <a:solidFill>
                  <a:srgbClr val="CC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Thư gửi b</a:t>
            </a:r>
            <a:r>
              <a:rPr sz="3600" b="1" dirty="0">
                <a:solidFill>
                  <a:srgbClr val="CC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à</a:t>
            </a:r>
            <a:r>
              <a:rPr sz="3600" b="1" dirty="0">
                <a:solidFill>
                  <a:srgbClr val="CC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sz="3600" b="1" dirty="0">
              <a:solidFill>
                <a:srgbClr val="CC0000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71683" name="Text Box 12"/>
          <p:cNvSpPr txBox="1"/>
          <p:nvPr/>
        </p:nvSpPr>
        <p:spPr>
          <a:xfrm>
            <a:off x="152400" y="681038"/>
            <a:ext cx="8839200" cy="52625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/>
            <a:r>
              <a:rPr sz="2400" b="1" dirty="0">
                <a:latin typeface="Times New Roman" panose="02020603050405020304" pitchFamily="18" charset="0"/>
                <a:cs typeface="Arial" panose="020B0604020202020204" pitchFamily="34" charset="0"/>
              </a:rPr>
              <a:t>                                     Hải phòng, ng</a:t>
            </a:r>
            <a:r>
              <a:rPr sz="2400" b="1" dirty="0">
                <a:latin typeface="Times New Roman" panose="02020603050405020304" pitchFamily="18" charset="0"/>
                <a:ea typeface="Arial" panose="020B0604020202020204" pitchFamily="34" charset="0"/>
              </a:rPr>
              <a:t>à</a:t>
            </a:r>
            <a:r>
              <a:rPr sz="2400" b="1" dirty="0">
                <a:latin typeface="Times New Roman" panose="02020603050405020304" pitchFamily="18" charset="0"/>
                <a:cs typeface="Arial" panose="020B0604020202020204" pitchFamily="34" charset="0"/>
              </a:rPr>
              <a:t>y 6 tháng 11 </a:t>
            </a:r>
            <a:r>
              <a:rPr lang="vi-VN" altLang="x-none" sz="2400" b="1" dirty="0">
                <a:latin typeface="Times New Roman" panose="02020603050405020304" pitchFamily="18" charset="0"/>
                <a:cs typeface="Arial" panose="020B0604020202020204" pitchFamily="34" charset="0"/>
              </a:rPr>
              <a:t>năm</a:t>
            </a:r>
            <a:r>
              <a:rPr sz="2400" b="1" dirty="0">
                <a:latin typeface="Times New Roman" panose="02020603050405020304" pitchFamily="18" charset="0"/>
                <a:cs typeface="Arial" panose="020B0604020202020204" pitchFamily="34" charset="0"/>
              </a:rPr>
              <a:t> 2003 </a:t>
            </a:r>
          </a:p>
          <a:p>
            <a:pPr eaLnBrk="1" hangingPunct="1"/>
            <a:r>
              <a:rPr sz="2400" b="1" dirty="0">
                <a:latin typeface="Times New Roman" panose="02020603050405020304" pitchFamily="18" charset="0"/>
                <a:cs typeface="Arial" panose="020B0604020202020204" pitchFamily="34" charset="0"/>
              </a:rPr>
              <a:t>	B</a:t>
            </a:r>
            <a:r>
              <a:rPr sz="2400" b="1" dirty="0">
                <a:latin typeface="Times New Roman" panose="02020603050405020304" pitchFamily="18" charset="0"/>
                <a:ea typeface="Arial" panose="020B0604020202020204" pitchFamily="34" charset="0"/>
              </a:rPr>
              <a:t>à</a:t>
            </a:r>
            <a:r>
              <a:rPr sz="2400" b="1" dirty="0">
                <a:latin typeface="Times New Roman" panose="02020603050405020304" pitchFamily="18" charset="0"/>
                <a:cs typeface="Arial" panose="020B0604020202020204" pitchFamily="34" charset="0"/>
              </a:rPr>
              <a:t> kính yêu !</a:t>
            </a:r>
          </a:p>
          <a:p>
            <a:pPr eaLnBrk="1" hangingPunct="1"/>
            <a:r>
              <a:rPr sz="2400" b="1" dirty="0">
                <a:latin typeface="Times New Roman" panose="02020603050405020304" pitchFamily="18" charset="0"/>
                <a:cs typeface="Arial" panose="020B0604020202020204" pitchFamily="34" charset="0"/>
              </a:rPr>
              <a:t>	Lâu rồi, cháu chưa được về quê, cháu nhớ b</a:t>
            </a:r>
            <a:r>
              <a:rPr sz="2400" b="1" dirty="0">
                <a:latin typeface="Times New Roman" panose="02020603050405020304" pitchFamily="18" charset="0"/>
                <a:ea typeface="Arial" panose="020B0604020202020204" pitchFamily="34" charset="0"/>
              </a:rPr>
              <a:t>à</a:t>
            </a:r>
            <a:r>
              <a:rPr sz="2400" b="1" dirty="0">
                <a:latin typeface="Times New Roman" panose="02020603050405020304" pitchFamily="18" charset="0"/>
                <a:cs typeface="Arial" panose="020B0604020202020204" pitchFamily="34" charset="0"/>
              </a:rPr>
              <a:t> lắm.</a:t>
            </a:r>
          </a:p>
          <a:p>
            <a:pPr eaLnBrk="1" hangingPunct="1"/>
            <a:r>
              <a:rPr sz="2400" b="1" dirty="0">
                <a:latin typeface="Times New Roman" panose="02020603050405020304" pitchFamily="18" charset="0"/>
                <a:cs typeface="Arial" panose="020B0604020202020204" pitchFamily="34" charset="0"/>
              </a:rPr>
              <a:t>	Dạo n</a:t>
            </a:r>
            <a:r>
              <a:rPr sz="2400" b="1" dirty="0">
                <a:latin typeface="Times New Roman" panose="02020603050405020304" pitchFamily="18" charset="0"/>
                <a:ea typeface="Arial" panose="020B0604020202020204" pitchFamily="34" charset="0"/>
              </a:rPr>
              <a:t>à</a:t>
            </a:r>
            <a:r>
              <a:rPr sz="2400" b="1" dirty="0">
                <a:latin typeface="Times New Roman" panose="02020603050405020304" pitchFamily="18" charset="0"/>
                <a:cs typeface="Arial" panose="020B0604020202020204" pitchFamily="34" charset="0"/>
              </a:rPr>
              <a:t>y b</a:t>
            </a:r>
            <a:r>
              <a:rPr sz="2400" b="1" dirty="0">
                <a:latin typeface="Times New Roman" panose="02020603050405020304" pitchFamily="18" charset="0"/>
                <a:ea typeface="Arial" panose="020B0604020202020204" pitchFamily="34" charset="0"/>
              </a:rPr>
              <a:t>à</a:t>
            </a:r>
            <a:r>
              <a:rPr sz="2400" b="1" dirty="0">
                <a:latin typeface="Times New Roman" panose="02020603050405020304" pitchFamily="18" charset="0"/>
                <a:cs typeface="Arial" panose="020B0604020202020204" pitchFamily="34" charset="0"/>
              </a:rPr>
              <a:t> có khỏe không ạ ?</a:t>
            </a:r>
          </a:p>
          <a:p>
            <a:pPr eaLnBrk="1" hangingPunct="1"/>
            <a:r>
              <a:rPr sz="2400" b="1" dirty="0">
                <a:latin typeface="Times New Roman" panose="02020603050405020304" pitchFamily="18" charset="0"/>
                <a:cs typeface="Arial" panose="020B0604020202020204" pitchFamily="34" charset="0"/>
              </a:rPr>
              <a:t>	Gia đình cháu ngo</a:t>
            </a:r>
            <a:r>
              <a:rPr sz="2400" b="1" dirty="0">
                <a:latin typeface="Times New Roman" panose="02020603050405020304" pitchFamily="18" charset="0"/>
                <a:ea typeface="Arial" panose="020B0604020202020204" pitchFamily="34" charset="0"/>
              </a:rPr>
              <a:t>à</a:t>
            </a:r>
            <a:r>
              <a:rPr sz="2400" b="1" dirty="0">
                <a:latin typeface="Times New Roman" panose="02020603050405020304" pitchFamily="18" charset="0"/>
                <a:cs typeface="Arial" panose="020B0604020202020204" pitchFamily="34" charset="0"/>
              </a:rPr>
              <a:t>i n</a:t>
            </a:r>
            <a:r>
              <a:rPr sz="2400" b="1" dirty="0">
                <a:latin typeface="Times New Roman" panose="02020603050405020304" pitchFamily="18" charset="0"/>
                <a:ea typeface="Arial" panose="020B0604020202020204" pitchFamily="34" charset="0"/>
              </a:rPr>
              <a:t>à</a:t>
            </a:r>
            <a:r>
              <a:rPr sz="2400" b="1" dirty="0">
                <a:latin typeface="Times New Roman" panose="02020603050405020304" pitchFamily="18" charset="0"/>
                <a:cs typeface="Arial" panose="020B0604020202020204" pitchFamily="34" charset="0"/>
              </a:rPr>
              <a:t>y vẫn bình thường. N</a:t>
            </a:r>
            <a:r>
              <a:rPr lang="vi-VN" altLang="x-none" sz="2400" b="1" dirty="0">
                <a:latin typeface="Times New Roman" panose="02020603050405020304" pitchFamily="18" charset="0"/>
                <a:cs typeface="Arial" panose="020B0604020202020204" pitchFamily="34" charset="0"/>
              </a:rPr>
              <a:t>ăm</a:t>
            </a:r>
            <a:r>
              <a:rPr sz="2400" b="1" dirty="0">
                <a:latin typeface="Times New Roman" panose="02020603050405020304" pitchFamily="18" charset="0"/>
                <a:cs typeface="Arial" panose="020B0604020202020204" pitchFamily="34" charset="0"/>
              </a:rPr>
              <a:t> nay, cháu học lớp 3. Từ đầu </a:t>
            </a:r>
            <a:r>
              <a:rPr lang="vi-VN" altLang="x-none" sz="2400" b="1" dirty="0">
                <a:latin typeface="Times New Roman" panose="02020603050405020304" pitchFamily="18" charset="0"/>
                <a:cs typeface="Arial" panose="020B0604020202020204" pitchFamily="34" charset="0"/>
              </a:rPr>
              <a:t>năm</a:t>
            </a:r>
            <a:r>
              <a:rPr sz="2400" b="1" dirty="0">
                <a:latin typeface="Times New Roman" panose="02020603050405020304" pitchFamily="18" charset="0"/>
                <a:cs typeface="Arial" panose="020B0604020202020204" pitchFamily="34" charset="0"/>
              </a:rPr>
              <a:t> học đến giờ, cháu được tám điểm 10 rồi đấy, b</a:t>
            </a:r>
            <a:r>
              <a:rPr sz="2400" b="1" dirty="0">
                <a:latin typeface="Times New Roman" panose="02020603050405020304" pitchFamily="18" charset="0"/>
                <a:ea typeface="Arial" panose="020B0604020202020204" pitchFamily="34" charset="0"/>
              </a:rPr>
              <a:t>à</a:t>
            </a:r>
            <a:r>
              <a:rPr sz="2400" b="1" dirty="0">
                <a:latin typeface="Times New Roman" panose="02020603050405020304" pitchFamily="18" charset="0"/>
                <a:cs typeface="Arial" panose="020B0604020202020204" pitchFamily="34" charset="0"/>
              </a:rPr>
              <a:t> ạ! Ng</a:t>
            </a:r>
            <a:r>
              <a:rPr sz="2400" b="1" dirty="0">
                <a:latin typeface="Times New Roman" panose="02020603050405020304" pitchFamily="18" charset="0"/>
                <a:ea typeface="Arial" panose="020B0604020202020204" pitchFamily="34" charset="0"/>
              </a:rPr>
              <a:t>à</a:t>
            </a:r>
            <a:r>
              <a:rPr sz="2400" b="1" dirty="0">
                <a:latin typeface="Times New Roman" panose="02020603050405020304" pitchFamily="18" charset="0"/>
                <a:cs typeface="Arial" panose="020B0604020202020204" pitchFamily="34" charset="0"/>
              </a:rPr>
              <a:t>y nghỉ, cháu thường được bố mẹ cháu cho đi  chơi.</a:t>
            </a:r>
          </a:p>
          <a:p>
            <a:pPr eaLnBrk="1" hangingPunct="1"/>
            <a:r>
              <a:rPr sz="2400" b="1" dirty="0">
                <a:latin typeface="Times New Roman" panose="02020603050405020304" pitchFamily="18" charset="0"/>
                <a:cs typeface="Arial" panose="020B0604020202020204" pitchFamily="34" charset="0"/>
              </a:rPr>
              <a:t>	Cháu vẫn nhớ </a:t>
            </a:r>
            <a:r>
              <a:rPr lang="vi-VN" altLang="x-none" sz="2400" b="1" dirty="0">
                <a:latin typeface="Times New Roman" panose="02020603050405020304" pitchFamily="18" charset="0"/>
                <a:cs typeface="Arial" panose="020B0604020202020204" pitchFamily="34" charset="0"/>
              </a:rPr>
              <a:t>năm</a:t>
            </a:r>
            <a:r>
              <a:rPr sz="2400" b="1" dirty="0">
                <a:latin typeface="Times New Roman" panose="02020603050405020304" pitchFamily="18" charset="0"/>
                <a:cs typeface="Arial" panose="020B0604020202020204" pitchFamily="34" charset="0"/>
              </a:rPr>
              <a:t> ngoái được về quê, thả diều cùng anh Tuấn trên đê v</a:t>
            </a:r>
            <a:r>
              <a:rPr sz="2400" b="1" dirty="0">
                <a:latin typeface="Times New Roman" panose="02020603050405020304" pitchFamily="18" charset="0"/>
                <a:ea typeface="Arial" panose="020B0604020202020204" pitchFamily="34" charset="0"/>
              </a:rPr>
              <a:t>à</a:t>
            </a:r>
            <a:r>
              <a:rPr sz="2400" b="1" dirty="0">
                <a:latin typeface="Times New Roman" panose="02020603050405020304" pitchFamily="18" charset="0"/>
                <a:cs typeface="Arial" panose="020B0604020202020204" pitchFamily="34" charset="0"/>
              </a:rPr>
              <a:t> đêm đêm ngồi nghe b</a:t>
            </a:r>
            <a:r>
              <a:rPr sz="2400" b="1" dirty="0">
                <a:latin typeface="Times New Roman" panose="02020603050405020304" pitchFamily="18" charset="0"/>
                <a:ea typeface="Arial" panose="020B0604020202020204" pitchFamily="34" charset="0"/>
              </a:rPr>
              <a:t>à</a:t>
            </a:r>
            <a:r>
              <a:rPr sz="2400" b="1" dirty="0">
                <a:latin typeface="Times New Roman" panose="02020603050405020304" pitchFamily="18" charset="0"/>
                <a:cs typeface="Arial" panose="020B0604020202020204" pitchFamily="34" charset="0"/>
              </a:rPr>
              <a:t> kể chuyện cổ tích dưới ánh trăng.</a:t>
            </a:r>
          </a:p>
          <a:p>
            <a:pPr eaLnBrk="1" hangingPunct="1"/>
            <a:r>
              <a:rPr sz="2400" b="1" dirty="0">
                <a:latin typeface="Times New Roman" panose="02020603050405020304" pitchFamily="18" charset="0"/>
                <a:cs typeface="Arial" panose="020B0604020202020204" pitchFamily="34" charset="0"/>
              </a:rPr>
              <a:t>	Cháu hứa với b</a:t>
            </a:r>
            <a:r>
              <a:rPr sz="2400" b="1" dirty="0">
                <a:latin typeface="Times New Roman" panose="02020603050405020304" pitchFamily="18" charset="0"/>
                <a:ea typeface="Arial" panose="020B0604020202020204" pitchFamily="34" charset="0"/>
              </a:rPr>
              <a:t>à</a:t>
            </a:r>
            <a:r>
              <a:rPr sz="2400" b="1" dirty="0">
                <a:latin typeface="Times New Roman" panose="02020603050405020304" pitchFamily="18" charset="0"/>
                <a:cs typeface="Arial" panose="020B0604020202020204" pitchFamily="34" charset="0"/>
              </a:rPr>
              <a:t> sẽ học thật giỏi, luôn chăm ngoan để b</a:t>
            </a:r>
            <a:r>
              <a:rPr sz="2400" b="1" dirty="0">
                <a:latin typeface="Times New Roman" panose="02020603050405020304" pitchFamily="18" charset="0"/>
                <a:ea typeface="Arial" panose="020B0604020202020204" pitchFamily="34" charset="0"/>
              </a:rPr>
              <a:t>à</a:t>
            </a:r>
            <a:r>
              <a:rPr sz="2400" b="1" dirty="0">
                <a:latin typeface="Times New Roman" panose="02020603050405020304" pitchFamily="18" charset="0"/>
                <a:cs typeface="Arial" panose="020B0604020202020204" pitchFamily="34" charset="0"/>
              </a:rPr>
              <a:t> vui. Cháu kính chúc b</a:t>
            </a:r>
            <a:r>
              <a:rPr sz="2400" b="1" dirty="0">
                <a:latin typeface="Times New Roman" panose="02020603050405020304" pitchFamily="18" charset="0"/>
                <a:ea typeface="Arial" panose="020B0604020202020204" pitchFamily="34" charset="0"/>
              </a:rPr>
              <a:t>à</a:t>
            </a:r>
            <a:r>
              <a:rPr sz="2400" b="1" dirty="0">
                <a:latin typeface="Times New Roman" panose="02020603050405020304" pitchFamily="18" charset="0"/>
                <a:cs typeface="Arial" panose="020B0604020202020204" pitchFamily="34" charset="0"/>
              </a:rPr>
              <a:t> luôn mạnh khỏe, sống lâu. Cháu mong chóng đến hè để được về quê thăm b</a:t>
            </a:r>
            <a:r>
              <a:rPr sz="2400" b="1" dirty="0">
                <a:latin typeface="Times New Roman" panose="02020603050405020304" pitchFamily="18" charset="0"/>
                <a:ea typeface="Arial" panose="020B0604020202020204" pitchFamily="34" charset="0"/>
              </a:rPr>
              <a:t>à</a:t>
            </a:r>
            <a:r>
              <a:rPr sz="2400" b="1" dirty="0">
                <a:latin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eaLnBrk="1" hangingPunct="1"/>
            <a:endParaRPr sz="2400" b="1" dirty="0"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71684" name="Text Box 13"/>
          <p:cNvSpPr txBox="1"/>
          <p:nvPr/>
        </p:nvSpPr>
        <p:spPr>
          <a:xfrm>
            <a:off x="5257800" y="5505450"/>
            <a:ext cx="2895600" cy="1200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/>
            <a:r>
              <a:rPr sz="2400" b="1" dirty="0">
                <a:latin typeface="Times New Roman" panose="02020603050405020304" pitchFamily="18" charset="0"/>
                <a:cs typeface="Arial" panose="020B0604020202020204" pitchFamily="34" charset="0"/>
              </a:rPr>
              <a:t>Cháu của b</a:t>
            </a:r>
            <a:r>
              <a:rPr sz="2400" b="1" dirty="0">
                <a:latin typeface="Times New Roman" panose="02020603050405020304" pitchFamily="18" charset="0"/>
                <a:ea typeface="Arial" panose="020B0604020202020204" pitchFamily="34" charset="0"/>
              </a:rPr>
              <a:t>à</a:t>
            </a:r>
            <a:endParaRPr sz="2400" b="1" dirty="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algn="ctr" eaLnBrk="1" hangingPunct="1"/>
            <a:r>
              <a:rPr sz="2400" b="1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sz="2400" b="1" i="1" dirty="0">
                <a:latin typeface="Times New Roman" panose="02020603050405020304" pitchFamily="18" charset="0"/>
                <a:cs typeface="Arial" panose="020B0604020202020204" pitchFamily="34" charset="0"/>
              </a:rPr>
              <a:t>Đức </a:t>
            </a:r>
          </a:p>
          <a:p>
            <a:pPr algn="ctr" eaLnBrk="1" hangingPunct="1"/>
            <a:r>
              <a:rPr sz="2400" b="1" dirty="0">
                <a:latin typeface="Times New Roman" panose="02020603050405020304" pitchFamily="18" charset="0"/>
                <a:cs typeface="Arial" panose="020B0604020202020204" pitchFamily="34" charset="0"/>
              </a:rPr>
              <a:t>Trần Ho</a:t>
            </a:r>
            <a:r>
              <a:rPr sz="2400" b="1" dirty="0">
                <a:latin typeface="Times New Roman" panose="02020603050405020304" pitchFamily="18" charset="0"/>
                <a:ea typeface="Arial" panose="020B0604020202020204" pitchFamily="34" charset="0"/>
              </a:rPr>
              <a:t>à</a:t>
            </a:r>
            <a:r>
              <a:rPr sz="2400" b="1" dirty="0">
                <a:latin typeface="Times New Roman" panose="02020603050405020304" pitchFamily="18" charset="0"/>
                <a:cs typeface="Arial" panose="020B0604020202020204" pitchFamily="34" charset="0"/>
              </a:rPr>
              <a:t>i Đức </a:t>
            </a:r>
            <a:endParaRPr sz="2400" b="1" dirty="0"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pic>
        <p:nvPicPr>
          <p:cNvPr id="71685" name="Picture 4" descr="POINSET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47763" cy="1143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686" name="Picture 4" descr="POINSET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5400000">
            <a:off x="-38100" y="5626100"/>
            <a:ext cx="1189038" cy="11842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687" name="Picture 4" descr="POINSET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8002588" y="1588"/>
            <a:ext cx="1143000" cy="11382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688" name="Picture 4" descr="POINSET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7885113" y="5603875"/>
            <a:ext cx="1258887" cy="1254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check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4" descr="muar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2947" name="WordArt 5"/>
          <p:cNvSpPr>
            <a:spLocks noTextEdit="1"/>
          </p:cNvSpPr>
          <p:nvPr/>
        </p:nvSpPr>
        <p:spPr>
          <a:xfrm>
            <a:off x="2743200" y="2362200"/>
            <a:ext cx="5791200" cy="1943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en-US" sz="3600" b="1">
                <a:ln w="12700" cap="flat" cmpd="sng">
                  <a:solidFill>
                    <a:srgbClr val="339966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Tìm hiểu bài</a:t>
            </a:r>
          </a:p>
        </p:txBody>
      </p:sp>
    </p:spTree>
  </p:cSld>
  <p:clrMapOvr>
    <a:masterClrMapping/>
  </p:clrMapOvr>
  <p:transition spd="slow">
    <p:circl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ext Box 2"/>
          <p:cNvSpPr txBox="1"/>
          <p:nvPr/>
        </p:nvSpPr>
        <p:spPr>
          <a:xfrm>
            <a:off x="2195513" y="1341438"/>
            <a:ext cx="5761037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 dirty="0">
              <a:latin typeface="Tahoma" panose="020B0604030504040204" pitchFamily="34" charset="0"/>
            </a:endParaRPr>
          </a:p>
        </p:txBody>
      </p:sp>
      <p:sp>
        <p:nvSpPr>
          <p:cNvPr id="150552" name="Text Box 24"/>
          <p:cNvSpPr txBox="1"/>
          <p:nvPr/>
        </p:nvSpPr>
        <p:spPr>
          <a:xfrm>
            <a:off x="1173163" y="1143000"/>
            <a:ext cx="5837237" cy="830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4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Đức viết thư cho ai ? </a:t>
            </a:r>
          </a:p>
        </p:txBody>
      </p:sp>
      <p:sp>
        <p:nvSpPr>
          <p:cNvPr id="150556" name="Text Box 28"/>
          <p:cNvSpPr txBox="1"/>
          <p:nvPr/>
        </p:nvSpPr>
        <p:spPr>
          <a:xfrm>
            <a:off x="609600" y="1981200"/>
            <a:ext cx="8534400" cy="830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4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Đức viết thư cho bà Đức ở quê. </a:t>
            </a:r>
          </a:p>
        </p:txBody>
      </p:sp>
      <p:sp>
        <p:nvSpPr>
          <p:cNvPr id="150559" name="Text Box 31"/>
          <p:cNvSpPr txBox="1"/>
          <p:nvPr/>
        </p:nvSpPr>
        <p:spPr>
          <a:xfrm>
            <a:off x="838200" y="2971800"/>
            <a:ext cx="8077200" cy="15700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4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Dòng đầu bức thư bạn viết như thế nào? </a:t>
            </a:r>
          </a:p>
        </p:txBody>
      </p:sp>
      <p:sp>
        <p:nvSpPr>
          <p:cNvPr id="150560" name="Text Box 32"/>
          <p:cNvSpPr txBox="1"/>
          <p:nvPr/>
        </p:nvSpPr>
        <p:spPr>
          <a:xfrm>
            <a:off x="457200" y="4549775"/>
            <a:ext cx="9144000" cy="15700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4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Hải phòng, ngày 6 tháng 11 </a:t>
            </a:r>
            <a:r>
              <a:rPr lang="vi-VN" altLang="en-US" sz="4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năm</a:t>
            </a:r>
            <a:r>
              <a:rPr lang="en-US" altLang="en-US" sz="4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2003. </a:t>
            </a:r>
          </a:p>
        </p:txBody>
      </p:sp>
      <p:pic>
        <p:nvPicPr>
          <p:cNvPr id="83975" name="Picture 4" descr="POINSET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58888" cy="1254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3976" name="Picture 4" descr="POINSET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5400000">
            <a:off x="-38100" y="5556250"/>
            <a:ext cx="1258888" cy="1254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3977" name="Picture 4" descr="POINSET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7886700" y="1588"/>
            <a:ext cx="1258888" cy="1254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3978" name="Picture 4" descr="POINSET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7885113" y="5603875"/>
            <a:ext cx="1258887" cy="12541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3979" name="Text Box 46"/>
          <p:cNvSpPr txBox="1"/>
          <p:nvPr/>
        </p:nvSpPr>
        <p:spPr>
          <a:xfrm>
            <a:off x="3059113" y="312738"/>
            <a:ext cx="3527425" cy="8302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Tìm hiểu bài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05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05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0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0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" dur="500"/>
                                        <p:tgtEl>
                                          <p:spTgt spid="1505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1505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05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05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0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0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8" dur="500"/>
                                        <p:tgtEl>
                                          <p:spTgt spid="1505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5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1" dur="500"/>
                                        <p:tgtEl>
                                          <p:spTgt spid="1505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52" grpId="0"/>
      <p:bldP spid="150552" grpId="1"/>
      <p:bldP spid="150556" grpId="0"/>
      <p:bldP spid="150556" grpId="1"/>
      <p:bldP spid="150559" grpId="0" build="allAtOnce"/>
      <p:bldP spid="150560" grpId="0"/>
      <p:bldP spid="150560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2"/>
          <p:cNvSpPr txBox="1"/>
          <p:nvPr/>
        </p:nvSpPr>
        <p:spPr>
          <a:xfrm>
            <a:off x="2195513" y="1341438"/>
            <a:ext cx="5761037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 dirty="0">
              <a:latin typeface="Tahoma" panose="020B0604030504040204" pitchFamily="34" charset="0"/>
            </a:endParaRPr>
          </a:p>
        </p:txBody>
      </p:sp>
      <p:pic>
        <p:nvPicPr>
          <p:cNvPr id="84995" name="Picture 4" descr="POINSET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58888" cy="1254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4996" name="Picture 4" descr="POINSET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5400000">
            <a:off x="-38100" y="5556250"/>
            <a:ext cx="1258888" cy="1254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4997" name="Picture 4" descr="POINSET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7886700" y="1588"/>
            <a:ext cx="1258888" cy="1254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4998" name="Picture 4" descr="POINSET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7885113" y="5603875"/>
            <a:ext cx="1258887" cy="12541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4999" name="Text Box 46"/>
          <p:cNvSpPr txBox="1"/>
          <p:nvPr/>
        </p:nvSpPr>
        <p:spPr>
          <a:xfrm>
            <a:off x="3200400" y="742950"/>
            <a:ext cx="3527425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Tìm hiểu bài</a:t>
            </a:r>
          </a:p>
        </p:txBody>
      </p:sp>
      <p:sp>
        <p:nvSpPr>
          <p:cNvPr id="16" name="Text Box 14"/>
          <p:cNvSpPr txBox="1"/>
          <p:nvPr/>
        </p:nvSpPr>
        <p:spPr>
          <a:xfrm>
            <a:off x="677863" y="1676400"/>
            <a:ext cx="7780337" cy="830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4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Đức hỏi thăm bà điều gì? </a:t>
            </a:r>
          </a:p>
        </p:txBody>
      </p:sp>
      <p:sp>
        <p:nvSpPr>
          <p:cNvPr id="17" name="Text Box 15"/>
          <p:cNvSpPr txBox="1"/>
          <p:nvPr/>
        </p:nvSpPr>
        <p:spPr>
          <a:xfrm>
            <a:off x="612775" y="3124200"/>
            <a:ext cx="8208963" cy="23082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4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Đức hỏi thăm sức khỏe của bà: Dạo này bà có khỏe không ạ 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2"/>
          <p:cNvSpPr txBox="1"/>
          <p:nvPr/>
        </p:nvSpPr>
        <p:spPr>
          <a:xfrm>
            <a:off x="2195513" y="1341438"/>
            <a:ext cx="5761037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 dirty="0">
              <a:latin typeface="Tahoma" panose="020B0604030504040204" pitchFamily="34" charset="0"/>
            </a:endParaRPr>
          </a:p>
        </p:txBody>
      </p:sp>
      <p:pic>
        <p:nvPicPr>
          <p:cNvPr id="84995" name="Picture 4" descr="POINSET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58888" cy="1254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4996" name="Picture 4" descr="POINSET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5400000">
            <a:off x="-38100" y="5556250"/>
            <a:ext cx="1258888" cy="1254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4997" name="Picture 4" descr="POINSET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7886700" y="1588"/>
            <a:ext cx="1258888" cy="1254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4998" name="Picture 4" descr="POINSET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7885113" y="5603875"/>
            <a:ext cx="1258887" cy="12541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" name="Text Box 15"/>
          <p:cNvSpPr txBox="1"/>
          <p:nvPr/>
        </p:nvSpPr>
        <p:spPr>
          <a:xfrm>
            <a:off x="582930" y="1628775"/>
            <a:ext cx="8140065" cy="23069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Sức khoẻ là điều cần quan trọng nhất. Khi viết thư chúng ta nên chú ý việc hỏi thăm</a:t>
            </a:r>
            <a:endParaRPr lang="en-US" altLang="en-US" sz="48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3"/>
          <p:cNvSpPr/>
          <p:nvPr/>
        </p:nvSpPr>
        <p:spPr>
          <a:xfrm>
            <a:off x="323850" y="4691063"/>
            <a:ext cx="8064500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</a:pPr>
            <a:endParaRPr lang="en-US" altLang="en-US" sz="2800" b="1" dirty="0">
              <a:solidFill>
                <a:srgbClr val="CC0000"/>
              </a:solidFill>
              <a:latin typeface=".VnTime" panose="020B7200000000000000" pitchFamily="34" charset="0"/>
            </a:endParaRPr>
          </a:p>
        </p:txBody>
      </p:sp>
      <p:sp>
        <p:nvSpPr>
          <p:cNvPr id="86019" name="Text Box 4"/>
          <p:cNvSpPr txBox="1"/>
          <p:nvPr/>
        </p:nvSpPr>
        <p:spPr>
          <a:xfrm>
            <a:off x="158750" y="-12700"/>
            <a:ext cx="184150" cy="3667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endParaRPr lang="en-US" altLang="en-US" dirty="0">
              <a:latin typeface="Tahoma" panose="020B0604030504040204" pitchFamily="34" charset="0"/>
            </a:endParaRPr>
          </a:p>
        </p:txBody>
      </p:sp>
      <p:sp>
        <p:nvSpPr>
          <p:cNvPr id="86020" name="Text Box 6"/>
          <p:cNvSpPr txBox="1"/>
          <p:nvPr/>
        </p:nvSpPr>
        <p:spPr>
          <a:xfrm>
            <a:off x="8728075" y="-12700"/>
            <a:ext cx="184150" cy="3667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endParaRPr lang="en-US" altLang="en-US" dirty="0">
              <a:latin typeface="Tahoma" panose="020B0604030504040204" pitchFamily="34" charset="0"/>
            </a:endParaRPr>
          </a:p>
        </p:txBody>
      </p:sp>
      <p:sp>
        <p:nvSpPr>
          <p:cNvPr id="86021" name="Text Box 8"/>
          <p:cNvSpPr txBox="1"/>
          <p:nvPr/>
        </p:nvSpPr>
        <p:spPr>
          <a:xfrm>
            <a:off x="879475" y="4524375"/>
            <a:ext cx="5780088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endParaRPr lang="en-US" altLang="en-US" dirty="0">
              <a:latin typeface="Tahoma" panose="020B0604030504040204" pitchFamily="34" charset="0"/>
            </a:endParaRPr>
          </a:p>
        </p:txBody>
      </p:sp>
      <p:sp>
        <p:nvSpPr>
          <p:cNvPr id="156695" name="Text Box 23"/>
          <p:cNvSpPr txBox="1"/>
          <p:nvPr/>
        </p:nvSpPr>
        <p:spPr>
          <a:xfrm>
            <a:off x="908050" y="1676400"/>
            <a:ext cx="6481763" cy="13239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Đức kể với bà về gia đình và bản thân:</a:t>
            </a:r>
          </a:p>
        </p:txBody>
      </p:sp>
      <p:sp>
        <p:nvSpPr>
          <p:cNvPr id="156696" name="Text Box 24"/>
          <p:cNvSpPr txBox="1"/>
          <p:nvPr/>
        </p:nvSpPr>
        <p:spPr>
          <a:xfrm>
            <a:off x="908050" y="990600"/>
            <a:ext cx="6102350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40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Đức kể với bà những gì </a:t>
            </a:r>
            <a:r>
              <a:rPr lang="en-US" altLang="en-US" sz="2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156697" name="Text Box 25"/>
          <p:cNvSpPr txBox="1"/>
          <p:nvPr/>
        </p:nvSpPr>
        <p:spPr>
          <a:xfrm>
            <a:off x="488950" y="2895600"/>
            <a:ext cx="8208963" cy="37861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Được lên lớp 3, được tám điểm 10, được đi chơi bố mẹ vào những ngày nghỉ; kỉ niệm </a:t>
            </a:r>
            <a:r>
              <a:rPr lang="vi-VN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năm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ngoái  về quê; được đi thả diều trên đê cùng anh Tuấn, được nghe bà kể chuyện cổ tích dưới ánh trăng.</a:t>
            </a:r>
          </a:p>
        </p:txBody>
      </p:sp>
      <p:pic>
        <p:nvPicPr>
          <p:cNvPr id="86025" name="Picture 4" descr="POINSET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58888" cy="1254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6026" name="Picture 4" descr="POINSET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5400000">
            <a:off x="-38100" y="5556250"/>
            <a:ext cx="1258888" cy="1254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6027" name="Picture 4" descr="POINSET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7886700" y="1588"/>
            <a:ext cx="1258888" cy="1254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6028" name="Picture 4" descr="POINSET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7885113" y="5603875"/>
            <a:ext cx="1258887" cy="12541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6029" name="Text Box 46"/>
          <p:cNvSpPr txBox="1"/>
          <p:nvPr/>
        </p:nvSpPr>
        <p:spPr>
          <a:xfrm>
            <a:off x="2005013" y="0"/>
            <a:ext cx="3527425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Tìm hiểu bài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66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66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66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66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66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66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95" grpId="0"/>
      <p:bldP spid="156696" grpId="0"/>
      <p:bldP spid="15669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ext Box 2"/>
          <p:cNvSpPr txBox="1"/>
          <p:nvPr/>
        </p:nvSpPr>
        <p:spPr>
          <a:xfrm>
            <a:off x="2195513" y="1341438"/>
            <a:ext cx="5761037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 sz="1800" dirty="0">
              <a:latin typeface="Tahoma" panose="020B0604030504040204" pitchFamily="34" charset="0"/>
            </a:endParaRPr>
          </a:p>
        </p:txBody>
      </p:sp>
      <p:sp>
        <p:nvSpPr>
          <p:cNvPr id="155671" name="Text Box 23"/>
          <p:cNvSpPr txBox="1"/>
          <p:nvPr/>
        </p:nvSpPr>
        <p:spPr>
          <a:xfrm>
            <a:off x="3670300" y="261938"/>
            <a:ext cx="1500188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600" b="1" dirty="0">
                <a:solidFill>
                  <a:srgbClr val="CC0000"/>
                </a:solidFill>
                <a:latin typeface="Times New Roman" panose="02020603050405020304" pitchFamily="18" charset="0"/>
              </a:rPr>
              <a:t>đê </a:t>
            </a:r>
          </a:p>
        </p:txBody>
      </p:sp>
      <p:pic>
        <p:nvPicPr>
          <p:cNvPr id="78852" name="Picture 4" descr="POINSET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58888" cy="1254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8853" name="Picture 4" descr="POINSET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5400000">
            <a:off x="-38100" y="5556250"/>
            <a:ext cx="1258888" cy="1254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8854" name="Picture 4" descr="POINSET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7886700" y="1588"/>
            <a:ext cx="1258888" cy="1254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8855" name="Picture 4" descr="POINSET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7885113" y="5603875"/>
            <a:ext cx="1258887" cy="1254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5678" name="Picture 30" descr="ANd9GcSoEnc0TRNe6HAnMKdKUs-RgGJjGmAOctIszrNeY9p6I8qj1ONi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990600"/>
            <a:ext cx="4724400" cy="5867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5680" name="Picture 32" descr="sitv14012009-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90600"/>
            <a:ext cx="4419600" cy="5867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55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155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5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7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 descr="dela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25" y="3403600"/>
            <a:ext cx="4429125" cy="3314700"/>
          </a:xfrm>
          <a:prstGeom prst="rect">
            <a:avLst/>
          </a:prstGeom>
          <a:noFill/>
          <a:ln w="2857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87043" name="Picture 3" descr="ba dua tre tha dieu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880" y="-26670"/>
            <a:ext cx="4572000" cy="3384550"/>
          </a:xfrm>
          <a:prstGeom prst="rect">
            <a:avLst/>
          </a:prstGeom>
          <a:noFill/>
          <a:ln w="2857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87044" name="Picture 5" descr="Thadieu1606092[1]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3580" y="3357880"/>
            <a:ext cx="4546600" cy="3361055"/>
          </a:xfrm>
          <a:prstGeom prst="rect">
            <a:avLst/>
          </a:prstGeom>
          <a:noFill/>
          <a:ln w="2857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87045" name="Picture 6" descr="small_13963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6512" y="0"/>
            <a:ext cx="4500562" cy="33575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advTm="31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7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7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7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87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ext Box 2"/>
          <p:cNvSpPr txBox="1"/>
          <p:nvPr/>
        </p:nvSpPr>
        <p:spPr>
          <a:xfrm>
            <a:off x="2195513" y="1341438"/>
            <a:ext cx="5761037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 sz="1800" dirty="0">
              <a:latin typeface="Tahoma" panose="020B0604030504040204" pitchFamily="34" charset="0"/>
            </a:endParaRPr>
          </a:p>
        </p:txBody>
      </p:sp>
      <p:sp>
        <p:nvSpPr>
          <p:cNvPr id="155672" name="Text Box 24"/>
          <p:cNvSpPr txBox="1"/>
          <p:nvPr/>
        </p:nvSpPr>
        <p:spPr>
          <a:xfrm>
            <a:off x="2976563" y="369888"/>
            <a:ext cx="2736850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CC0000"/>
                </a:solidFill>
                <a:latin typeface="Times New Roman" panose="02020603050405020304" pitchFamily="18" charset="0"/>
              </a:rPr>
              <a:t>Chuyện cổ tích</a:t>
            </a:r>
          </a:p>
        </p:txBody>
      </p:sp>
      <p:pic>
        <p:nvPicPr>
          <p:cNvPr id="79876" name="Picture 4" descr="POINSET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58888" cy="1254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9877" name="Picture 4" descr="POINSET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5400000">
            <a:off x="-38100" y="5556250"/>
            <a:ext cx="1258888" cy="1254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9878" name="Picture 4" descr="POINSET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7886700" y="1588"/>
            <a:ext cx="1258888" cy="1254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9879" name="Picture 4" descr="POINSET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7885113" y="5603875"/>
            <a:ext cx="1258887" cy="1254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306" name="Picture 18" descr="tam-cam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854200"/>
            <a:ext cx="2349500" cy="3454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308" name="Picture 20" descr="nik136748705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6563" y="1779588"/>
            <a:ext cx="2714625" cy="35290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9882" name="AutoShape 22" descr="9k="/>
          <p:cNvSpPr>
            <a:spLocks noChangeAspect="1"/>
          </p:cNvSpPr>
          <p:nvPr/>
        </p:nvSpPr>
        <p:spPr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eaLnBrk="1" hangingPunct="1"/>
            <a:endParaRPr dirty="0">
              <a:latin typeface=".VnTime" panose="020B7200000000000000" pitchFamily="34" charset="0"/>
            </a:endParaRPr>
          </a:p>
        </p:txBody>
      </p:sp>
      <p:sp>
        <p:nvSpPr>
          <p:cNvPr id="79883" name="AutoShape 24" descr="9k="/>
          <p:cNvSpPr>
            <a:spLocks noChangeAspect="1"/>
          </p:cNvSpPr>
          <p:nvPr/>
        </p:nvSpPr>
        <p:spPr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eaLnBrk="1" hangingPunct="1"/>
            <a:endParaRPr dirty="0">
              <a:latin typeface=".VnTime" panose="020B7200000000000000" pitchFamily="34" charset="0"/>
            </a:endParaRPr>
          </a:p>
        </p:txBody>
      </p:sp>
      <p:pic>
        <p:nvPicPr>
          <p:cNvPr id="12314" name="Picture 26" descr="truyen-co-tich-viet-nam-cay-khe-44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1550" y="1817688"/>
            <a:ext cx="2473325" cy="35274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9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2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2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56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56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5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72" grpId="0"/>
      <p:bldP spid="155672" grpId="1"/>
      <p:bldP spid="79883" grpId="0"/>
      <p:bldP spid="79883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3"/>
          <p:cNvSpPr/>
          <p:nvPr/>
        </p:nvSpPr>
        <p:spPr>
          <a:xfrm>
            <a:off x="323850" y="4691063"/>
            <a:ext cx="8064500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</a:pPr>
            <a:endParaRPr lang="en-US" altLang="en-US" sz="2800" b="1" dirty="0">
              <a:solidFill>
                <a:srgbClr val="CC0000"/>
              </a:solidFill>
              <a:latin typeface=".VnTime" panose="020B7200000000000000" pitchFamily="34" charset="0"/>
            </a:endParaRPr>
          </a:p>
        </p:txBody>
      </p:sp>
      <p:sp>
        <p:nvSpPr>
          <p:cNvPr id="88067" name="Text Box 4"/>
          <p:cNvSpPr txBox="1"/>
          <p:nvPr/>
        </p:nvSpPr>
        <p:spPr>
          <a:xfrm>
            <a:off x="158750" y="-12700"/>
            <a:ext cx="184150" cy="3667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endParaRPr lang="en-US" altLang="en-US" dirty="0">
              <a:latin typeface="Tahoma" panose="020B0604030504040204" pitchFamily="34" charset="0"/>
            </a:endParaRPr>
          </a:p>
        </p:txBody>
      </p:sp>
      <p:sp>
        <p:nvSpPr>
          <p:cNvPr id="88068" name="Text Box 6"/>
          <p:cNvSpPr txBox="1"/>
          <p:nvPr/>
        </p:nvSpPr>
        <p:spPr>
          <a:xfrm>
            <a:off x="8728075" y="-12700"/>
            <a:ext cx="184150" cy="3667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endParaRPr lang="en-US" altLang="en-US" dirty="0">
              <a:latin typeface="Tahoma" panose="020B0604030504040204" pitchFamily="34" charset="0"/>
            </a:endParaRPr>
          </a:p>
        </p:txBody>
      </p:sp>
      <p:sp>
        <p:nvSpPr>
          <p:cNvPr id="88069" name="Text Box 8"/>
          <p:cNvSpPr txBox="1"/>
          <p:nvPr/>
        </p:nvSpPr>
        <p:spPr>
          <a:xfrm>
            <a:off x="879475" y="4524375"/>
            <a:ext cx="5780088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endParaRPr lang="en-US" altLang="en-US" dirty="0">
              <a:latin typeface="Tahoma" panose="020B0604030504040204" pitchFamily="34" charset="0"/>
            </a:endParaRPr>
          </a:p>
        </p:txBody>
      </p:sp>
      <p:sp>
        <p:nvSpPr>
          <p:cNvPr id="174099" name="Text Box 19"/>
          <p:cNvSpPr txBox="1"/>
          <p:nvPr/>
        </p:nvSpPr>
        <p:spPr>
          <a:xfrm>
            <a:off x="879475" y="2101850"/>
            <a:ext cx="7797800" cy="23082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4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Phần cuối bức thư cho ta thấy tình cảm của Đức đối với bà như thế nào ?</a:t>
            </a:r>
          </a:p>
        </p:txBody>
      </p:sp>
      <p:sp>
        <p:nvSpPr>
          <p:cNvPr id="174100" name="Text Box 20"/>
          <p:cNvSpPr txBox="1"/>
          <p:nvPr/>
        </p:nvSpPr>
        <p:spPr>
          <a:xfrm>
            <a:off x="1066800" y="4419600"/>
            <a:ext cx="6408738" cy="15700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4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Đức rất kính trọng và yêu quý bà.</a:t>
            </a:r>
          </a:p>
        </p:txBody>
      </p:sp>
      <p:pic>
        <p:nvPicPr>
          <p:cNvPr id="88072" name="Picture 4" descr="POINSET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58888" cy="1254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8073" name="Picture 4" descr="POINSET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5400000">
            <a:off x="-38100" y="5556250"/>
            <a:ext cx="1258888" cy="1254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8074" name="Picture 4" descr="POINSET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7886700" y="1588"/>
            <a:ext cx="1258888" cy="1254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8075" name="Picture 4" descr="POINSET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7885113" y="5603875"/>
            <a:ext cx="1258887" cy="12541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8076" name="Text Box 46"/>
          <p:cNvSpPr txBox="1"/>
          <p:nvPr/>
        </p:nvSpPr>
        <p:spPr>
          <a:xfrm>
            <a:off x="2592388" y="655638"/>
            <a:ext cx="3527425" cy="8302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Tìm hiểu bài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99" grpId="0"/>
      <p:bldP spid="17410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2 04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470025"/>
            <a:ext cx="8039100" cy="5387975"/>
          </a:xfrm>
          <a:prstGeom prst="rect">
            <a:avLst/>
          </a:prstGeom>
          <a:noFill/>
          <a:ln w="12700" cap="flat" cmpd="sng">
            <a:solidFill>
              <a:srgbClr val="A50021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70659" name="Text Box 8"/>
          <p:cNvSpPr txBox="1"/>
          <p:nvPr/>
        </p:nvSpPr>
        <p:spPr>
          <a:xfrm>
            <a:off x="0" y="-76200"/>
            <a:ext cx="91440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Thứ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ng</a:t>
            </a:r>
            <a:r>
              <a:rPr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1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tháng 11 năm 2020</a:t>
            </a:r>
            <a:endParaRPr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0660" name="Text Box 9"/>
          <p:cNvSpPr txBox="1"/>
          <p:nvPr/>
        </p:nvSpPr>
        <p:spPr>
          <a:xfrm>
            <a:off x="0" y="334963"/>
            <a:ext cx="9144000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Tập đọc</a:t>
            </a:r>
            <a:endParaRPr b="1" u="sng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06" name="Text Box 10"/>
          <p:cNvSpPr txBox="1"/>
          <p:nvPr/>
        </p:nvSpPr>
        <p:spPr>
          <a:xfrm>
            <a:off x="0" y="762000"/>
            <a:ext cx="9144000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 gửi b</a:t>
            </a:r>
            <a:r>
              <a:rPr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</a:p>
        </p:txBody>
      </p:sp>
      <p:pic>
        <p:nvPicPr>
          <p:cNvPr id="68610" name="Content Placeholder 3">
            <a:hlinkClick r:id="rId3" action="ppaction://hlinksldjump"/>
          </p:cNvPr>
          <p:cNvPicPr>
            <a:picLocks noGrp="1"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13410" y="1320800"/>
            <a:ext cx="3966845" cy="266890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8611" name="Picture 4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26585" y="1320800"/>
            <a:ext cx="4145915" cy="266890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8612" name="Picture 5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8775" y="3989705"/>
            <a:ext cx="8039735" cy="271970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9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686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" dur="2000"/>
                                        <p:tgtEl>
                                          <p:spTgt spid="686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" dur="2000"/>
                                        <p:tgtEl>
                                          <p:spTgt spid="686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3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6" grpId="0"/>
      <p:bldP spid="4106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3"/>
          <p:cNvSpPr/>
          <p:nvPr/>
        </p:nvSpPr>
        <p:spPr>
          <a:xfrm>
            <a:off x="323850" y="4691063"/>
            <a:ext cx="8064500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</a:pPr>
            <a:endParaRPr lang="en-US" altLang="en-US" sz="2800" b="1" dirty="0">
              <a:solidFill>
                <a:srgbClr val="CC0000"/>
              </a:solidFill>
              <a:latin typeface=".VnTime" panose="020B7200000000000000" pitchFamily="34" charset="0"/>
            </a:endParaRPr>
          </a:p>
        </p:txBody>
      </p:sp>
      <p:sp>
        <p:nvSpPr>
          <p:cNvPr id="90115" name="Text Box 4"/>
          <p:cNvSpPr txBox="1"/>
          <p:nvPr/>
        </p:nvSpPr>
        <p:spPr>
          <a:xfrm>
            <a:off x="158750" y="-12700"/>
            <a:ext cx="184150" cy="3667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endParaRPr lang="en-US" altLang="en-US" dirty="0">
              <a:latin typeface="Tahoma" panose="020B0604030504040204" pitchFamily="34" charset="0"/>
            </a:endParaRPr>
          </a:p>
        </p:txBody>
      </p:sp>
      <p:sp>
        <p:nvSpPr>
          <p:cNvPr id="90116" name="Text Box 6"/>
          <p:cNvSpPr txBox="1"/>
          <p:nvPr/>
        </p:nvSpPr>
        <p:spPr>
          <a:xfrm>
            <a:off x="8728075" y="-12700"/>
            <a:ext cx="184150" cy="3667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endParaRPr lang="en-US" altLang="en-US" dirty="0">
              <a:latin typeface="Tahoma" panose="020B0604030504040204" pitchFamily="34" charset="0"/>
            </a:endParaRPr>
          </a:p>
        </p:txBody>
      </p:sp>
      <p:sp>
        <p:nvSpPr>
          <p:cNvPr id="90117" name="Text Box 8"/>
          <p:cNvSpPr txBox="1"/>
          <p:nvPr/>
        </p:nvSpPr>
        <p:spPr>
          <a:xfrm>
            <a:off x="879475" y="4524375"/>
            <a:ext cx="5780088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endParaRPr lang="en-US" altLang="en-US" dirty="0">
              <a:latin typeface="Tahoma" panose="020B0604030504040204" pitchFamily="34" charset="0"/>
            </a:endParaRPr>
          </a:p>
        </p:txBody>
      </p:sp>
      <p:pic>
        <p:nvPicPr>
          <p:cNvPr id="90118" name="Picture 4" descr="POINSET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58888" cy="1254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0119" name="Picture 4" descr="POINSET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5400000">
            <a:off x="-38100" y="5556250"/>
            <a:ext cx="1258888" cy="1254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0120" name="Picture 4" descr="POINSET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7886700" y="1588"/>
            <a:ext cx="1258888" cy="1254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0121" name="Picture 4" descr="POINSET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7885113" y="5603875"/>
            <a:ext cx="1258887" cy="12541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" name="Text Box 33"/>
          <p:cNvSpPr txBox="1"/>
          <p:nvPr/>
        </p:nvSpPr>
        <p:spPr>
          <a:xfrm>
            <a:off x="457200" y="1258570"/>
            <a:ext cx="8270875" cy="30464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sz="3600" b="1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   </a:t>
            </a:r>
            <a:r>
              <a:rPr sz="4800" b="1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Bức thư nói lên tình cảm  gắn bó với quê hương v</a:t>
            </a:r>
            <a:r>
              <a:rPr sz="4800" b="1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à</a:t>
            </a:r>
            <a:r>
              <a:rPr sz="4800" b="1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tấm lòng yêu quý b</a:t>
            </a:r>
            <a:r>
              <a:rPr sz="4800" b="1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à</a:t>
            </a:r>
            <a:r>
              <a:rPr sz="4800" b="1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của người cháu.</a:t>
            </a:r>
            <a:endParaRPr sz="4800" b="1" dirty="0">
              <a:solidFill>
                <a:srgbClr val="0000FF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90123" name="Text Box 32"/>
          <p:cNvSpPr txBox="1"/>
          <p:nvPr/>
        </p:nvSpPr>
        <p:spPr>
          <a:xfrm>
            <a:off x="2540635" y="354330"/>
            <a:ext cx="3911600" cy="830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4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 </a:t>
            </a:r>
            <a:endParaRPr sz="4800" b="1" dirty="0">
              <a:solidFill>
                <a:schemeClr val="tx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ext Box 4"/>
          <p:cNvSpPr txBox="1"/>
          <p:nvPr/>
        </p:nvSpPr>
        <p:spPr>
          <a:xfrm>
            <a:off x="1143000" y="0"/>
            <a:ext cx="6773863" cy="830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sz="4800" b="1" dirty="0">
                <a:solidFill>
                  <a:srgbClr val="990099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Cấu trúc một bức thư</a:t>
            </a:r>
            <a:r>
              <a:rPr lang="vi-VN" altLang="x-none" sz="4800" b="1" dirty="0">
                <a:solidFill>
                  <a:srgbClr val="990099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sz="4800" b="1" dirty="0">
              <a:solidFill>
                <a:srgbClr val="990099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166917" name="Text Box 5"/>
          <p:cNvSpPr txBox="1"/>
          <p:nvPr/>
        </p:nvSpPr>
        <p:spPr>
          <a:xfrm>
            <a:off x="304800" y="1436688"/>
            <a:ext cx="2574925" cy="554037"/>
          </a:xfrm>
          <a:prstGeom prst="rect">
            <a:avLst/>
          </a:prstGeom>
          <a:noFill/>
          <a:ln w="381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r>
              <a:rPr sz="3000" b="1" dirty="0">
                <a:solidFill>
                  <a:srgbClr val="CC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Phần mở đầu</a:t>
            </a:r>
            <a:endParaRPr sz="3000" b="1" dirty="0">
              <a:solidFill>
                <a:srgbClr val="CC0000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166918" name="Line 6"/>
          <p:cNvSpPr/>
          <p:nvPr/>
        </p:nvSpPr>
        <p:spPr>
          <a:xfrm>
            <a:off x="1447800" y="1981200"/>
            <a:ext cx="0" cy="963613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66919" name="Text Box 7"/>
          <p:cNvSpPr txBox="1"/>
          <p:nvPr/>
        </p:nvSpPr>
        <p:spPr>
          <a:xfrm>
            <a:off x="304800" y="2946400"/>
            <a:ext cx="2520950" cy="1016000"/>
          </a:xfrm>
          <a:prstGeom prst="rect">
            <a:avLst/>
          </a:prstGeom>
          <a:noFill/>
          <a:ln w="381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r>
              <a:rPr sz="3000" b="1" dirty="0">
                <a:solidFill>
                  <a:srgbClr val="CC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Phần chính </a:t>
            </a:r>
          </a:p>
          <a:p>
            <a:r>
              <a:rPr sz="3000" b="1" dirty="0">
                <a:solidFill>
                  <a:srgbClr val="CC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bức thư</a:t>
            </a:r>
            <a:endParaRPr sz="3000" b="1" dirty="0">
              <a:solidFill>
                <a:srgbClr val="CC0000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166920" name="Text Box 8"/>
          <p:cNvSpPr txBox="1"/>
          <p:nvPr/>
        </p:nvSpPr>
        <p:spPr>
          <a:xfrm>
            <a:off x="319088" y="4886325"/>
            <a:ext cx="2576512" cy="554038"/>
          </a:xfrm>
          <a:prstGeom prst="rect">
            <a:avLst/>
          </a:prstGeom>
          <a:noFill/>
          <a:ln w="381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r>
              <a:rPr sz="3000" b="1" dirty="0">
                <a:solidFill>
                  <a:srgbClr val="CC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Phần cuối thư</a:t>
            </a:r>
            <a:endParaRPr sz="3000" b="1" dirty="0">
              <a:solidFill>
                <a:srgbClr val="CC0000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166921" name="Line 9"/>
          <p:cNvSpPr/>
          <p:nvPr/>
        </p:nvSpPr>
        <p:spPr>
          <a:xfrm>
            <a:off x="1447800" y="3962400"/>
            <a:ext cx="0" cy="923925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66922" name="Line 10"/>
          <p:cNvSpPr/>
          <p:nvPr/>
        </p:nvSpPr>
        <p:spPr>
          <a:xfrm flipV="1">
            <a:off x="2895600" y="1712913"/>
            <a:ext cx="788988" cy="11112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66923" name="Text Box 11"/>
          <p:cNvSpPr txBox="1"/>
          <p:nvPr/>
        </p:nvSpPr>
        <p:spPr>
          <a:xfrm>
            <a:off x="3706813" y="1219200"/>
            <a:ext cx="5360987" cy="1169988"/>
          </a:xfrm>
          <a:prstGeom prst="rect">
            <a:avLst/>
          </a:prstGeom>
          <a:noFill/>
          <a:ln w="381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-</a:t>
            </a:r>
            <a:r>
              <a:rPr sz="2800" b="1" dirty="0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sz="2800" b="1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Địa điểm, thời gian viết thư.</a:t>
            </a:r>
          </a:p>
          <a:p>
            <a:pPr>
              <a:spcBef>
                <a:spcPct val="50000"/>
              </a:spcBef>
            </a:pPr>
            <a:r>
              <a:rPr sz="2800" b="1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- Lời xưng hô với người nhận thư</a:t>
            </a:r>
            <a:r>
              <a:rPr lang="vi-VN" altLang="x-none" sz="2800" b="1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sz="2800" b="1" dirty="0">
              <a:solidFill>
                <a:srgbClr val="0000FF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166924" name="Line 12"/>
          <p:cNvSpPr/>
          <p:nvPr/>
        </p:nvSpPr>
        <p:spPr>
          <a:xfrm>
            <a:off x="2895600" y="3429000"/>
            <a:ext cx="749300" cy="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66925" name="Text Box 13"/>
          <p:cNvSpPr txBox="1"/>
          <p:nvPr/>
        </p:nvSpPr>
        <p:spPr>
          <a:xfrm>
            <a:off x="3706813" y="2944813"/>
            <a:ext cx="5360987" cy="1169987"/>
          </a:xfrm>
          <a:prstGeom prst="rect">
            <a:avLst/>
          </a:prstGeom>
          <a:noFill/>
          <a:ln w="381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- Thăm hỏi sức khoẻ.</a:t>
            </a:r>
          </a:p>
          <a:p>
            <a:pPr>
              <a:spcBef>
                <a:spcPct val="50000"/>
              </a:spcBef>
              <a:buChar char="-"/>
            </a:pPr>
            <a:r>
              <a:rPr sz="2800" b="1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Kể chuyện về mình v</a:t>
            </a:r>
            <a:r>
              <a:rPr sz="2800" b="1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à</a:t>
            </a:r>
            <a:r>
              <a:rPr sz="2800" b="1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gia đình.</a:t>
            </a:r>
            <a:endParaRPr sz="2800" b="1" dirty="0">
              <a:solidFill>
                <a:srgbClr val="0000FF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166926" name="Line 14"/>
          <p:cNvSpPr/>
          <p:nvPr/>
        </p:nvSpPr>
        <p:spPr>
          <a:xfrm flipV="1">
            <a:off x="2895600" y="5164138"/>
            <a:ext cx="788988" cy="17462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66931" name="Text Box 19"/>
          <p:cNvSpPr txBox="1"/>
          <p:nvPr/>
        </p:nvSpPr>
        <p:spPr>
          <a:xfrm>
            <a:off x="3706813" y="4641850"/>
            <a:ext cx="5360987" cy="1169988"/>
          </a:xfrm>
          <a:prstGeom prst="rect">
            <a:avLst/>
          </a:prstGeom>
          <a:noFill/>
          <a:ln w="381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har char="-"/>
            </a:pPr>
            <a:r>
              <a:rPr sz="2800" b="1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Lời chúc v</a:t>
            </a:r>
            <a:r>
              <a:rPr sz="2800" b="1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à</a:t>
            </a:r>
            <a:r>
              <a:rPr sz="2800" b="1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hứa hẹn.</a:t>
            </a:r>
          </a:p>
          <a:p>
            <a:pPr>
              <a:spcBef>
                <a:spcPct val="50000"/>
              </a:spcBef>
              <a:buChar char="-"/>
            </a:pPr>
            <a:r>
              <a:rPr sz="2800" b="1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Lời ch</a:t>
            </a:r>
            <a:r>
              <a:rPr sz="2800" b="1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à</a:t>
            </a:r>
            <a:r>
              <a:rPr sz="2800" b="1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o, chữ ký v</a:t>
            </a:r>
            <a:r>
              <a:rPr sz="2800" b="1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à</a:t>
            </a:r>
            <a:r>
              <a:rPr sz="2800" b="1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tên.</a:t>
            </a:r>
            <a:endParaRPr sz="2800" b="1" dirty="0">
              <a:solidFill>
                <a:srgbClr val="0000FF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pic>
        <p:nvPicPr>
          <p:cNvPr id="95246" name="Picture 4" descr="POINSET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58888" cy="1254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5247" name="Picture 4" descr="POINSET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-5400000">
            <a:off x="-38100" y="5556250"/>
            <a:ext cx="1258888" cy="1254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5248" name="Picture 4" descr="POINSET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7886700" y="1588"/>
            <a:ext cx="1258888" cy="1254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5249" name="Picture 4" descr="POINSET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7885113" y="5603875"/>
            <a:ext cx="1258887" cy="1254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6936" name="Chau yeu ba - Lee peo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58888" y="6308725"/>
            <a:ext cx="304800" cy="304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669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669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669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69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6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6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669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669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669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69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69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69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1669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1669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1669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69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69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6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1669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1669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1669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669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69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69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9" dur="80"/>
                                        <p:tgtEl>
                                          <p:spTgt spid="1669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0" dur="80"/>
                                        <p:tgtEl>
                                          <p:spTgt spid="1669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80"/>
                                        <p:tgtEl>
                                          <p:spTgt spid="1669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669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669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69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1" dur="80"/>
                                        <p:tgtEl>
                                          <p:spTgt spid="1669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2" dur="80"/>
                                        <p:tgtEl>
                                          <p:spTgt spid="1669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80"/>
                                        <p:tgtEl>
                                          <p:spTgt spid="1669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839"/>
                            </p:stCondLst>
                            <p:childTnLst>
                              <p:par>
                                <p:cTn id="7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116776" fill="hold"/>
                                        <p:tgtEl>
                                          <p:spTgt spid="1669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6936"/>
                </p:tgtEl>
              </p:cMediaNode>
            </p:audio>
          </p:childTnLst>
        </p:cTn>
      </p:par>
    </p:tnLst>
    <p:bldLst>
      <p:bldP spid="166917" grpId="0" bldLvl="0" animBg="1"/>
      <p:bldP spid="166919" grpId="0" bldLvl="0" animBg="1"/>
      <p:bldP spid="166920" grpId="0" bldLvl="0" animBg="1"/>
      <p:bldP spid="166923" grpId="0" bldLvl="0" animBg="1"/>
      <p:bldP spid="166925" grpId="0" bldLvl="0" animBg="1"/>
      <p:bldP spid="166931" grpId="0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4" descr="muar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1139" name="WordArt 5"/>
          <p:cNvSpPr>
            <a:spLocks noTextEdit="1"/>
          </p:cNvSpPr>
          <p:nvPr/>
        </p:nvSpPr>
        <p:spPr>
          <a:xfrm>
            <a:off x="2743200" y="2565400"/>
            <a:ext cx="5791200" cy="1943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en-US" sz="3600" b="1">
                <a:ln w="12700" cap="flat" cmpd="sng">
                  <a:solidFill>
                    <a:srgbClr val="339966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Luyện đọc lại</a:t>
            </a:r>
          </a:p>
        </p:txBody>
      </p:sp>
    </p:spTree>
  </p:cSld>
  <p:clrMapOvr>
    <a:masterClrMapping/>
  </p:clrMapOvr>
  <p:transition spd="slow">
    <p:circl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ext Box 10"/>
          <p:cNvSpPr txBox="1"/>
          <p:nvPr/>
        </p:nvSpPr>
        <p:spPr>
          <a:xfrm>
            <a:off x="3260725" y="0"/>
            <a:ext cx="2390775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sz="3600" b="1" dirty="0">
                <a:solidFill>
                  <a:srgbClr val="CC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Thư gửi b</a:t>
            </a:r>
            <a:r>
              <a:rPr sz="3600" b="1" dirty="0">
                <a:solidFill>
                  <a:srgbClr val="CC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à</a:t>
            </a:r>
            <a:r>
              <a:rPr sz="3600" b="1" dirty="0">
                <a:solidFill>
                  <a:srgbClr val="CC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sz="3600" b="1" dirty="0">
              <a:solidFill>
                <a:srgbClr val="CC0000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92163" name="Text Box 12"/>
          <p:cNvSpPr txBox="1"/>
          <p:nvPr/>
        </p:nvSpPr>
        <p:spPr>
          <a:xfrm>
            <a:off x="152400" y="681038"/>
            <a:ext cx="8839200" cy="52625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/>
            <a:r>
              <a:rPr sz="2400" b="1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                                    Hải phòng, ng</a:t>
            </a:r>
            <a:r>
              <a:rPr sz="2400" b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à</a:t>
            </a:r>
            <a:r>
              <a:rPr sz="2400" b="1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y 6 tháng 11 </a:t>
            </a:r>
            <a:r>
              <a:rPr lang="vi-VN" altLang="x-none" sz="2400" b="1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năm</a:t>
            </a:r>
            <a:r>
              <a:rPr sz="2400" b="1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2003 </a:t>
            </a:r>
          </a:p>
          <a:p>
            <a:pPr eaLnBrk="1" hangingPunct="1"/>
            <a:r>
              <a:rPr sz="2400" b="1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	B</a:t>
            </a:r>
            <a:r>
              <a:rPr sz="2400" b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à</a:t>
            </a:r>
            <a:r>
              <a:rPr sz="2400" b="1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kính yêu !</a:t>
            </a:r>
          </a:p>
          <a:p>
            <a:pPr eaLnBrk="1" hangingPunct="1"/>
            <a:r>
              <a:rPr sz="2400" b="1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	Lâu rồi, cháu chưa được về quê, cháu nhớ b</a:t>
            </a:r>
            <a:r>
              <a:rPr sz="2400" b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à</a:t>
            </a:r>
            <a:r>
              <a:rPr sz="2400" b="1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lắm.</a:t>
            </a:r>
          </a:p>
          <a:p>
            <a:pPr eaLnBrk="1" hangingPunct="1"/>
            <a:r>
              <a:rPr sz="2400" b="1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	Dạo n</a:t>
            </a:r>
            <a:r>
              <a:rPr sz="2400" b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à</a:t>
            </a:r>
            <a:r>
              <a:rPr sz="2400" b="1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y b</a:t>
            </a:r>
            <a:r>
              <a:rPr sz="2400" b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à</a:t>
            </a:r>
            <a:r>
              <a:rPr sz="2400" b="1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có khỏe không ạ ?</a:t>
            </a:r>
          </a:p>
          <a:p>
            <a:pPr eaLnBrk="1" hangingPunct="1"/>
            <a:r>
              <a:rPr sz="2400" b="1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	Gia đình cháu ngo</a:t>
            </a:r>
            <a:r>
              <a:rPr sz="2400" b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à</a:t>
            </a:r>
            <a:r>
              <a:rPr sz="2400" b="1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i n</a:t>
            </a:r>
            <a:r>
              <a:rPr sz="2400" b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à</a:t>
            </a:r>
            <a:r>
              <a:rPr sz="2400" b="1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y vẫn bình thường. N</a:t>
            </a:r>
            <a:r>
              <a:rPr lang="vi-VN" altLang="x-none" sz="2400" b="1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ăm</a:t>
            </a:r>
            <a:r>
              <a:rPr sz="2400" b="1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nay, cháu học lớp 3. Từ đầu </a:t>
            </a:r>
            <a:r>
              <a:rPr lang="vi-VN" altLang="x-none" sz="2400" b="1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năm</a:t>
            </a:r>
            <a:r>
              <a:rPr sz="2400" b="1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học đến giờ, cháu được tám điểm 10 rồi đấy, b</a:t>
            </a:r>
            <a:r>
              <a:rPr sz="2400" b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à</a:t>
            </a:r>
            <a:r>
              <a:rPr sz="2400" b="1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ạ! Ng</a:t>
            </a:r>
            <a:r>
              <a:rPr sz="2400" b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à</a:t>
            </a:r>
            <a:r>
              <a:rPr sz="2400" b="1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y nghỉ, cháu thường được bố mẹ cháu cho đi  chơi.</a:t>
            </a:r>
          </a:p>
          <a:p>
            <a:pPr eaLnBrk="1" hangingPunct="1"/>
            <a:r>
              <a:rPr sz="2400" b="1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	Cháu vẫn nhớ </a:t>
            </a:r>
            <a:r>
              <a:rPr lang="vi-VN" altLang="x-none" sz="2400" b="1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năm</a:t>
            </a:r>
            <a:r>
              <a:rPr sz="2400" b="1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ngoái được về quê, thả diều cùng anh Tuấn trên đê v</a:t>
            </a:r>
            <a:r>
              <a:rPr sz="2400" b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à</a:t>
            </a:r>
            <a:r>
              <a:rPr sz="2400" b="1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đêm đêm ngồi nghe b</a:t>
            </a:r>
            <a:r>
              <a:rPr sz="2400" b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à</a:t>
            </a:r>
            <a:r>
              <a:rPr sz="2400" b="1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kể chuyện cổ tích dưới ánh trăng.</a:t>
            </a:r>
          </a:p>
          <a:p>
            <a:pPr eaLnBrk="1" hangingPunct="1"/>
            <a:r>
              <a:rPr sz="2400" b="1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	Cháu hứa với b</a:t>
            </a:r>
            <a:r>
              <a:rPr sz="2400" b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à</a:t>
            </a:r>
            <a:r>
              <a:rPr sz="2400" b="1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sẽ học thật giỏi, luôn chăm ngoan để b</a:t>
            </a:r>
            <a:r>
              <a:rPr sz="2400" b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à</a:t>
            </a:r>
            <a:r>
              <a:rPr sz="2400" b="1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vui. Cháu kính chúc b</a:t>
            </a:r>
            <a:r>
              <a:rPr sz="2400" b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à</a:t>
            </a:r>
            <a:r>
              <a:rPr sz="2400" b="1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luôn mạnh khỏe, sống lâu. Cháu mong chóng đến hè để được về quê thăm b</a:t>
            </a:r>
            <a:r>
              <a:rPr sz="2400" b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à</a:t>
            </a:r>
            <a:r>
              <a:rPr sz="2400" b="1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eaLnBrk="1" hangingPunct="1"/>
            <a:endParaRPr sz="2400" b="1" dirty="0">
              <a:solidFill>
                <a:srgbClr val="000000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92164" name="Text Box 13"/>
          <p:cNvSpPr txBox="1"/>
          <p:nvPr/>
        </p:nvSpPr>
        <p:spPr>
          <a:xfrm>
            <a:off x="5257800" y="5505450"/>
            <a:ext cx="2895600" cy="1200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/>
            <a:r>
              <a:rPr sz="2400" b="1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Cháu của b</a:t>
            </a:r>
            <a:r>
              <a:rPr sz="2400" b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à</a:t>
            </a:r>
            <a:endParaRPr sz="2400" b="1" dirty="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algn="ctr" eaLnBrk="1" hangingPunct="1"/>
            <a:r>
              <a:rPr sz="2400" b="1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Đức </a:t>
            </a:r>
          </a:p>
          <a:p>
            <a:pPr algn="ctr" eaLnBrk="1" hangingPunct="1"/>
            <a:r>
              <a:rPr sz="2400" b="1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Trần Ho</a:t>
            </a:r>
            <a:r>
              <a:rPr sz="2400" b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à</a:t>
            </a:r>
            <a:r>
              <a:rPr sz="2400" b="1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i Đức </a:t>
            </a:r>
            <a:endParaRPr sz="2400" b="1" dirty="0">
              <a:solidFill>
                <a:srgbClr val="000000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pic>
        <p:nvPicPr>
          <p:cNvPr id="92165" name="Picture 4" descr="POINSET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47763" cy="1143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166" name="Picture 4" descr="POINSET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5400000">
            <a:off x="-38100" y="5626100"/>
            <a:ext cx="1189038" cy="11842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167" name="Picture 4" descr="POINSET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8002588" y="1588"/>
            <a:ext cx="1143000" cy="11382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168" name="Picture 4" descr="POINSET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7885113" y="5603875"/>
            <a:ext cx="1258887" cy="1254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blinds dir="vert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4" descr="muar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3187" name="WordArt 5"/>
          <p:cNvSpPr>
            <a:spLocks noTextEdit="1"/>
          </p:cNvSpPr>
          <p:nvPr/>
        </p:nvSpPr>
        <p:spPr>
          <a:xfrm>
            <a:off x="1981200" y="2286000"/>
            <a:ext cx="5410200" cy="22098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normAutofit/>
          </a:bodyPr>
          <a:lstStyle/>
          <a:p>
            <a:pPr algn="ctr"/>
            <a:r>
              <a:rPr lang="en-US" sz="3600" b="1">
                <a:ln w="1270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Thi đọc</a:t>
            </a:r>
          </a:p>
        </p:txBody>
      </p:sp>
    </p:spTree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2" descr="ml00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Rectangle 3"/>
          <p:cNvSpPr/>
          <p:nvPr/>
        </p:nvSpPr>
        <p:spPr>
          <a:xfrm>
            <a:off x="381000" y="0"/>
            <a:ext cx="8534400" cy="1640951"/>
          </a:xfrm>
          <a:prstGeom prst="rect">
            <a:avLst/>
          </a:prstGeom>
          <a:noFill/>
        </p:spPr>
        <p:txBody>
          <a:bodyPr wrap="none" numCol="1">
            <a:prstTxWarp prst="textChevron">
              <a:avLst>
                <a:gd name="adj" fmla="val 45743"/>
              </a:avLst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 dirty="0" err="1">
                <a:ln w="11430"/>
                <a:solidFill>
                  <a:srgbClr val="0000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sz="5400" b="1" i="0" u="none" strike="noStrike" kern="1200" cap="none" spc="0" normalizeH="0" baseline="0" noProof="0" dirty="0">
                <a:ln w="11430"/>
                <a:solidFill>
                  <a:srgbClr val="0000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11430"/>
                <a:solidFill>
                  <a:srgbClr val="0000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5400" b="1" i="0" u="none" strike="noStrike" kern="1200" cap="none" spc="0" normalizeH="0" baseline="0" noProof="0" dirty="0">
                <a:ln w="11430"/>
                <a:solidFill>
                  <a:srgbClr val="0000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11430"/>
                <a:solidFill>
                  <a:srgbClr val="0000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đến</a:t>
            </a:r>
            <a:r>
              <a:rPr kumimoji="0" lang="en-US" sz="5400" b="1" i="0" u="none" strike="noStrike" kern="1200" cap="none" spc="0" normalizeH="0" baseline="0" noProof="0" dirty="0">
                <a:ln w="11430"/>
                <a:solidFill>
                  <a:srgbClr val="0000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11430"/>
                <a:solidFill>
                  <a:srgbClr val="0000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đây</a:t>
            </a:r>
            <a:r>
              <a:rPr kumimoji="0" lang="en-US" sz="5400" b="1" i="0" u="none" strike="noStrike" kern="1200" cap="none" spc="0" normalizeH="0" baseline="0" noProof="0" dirty="0">
                <a:ln w="11430"/>
                <a:solidFill>
                  <a:srgbClr val="0000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11430"/>
                <a:solidFill>
                  <a:srgbClr val="0000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5400" b="1" i="0" u="none" strike="noStrike" kern="1200" cap="none" spc="0" normalizeH="0" baseline="0" noProof="0" dirty="0">
                <a:ln w="11430"/>
                <a:solidFill>
                  <a:srgbClr val="0000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11430"/>
                <a:solidFill>
                  <a:srgbClr val="0000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kết</a:t>
            </a:r>
            <a:r>
              <a:rPr kumimoji="0" lang="en-US" sz="5400" b="1" i="0" u="none" strike="noStrike" kern="1200" cap="none" spc="0" normalizeH="0" baseline="0" noProof="0" dirty="0">
                <a:ln w="11430"/>
                <a:solidFill>
                  <a:srgbClr val="0000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11430"/>
                <a:solidFill>
                  <a:srgbClr val="0000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thúc</a:t>
            </a:r>
            <a:r>
              <a:rPr kumimoji="0" lang="en-US" sz="5400" b="1" i="0" u="none" strike="noStrike" kern="1200" cap="none" spc="0" normalizeH="0" baseline="0" noProof="0" dirty="0">
                <a:ln w="11430"/>
                <a:solidFill>
                  <a:srgbClr val="0000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! </a:t>
            </a:r>
          </a:p>
        </p:txBody>
      </p:sp>
      <p:sp>
        <p:nvSpPr>
          <p:cNvPr id="6" name="Rectangle 5"/>
          <p:cNvSpPr/>
          <p:nvPr/>
        </p:nvSpPr>
        <p:spPr>
          <a:xfrm>
            <a:off x="304800" y="5902849"/>
            <a:ext cx="8534400" cy="955151"/>
          </a:xfrm>
          <a:prstGeom prst="rect">
            <a:avLst/>
          </a:prstGeom>
          <a:noFill/>
        </p:spPr>
        <p:txBody>
          <a:bodyPr wrap="none" numCol="1">
            <a:prstTxWarp prst="textChevron">
              <a:avLst>
                <a:gd name="adj" fmla="val 0"/>
              </a:avLst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 dirty="0" err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Chúc</a:t>
            </a:r>
            <a:r>
              <a:rPr kumimoji="0" lang="en-US" sz="5400" b="1" i="0" u="none" strike="noStrike" kern="1200" cap="none" spc="0" normalizeH="0" baseline="0" noProof="0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5400" b="1" i="0" u="none" strike="noStrike" kern="1200" cap="none" spc="0" normalizeH="0" baseline="0" noProof="0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sz="5400" b="1" i="0" u="none" strike="noStrike" kern="1200" cap="none" spc="0" normalizeH="0" baseline="0" noProof="0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chăm</a:t>
            </a:r>
            <a:r>
              <a:rPr kumimoji="0" lang="en-US" sz="5400" b="1" i="0" u="none" strike="noStrike" kern="1200" cap="none" spc="0" normalizeH="0" baseline="0" noProof="0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ngoan</a:t>
            </a:r>
            <a:r>
              <a:rPr kumimoji="0" lang="en-US" sz="5400" b="1" i="0" u="none" strike="noStrike" kern="1200" cap="none" spc="0" normalizeH="0" baseline="0" noProof="0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5400" b="1" i="0" u="none" strike="noStrike" kern="1200" cap="none" spc="0" normalizeH="0" baseline="0" noProof="0" dirty="0" err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5400" b="1" i="0" u="none" strike="noStrike" kern="1200" cap="none" spc="0" normalizeH="0" baseline="0" noProof="0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tốt</a:t>
            </a:r>
            <a:r>
              <a:rPr kumimoji="0" lang="en-US" sz="5400" b="1" i="0" u="none" strike="noStrike" kern="1200" cap="none" spc="0" normalizeH="0" baseline="0" noProof="0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! </a:t>
            </a:r>
          </a:p>
        </p:txBody>
      </p:sp>
      <p:sp>
        <p:nvSpPr>
          <p:cNvPr id="96261" name="Content Placeholder 2"/>
          <p:cNvSpPr txBox="1"/>
          <p:nvPr/>
        </p:nvSpPr>
        <p:spPr>
          <a:xfrm>
            <a:off x="-76200" y="2438400"/>
            <a:ext cx="9128125" cy="3382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marL="742950" lvl="1" indent="-285750" algn="ctr">
              <a:spcBef>
                <a:spcPct val="20000"/>
              </a:spcBef>
              <a:buClr>
                <a:srgbClr val="BBE0E3"/>
              </a:buClr>
              <a:buFont typeface="Wingdings" panose="05000000000000000000" pitchFamily="2" charset="2"/>
            </a:pPr>
            <a:endParaRPr sz="4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spcBef>
                <a:spcPct val="20000"/>
              </a:spcBef>
              <a:buClr>
                <a:srgbClr val="009999"/>
              </a:buClr>
              <a:buFont typeface="Wingdings" panose="05000000000000000000" pitchFamily="2" charset="2"/>
            </a:pPr>
            <a:endParaRPr sz="48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hecker/>
    <p:sndAc>
      <p:stSnd>
        <p:snd r:embed="rId2" name="click.wav"/>
      </p:stSnd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Box 3"/>
          <p:cNvSpPr txBox="1"/>
          <p:nvPr/>
        </p:nvSpPr>
        <p:spPr>
          <a:xfrm>
            <a:off x="381000" y="317500"/>
            <a:ext cx="8458200" cy="47894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</a:pPr>
            <a:r>
              <a:rPr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hãy đọc đoạn 1 b</a:t>
            </a:r>
            <a:r>
              <a:rPr sz="5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i: “Giọng quê hương” v</a:t>
            </a:r>
            <a:r>
              <a:rPr sz="5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trả lời câu hỏi: Thuyên v</a:t>
            </a:r>
            <a:r>
              <a:rPr sz="5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Đồng cùng ăn trong quán với những ai?</a:t>
            </a:r>
            <a:endParaRPr sz="5400" b="1" dirty="0">
              <a:latin typeface="VNI-Times" pitchFamily="2" charset="0"/>
              <a:ea typeface="Times New Roman" panose="02020603050405020304" pitchFamily="18" charset="0"/>
            </a:endParaRPr>
          </a:p>
        </p:txBody>
      </p:sp>
      <p:pic>
        <p:nvPicPr>
          <p:cNvPr id="67587" name="Content Placeholder 3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52400" y="5943600"/>
            <a:ext cx="838200" cy="838200"/>
          </a:xfrm>
        </p:spPr>
      </p:pic>
    </p:spTree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 descr="Kết quả hình ảnh cho chim dai bang"/>
          <p:cNvSpPr>
            <a:spLocks noChangeAspect="1"/>
          </p:cNvSpPr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eaLnBrk="1" hangingPunct="1"/>
            <a:endParaRPr lang="vi-VN" altLang="x-none" sz="18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68611" name="Picture 8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5638800"/>
            <a:ext cx="914400" cy="914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8612" name="Rectangle 1"/>
          <p:cNvSpPr/>
          <p:nvPr/>
        </p:nvSpPr>
        <p:spPr>
          <a:xfrm>
            <a:off x="231775" y="544513"/>
            <a:ext cx="8759825" cy="47894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</a:pPr>
            <a:r>
              <a:rPr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hãy đọc đoạn 2 b</a:t>
            </a:r>
            <a:r>
              <a:rPr sz="5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i: </a:t>
            </a:r>
          </a:p>
          <a:p>
            <a:pPr algn="just">
              <a:lnSpc>
                <a:spcPct val="115000"/>
              </a:lnSpc>
            </a:pPr>
            <a:r>
              <a:rPr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“Giọng quê hương” v</a:t>
            </a:r>
            <a:r>
              <a:rPr sz="5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trả lời câu hỏi: Chuyện gì xảy ra l</a:t>
            </a:r>
            <a:r>
              <a:rPr sz="5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Thuyên v</a:t>
            </a:r>
            <a:r>
              <a:rPr sz="5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Đồng ngạc nhiên?</a:t>
            </a:r>
            <a:endParaRPr sz="5400" b="1" dirty="0">
              <a:latin typeface="VNI-Times" pitchFamily="2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ircl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AutoShape 2" descr="Kết quả hình ảnh cho chim dai bang"/>
          <p:cNvSpPr>
            <a:spLocks noChangeAspect="1"/>
          </p:cNvSpPr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eaLnBrk="1" hangingPunct="1"/>
            <a:endParaRPr lang="vi-VN" altLang="x-none" sz="18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69635" name="Picture 7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25" y="5715000"/>
            <a:ext cx="1069975" cy="990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9636" name="TextBox 3"/>
          <p:cNvSpPr txBox="1"/>
          <p:nvPr/>
        </p:nvSpPr>
        <p:spPr>
          <a:xfrm>
            <a:off x="377825" y="352425"/>
            <a:ext cx="8461375" cy="48685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Cả lớp đọc thầm </a:t>
            </a:r>
            <a:r>
              <a:rPr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đoạn 3 b</a:t>
            </a:r>
            <a:r>
              <a:rPr sz="5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i: “Giọng quê hương” v</a:t>
            </a:r>
            <a:r>
              <a:rPr sz="5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trả lời câu hỏi: Vì sao anh thanh niên cảm ơn Thuyên v</a:t>
            </a:r>
            <a:r>
              <a:rPr sz="5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Đồng?</a:t>
            </a:r>
            <a:endParaRPr sz="5400" b="1" dirty="0">
              <a:latin typeface="VNI-Times" pitchFamily="2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ext Box 10"/>
          <p:cNvSpPr txBox="1"/>
          <p:nvPr/>
        </p:nvSpPr>
        <p:spPr>
          <a:xfrm>
            <a:off x="3260725" y="0"/>
            <a:ext cx="2390775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sz="3600" b="1" dirty="0">
                <a:solidFill>
                  <a:srgbClr val="CC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Thư gửi b</a:t>
            </a:r>
            <a:r>
              <a:rPr sz="3600" b="1" dirty="0">
                <a:solidFill>
                  <a:srgbClr val="CC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à</a:t>
            </a:r>
            <a:r>
              <a:rPr sz="3600" b="1" dirty="0">
                <a:solidFill>
                  <a:srgbClr val="CC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sz="3600" b="1" dirty="0">
              <a:solidFill>
                <a:srgbClr val="CC0000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71683" name="Text Box 12"/>
          <p:cNvSpPr txBox="1"/>
          <p:nvPr/>
        </p:nvSpPr>
        <p:spPr>
          <a:xfrm>
            <a:off x="152400" y="681038"/>
            <a:ext cx="8839200" cy="52625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/>
            <a:r>
              <a:rPr sz="2400" b="1" dirty="0">
                <a:latin typeface="Times New Roman" panose="02020603050405020304" pitchFamily="18" charset="0"/>
                <a:cs typeface="Arial" panose="020B0604020202020204" pitchFamily="34" charset="0"/>
              </a:rPr>
              <a:t>                                     Hải phòng, ng</a:t>
            </a:r>
            <a:r>
              <a:rPr sz="2400" b="1" dirty="0">
                <a:latin typeface="Times New Roman" panose="02020603050405020304" pitchFamily="18" charset="0"/>
                <a:ea typeface="Arial" panose="020B0604020202020204" pitchFamily="34" charset="0"/>
              </a:rPr>
              <a:t>à</a:t>
            </a:r>
            <a:r>
              <a:rPr sz="2400" b="1" dirty="0">
                <a:latin typeface="Times New Roman" panose="02020603050405020304" pitchFamily="18" charset="0"/>
                <a:cs typeface="Arial" panose="020B0604020202020204" pitchFamily="34" charset="0"/>
              </a:rPr>
              <a:t>y 6 tháng 11 </a:t>
            </a:r>
            <a:r>
              <a:rPr lang="vi-VN" altLang="x-none" sz="2400" b="1" dirty="0">
                <a:latin typeface="Times New Roman" panose="02020603050405020304" pitchFamily="18" charset="0"/>
                <a:cs typeface="Arial" panose="020B0604020202020204" pitchFamily="34" charset="0"/>
              </a:rPr>
              <a:t>năm</a:t>
            </a:r>
            <a:r>
              <a:rPr sz="2400" b="1" dirty="0">
                <a:latin typeface="Times New Roman" panose="02020603050405020304" pitchFamily="18" charset="0"/>
                <a:cs typeface="Arial" panose="020B0604020202020204" pitchFamily="34" charset="0"/>
              </a:rPr>
              <a:t> 2003 </a:t>
            </a:r>
          </a:p>
          <a:p>
            <a:pPr eaLnBrk="1" hangingPunct="1"/>
            <a:r>
              <a:rPr sz="2400" b="1" dirty="0">
                <a:latin typeface="Times New Roman" panose="02020603050405020304" pitchFamily="18" charset="0"/>
                <a:cs typeface="Arial" panose="020B0604020202020204" pitchFamily="34" charset="0"/>
              </a:rPr>
              <a:t>	B</a:t>
            </a:r>
            <a:r>
              <a:rPr sz="2400" b="1" dirty="0">
                <a:latin typeface="Times New Roman" panose="02020603050405020304" pitchFamily="18" charset="0"/>
                <a:ea typeface="Arial" panose="020B0604020202020204" pitchFamily="34" charset="0"/>
              </a:rPr>
              <a:t>à</a:t>
            </a:r>
            <a:r>
              <a:rPr sz="2400" b="1" dirty="0">
                <a:latin typeface="Times New Roman" panose="02020603050405020304" pitchFamily="18" charset="0"/>
                <a:cs typeface="Arial" panose="020B0604020202020204" pitchFamily="34" charset="0"/>
              </a:rPr>
              <a:t> kính yêu !</a:t>
            </a:r>
          </a:p>
          <a:p>
            <a:pPr eaLnBrk="1" hangingPunct="1"/>
            <a:r>
              <a:rPr sz="2400" b="1" dirty="0">
                <a:latin typeface="Times New Roman" panose="02020603050405020304" pitchFamily="18" charset="0"/>
                <a:cs typeface="Arial" panose="020B0604020202020204" pitchFamily="34" charset="0"/>
              </a:rPr>
              <a:t>	Lâu rồi, cháu chưa được về quê, cháu nhớ b</a:t>
            </a:r>
            <a:r>
              <a:rPr sz="2400" b="1" dirty="0">
                <a:latin typeface="Times New Roman" panose="02020603050405020304" pitchFamily="18" charset="0"/>
                <a:ea typeface="Arial" panose="020B0604020202020204" pitchFamily="34" charset="0"/>
              </a:rPr>
              <a:t>à</a:t>
            </a:r>
            <a:r>
              <a:rPr sz="2400" b="1" dirty="0">
                <a:latin typeface="Times New Roman" panose="02020603050405020304" pitchFamily="18" charset="0"/>
                <a:cs typeface="Arial" panose="020B0604020202020204" pitchFamily="34" charset="0"/>
              </a:rPr>
              <a:t> lắm.</a:t>
            </a:r>
          </a:p>
          <a:p>
            <a:pPr eaLnBrk="1" hangingPunct="1"/>
            <a:r>
              <a:rPr sz="2400" b="1" dirty="0">
                <a:latin typeface="Times New Roman" panose="02020603050405020304" pitchFamily="18" charset="0"/>
                <a:cs typeface="Arial" panose="020B0604020202020204" pitchFamily="34" charset="0"/>
              </a:rPr>
              <a:t>	Dạo n</a:t>
            </a:r>
            <a:r>
              <a:rPr sz="2400" b="1" dirty="0">
                <a:latin typeface="Times New Roman" panose="02020603050405020304" pitchFamily="18" charset="0"/>
                <a:ea typeface="Arial" panose="020B0604020202020204" pitchFamily="34" charset="0"/>
              </a:rPr>
              <a:t>à</a:t>
            </a:r>
            <a:r>
              <a:rPr sz="2400" b="1" dirty="0">
                <a:latin typeface="Times New Roman" panose="02020603050405020304" pitchFamily="18" charset="0"/>
                <a:cs typeface="Arial" panose="020B0604020202020204" pitchFamily="34" charset="0"/>
              </a:rPr>
              <a:t>y b</a:t>
            </a:r>
            <a:r>
              <a:rPr sz="2400" b="1" dirty="0">
                <a:latin typeface="Times New Roman" panose="02020603050405020304" pitchFamily="18" charset="0"/>
                <a:ea typeface="Arial" panose="020B0604020202020204" pitchFamily="34" charset="0"/>
              </a:rPr>
              <a:t>à</a:t>
            </a:r>
            <a:r>
              <a:rPr sz="2400" b="1" dirty="0">
                <a:latin typeface="Times New Roman" panose="02020603050405020304" pitchFamily="18" charset="0"/>
                <a:cs typeface="Arial" panose="020B0604020202020204" pitchFamily="34" charset="0"/>
              </a:rPr>
              <a:t> có khỏe không ạ ?</a:t>
            </a:r>
          </a:p>
          <a:p>
            <a:pPr eaLnBrk="1" hangingPunct="1"/>
            <a:r>
              <a:rPr sz="2400" b="1" dirty="0">
                <a:latin typeface="Times New Roman" panose="02020603050405020304" pitchFamily="18" charset="0"/>
                <a:cs typeface="Arial" panose="020B0604020202020204" pitchFamily="34" charset="0"/>
              </a:rPr>
              <a:t>	Gia đình cháu ngo</a:t>
            </a:r>
            <a:r>
              <a:rPr sz="2400" b="1" dirty="0">
                <a:latin typeface="Times New Roman" panose="02020603050405020304" pitchFamily="18" charset="0"/>
                <a:ea typeface="Arial" panose="020B0604020202020204" pitchFamily="34" charset="0"/>
              </a:rPr>
              <a:t>à</a:t>
            </a:r>
            <a:r>
              <a:rPr sz="2400" b="1" dirty="0">
                <a:latin typeface="Times New Roman" panose="02020603050405020304" pitchFamily="18" charset="0"/>
                <a:cs typeface="Arial" panose="020B0604020202020204" pitchFamily="34" charset="0"/>
              </a:rPr>
              <a:t>i n</a:t>
            </a:r>
            <a:r>
              <a:rPr sz="2400" b="1" dirty="0">
                <a:latin typeface="Times New Roman" panose="02020603050405020304" pitchFamily="18" charset="0"/>
                <a:ea typeface="Arial" panose="020B0604020202020204" pitchFamily="34" charset="0"/>
              </a:rPr>
              <a:t>à</a:t>
            </a:r>
            <a:r>
              <a:rPr sz="2400" b="1" dirty="0">
                <a:latin typeface="Times New Roman" panose="02020603050405020304" pitchFamily="18" charset="0"/>
                <a:cs typeface="Arial" panose="020B0604020202020204" pitchFamily="34" charset="0"/>
              </a:rPr>
              <a:t>y vẫn bình thường. N</a:t>
            </a:r>
            <a:r>
              <a:rPr lang="vi-VN" altLang="x-none" sz="2400" b="1" dirty="0">
                <a:latin typeface="Times New Roman" panose="02020603050405020304" pitchFamily="18" charset="0"/>
                <a:cs typeface="Arial" panose="020B0604020202020204" pitchFamily="34" charset="0"/>
              </a:rPr>
              <a:t>ăm</a:t>
            </a:r>
            <a:r>
              <a:rPr sz="2400" b="1" dirty="0">
                <a:latin typeface="Times New Roman" panose="02020603050405020304" pitchFamily="18" charset="0"/>
                <a:cs typeface="Arial" panose="020B0604020202020204" pitchFamily="34" charset="0"/>
              </a:rPr>
              <a:t> nay, cháu học lớp 3. Từ đầu </a:t>
            </a:r>
            <a:r>
              <a:rPr lang="vi-VN" altLang="x-none" sz="2400" b="1" dirty="0">
                <a:latin typeface="Times New Roman" panose="02020603050405020304" pitchFamily="18" charset="0"/>
                <a:cs typeface="Arial" panose="020B0604020202020204" pitchFamily="34" charset="0"/>
              </a:rPr>
              <a:t>năm</a:t>
            </a:r>
            <a:r>
              <a:rPr sz="2400" b="1" dirty="0">
                <a:latin typeface="Times New Roman" panose="02020603050405020304" pitchFamily="18" charset="0"/>
                <a:cs typeface="Arial" panose="020B0604020202020204" pitchFamily="34" charset="0"/>
              </a:rPr>
              <a:t> học đến giờ, cháu được tám điểm 10 rồi đấy, b</a:t>
            </a:r>
            <a:r>
              <a:rPr sz="2400" b="1" dirty="0">
                <a:latin typeface="Times New Roman" panose="02020603050405020304" pitchFamily="18" charset="0"/>
                <a:ea typeface="Arial" panose="020B0604020202020204" pitchFamily="34" charset="0"/>
              </a:rPr>
              <a:t>à</a:t>
            </a:r>
            <a:r>
              <a:rPr sz="2400" b="1" dirty="0">
                <a:latin typeface="Times New Roman" panose="02020603050405020304" pitchFamily="18" charset="0"/>
                <a:cs typeface="Arial" panose="020B0604020202020204" pitchFamily="34" charset="0"/>
              </a:rPr>
              <a:t> ạ! Ng</a:t>
            </a:r>
            <a:r>
              <a:rPr sz="2400" b="1" dirty="0">
                <a:latin typeface="Times New Roman" panose="02020603050405020304" pitchFamily="18" charset="0"/>
                <a:ea typeface="Arial" panose="020B0604020202020204" pitchFamily="34" charset="0"/>
              </a:rPr>
              <a:t>à</a:t>
            </a:r>
            <a:r>
              <a:rPr sz="2400" b="1" dirty="0">
                <a:latin typeface="Times New Roman" panose="02020603050405020304" pitchFamily="18" charset="0"/>
                <a:cs typeface="Arial" panose="020B0604020202020204" pitchFamily="34" charset="0"/>
              </a:rPr>
              <a:t>y nghỉ, cháu thường được bố mẹ cháu cho đi  chơi.</a:t>
            </a:r>
          </a:p>
          <a:p>
            <a:pPr eaLnBrk="1" hangingPunct="1"/>
            <a:r>
              <a:rPr sz="2400" b="1" dirty="0">
                <a:latin typeface="Times New Roman" panose="02020603050405020304" pitchFamily="18" charset="0"/>
                <a:cs typeface="Arial" panose="020B0604020202020204" pitchFamily="34" charset="0"/>
              </a:rPr>
              <a:t>	Cháu vẫn nhớ </a:t>
            </a:r>
            <a:r>
              <a:rPr lang="vi-VN" altLang="x-none" sz="2400" b="1" dirty="0">
                <a:latin typeface="Times New Roman" panose="02020603050405020304" pitchFamily="18" charset="0"/>
                <a:cs typeface="Arial" panose="020B0604020202020204" pitchFamily="34" charset="0"/>
              </a:rPr>
              <a:t>năm</a:t>
            </a:r>
            <a:r>
              <a:rPr sz="2400" b="1" dirty="0">
                <a:latin typeface="Times New Roman" panose="02020603050405020304" pitchFamily="18" charset="0"/>
                <a:cs typeface="Arial" panose="020B0604020202020204" pitchFamily="34" charset="0"/>
              </a:rPr>
              <a:t> ngoái được về quê, thả diều cùng anh Tuấn trên đê v</a:t>
            </a:r>
            <a:r>
              <a:rPr sz="2400" b="1" dirty="0">
                <a:latin typeface="Times New Roman" panose="02020603050405020304" pitchFamily="18" charset="0"/>
                <a:ea typeface="Arial" panose="020B0604020202020204" pitchFamily="34" charset="0"/>
              </a:rPr>
              <a:t>à</a:t>
            </a:r>
            <a:r>
              <a:rPr sz="2400" b="1" dirty="0">
                <a:latin typeface="Times New Roman" panose="02020603050405020304" pitchFamily="18" charset="0"/>
                <a:cs typeface="Arial" panose="020B0604020202020204" pitchFamily="34" charset="0"/>
              </a:rPr>
              <a:t> đêm đêm ngồi nghe b</a:t>
            </a:r>
            <a:r>
              <a:rPr sz="2400" b="1" dirty="0">
                <a:latin typeface="Times New Roman" panose="02020603050405020304" pitchFamily="18" charset="0"/>
                <a:ea typeface="Arial" panose="020B0604020202020204" pitchFamily="34" charset="0"/>
              </a:rPr>
              <a:t>à</a:t>
            </a:r>
            <a:r>
              <a:rPr sz="2400" b="1" dirty="0">
                <a:latin typeface="Times New Roman" panose="02020603050405020304" pitchFamily="18" charset="0"/>
                <a:cs typeface="Arial" panose="020B0604020202020204" pitchFamily="34" charset="0"/>
              </a:rPr>
              <a:t> kể chuyện cổ tích dưới ánh trăng.</a:t>
            </a:r>
          </a:p>
          <a:p>
            <a:pPr eaLnBrk="1" hangingPunct="1"/>
            <a:r>
              <a:rPr sz="2400" b="1" dirty="0">
                <a:latin typeface="Times New Roman" panose="02020603050405020304" pitchFamily="18" charset="0"/>
                <a:cs typeface="Arial" panose="020B0604020202020204" pitchFamily="34" charset="0"/>
              </a:rPr>
              <a:t>	Cháu hứa với b</a:t>
            </a:r>
            <a:r>
              <a:rPr sz="2400" b="1" dirty="0">
                <a:latin typeface="Times New Roman" panose="02020603050405020304" pitchFamily="18" charset="0"/>
                <a:ea typeface="Arial" panose="020B0604020202020204" pitchFamily="34" charset="0"/>
              </a:rPr>
              <a:t>à</a:t>
            </a:r>
            <a:r>
              <a:rPr sz="2400" b="1" dirty="0">
                <a:latin typeface="Times New Roman" panose="02020603050405020304" pitchFamily="18" charset="0"/>
                <a:cs typeface="Arial" panose="020B0604020202020204" pitchFamily="34" charset="0"/>
              </a:rPr>
              <a:t> sẽ học thật giỏi, luôn chăm ngoan để b</a:t>
            </a:r>
            <a:r>
              <a:rPr sz="2400" b="1" dirty="0">
                <a:latin typeface="Times New Roman" panose="02020603050405020304" pitchFamily="18" charset="0"/>
                <a:ea typeface="Arial" panose="020B0604020202020204" pitchFamily="34" charset="0"/>
              </a:rPr>
              <a:t>à</a:t>
            </a:r>
            <a:r>
              <a:rPr sz="2400" b="1" dirty="0">
                <a:latin typeface="Times New Roman" panose="02020603050405020304" pitchFamily="18" charset="0"/>
                <a:cs typeface="Arial" panose="020B0604020202020204" pitchFamily="34" charset="0"/>
              </a:rPr>
              <a:t> vui. Cháu kính chúc b</a:t>
            </a:r>
            <a:r>
              <a:rPr sz="2400" b="1" dirty="0">
                <a:latin typeface="Times New Roman" panose="02020603050405020304" pitchFamily="18" charset="0"/>
                <a:ea typeface="Arial" panose="020B0604020202020204" pitchFamily="34" charset="0"/>
              </a:rPr>
              <a:t>à</a:t>
            </a:r>
            <a:r>
              <a:rPr sz="2400" b="1" dirty="0">
                <a:latin typeface="Times New Roman" panose="02020603050405020304" pitchFamily="18" charset="0"/>
                <a:cs typeface="Arial" panose="020B0604020202020204" pitchFamily="34" charset="0"/>
              </a:rPr>
              <a:t> luôn mạnh khỏe, sống lâu. Cháu mong chóng đến hè để được về quê thăm b</a:t>
            </a:r>
            <a:r>
              <a:rPr sz="2400" b="1" dirty="0">
                <a:latin typeface="Times New Roman" panose="02020603050405020304" pitchFamily="18" charset="0"/>
                <a:ea typeface="Arial" panose="020B0604020202020204" pitchFamily="34" charset="0"/>
              </a:rPr>
              <a:t>à</a:t>
            </a:r>
            <a:r>
              <a:rPr sz="2400" b="1" dirty="0">
                <a:latin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eaLnBrk="1" hangingPunct="1"/>
            <a:endParaRPr sz="2400" b="1" dirty="0"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71684" name="Text Box 13"/>
          <p:cNvSpPr txBox="1"/>
          <p:nvPr/>
        </p:nvSpPr>
        <p:spPr>
          <a:xfrm>
            <a:off x="5257800" y="5505450"/>
            <a:ext cx="2895600" cy="1200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/>
            <a:r>
              <a:rPr sz="2400" b="1" dirty="0">
                <a:latin typeface="Times New Roman" panose="02020603050405020304" pitchFamily="18" charset="0"/>
                <a:cs typeface="Arial" panose="020B0604020202020204" pitchFamily="34" charset="0"/>
              </a:rPr>
              <a:t>Cháu của b</a:t>
            </a:r>
            <a:r>
              <a:rPr sz="2400" b="1" dirty="0">
                <a:latin typeface="Times New Roman" panose="02020603050405020304" pitchFamily="18" charset="0"/>
                <a:ea typeface="Arial" panose="020B0604020202020204" pitchFamily="34" charset="0"/>
              </a:rPr>
              <a:t>à</a:t>
            </a:r>
            <a:endParaRPr sz="2400" b="1" dirty="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algn="ctr" eaLnBrk="1" hangingPunct="1"/>
            <a:r>
              <a:rPr sz="2400" b="1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sz="2400" b="1" i="1" dirty="0">
                <a:latin typeface="Times New Roman" panose="02020603050405020304" pitchFamily="18" charset="0"/>
                <a:cs typeface="Arial" panose="020B0604020202020204" pitchFamily="34" charset="0"/>
              </a:rPr>
              <a:t>Đức </a:t>
            </a:r>
          </a:p>
          <a:p>
            <a:pPr algn="ctr" eaLnBrk="1" hangingPunct="1"/>
            <a:r>
              <a:rPr sz="2400" b="1" dirty="0">
                <a:latin typeface="Times New Roman" panose="02020603050405020304" pitchFamily="18" charset="0"/>
                <a:cs typeface="Arial" panose="020B0604020202020204" pitchFamily="34" charset="0"/>
              </a:rPr>
              <a:t>Trần Ho</a:t>
            </a:r>
            <a:r>
              <a:rPr sz="2400" b="1" dirty="0">
                <a:latin typeface="Times New Roman" panose="02020603050405020304" pitchFamily="18" charset="0"/>
                <a:ea typeface="Arial" panose="020B0604020202020204" pitchFamily="34" charset="0"/>
              </a:rPr>
              <a:t>à</a:t>
            </a:r>
            <a:r>
              <a:rPr sz="2400" b="1" dirty="0">
                <a:latin typeface="Times New Roman" panose="02020603050405020304" pitchFamily="18" charset="0"/>
                <a:cs typeface="Arial" panose="020B0604020202020204" pitchFamily="34" charset="0"/>
              </a:rPr>
              <a:t>i Đức </a:t>
            </a:r>
            <a:endParaRPr sz="2400" b="1" dirty="0"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pic>
        <p:nvPicPr>
          <p:cNvPr id="71685" name="Picture 4" descr="POINSET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47763" cy="1143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686" name="Picture 4" descr="POINSET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5400000">
            <a:off x="-38100" y="5626100"/>
            <a:ext cx="1189038" cy="11842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687" name="Picture 4" descr="POINSET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8002588" y="1588"/>
            <a:ext cx="1143000" cy="11382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688" name="Picture 4" descr="POINSET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7885113" y="5603875"/>
            <a:ext cx="1258887" cy="1254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check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684337"/>
          </a:xfrm>
        </p:spPr>
        <p:txBody>
          <a:bodyPr/>
          <a:lstStyle/>
          <a:p>
            <a:r>
              <a:rPr lang="vi-VN" dirty="0"/>
              <a:t>Thư gửi bà</a:t>
            </a:r>
            <a:endParaRPr lang="en-US" dirty="0"/>
          </a:p>
        </p:txBody>
      </p:sp>
      <p:sp>
        <p:nvSpPr>
          <p:cNvPr id="10242" name="Text Box 4"/>
          <p:cNvSpPr txBox="1"/>
          <p:nvPr/>
        </p:nvSpPr>
        <p:spPr>
          <a:xfrm>
            <a:off x="381000" y="2133600"/>
            <a:ext cx="5184775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457200" indent="-457200"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b="1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Bức thư chia l</a:t>
            </a:r>
            <a:r>
              <a:rPr b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à</a:t>
            </a:r>
            <a:r>
              <a:rPr b="1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m 3 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phần</a:t>
            </a:r>
            <a:r>
              <a:rPr b="1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: </a:t>
            </a:r>
            <a:endParaRPr b="1" dirty="0">
              <a:solidFill>
                <a:srgbClr val="000000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10243" name="Text Box 5"/>
          <p:cNvSpPr txBox="1"/>
          <p:nvPr/>
        </p:nvSpPr>
        <p:spPr>
          <a:xfrm>
            <a:off x="152400" y="2743200"/>
            <a:ext cx="8799513" cy="1076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b="1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Phần m</a:t>
            </a:r>
            <a:r>
              <a:rPr b="1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ở đầu thư </a:t>
            </a:r>
            <a:r>
              <a:rPr b="1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(Từ Hải phòng </a:t>
            </a:r>
            <a:r>
              <a:rPr b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…</a:t>
            </a:r>
            <a:r>
              <a:rPr b="1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đến cháu nhớ b</a:t>
            </a:r>
            <a:r>
              <a:rPr b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à</a:t>
            </a:r>
            <a:r>
              <a:rPr b="1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lắm.) </a:t>
            </a:r>
            <a:endParaRPr b="1" dirty="0">
              <a:solidFill>
                <a:srgbClr val="000000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10244" name="Text Box 6"/>
          <p:cNvSpPr txBox="1"/>
          <p:nvPr/>
        </p:nvSpPr>
        <p:spPr>
          <a:xfrm>
            <a:off x="117475" y="3810000"/>
            <a:ext cx="8834438" cy="1076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Phần n</a:t>
            </a:r>
            <a:r>
              <a:rPr b="1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ội dung chính bức thư </a:t>
            </a:r>
            <a:r>
              <a:rPr b="1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( Từ Dạo n</a:t>
            </a:r>
            <a:r>
              <a:rPr b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à</a:t>
            </a:r>
            <a:r>
              <a:rPr b="1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y </a:t>
            </a:r>
            <a:r>
              <a:rPr b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…</a:t>
            </a:r>
            <a:r>
              <a:rPr b="1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đến dưới ánh trăng.) </a:t>
            </a:r>
            <a:endParaRPr b="1" dirty="0">
              <a:solidFill>
                <a:srgbClr val="000000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10245" name="Text Box 7"/>
          <p:cNvSpPr txBox="1"/>
          <p:nvPr/>
        </p:nvSpPr>
        <p:spPr>
          <a:xfrm>
            <a:off x="223838" y="4953000"/>
            <a:ext cx="8691562" cy="1076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k</a:t>
            </a:r>
            <a:r>
              <a:rPr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ết thúc thư </a:t>
            </a:r>
            <a:r>
              <a:rPr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 hứa với b</a:t>
            </a:r>
            <a:r>
              <a:rPr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 hết.)</a:t>
            </a:r>
            <a:endParaRPr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5782" name="Picture 4" descr="POINSET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58888" cy="1254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5783" name="Picture 4" descr="POINSET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5400000">
            <a:off x="-38100" y="5784850"/>
            <a:ext cx="1030288" cy="10271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5784" name="Picture 4" descr="POINSET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7886700" y="1588"/>
            <a:ext cx="1258888" cy="1254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5785" name="Picture 4" descr="POINSET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8064500" y="5783263"/>
            <a:ext cx="1079500" cy="10747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5787" name="Text Box 8"/>
          <p:cNvSpPr txBox="1"/>
          <p:nvPr/>
        </p:nvSpPr>
        <p:spPr>
          <a:xfrm>
            <a:off x="0" y="-76200"/>
            <a:ext cx="91440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Thứ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ng</a:t>
            </a:r>
            <a:r>
              <a:rPr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1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tháng 11 năm 2020</a:t>
            </a:r>
            <a:endParaRPr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5788" name="Text Box 9"/>
          <p:cNvSpPr txBox="1"/>
          <p:nvPr/>
        </p:nvSpPr>
        <p:spPr>
          <a:xfrm>
            <a:off x="0" y="339090"/>
            <a:ext cx="91440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b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đọc</a:t>
            </a:r>
            <a:endParaRPr b="1" u="sng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7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7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7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43" grpId="0"/>
      <p:bldP spid="10244" grpId="0"/>
      <p:bldP spid="1024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2946" name="Picture 4" descr="muar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2947" name="WordArt 5"/>
          <p:cNvSpPr>
            <a:spLocks noTextEdit="1"/>
          </p:cNvSpPr>
          <p:nvPr/>
        </p:nvSpPr>
        <p:spPr>
          <a:xfrm>
            <a:off x="2743200" y="2362200"/>
            <a:ext cx="5791200" cy="1943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en-US" sz="3600" b="1" dirty="0" err="1">
                <a:ln w="12700" cap="flat" cmpd="sng">
                  <a:solidFill>
                    <a:srgbClr val="339966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Luyện</a:t>
            </a:r>
            <a:r>
              <a:rPr lang="en-US" sz="3600" b="1" dirty="0">
                <a:ln w="12700" cap="flat" cmpd="sng">
                  <a:solidFill>
                    <a:srgbClr val="339966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ln w="12700" cap="flat" cmpd="sng">
                  <a:solidFill>
                    <a:srgbClr val="339966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3600" b="1" dirty="0">
                <a:ln w="12700" cap="flat" cmpd="sng">
                  <a:solidFill>
                    <a:srgbClr val="339966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ln w="12700" cap="flat" cmpd="sng">
                  <a:solidFill>
                    <a:srgbClr val="339966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endParaRPr lang="en-US" sz="3600" b="1" dirty="0">
              <a:ln w="12700" cap="flat" cmpd="sng">
                <a:solidFill>
                  <a:srgbClr val="339966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206240" y="2220595"/>
            <a:ext cx="2743200" cy="2084705"/>
          </a:xfrm>
        </p:spPr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năm ngoái</a:t>
            </a:r>
          </a:p>
          <a:p>
            <a:r>
              <a:rPr lang="en-US" b="1">
                <a:solidFill>
                  <a:srgbClr val="FF0000"/>
                </a:solidFill>
              </a:rPr>
              <a:t>thả diều</a:t>
            </a:r>
          </a:p>
          <a:p>
            <a:r>
              <a:rPr lang="en-US" b="1">
                <a:solidFill>
                  <a:srgbClr val="FF0000"/>
                </a:solidFill>
              </a:rPr>
              <a:t>kể chuyện</a:t>
            </a:r>
          </a:p>
          <a:p>
            <a:endParaRPr lang="en-US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829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2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7" grpId="0"/>
      <p:bldP spid="82947" grpId="1"/>
      <p:bldP spid="4" grpId="0" uiExpand="1" build="p"/>
      <p:bldP spid="4" grpI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ext Box 29"/>
          <p:cNvSpPr txBox="1"/>
          <p:nvPr/>
        </p:nvSpPr>
        <p:spPr>
          <a:xfrm>
            <a:off x="497840" y="1787525"/>
            <a:ext cx="8534400" cy="17907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indent="457200" algn="just">
              <a:lnSpc>
                <a:spcPct val="115000"/>
              </a:lnSpc>
            </a:pPr>
            <a:r>
              <a:rPr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 vẫn nhớ năm ngoái được về quê, thả diều cùng anh Tuấn trên đê  v</a:t>
            </a:r>
            <a:r>
              <a:rPr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đêm đêm  ngồi nghe b</a:t>
            </a:r>
            <a:r>
              <a:rPr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kể chuyện cổ tích dưới ánh trăng. </a:t>
            </a:r>
            <a:endParaRPr b="1" dirty="0">
              <a:solidFill>
                <a:srgbClr val="0000FF"/>
              </a:solidFill>
              <a:latin typeface="VNI-Times" pitchFamily="2" charset="0"/>
              <a:ea typeface="Times New Roman" panose="02020603050405020304" pitchFamily="18" charset="0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>
            <a:off x="2286000" y="2133600"/>
            <a:ext cx="4267200" cy="1588"/>
          </a:xfrm>
          <a:prstGeom prst="line">
            <a:avLst/>
          </a:prstGeom>
          <a:ln w="25400">
            <a:solidFill>
              <a:schemeClr val="tx1"/>
            </a:solidFill>
          </a:ln>
          <a:scene3d>
            <a:camera prst="orthographicFront">
              <a:rot lat="0" lon="540000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7828" name="Picture 4" descr="POINSET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7934325" y="5603875"/>
            <a:ext cx="1258888" cy="1254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7829" name="Picture 4" descr="POINSET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7883525" y="123825"/>
            <a:ext cx="1258888" cy="1254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7830" name="Picture 4" descr="POINSET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58888" cy="1254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7831" name="Picture 4" descr="POINSET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5400000">
            <a:off x="7938" y="5600700"/>
            <a:ext cx="1258887" cy="12541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7832" name="Text Box 10"/>
          <p:cNvSpPr txBox="1"/>
          <p:nvPr/>
        </p:nvSpPr>
        <p:spPr>
          <a:xfrm>
            <a:off x="-28575" y="398463"/>
            <a:ext cx="9144000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câu d</a:t>
            </a:r>
            <a:r>
              <a:rPr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sz="40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" name="Line 21"/>
          <p:cNvSpPr/>
          <p:nvPr/>
        </p:nvSpPr>
        <p:spPr>
          <a:xfrm flipH="1">
            <a:off x="5530215" y="2417763"/>
            <a:ext cx="185738" cy="528637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9" name="Line 21"/>
          <p:cNvSpPr/>
          <p:nvPr/>
        </p:nvSpPr>
        <p:spPr>
          <a:xfrm flipH="1">
            <a:off x="7886065" y="2418715"/>
            <a:ext cx="185738" cy="528638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0" name="Line 21"/>
          <p:cNvSpPr/>
          <p:nvPr/>
        </p:nvSpPr>
        <p:spPr>
          <a:xfrm flipH="1">
            <a:off x="7841615" y="3048000"/>
            <a:ext cx="185738" cy="530225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1" name="Line 21"/>
          <p:cNvSpPr/>
          <p:nvPr/>
        </p:nvSpPr>
        <p:spPr>
          <a:xfrm flipH="1">
            <a:off x="7919403" y="3048000"/>
            <a:ext cx="185737" cy="530225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</p:spTree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Crayons</Template>
  <TotalTime>10</TotalTime>
  <Words>1037</Words>
  <Application>Microsoft Office PowerPoint</Application>
  <PresentationFormat>On-screen Show (4:3)</PresentationFormat>
  <Paragraphs>92</Paragraphs>
  <Slides>25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25</vt:i4>
      </vt:variant>
    </vt:vector>
  </HeadingPairs>
  <TitlesOfParts>
    <vt:vector size="37" baseType="lpstr">
      <vt:lpstr>.VnTime</vt:lpstr>
      <vt:lpstr>Arial</vt:lpstr>
      <vt:lpstr>Calibri</vt:lpstr>
      <vt:lpstr>Tahoma</vt:lpstr>
      <vt:lpstr>Times New Roman</vt:lpstr>
      <vt:lpstr>VNI-Times</vt:lpstr>
      <vt:lpstr>Wingdings</vt:lpstr>
      <vt:lpstr>2_Default Design</vt:lpstr>
      <vt:lpstr>2_Office Theme</vt:lpstr>
      <vt:lpstr>Default Design</vt:lpstr>
      <vt:lpstr>3_Default Design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Thư gửi bà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Chµo mõng c¸c thÇy c« gi¸o vÒ th¨m líp vµ dù giê LuyÖn tõ vµ c©u líp 2A</dc:title>
  <dc:creator>NoName</dc:creator>
  <cp:lastModifiedBy>Hoàng Anh Tuấn</cp:lastModifiedBy>
  <cp:revision>377</cp:revision>
  <dcterms:created xsi:type="dcterms:W3CDTF">2007-10-25T02:11:00Z</dcterms:created>
  <dcterms:modified xsi:type="dcterms:W3CDTF">2021-10-28T15:27:06Z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1033-11.2.0.9739</vt:lpwstr>
  </property>
</Properties>
</file>