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7"/>
  </p:notesMasterIdLst>
  <p:sldIdLst>
    <p:sldId id="374" r:id="rId3"/>
    <p:sldId id="365" r:id="rId4"/>
    <p:sldId id="351" r:id="rId5"/>
    <p:sldId id="263" r:id="rId6"/>
    <p:sldId id="367" r:id="rId7"/>
    <p:sldId id="258" r:id="rId8"/>
    <p:sldId id="370" r:id="rId9"/>
    <p:sldId id="259" r:id="rId10"/>
    <p:sldId id="371" r:id="rId11"/>
    <p:sldId id="369" r:id="rId12"/>
    <p:sldId id="261" r:id="rId13"/>
    <p:sldId id="372" r:id="rId14"/>
    <p:sldId id="373" r:id="rId15"/>
    <p:sldId id="260" r:id="rId16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4" autoAdjust="0"/>
    <p:restoredTop sz="69240" autoAdjust="0"/>
  </p:normalViewPr>
  <p:slideViewPr>
    <p:cSldViewPr snapToGrid="0">
      <p:cViewPr varScale="1">
        <p:scale>
          <a:sx n="56" d="100"/>
          <a:sy n="56" d="100"/>
        </p:scale>
        <p:origin x="1531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354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027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38887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719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BT?</a:t>
            </a:r>
          </a:p>
          <a:p>
            <a:pPr marL="171450" indent="-171450">
              <a:buFontTx/>
              <a:buChar char="-"/>
            </a:pPr>
            <a:r>
              <a:rPr lang="en-US" dirty="0"/>
              <a:t>Khi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con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dirty="0"/>
              <a:t>Qua BT </a:t>
            </a:r>
            <a:r>
              <a:rPr lang="en-US" dirty="0" err="1"/>
              <a:t>này</a:t>
            </a:r>
            <a:r>
              <a:rPr lang="en-US" dirty="0"/>
              <a:t> con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47601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Hãy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nêu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cách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giải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khác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cho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Đây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là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dạng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toán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gì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chúng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ta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đã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học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=&gt;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chốt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: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giải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toán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Quan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hệ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tỉ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dạng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1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97313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. Cho HS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9249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  <a:p>
            <a:r>
              <a:rPr lang="en-US" dirty="0"/>
              <a:t>_ Qua </a:t>
            </a:r>
            <a:r>
              <a:rPr lang="en-US" dirty="0" err="1"/>
              <a:t>các</a:t>
            </a:r>
            <a:r>
              <a:rPr lang="en-US" dirty="0"/>
              <a:t> BT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40729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Giải</a:t>
            </a:r>
            <a:r>
              <a:rPr lang="en-US" dirty="0"/>
              <a:t>: </a:t>
            </a:r>
            <a:r>
              <a:rPr lang="en-US" dirty="0" err="1"/>
              <a:t>Giảm</a:t>
            </a:r>
            <a:r>
              <a:rPr lang="en-US" dirty="0"/>
              <a:t> 10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nên</a:t>
            </a:r>
            <a:r>
              <a:rPr lang="en-US" dirty="0"/>
              <a:t> : 3 600 000 x 10 = 36 000 000 </a:t>
            </a:r>
            <a:r>
              <a:rPr lang="en-US" dirty="0" err="1"/>
              <a:t>đồng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67867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E0F1F-6A0B-4DB9-84D7-DFDC2FE38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EE317-9F5D-4BE2-82E5-4C10C762E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E840D-A4DD-44DF-A344-36EAD0D14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B163E-ABFC-4DD3-86D9-F60715AC9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D4887-EC00-40EA-B0D3-4B0A3ECE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291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D8A23-FF33-4213-84DF-D9646231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F594D-0891-4D04-9383-FD125A6DD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5F090-0F75-4670-8123-B8807B09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1DB30-B540-40B1-86B1-BAEF8EBE1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08219-3C4C-4876-BAB1-80CB193D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528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7B470B-B147-4461-844C-7DF2238F0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3D972-FDDB-4E45-AC1C-E1825392B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C2B7D-951B-4594-BE70-26820786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ECBA6-5FF4-48C3-9EF4-58BA8DDC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F6A52-5F45-4A5D-AF4D-2CE48580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382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662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831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41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608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3745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3515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7500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71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5C60C-8618-46AD-82FB-74EFFF22E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C9C31-DB43-4DE0-BBAE-F6533C7D0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BF5FA-C717-47B0-9147-7095DAD6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16B44-75AE-4021-8DA4-C2C9231D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8A47E-0FA1-4D07-9575-3DAE9B35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96953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2389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800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37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A1CF6-67B5-485A-AFB2-FC21C726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35E1A-39CC-441E-B90C-4356CEF96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EF07A-9F41-451F-8ABB-B8032FD58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DB6F8-4ACC-4A4D-A7FC-D70EA8C5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CE8AE-BF2D-4327-BC7C-68E82697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609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166E8-70FA-498F-A185-66694154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69655-3A4A-4E4B-9C62-0C9ED45ED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6489C4-AF11-4BFD-81C1-1025F5633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6C25E-ECBE-4B92-8E86-213758190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DD08B1-C7A0-4AA1-826A-EB7B2490B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D1532-F6D5-444C-AA1E-3C957426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083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1C42C-C8D8-487F-9C00-C48EBBA9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D0D14-930A-4682-84CF-38DB0E0AE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95F1D2-5EDC-47C7-A9D1-785E1C8B1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7FA686-148F-4DAD-BD39-9BD8331D9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00777B-E858-4CF5-9160-EC8707666F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BE4070-16AC-4EDD-96C5-5AE361D61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B043A7-929C-470D-A4BE-C2F4D588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4C6AA-44DE-4D51-9510-0A806B7A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230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29964-08F6-4BC0-BD1D-B3099953C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884694-FC6B-47F0-B6D6-9BF58624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423B09-0F29-4D33-8B65-851AC550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10744A-2483-4891-945B-C0B16975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61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EF1E3-8B28-4ACC-B472-69AE99ED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0EBF5C-03F3-4922-B6F5-65DD0C76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CB553-09C5-4FF7-8BE8-32496D27B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342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6CFF6-2056-4B58-ADD3-515951106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F9CE0-C8FE-472C-9C20-A80C3C462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ADF73F-6AB4-41C3-BA4C-3C4E890D9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0722A-50A2-489F-9A73-4E8FE306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F741A-656B-4A0A-921D-76E436AAF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869C7-3458-44DA-9C1B-A95D28E42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601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6EE83-D48E-4134-A69C-30F2DB411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25701-90DE-41E4-AE94-C173571E7C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50613-A124-46F2-BB74-6CF629F592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A43506-D81B-47EE-AD1C-DDC7DE67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686FE-DB66-494C-9874-A780A818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FC207F-772D-4434-B846-24E2D526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992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F28569-83E0-495F-A414-B3FA911A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40D851-540A-4C2B-80DF-E973A01E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E3F5E-249B-450D-BFB8-31B1925384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938F0-CD65-4F7F-9B72-F499B6126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FDB71-DFAF-4BE5-8CD5-AF1EF98BE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171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555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614150" y="3193576"/>
            <a:ext cx="97990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 LUYỆN TẬP </a:t>
            </a:r>
            <a:r>
              <a:rPr lang="vi-VN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 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Trang22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90946" y="4393177"/>
          <a:ext cx="3512127" cy="2281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2191817" imgH="1424635" progId="MS_ClipArt_Gallery.2">
                  <p:embed/>
                </p:oleObj>
              </mc:Choice>
              <mc:Fallback>
                <p:oleObj name="Clip" r:id="rId4" imgW="2191817" imgH="1424635" progId="MS_ClipArt_Gallery.2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46" y="4393177"/>
                        <a:ext cx="3512127" cy="22816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614149" y="1910687"/>
            <a:ext cx="93623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</a:t>
            </a:r>
            <a:r>
              <a:rPr lang="vi-VN" sz="6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TOÁN- LỚP 5</a:t>
            </a:r>
            <a:endParaRPr lang="en-US" sz="60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2B73EE-2B28-3CA3-28BF-EC5AD49EF0D1}"/>
              </a:ext>
            </a:extLst>
          </p:cNvPr>
          <p:cNvSpPr txBox="1"/>
          <p:nvPr/>
        </p:nvSpPr>
        <p:spPr>
          <a:xfrm>
            <a:off x="450375" y="257597"/>
            <a:ext cx="96626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NGỌC LÂM </a:t>
            </a:r>
            <a:endParaRPr lang="en-US" sz="40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858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53490" y="95534"/>
            <a:ext cx="98847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100km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12l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50km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391" y="4953000"/>
            <a:ext cx="2857500" cy="1905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362740" y="1761244"/>
            <a:ext cx="33858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100km: 12l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endParaRPr lang="en-US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50km: …. l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10545" y="3426954"/>
            <a:ext cx="493757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km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km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100 : 50 = 2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12 : 2 = 6 (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6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480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33055" y="63964"/>
            <a:ext cx="103087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Do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87048" y="2531331"/>
            <a:ext cx="635923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12 x 30 = 360 (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360 : 18 = 20 (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 </a:t>
            </a:r>
            <a:r>
              <a:rPr lang="en-US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3200" i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68E86B-42C5-4091-8D2C-577729657BF0}"/>
              </a:ext>
            </a:extLst>
          </p:cNvPr>
          <p:cNvSpPr txBox="1"/>
          <p:nvPr/>
        </p:nvSpPr>
        <p:spPr>
          <a:xfrm>
            <a:off x="1073015" y="2644170"/>
            <a:ext cx="41953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30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62761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E6E0741-C53A-4FEE-AF0B-F54392D24F9B}"/>
              </a:ext>
            </a:extLst>
          </p:cNvPr>
          <p:cNvSpPr txBox="1"/>
          <p:nvPr/>
        </p:nvSpPr>
        <p:spPr>
          <a:xfrm>
            <a:off x="4751614" y="457200"/>
            <a:ext cx="3298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55DCDA-D46D-4A10-9891-357E0D163DC9}"/>
                  </a:ext>
                </a:extLst>
              </p:cNvPr>
              <p:cNvSpPr txBox="1"/>
              <p:nvPr/>
            </p:nvSpPr>
            <p:spPr>
              <a:xfrm>
                <a:off x="1704604" y="1335479"/>
                <a:ext cx="9715499" cy="34549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</a:t>
                </a:r>
                <a:r>
                  <a:rPr lang="en-US" sz="3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18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bộ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ghế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gấp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12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bộ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ghế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lần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18 : 12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lần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đóng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18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bộ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cần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30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20 (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</a:t>
                </a:r>
                <a:r>
                  <a:rPr lang="en-US" sz="3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Đáp</a:t>
                </a:r>
                <a:r>
                  <a:rPr lang="en-US" sz="3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20 </a:t>
                </a:r>
                <a:r>
                  <a:rPr lang="en-US" sz="3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endPara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55DCDA-D46D-4A10-9891-357E0D163D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604" y="1335479"/>
                <a:ext cx="9715499" cy="3454920"/>
              </a:xfrm>
              <a:prstGeom prst="rect">
                <a:avLst/>
              </a:prstGeom>
              <a:blipFill>
                <a:blip r:embed="rId3"/>
                <a:stretch>
                  <a:fillRect l="-1632" t="-2469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045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2F0D906-E2BD-4C06-86AE-D283C80CFC15}"/>
              </a:ext>
            </a:extLst>
          </p:cNvPr>
          <p:cNvSpPr txBox="1">
            <a:spLocks/>
          </p:cNvSpPr>
          <p:nvPr/>
        </p:nvSpPr>
        <p:spPr>
          <a:xfrm>
            <a:off x="1838944" y="235195"/>
            <a:ext cx="9382760" cy="811778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VẬN DỤNG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FC77C6-D964-4D52-91FF-13C73A31F2F1}"/>
              </a:ext>
            </a:extLst>
          </p:cNvPr>
          <p:cNvSpPr txBox="1"/>
          <p:nvPr/>
        </p:nvSpPr>
        <p:spPr>
          <a:xfrm>
            <a:off x="1838944" y="1988623"/>
            <a:ext cx="87736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mở rộng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Nếu trong 1 ngày phải trả công cho toàn bộ thợ làm là 3.600.000 đồng thì xưởng mộc đó đã giảm được bao nhiêu tiền công sau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16121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1FF984-8AB3-4D9F-A311-7DABB226D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17565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4D6018C-F17E-4655-A45A-7B9AAD3354A8}"/>
              </a:ext>
            </a:extLst>
          </p:cNvPr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1218955" y="3054394"/>
            <a:ext cx="10070611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0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3EC1BA2-DE39-4B98-94B6-A7C3EA36F1B7}"/>
              </a:ext>
            </a:extLst>
          </p:cNvPr>
          <p:cNvSpPr txBox="1">
            <a:spLocks noChangeArrowheads="1"/>
          </p:cNvSpPr>
          <p:nvPr/>
        </p:nvSpPr>
        <p:spPr>
          <a:xfrm>
            <a:off x="5411766" y="1912380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9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540E3F-8299-40AE-91B5-5A9561D89B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3B7374-8F25-4595-B0BD-EB38D498C976}"/>
              </a:ext>
            </a:extLst>
          </p:cNvPr>
          <p:cNvSpPr txBox="1"/>
          <p:nvPr/>
        </p:nvSpPr>
        <p:spPr>
          <a:xfrm>
            <a:off x="2479127" y="2411561"/>
            <a:ext cx="72337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573796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104" y="2830828"/>
            <a:ext cx="5791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/1 can: 12 can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/1 can: …. can?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07186" y="378762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pic>
        <p:nvPicPr>
          <p:cNvPr id="4" name="Picture 10" descr="Cau ho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576" y="1471779"/>
            <a:ext cx="640241" cy="1071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31414" y="1797594"/>
            <a:ext cx="76642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Rounded Rectangle 1"/>
          <p:cNvSpPr>
            <a:spLocks noChangeArrowheads="1"/>
          </p:cNvSpPr>
          <p:nvPr/>
        </p:nvSpPr>
        <p:spPr bwMode="auto">
          <a:xfrm>
            <a:off x="662750" y="225160"/>
            <a:ext cx="10767250" cy="996998"/>
          </a:xfrm>
          <a:prstGeom prst="roundRect">
            <a:avLst>
              <a:gd name="adj" fmla="val 16667"/>
            </a:avLst>
          </a:prstGeom>
          <a:blipFill>
            <a:blip r:embed="rId5"/>
            <a:tile tx="0" ty="0" sx="100000" sy="100000" flip="none" algn="tl"/>
          </a:blipFill>
          <a:ln w="9525" algn="ctr">
            <a:solidFill>
              <a:srgbClr val="FFC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710391" y="225159"/>
            <a:ext cx="6330526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348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1">
            <a:extLst>
              <a:ext uri="{FF2B5EF4-FFF2-40B4-BE49-F238E27FC236}">
                <a16:creationId xmlns:a16="http://schemas.microsoft.com/office/drawing/2014/main" id="{68F07B36-3BA2-40D8-B9B9-5ECB3AE0FCAF}"/>
              </a:ext>
            </a:extLst>
          </p:cNvPr>
          <p:cNvSpPr/>
          <p:nvPr/>
        </p:nvSpPr>
        <p:spPr bwMode="auto">
          <a:xfrm>
            <a:off x="1073676" y="2442811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63E4E5C-77B3-46BB-977F-8C732BFEE130}"/>
              </a:ext>
            </a:extLst>
          </p:cNvPr>
          <p:cNvSpPr/>
          <p:nvPr/>
        </p:nvSpPr>
        <p:spPr bwMode="auto">
          <a:xfrm>
            <a:off x="1114808" y="3899490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19244" y="1915871"/>
            <a:ext cx="104814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/>
          </a:p>
        </p:txBody>
      </p:sp>
      <p:sp>
        <p:nvSpPr>
          <p:cNvPr id="5" name="Rectangle 4"/>
          <p:cNvSpPr/>
          <p:nvPr/>
        </p:nvSpPr>
        <p:spPr>
          <a:xfrm>
            <a:off x="1114808" y="3722392"/>
            <a:ext cx="10086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/>
          </a:p>
        </p:txBody>
      </p:sp>
      <p:sp>
        <p:nvSpPr>
          <p:cNvPr id="2" name="Rectangle 1"/>
          <p:cNvSpPr/>
          <p:nvPr/>
        </p:nvSpPr>
        <p:spPr>
          <a:xfrm>
            <a:off x="1614099" y="2226111"/>
            <a:ext cx="100865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tỷ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614099" y="3689791"/>
            <a:ext cx="103709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3EC7D83-A9F1-4741-A2FF-439D007D06DB}"/>
              </a:ext>
            </a:extLst>
          </p:cNvPr>
          <p:cNvSpPr txBox="1">
            <a:spLocks/>
          </p:cNvSpPr>
          <p:nvPr/>
        </p:nvSpPr>
        <p:spPr>
          <a:xfrm>
            <a:off x="1814946" y="529453"/>
            <a:ext cx="8229600" cy="11723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</p:spTree>
    <p:extLst>
      <p:ext uri="{BB962C8B-B14F-4D97-AF65-F5344CB8AC3E}">
        <p14:creationId xmlns:p14="http://schemas.microsoft.com/office/powerpoint/2010/main" val="267534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540E3F-8299-40AE-91B5-5A9561D89B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3B7374-8F25-4595-B0BD-EB38D498C976}"/>
              </a:ext>
            </a:extLst>
          </p:cNvPr>
          <p:cNvSpPr txBox="1"/>
          <p:nvPr/>
        </p:nvSpPr>
        <p:spPr>
          <a:xfrm>
            <a:off x="2178268" y="2427890"/>
            <a:ext cx="72337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3951865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62938" y="184039"/>
                <a:ext cx="9345389" cy="1788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1:</a:t>
                </a: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28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nữ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Hỏi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bao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nhiêu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nữ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bao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nhiêu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2938" y="184039"/>
                <a:ext cx="9345389" cy="1788567"/>
              </a:xfrm>
              <a:prstGeom prst="rect">
                <a:avLst/>
              </a:prstGeom>
              <a:blipFill>
                <a:blip r:embed="rId2"/>
                <a:stretch>
                  <a:fillRect l="-1696" t="-4762" b="-9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864863" y="2112346"/>
            <a:ext cx="18245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Tóm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2712688" y="2962637"/>
            <a:ext cx="17443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HS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nam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4662487" y="3179763"/>
            <a:ext cx="1433513" cy="249237"/>
            <a:chOff x="3048000" y="3214687"/>
            <a:chExt cx="1433513" cy="249238"/>
          </a:xfrm>
        </p:grpSpPr>
        <p:sp>
          <p:nvSpPr>
            <p:cNvPr id="11" name="Line 26"/>
            <p:cNvSpPr>
              <a:spLocks noChangeShapeType="1"/>
            </p:cNvSpPr>
            <p:nvPr/>
          </p:nvSpPr>
          <p:spPr bwMode="auto">
            <a:xfrm>
              <a:off x="3775075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5" name="Line 31"/>
            <p:cNvSpPr>
              <a:spLocks noChangeShapeType="1"/>
            </p:cNvSpPr>
            <p:nvPr/>
          </p:nvSpPr>
          <p:spPr bwMode="auto">
            <a:xfrm>
              <a:off x="3048000" y="32146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" name="Line 32"/>
            <p:cNvSpPr>
              <a:spLocks noChangeShapeType="1"/>
            </p:cNvSpPr>
            <p:nvPr/>
          </p:nvSpPr>
          <p:spPr bwMode="auto">
            <a:xfrm>
              <a:off x="3048000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" name="Line 34"/>
            <p:cNvSpPr>
              <a:spLocks noChangeShapeType="1"/>
            </p:cNvSpPr>
            <p:nvPr/>
          </p:nvSpPr>
          <p:spPr bwMode="auto">
            <a:xfrm>
              <a:off x="3754438" y="32353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8" name="Line 35"/>
            <p:cNvSpPr>
              <a:spLocks noChangeShapeType="1"/>
            </p:cNvSpPr>
            <p:nvPr/>
          </p:nvSpPr>
          <p:spPr bwMode="auto">
            <a:xfrm>
              <a:off x="4481513" y="322897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22" name="Text Box 52"/>
          <p:cNvSpPr txBox="1">
            <a:spLocks noChangeArrowheads="1"/>
          </p:cNvSpPr>
          <p:nvPr/>
        </p:nvSpPr>
        <p:spPr bwMode="auto">
          <a:xfrm>
            <a:off x="2724945" y="3580442"/>
            <a:ext cx="1600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HS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nữ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4662487" y="3798591"/>
            <a:ext cx="3617913" cy="258763"/>
            <a:chOff x="3048000" y="3900487"/>
            <a:chExt cx="3617913" cy="258763"/>
          </a:xfrm>
        </p:grpSpPr>
        <p:sp>
          <p:nvSpPr>
            <p:cNvPr id="24" name="Line 39"/>
            <p:cNvSpPr>
              <a:spLocks noChangeShapeType="1"/>
            </p:cNvSpPr>
            <p:nvPr/>
          </p:nvSpPr>
          <p:spPr bwMode="auto">
            <a:xfrm>
              <a:off x="52228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5" name="Line 40"/>
            <p:cNvSpPr>
              <a:spLocks noChangeShapeType="1"/>
            </p:cNvSpPr>
            <p:nvPr/>
          </p:nvSpPr>
          <p:spPr bwMode="auto">
            <a:xfrm>
              <a:off x="450215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6" name="Line 42"/>
            <p:cNvSpPr>
              <a:spLocks noChangeShapeType="1"/>
            </p:cNvSpPr>
            <p:nvPr/>
          </p:nvSpPr>
          <p:spPr bwMode="auto">
            <a:xfrm>
              <a:off x="37750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7" name="Line 43"/>
            <p:cNvSpPr>
              <a:spLocks noChangeShapeType="1"/>
            </p:cNvSpPr>
            <p:nvPr/>
          </p:nvSpPr>
          <p:spPr bwMode="auto">
            <a:xfrm>
              <a:off x="59436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" name="Line 45"/>
            <p:cNvSpPr>
              <a:spLocks noChangeShapeType="1"/>
            </p:cNvSpPr>
            <p:nvPr/>
          </p:nvSpPr>
          <p:spPr bwMode="auto">
            <a:xfrm>
              <a:off x="3055938" y="393065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" name="Line 47"/>
            <p:cNvSpPr>
              <a:spLocks noChangeShapeType="1"/>
            </p:cNvSpPr>
            <p:nvPr/>
          </p:nvSpPr>
          <p:spPr bwMode="auto">
            <a:xfrm>
              <a:off x="3754438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2" name="Line 48"/>
            <p:cNvSpPr>
              <a:spLocks noChangeShapeType="1"/>
            </p:cNvSpPr>
            <p:nvPr/>
          </p:nvSpPr>
          <p:spPr bwMode="auto">
            <a:xfrm>
              <a:off x="5216525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3" name="Line 49"/>
            <p:cNvSpPr>
              <a:spLocks noChangeShapeType="1"/>
            </p:cNvSpPr>
            <p:nvPr/>
          </p:nvSpPr>
          <p:spPr bwMode="auto">
            <a:xfrm>
              <a:off x="5949950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4" name="Line 50"/>
            <p:cNvSpPr>
              <a:spLocks noChangeShapeType="1"/>
            </p:cNvSpPr>
            <p:nvPr/>
          </p:nvSpPr>
          <p:spPr bwMode="auto">
            <a:xfrm>
              <a:off x="6665913" y="3929062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5" name="Line 51"/>
            <p:cNvSpPr>
              <a:spLocks noChangeShapeType="1"/>
            </p:cNvSpPr>
            <p:nvPr/>
          </p:nvSpPr>
          <p:spPr bwMode="auto">
            <a:xfrm>
              <a:off x="4475163" y="39211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6" name="Line 53"/>
            <p:cNvSpPr>
              <a:spLocks noChangeShapeType="1"/>
            </p:cNvSpPr>
            <p:nvPr/>
          </p:nvSpPr>
          <p:spPr bwMode="auto">
            <a:xfrm>
              <a:off x="30480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8435183" y="2975912"/>
            <a:ext cx="1714499" cy="1143000"/>
            <a:chOff x="7543800" y="3138487"/>
            <a:chExt cx="1714499" cy="1143000"/>
          </a:xfrm>
        </p:grpSpPr>
        <p:sp>
          <p:nvSpPr>
            <p:cNvPr id="38" name="AutoShape 62"/>
            <p:cNvSpPr>
              <a:spLocks/>
            </p:cNvSpPr>
            <p:nvPr/>
          </p:nvSpPr>
          <p:spPr bwMode="auto">
            <a:xfrm>
              <a:off x="7543800" y="3138487"/>
              <a:ext cx="228600" cy="1143000"/>
            </a:xfrm>
            <a:prstGeom prst="rightBrace">
              <a:avLst>
                <a:gd name="adj1" fmla="val 4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solidFill>
                  <a:srgbClr val="3333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9" name="Text Box 98"/>
            <p:cNvSpPr txBox="1">
              <a:spLocks noChangeArrowheads="1"/>
            </p:cNvSpPr>
            <p:nvPr/>
          </p:nvSpPr>
          <p:spPr bwMode="auto">
            <a:xfrm>
              <a:off x="7911626" y="3271837"/>
              <a:ext cx="134667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3200" b="1" dirty="0">
                  <a:solidFill>
                    <a:srgbClr val="3333FF"/>
                  </a:solidFill>
                  <a:cs typeface="Times New Roman" panose="02020603050405020304" pitchFamily="18" charset="0"/>
                </a:rPr>
                <a:t>28 HS</a:t>
              </a:r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4674346" y="2633140"/>
            <a:ext cx="1385141" cy="676681"/>
            <a:chOff x="3124200" y="2616312"/>
            <a:chExt cx="3429000" cy="598375"/>
          </a:xfrm>
        </p:grpSpPr>
        <p:sp>
          <p:nvSpPr>
            <p:cNvPr id="41" name="AutoShape 103"/>
            <p:cNvSpPr>
              <a:spLocks/>
            </p:cNvSpPr>
            <p:nvPr/>
          </p:nvSpPr>
          <p:spPr bwMode="auto">
            <a:xfrm rot="-5400000">
              <a:off x="4686300" y="1347787"/>
              <a:ext cx="304800" cy="3429000"/>
            </a:xfrm>
            <a:prstGeom prst="rightBrace">
              <a:avLst>
                <a:gd name="adj1" fmla="val 93750"/>
                <a:gd name="adj2" fmla="val 5208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2" name="Text Box 106"/>
            <p:cNvSpPr txBox="1">
              <a:spLocks noChangeArrowheads="1"/>
            </p:cNvSpPr>
            <p:nvPr/>
          </p:nvSpPr>
          <p:spPr bwMode="auto">
            <a:xfrm>
              <a:off x="3927571" y="2616312"/>
              <a:ext cx="1822257" cy="4082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 dirty="0">
                  <a:solidFill>
                    <a:srgbClr val="FF0066"/>
                  </a:solidFill>
                  <a:latin typeface="Calibri" panose="020F0502020204030204" pitchFamily="34" charset="0"/>
                </a:rPr>
                <a:t>? HS</a:t>
              </a:r>
            </a:p>
          </p:txBody>
        </p:sp>
      </p:grp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4678364" y="3990927"/>
            <a:ext cx="3546475" cy="752149"/>
            <a:chOff x="3048000" y="4281487"/>
            <a:chExt cx="4267200" cy="986521"/>
          </a:xfrm>
        </p:grpSpPr>
        <p:sp>
          <p:nvSpPr>
            <p:cNvPr id="44" name="AutoShape 105"/>
            <p:cNvSpPr>
              <a:spLocks/>
            </p:cNvSpPr>
            <p:nvPr/>
          </p:nvSpPr>
          <p:spPr bwMode="auto">
            <a:xfrm rot="5400000" flipV="1">
              <a:off x="4953000" y="2376487"/>
              <a:ext cx="457200" cy="4267200"/>
            </a:xfrm>
            <a:prstGeom prst="rightBrace">
              <a:avLst>
                <a:gd name="adj1" fmla="val 58333"/>
                <a:gd name="adj2" fmla="val 5268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5" name="Text Box 107"/>
            <p:cNvSpPr txBox="1">
              <a:spLocks noChangeArrowheads="1"/>
            </p:cNvSpPr>
            <p:nvPr/>
          </p:nvSpPr>
          <p:spPr bwMode="auto">
            <a:xfrm>
              <a:off x="5105400" y="4662487"/>
              <a:ext cx="885691" cy="6055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 dirty="0">
                  <a:solidFill>
                    <a:srgbClr val="FF0066"/>
                  </a:solidFill>
                  <a:latin typeface="Calibri" panose="020F0502020204030204" pitchFamily="34" charset="0"/>
                </a:rPr>
                <a:t>? HS</a:t>
              </a:r>
            </a:p>
          </p:txBody>
        </p:sp>
      </p:grpSp>
      <p:pic>
        <p:nvPicPr>
          <p:cNvPr id="47" name="Picture 46">
            <a:extLst>
              <a:ext uri="{FF2B5EF4-FFF2-40B4-BE49-F238E27FC236}">
                <a16:creationId xmlns:a16="http://schemas.microsoft.com/office/drawing/2014/main" id="{C94646D5-3018-495A-9C70-D4561ABBAD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557" y="4597468"/>
            <a:ext cx="2857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5908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>
            <a:extLst>
              <a:ext uri="{FF2B5EF4-FFF2-40B4-BE49-F238E27FC236}">
                <a16:creationId xmlns:a16="http://schemas.microsoft.com/office/drawing/2014/main" id="{1655B3FE-C702-4D43-A3EB-3F115F9056BB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-872836" y="780596"/>
            <a:ext cx="12484228" cy="3688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lnSpc>
                <a:spcPct val="100000"/>
              </a:lnSpc>
              <a:buNone/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giải</a:t>
            </a:r>
            <a:endParaRPr lang="en-US" altLang="en-US" sz="3200" b="1" dirty="0">
              <a:solidFill>
                <a:schemeClr val="tx1">
                  <a:lumMod val="95000"/>
                  <a:lumOff val="5000"/>
                </a:schemeClr>
              </a:solidFill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nam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   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28 : (2 + 5) x 2 = 8 (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nữ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    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 28 – 8 = 20 (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Đáp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8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20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2060"/>
                </a:solidFill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256089827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0037" y="266451"/>
            <a:ext cx="103354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15m.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2010811" y="1836949"/>
            <a:ext cx="158569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Tóm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tắt</a:t>
            </a:r>
            <a:endParaRPr lang="en-US" altLang="en-US" sz="3200" b="1" dirty="0">
              <a:solidFill>
                <a:srgbClr val="3333FF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2136614" y="2670016"/>
            <a:ext cx="225574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rộng</a:t>
            </a:r>
            <a:r>
              <a:rPr lang="en-US" altLang="en-US" sz="2800" b="1" dirty="0">
                <a:solidFill>
                  <a:srgbClr val="3333FF"/>
                </a:solidFill>
                <a:latin typeface="Calibri" panose="020F0502020204030204" pitchFamily="34" charset="0"/>
              </a:rPr>
              <a:t>:</a:t>
            </a: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4457471" y="2839594"/>
            <a:ext cx="706438" cy="249237"/>
            <a:chOff x="3048000" y="3214687"/>
            <a:chExt cx="706438" cy="249238"/>
          </a:xfrm>
        </p:grpSpPr>
        <p:sp>
          <p:nvSpPr>
            <p:cNvPr id="15" name="Line 31"/>
            <p:cNvSpPr>
              <a:spLocks noChangeShapeType="1"/>
            </p:cNvSpPr>
            <p:nvPr/>
          </p:nvSpPr>
          <p:spPr bwMode="auto">
            <a:xfrm>
              <a:off x="3048000" y="32146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" name="Line 32"/>
            <p:cNvSpPr>
              <a:spLocks noChangeShapeType="1"/>
            </p:cNvSpPr>
            <p:nvPr/>
          </p:nvSpPr>
          <p:spPr bwMode="auto">
            <a:xfrm>
              <a:off x="3048000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" name="Line 34"/>
            <p:cNvSpPr>
              <a:spLocks noChangeShapeType="1"/>
            </p:cNvSpPr>
            <p:nvPr/>
          </p:nvSpPr>
          <p:spPr bwMode="auto">
            <a:xfrm>
              <a:off x="3754438" y="32353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22" name="Text Box 52"/>
          <p:cNvSpPr txBox="1">
            <a:spLocks noChangeArrowheads="1"/>
          </p:cNvSpPr>
          <p:nvPr/>
        </p:nvSpPr>
        <p:spPr bwMode="auto">
          <a:xfrm>
            <a:off x="2166801" y="3503083"/>
            <a:ext cx="225574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dài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4436834" y="3682035"/>
            <a:ext cx="1427163" cy="258763"/>
            <a:chOff x="3048000" y="3900487"/>
            <a:chExt cx="1427163" cy="258763"/>
          </a:xfrm>
        </p:grpSpPr>
        <p:sp>
          <p:nvSpPr>
            <p:cNvPr id="26" name="Line 42"/>
            <p:cNvSpPr>
              <a:spLocks noChangeShapeType="1"/>
            </p:cNvSpPr>
            <p:nvPr/>
          </p:nvSpPr>
          <p:spPr bwMode="auto">
            <a:xfrm>
              <a:off x="37750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" name="Line 45"/>
            <p:cNvSpPr>
              <a:spLocks noChangeShapeType="1"/>
            </p:cNvSpPr>
            <p:nvPr/>
          </p:nvSpPr>
          <p:spPr bwMode="auto">
            <a:xfrm>
              <a:off x="3055938" y="393065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" name="Line 47"/>
            <p:cNvSpPr>
              <a:spLocks noChangeShapeType="1"/>
            </p:cNvSpPr>
            <p:nvPr/>
          </p:nvSpPr>
          <p:spPr bwMode="auto">
            <a:xfrm>
              <a:off x="3754438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5" name="Line 51"/>
            <p:cNvSpPr>
              <a:spLocks noChangeShapeType="1"/>
            </p:cNvSpPr>
            <p:nvPr/>
          </p:nvSpPr>
          <p:spPr bwMode="auto">
            <a:xfrm>
              <a:off x="4475163" y="39211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6" name="Line 53"/>
            <p:cNvSpPr>
              <a:spLocks noChangeShapeType="1"/>
            </p:cNvSpPr>
            <p:nvPr/>
          </p:nvSpPr>
          <p:spPr bwMode="auto">
            <a:xfrm>
              <a:off x="30480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D0D085E-E3B3-4B92-A798-5016356F92E2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5286993" y="2932161"/>
            <a:ext cx="606153" cy="934871"/>
            <a:chOff x="7543800" y="3138484"/>
            <a:chExt cx="556536" cy="1458217"/>
          </a:xfrm>
        </p:grpSpPr>
        <p:sp>
          <p:nvSpPr>
            <p:cNvPr id="25" name="AutoShape 62">
              <a:extLst>
                <a:ext uri="{FF2B5EF4-FFF2-40B4-BE49-F238E27FC236}">
                  <a16:creationId xmlns:a16="http://schemas.microsoft.com/office/drawing/2014/main" id="{79DC0D7B-B6CA-45B8-8F27-29DF63808E6A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3800" y="3138487"/>
              <a:ext cx="228600" cy="1143000"/>
            </a:xfrm>
            <a:prstGeom prst="rightBrace">
              <a:avLst>
                <a:gd name="adj1" fmla="val 4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800" b="1">
                <a:solidFill>
                  <a:srgbClr val="3333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7" name="Text Box 98">
              <a:extLst>
                <a:ext uri="{FF2B5EF4-FFF2-40B4-BE49-F238E27FC236}">
                  <a16:creationId xmlns:a16="http://schemas.microsoft.com/office/drawing/2014/main" id="{DD88072D-F19C-425E-85F5-C80FD6E992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7102773" y="3599139"/>
              <a:ext cx="1458217" cy="5369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3200" b="1" dirty="0">
                  <a:solidFill>
                    <a:srgbClr val="3333FF"/>
                  </a:solidFill>
                  <a:cs typeface="Times New Roman" panose="02020603050405020304" pitchFamily="18" charset="0"/>
                </a:rPr>
                <a:t>15m</a:t>
              </a:r>
            </a:p>
          </p:txBody>
        </p:sp>
      </p:grpSp>
      <p:sp>
        <p:nvSpPr>
          <p:cNvPr id="28" name="Text Box 313">
            <a:extLst>
              <a:ext uri="{FF2B5EF4-FFF2-40B4-BE49-F238E27FC236}">
                <a16:creationId xmlns:a16="http://schemas.microsoft.com/office/drawing/2014/main" id="{3885E736-43C3-4CB7-8188-36F84ED1E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842" y="3051891"/>
            <a:ext cx="2743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.VnTime" pitchFamily="34" charset="0"/>
              </a:rPr>
              <a:t>Chu vi: ? 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2BD987-F802-49C4-9597-3A8AFBEA1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2133" y="2885629"/>
            <a:ext cx="154274" cy="1191336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EEEA22F4-CD74-4347-90AD-6A389454A3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4581139"/>
            <a:ext cx="2857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8005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2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>
            <a:extLst>
              <a:ext uri="{FF2B5EF4-FFF2-40B4-BE49-F238E27FC236}">
                <a16:creationId xmlns:a16="http://schemas.microsoft.com/office/drawing/2014/main" id="{730C68CD-1F67-4801-8AE3-4198362D2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3918" y="1103846"/>
            <a:ext cx="9235220" cy="3697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giải</a:t>
            </a:r>
            <a:endParaRPr lang="en-US" altLang="en-US" sz="3200" b="1" dirty="0">
              <a:solidFill>
                <a:schemeClr val="tx1">
                  <a:lumMod val="95000"/>
                  <a:lumOff val="5000"/>
                </a:schemeClr>
              </a:solidFill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rộng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mảnh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đất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15 : (2 – 1) x 1 = 15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dài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mảnh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đất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15 x 2 = 30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Chu vi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mảnh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đất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(15 + 30) x 2 = 90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Đáp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90m</a:t>
            </a:r>
          </a:p>
        </p:txBody>
      </p:sp>
    </p:spTree>
    <p:extLst>
      <p:ext uri="{BB962C8B-B14F-4D97-AF65-F5344CB8AC3E}">
        <p14:creationId xmlns:p14="http://schemas.microsoft.com/office/powerpoint/2010/main" val="279996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1228</TotalTime>
  <Words>816</Words>
  <Application>Microsoft Office PowerPoint</Application>
  <PresentationFormat>Widescreen</PresentationFormat>
  <Paragraphs>92</Paragraphs>
  <Slides>14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.VnTime</vt:lpstr>
      <vt:lpstr>Arial</vt:lpstr>
      <vt:lpstr>Calibri</vt:lpstr>
      <vt:lpstr>Calibri Light</vt:lpstr>
      <vt:lpstr>Cambria Math</vt:lpstr>
      <vt:lpstr>Tahoma</vt:lpstr>
      <vt:lpstr>Times New Roman</vt:lpstr>
      <vt:lpstr>Office Theme</vt:lpstr>
      <vt:lpstr>1_Office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Hà Minh Châu</cp:lastModifiedBy>
  <cp:revision>215</cp:revision>
  <cp:lastPrinted>2021-04-06T22:48:27Z</cp:lastPrinted>
  <dcterms:created xsi:type="dcterms:W3CDTF">2021-04-05T03:43:09Z</dcterms:created>
  <dcterms:modified xsi:type="dcterms:W3CDTF">2022-09-25T14:20:35Z</dcterms:modified>
</cp:coreProperties>
</file>