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1006" r:id="rId2"/>
    <p:sldId id="378" r:id="rId3"/>
    <p:sldId id="381" r:id="rId4"/>
    <p:sldId id="262" r:id="rId5"/>
    <p:sldId id="261" r:id="rId6"/>
    <p:sldId id="263" r:id="rId7"/>
    <p:sldId id="265" r:id="rId8"/>
    <p:sldId id="264" r:id="rId9"/>
    <p:sldId id="268" r:id="rId10"/>
    <p:sldId id="269" r:id="rId11"/>
    <p:sldId id="270" r:id="rId12"/>
    <p:sldId id="271" r:id="rId13"/>
    <p:sldId id="363" r:id="rId14"/>
    <p:sldId id="294" r:id="rId15"/>
    <p:sldId id="273" r:id="rId16"/>
    <p:sldId id="274" r:id="rId17"/>
    <p:sldId id="278" r:id="rId18"/>
    <p:sldId id="280" r:id="rId19"/>
    <p:sldId id="281" r:id="rId20"/>
    <p:sldId id="295" r:id="rId21"/>
    <p:sldId id="283" r:id="rId22"/>
    <p:sldId id="284" r:id="rId23"/>
    <p:sldId id="364" r:id="rId24"/>
    <p:sldId id="286" r:id="rId25"/>
    <p:sldId id="287" r:id="rId26"/>
    <p:sldId id="288" r:id="rId27"/>
    <p:sldId id="289" r:id="rId28"/>
    <p:sldId id="291" r:id="rId29"/>
    <p:sldId id="293" r:id="rId30"/>
    <p:sldId id="375" r:id="rId31"/>
    <p:sldId id="374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323" autoAdjust="0"/>
    <p:restoredTop sz="51106" autoAdjust="0"/>
  </p:normalViewPr>
  <p:slideViewPr>
    <p:cSldViewPr>
      <p:cViewPr varScale="1">
        <p:scale>
          <a:sx n="82" d="100"/>
          <a:sy n="82" d="100"/>
        </p:scale>
        <p:origin x="1507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901AB3-512B-46CB-A178-7AF9233A0968}" type="datetimeFigureOut">
              <a:rPr lang="en-US" smtClean="0"/>
              <a:pPr/>
              <a:t>5/23/2022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3ECAFB-EACD-466A-A4DD-13027C3AC3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7229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3ECAFB-EACD-466A-A4DD-13027C3AC373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4248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/>
              <a:t>Bấm &amp; sửa kiểu phụ đề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D7DFB-B4D3-412A-A1E9-658A4CAAE582}" type="datetimeFigureOut">
              <a:rPr lang="en-US" smtClean="0"/>
              <a:pPr/>
              <a:t>5/23/2022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752E-E780-42AC-A074-982CC0D1FD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518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D7DFB-B4D3-412A-A1E9-658A4CAAE582}" type="datetimeFigureOut">
              <a:rPr lang="en-US" smtClean="0"/>
              <a:pPr/>
              <a:t>5/23/2022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752E-E780-42AC-A074-982CC0D1FD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66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D7DFB-B4D3-412A-A1E9-658A4CAAE582}" type="datetimeFigureOut">
              <a:rPr lang="en-US" smtClean="0"/>
              <a:pPr/>
              <a:t>5/23/2022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752E-E780-42AC-A074-982CC0D1FD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0541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40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E2930D1-5733-4720-92FB-412349A35D7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422028F-F5B3-426A-9960-15F88B05C4C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BB97B26-2E75-4976-B8A4-10D85B57C7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F71A13-EA7F-4F9B-B47F-230371FCEA6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9851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D7DFB-B4D3-412A-A1E9-658A4CAAE582}" type="datetimeFigureOut">
              <a:rPr lang="en-US" smtClean="0"/>
              <a:pPr/>
              <a:t>5/23/2022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752E-E780-42AC-A074-982CC0D1FD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644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D7DFB-B4D3-412A-A1E9-658A4CAAE582}" type="datetimeFigureOut">
              <a:rPr lang="en-US" smtClean="0"/>
              <a:pPr/>
              <a:t>5/23/2022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752E-E780-42AC-A074-982CC0D1FD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192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Nội dung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D7DFB-B4D3-412A-A1E9-658A4CAAE582}" type="datetimeFigureOut">
              <a:rPr lang="en-US" smtClean="0"/>
              <a:pPr/>
              <a:t>5/23/2022</a:t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752E-E780-42AC-A074-982CC0D1FD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809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ản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6" name="Chỗ dành sẵn cho Nội dung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ày tháng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D7DFB-B4D3-412A-A1E9-658A4CAAE582}" type="datetimeFigureOut">
              <a:rPr lang="en-US" smtClean="0"/>
              <a:pPr/>
              <a:t>5/23/2022</a:t>
            </a:fld>
            <a:endParaRPr lang="en-US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hỗ dành sẵn cho Số hiệu Bản chiế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752E-E780-42AC-A074-982CC0D1FD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887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Ngày tháng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D7DFB-B4D3-412A-A1E9-658A4CAAE582}" type="datetimeFigureOut">
              <a:rPr lang="en-US" smtClean="0"/>
              <a:pPr/>
              <a:t>5/23/2022</a:t>
            </a:fld>
            <a:endParaRPr lang="en-US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hỗ dành sẵn cho Số hiệu Bản chiế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752E-E780-42AC-A074-982CC0D1FD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973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ày tháng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D7DFB-B4D3-412A-A1E9-658A4CAAE582}" type="datetimeFigureOut">
              <a:rPr lang="en-US" smtClean="0"/>
              <a:pPr/>
              <a:t>5/23/2022</a:t>
            </a:fld>
            <a:endParaRPr lang="en-US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ố hiệu Bản chiế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752E-E780-42AC-A074-982CC0D1FD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203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D7DFB-B4D3-412A-A1E9-658A4CAAE582}" type="datetimeFigureOut">
              <a:rPr lang="en-US" smtClean="0"/>
              <a:pPr/>
              <a:t>5/23/2022</a:t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752E-E780-42AC-A074-982CC0D1FD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835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Hình ảnh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D7DFB-B4D3-412A-A1E9-658A4CAAE582}" type="datetimeFigureOut">
              <a:rPr lang="en-US" smtClean="0"/>
              <a:pPr/>
              <a:t>5/23/2022</a:t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752E-E780-42AC-A074-982CC0D1FD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868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ề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ED7DFB-B4D3-412A-A1E9-658A4CAAE582}" type="datetimeFigureOut">
              <a:rPr lang="en-US" smtClean="0"/>
              <a:pPr/>
              <a:t>5/23/2022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50752E-E780-42AC-A074-982CC0D1FD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458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gif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3.gif"/><Relationship Id="rId4" Type="http://schemas.openxmlformats.org/officeDocument/2006/relationships/image" Target="../media/image35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47ABC44-D04A-411D-9AA5-AB1FEA5F1D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595" y="1500188"/>
            <a:ext cx="6858000" cy="38576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23AB1D3-F011-43DE-8F93-3EC62D44AE53}"/>
              </a:ext>
            </a:extLst>
          </p:cNvPr>
          <p:cNvSpPr txBox="1"/>
          <p:nvPr/>
        </p:nvSpPr>
        <p:spPr>
          <a:xfrm>
            <a:off x="1828801" y="1639312"/>
            <a:ext cx="5165383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7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NGỌC LÂM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6413DA-1517-4381-91DE-6FB11D0416B2}"/>
              </a:ext>
            </a:extLst>
          </p:cNvPr>
          <p:cNvSpPr txBox="1"/>
          <p:nvPr/>
        </p:nvSpPr>
        <p:spPr>
          <a:xfrm>
            <a:off x="2571750" y="2150983"/>
            <a:ext cx="4629150" cy="727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12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ĐỌC 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489A078-7AAD-4590-AC36-20254C8EF843}"/>
              </a:ext>
            </a:extLst>
          </p:cNvPr>
          <p:cNvSpPr txBox="1"/>
          <p:nvPr/>
        </p:nvSpPr>
        <p:spPr>
          <a:xfrm>
            <a:off x="2856798" y="3323017"/>
            <a:ext cx="3427594" cy="248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13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42+43: SỬ DỤNG NĂNG L</a:t>
            </a:r>
            <a:r>
              <a:rPr lang="vi-VN" sz="1013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1013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ỢNG CHẤT ĐỐT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50F4747-3836-4B3C-9043-EBFFB0487432}"/>
              </a:ext>
            </a:extLst>
          </p:cNvPr>
          <p:cNvSpPr txBox="1"/>
          <p:nvPr/>
        </p:nvSpPr>
        <p:spPr>
          <a:xfrm>
            <a:off x="152400" y="3200400"/>
            <a:ext cx="7696200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5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 LÀNG HỒ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C1E647B-0185-D9CF-DCAC-D0581E2363AE}"/>
              </a:ext>
            </a:extLst>
          </p:cNvPr>
          <p:cNvSpPr txBox="1"/>
          <p:nvPr/>
        </p:nvSpPr>
        <p:spPr>
          <a:xfrm>
            <a:off x="1696066" y="4907065"/>
            <a:ext cx="4822723" cy="3347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75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 : NGUYỄN THỊ THÚY HỒNG – LỚP 5A5</a:t>
            </a:r>
          </a:p>
        </p:txBody>
      </p:sp>
    </p:spTree>
    <p:extLst>
      <p:ext uri="{BB962C8B-B14F-4D97-AF65-F5344CB8AC3E}">
        <p14:creationId xmlns:p14="http://schemas.microsoft.com/office/powerpoint/2010/main" val="1684394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347837"/>
            <a:ext cx="8629283" cy="5410200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                                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Tranh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lợn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ráy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  <a:sym typeface="Wingdings"/>
            </a:endParaRPr>
          </a:p>
          <a:p>
            <a:pPr algn="l"/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Khoáy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</a:p>
          <a:p>
            <a:pPr algn="l"/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âm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</a:p>
          <a:p>
            <a:pPr algn="l"/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dương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  <a:sym typeface="Wingding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099963"/>
            <a:ext cx="7158601" cy="5589241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1187624" y="1844824"/>
            <a:ext cx="3852664" cy="1440159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8797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512" y="1828800"/>
            <a:ext cx="8735888" cy="3761656"/>
          </a:xfrm>
        </p:spPr>
        <p:txBody>
          <a:bodyPr/>
          <a:lstStyle/>
          <a:p>
            <a:pPr marL="457200" indent="-457200" algn="l">
              <a:buFont typeface="Wingdings"/>
              <a:buChar char="v"/>
            </a:pP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2: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Tìm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hiểu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bài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  <a:sym typeface="Wingdings"/>
            </a:endParaRPr>
          </a:p>
          <a:p>
            <a:pPr marL="457200" indent="-457200" algn="l">
              <a:buFontTx/>
              <a:buChar char="-"/>
            </a:pP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Tìm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hiểu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đoạn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1:</a:t>
            </a:r>
          </a:p>
          <a:p>
            <a:pPr algn="l"/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  </a:t>
            </a:r>
            <a:r>
              <a:rPr lang="en-US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Hãy</a:t>
            </a:r>
            <a:r>
              <a:rPr lang="en-US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kể</a:t>
            </a:r>
            <a:r>
              <a:rPr lang="en-US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tên</a:t>
            </a:r>
            <a:r>
              <a:rPr lang="en-US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một</a:t>
            </a:r>
            <a:r>
              <a:rPr lang="en-US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số</a:t>
            </a:r>
            <a:r>
              <a:rPr lang="en-US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bức</a:t>
            </a:r>
            <a:r>
              <a:rPr lang="en-US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tranh</a:t>
            </a:r>
            <a:r>
              <a:rPr lang="en-US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làng</a:t>
            </a:r>
            <a:r>
              <a:rPr lang="en-US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Hồ</a:t>
            </a:r>
            <a:r>
              <a:rPr lang="en-US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lấy</a:t>
            </a:r>
            <a:r>
              <a:rPr lang="en-US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đề</a:t>
            </a:r>
            <a:r>
              <a:rPr lang="en-US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tài</a:t>
            </a:r>
            <a:r>
              <a:rPr lang="en-US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trong</a:t>
            </a:r>
            <a:r>
              <a:rPr lang="en-US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cuộc</a:t>
            </a:r>
            <a:r>
              <a:rPr lang="en-US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sống</a:t>
            </a:r>
            <a:r>
              <a:rPr lang="en-US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hằng</a:t>
            </a:r>
            <a:r>
              <a:rPr lang="en-US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ngày</a:t>
            </a:r>
            <a:r>
              <a:rPr lang="en-US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của</a:t>
            </a:r>
            <a:r>
              <a:rPr lang="en-US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làng</a:t>
            </a:r>
            <a:r>
              <a:rPr lang="en-US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quê</a:t>
            </a:r>
            <a:r>
              <a:rPr lang="en-US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Việt</a:t>
            </a:r>
            <a:r>
              <a:rPr lang="en-US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Nam ?</a:t>
            </a:r>
            <a:endParaRPr lang="en-US" sz="4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685801"/>
            <a:ext cx="8915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    </a:t>
            </a:r>
            <a:r>
              <a:rPr lang="en-US" sz="40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Tập</a:t>
            </a:r>
            <a:r>
              <a:rPr lang="en-US" sz="40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0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đọc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:  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Tranh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làng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Hồ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                                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(Theo </a:t>
            </a:r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Nguyễn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Tuân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)</a:t>
            </a:r>
          </a:p>
        </p:txBody>
      </p:sp>
    </p:spTree>
    <p:extLst>
      <p:ext uri="{BB962C8B-B14F-4D97-AF65-F5344CB8AC3E}">
        <p14:creationId xmlns:p14="http://schemas.microsoft.com/office/powerpoint/2010/main" val="1591682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Picture 01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2" y="-30215"/>
            <a:ext cx="3200398" cy="353541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lon"/>
          <p:cNvPicPr>
            <a:picLocks noChangeAspect="1" noChangeArrowheads="1"/>
          </p:cNvPicPr>
          <p:nvPr/>
        </p:nvPicPr>
        <p:blipFill>
          <a:blip r:embed="rId3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3038902" cy="3505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DSC00029"/>
          <p:cNvPicPr>
            <a:picLocks noChangeAspect="1" noChangeArrowheads="1"/>
          </p:cNvPicPr>
          <p:nvPr/>
        </p:nvPicPr>
        <p:blipFill>
          <a:blip r:embed="rId4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-12510"/>
            <a:ext cx="2895600" cy="351771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2" t="6493" r="2632" b="6667"/>
          <a:stretch>
            <a:fillRect/>
          </a:stretch>
        </p:blipFill>
        <p:spPr bwMode="auto">
          <a:xfrm>
            <a:off x="-1" y="3505200"/>
            <a:ext cx="3048001" cy="3352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hung dua"/>
          <p:cNvPicPr>
            <a:picLocks noChangeAspect="1" noChangeArrowheads="1"/>
          </p:cNvPicPr>
          <p:nvPr/>
        </p:nvPicPr>
        <p:blipFill>
          <a:blip r:embed="rId6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505200"/>
            <a:ext cx="3124200" cy="33931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6513" y="3505200"/>
            <a:ext cx="2977487" cy="3352800"/>
          </a:xfrm>
          <a:prstGeom prst="rect">
            <a:avLst/>
          </a:prstGeom>
          <a:noFill/>
          <a:ln w="952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454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46">
            <a:extLst>
              <a:ext uri="{FF2B5EF4-FFF2-40B4-BE49-F238E27FC236}">
                <a16:creationId xmlns:a16="http://schemas.microsoft.com/office/drawing/2014/main" id="{E5084F65-70AC-46B1-915E-7B4B940F9A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9642" y="1303645"/>
            <a:ext cx="8532314" cy="5334000"/>
          </a:xfrm>
          <a:prstGeom prst="wedgeRoundRectCallout">
            <a:avLst>
              <a:gd name="adj1" fmla="val -12926"/>
              <a:gd name="adj2" fmla="val 48255"/>
              <a:gd name="adj3" fmla="val 16667"/>
            </a:avLst>
          </a:prstGeom>
          <a:noFill/>
          <a:ln w="952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just" eaLnBrk="1" hangingPunct="1"/>
            <a:r>
              <a:rPr lang="en-US" sz="4000" b="1" dirty="0">
                <a:latin typeface="Times New Roman" pitchFamily="18" charset="0"/>
                <a:cs typeface="Times New Roman" pitchFamily="18" charset="0"/>
                <a:sym typeface="Wingdings"/>
              </a:rPr>
              <a:t>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chuyên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khắc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bao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nay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huy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mến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tươi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gắn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liền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Nam.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76200"/>
            <a:ext cx="8915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    </a:t>
            </a:r>
            <a:r>
              <a:rPr lang="en-US" sz="40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Tập</a:t>
            </a:r>
            <a:r>
              <a:rPr lang="en-US" sz="40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0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đọc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:  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Tranh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làng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Hồ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                                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(Theo </a:t>
            </a:r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Nguyễn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Tuân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)</a:t>
            </a:r>
          </a:p>
        </p:txBody>
      </p:sp>
    </p:spTree>
    <p:extLst>
      <p:ext uri="{BB962C8B-B14F-4D97-AF65-F5344CB8AC3E}">
        <p14:creationId xmlns:p14="http://schemas.microsoft.com/office/powerpoint/2010/main" val="1707188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752600"/>
            <a:ext cx="9144000" cy="5181600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2: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Tìm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hiểu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bài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  <a:sym typeface="Wingdings"/>
            </a:endParaRPr>
          </a:p>
          <a:p>
            <a:pPr algn="l"/>
            <a:r>
              <a:rPr lang="en-US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  <a:p>
            <a:pPr algn="l"/>
            <a:r>
              <a:rPr lang="en-US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 </a:t>
            </a:r>
            <a:r>
              <a:rPr lang="en-US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228600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    </a:t>
            </a:r>
            <a:r>
              <a:rPr lang="en-US" sz="40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Tập</a:t>
            </a:r>
            <a:r>
              <a:rPr lang="en-US" sz="40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0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đọc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:  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Tranh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làng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Hồ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                                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(Theo </a:t>
            </a:r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Nguyễn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Tuân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)</a:t>
            </a:r>
          </a:p>
        </p:txBody>
      </p:sp>
    </p:spTree>
    <p:extLst>
      <p:ext uri="{BB962C8B-B14F-4D97-AF65-F5344CB8AC3E}">
        <p14:creationId xmlns:p14="http://schemas.microsoft.com/office/powerpoint/2010/main" val="4195979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057400"/>
            <a:ext cx="8686800" cy="1676400"/>
          </a:xfrm>
        </p:spPr>
        <p:txBody>
          <a:bodyPr>
            <a:normAutofit/>
          </a:bodyPr>
          <a:lstStyle/>
          <a:p>
            <a:pPr marL="457200" indent="-457200" algn="l">
              <a:buFont typeface="Wingdings"/>
              <a:buChar char="v"/>
            </a:pP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2.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Tìm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hiểu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bài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  <a:sym typeface="Wingdings"/>
            </a:endParaRPr>
          </a:p>
          <a:p>
            <a:pPr marL="457200" indent="-457200" algn="l">
              <a:buFontTx/>
              <a:buChar char="-"/>
            </a:pP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Tìm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hiểu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đoạn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2, 3:Kỹ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thuật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tạo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màu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trong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tranh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làng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Hồ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có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gì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đặc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biệt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?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  <a:sym typeface="Wingding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685801"/>
            <a:ext cx="8915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    </a:t>
            </a:r>
            <a:r>
              <a:rPr lang="en-US" sz="40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Tập</a:t>
            </a:r>
            <a:r>
              <a:rPr lang="en-US" sz="40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0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đọc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:  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Tranh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làng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Hồ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                                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(Theo </a:t>
            </a:r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Nguyễn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Tuân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" y="3874477"/>
            <a:ext cx="8305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Màu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đen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không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pha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bằng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thuốc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mà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luyện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bằng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bột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than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rơm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bếp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cói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chiếu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lá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tre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mùa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thu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màu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trắng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điệp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làm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bằng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bột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vỏ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sò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trộn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với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hồ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nếp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, “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nhấp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nhánh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muôn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ngàn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hạt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phấn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9095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0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2775329" y="609600"/>
            <a:ext cx="3352800" cy="646331"/>
          </a:xfrm>
          <a:prstGeom prst="rect">
            <a:avLst/>
          </a:prstGeom>
          <a:solidFill>
            <a:srgbClr val="FFFF99"/>
          </a:solidFill>
          <a:ln w="57150" cmpd="thinThick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>
                <a:solidFill>
                  <a:srgbClr val="FF3300"/>
                </a:solidFill>
                <a:cs typeface="Arial" charset="0"/>
              </a:rPr>
              <a:t>Rơm bếp</a:t>
            </a:r>
          </a:p>
        </p:txBody>
      </p:sp>
      <p:pic>
        <p:nvPicPr>
          <p:cNvPr id="4" name="Content Placeholder 3" descr="rom bep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00200"/>
            <a:ext cx="4193669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ro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7658" y="1600200"/>
            <a:ext cx="4126742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Line 40"/>
          <p:cNvSpPr>
            <a:spLocks noChangeShapeType="1"/>
          </p:cNvSpPr>
          <p:nvPr/>
        </p:nvSpPr>
        <p:spPr bwMode="auto">
          <a:xfrm>
            <a:off x="4953000" y="1257300"/>
            <a:ext cx="76200" cy="20193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8" name="Line 42"/>
          <p:cNvSpPr>
            <a:spLocks noChangeShapeType="1"/>
          </p:cNvSpPr>
          <p:nvPr/>
        </p:nvSpPr>
        <p:spPr bwMode="auto">
          <a:xfrm flipH="1">
            <a:off x="4114800" y="3276600"/>
            <a:ext cx="914400" cy="3048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9" name="Text Box 49"/>
          <p:cNvSpPr txBox="1">
            <a:spLocks noChangeArrowheads="1"/>
          </p:cNvSpPr>
          <p:nvPr/>
        </p:nvSpPr>
        <p:spPr bwMode="auto">
          <a:xfrm>
            <a:off x="1828800" y="5486400"/>
            <a:ext cx="5109949" cy="1077218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>
                <a:solidFill>
                  <a:srgbClr val="0000FF"/>
                </a:solidFill>
                <a:latin typeface="Times New Roman" pitchFamily="18" charset="0"/>
              </a:rPr>
              <a:t>Phần ngọn của cây lúa đem phơi khô dùng làm chất đốt</a:t>
            </a:r>
          </a:p>
        </p:txBody>
      </p:sp>
    </p:spTree>
    <p:extLst>
      <p:ext uri="{BB962C8B-B14F-4D97-AF65-F5344CB8AC3E}">
        <p14:creationId xmlns:p14="http://schemas.microsoft.com/office/powerpoint/2010/main" val="1646621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7289" y="548680"/>
            <a:ext cx="7475111" cy="613064"/>
          </a:xfrm>
          <a:noFill/>
        </p:spPr>
        <p:txBody>
          <a:bodyPr lIns="0" tIns="0" rIns="0" bIns="0">
            <a:normAutofit fontScale="90000"/>
          </a:bodyPr>
          <a:lstStyle/>
          <a:p>
            <a:pPr algn="l" eaLnBrk="1" hangingPunct="1"/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600" b="1" dirty="0">
                <a:latin typeface="Times New Roman" pitchFamily="18" charset="0"/>
                <a:sym typeface="Wingdings"/>
              </a:rPr>
              <a:t> 2. </a:t>
            </a:r>
            <a:r>
              <a:rPr lang="en-US" sz="3600" b="1" dirty="0" err="1">
                <a:latin typeface="Times New Roman" pitchFamily="18" charset="0"/>
                <a:sym typeface="Wingdings"/>
              </a:rPr>
              <a:t>Tìm</a:t>
            </a:r>
            <a:r>
              <a:rPr lang="en-US" sz="3600" b="1" dirty="0">
                <a:latin typeface="Times New Roman" pitchFamily="18" charset="0"/>
                <a:sym typeface="Wingdings"/>
              </a:rPr>
              <a:t> </a:t>
            </a:r>
            <a:r>
              <a:rPr lang="en-US" sz="3600" b="1" dirty="0" err="1">
                <a:latin typeface="Times New Roman" pitchFamily="18" charset="0"/>
                <a:sym typeface="Wingdings"/>
              </a:rPr>
              <a:t>hiểu</a:t>
            </a:r>
            <a:r>
              <a:rPr lang="en-US" sz="3600" b="1" dirty="0">
                <a:latin typeface="Times New Roman" pitchFamily="18" charset="0"/>
                <a:sym typeface="Wingdings"/>
              </a:rPr>
              <a:t> </a:t>
            </a:r>
            <a:r>
              <a:rPr lang="en-US" sz="3600" b="1" dirty="0" err="1">
                <a:latin typeface="Times New Roman" pitchFamily="18" charset="0"/>
                <a:sym typeface="Wingdings"/>
              </a:rPr>
              <a:t>bài</a:t>
            </a:r>
            <a:br>
              <a:rPr lang="en-US" sz="3600" b="1" dirty="0">
                <a:latin typeface="Times New Roman" pitchFamily="18" charset="0"/>
                <a:sym typeface="Wingdings"/>
              </a:rPr>
            </a:br>
            <a:endParaRPr lang="en-US" sz="3600" b="1" dirty="0">
              <a:latin typeface="Times New Roman" pitchFamily="18" charset="0"/>
            </a:endParaRPr>
          </a:p>
        </p:txBody>
      </p:sp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311339" y="1628800"/>
            <a:ext cx="876122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>
                <a:latin typeface="Times New Roman" pitchFamily="18" charset="0"/>
              </a:rPr>
              <a:t>   </a:t>
            </a:r>
            <a:r>
              <a:rPr lang="en-US" b="1" dirty="0" err="1">
                <a:latin typeface="Times New Roman" pitchFamily="18" charset="0"/>
              </a:rPr>
              <a:t>Tìm</a:t>
            </a:r>
            <a:r>
              <a:rPr lang="en-US" b="1" dirty="0">
                <a:latin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</a:rPr>
              <a:t>những</a:t>
            </a:r>
            <a:r>
              <a:rPr lang="en-US" b="1" dirty="0">
                <a:latin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</a:rPr>
              <a:t>từ</a:t>
            </a:r>
            <a:r>
              <a:rPr lang="en-US" b="1" dirty="0">
                <a:latin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</a:rPr>
              <a:t>ngữ</a:t>
            </a:r>
            <a:r>
              <a:rPr lang="en-US" b="1" dirty="0">
                <a:latin typeface="Times New Roman" pitchFamily="18" charset="0"/>
              </a:rPr>
              <a:t>  ở </a:t>
            </a:r>
            <a:r>
              <a:rPr lang="en-US" b="1" dirty="0" err="1">
                <a:latin typeface="Times New Roman" pitchFamily="18" charset="0"/>
              </a:rPr>
              <a:t>đoạn</a:t>
            </a:r>
            <a:r>
              <a:rPr lang="en-US" b="1" dirty="0">
                <a:latin typeface="Times New Roman" pitchFamily="18" charset="0"/>
              </a:rPr>
              <a:t> 2 </a:t>
            </a:r>
            <a:r>
              <a:rPr lang="en-US" b="1" dirty="0" err="1">
                <a:latin typeface="Times New Roman" pitchFamily="18" charset="0"/>
              </a:rPr>
              <a:t>và</a:t>
            </a:r>
            <a:r>
              <a:rPr lang="en-US" b="1" dirty="0">
                <a:latin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</a:rPr>
              <a:t>đoạn</a:t>
            </a:r>
            <a:r>
              <a:rPr lang="en-US" b="1" dirty="0">
                <a:latin typeface="Times New Roman" pitchFamily="18" charset="0"/>
              </a:rPr>
              <a:t> 3 </a:t>
            </a:r>
            <a:r>
              <a:rPr lang="en-US" b="1" dirty="0" err="1">
                <a:latin typeface="Times New Roman" pitchFamily="18" charset="0"/>
              </a:rPr>
              <a:t>thể</a:t>
            </a:r>
            <a:r>
              <a:rPr lang="en-US" b="1" dirty="0">
                <a:latin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</a:rPr>
              <a:t>hiện</a:t>
            </a:r>
            <a:r>
              <a:rPr lang="en-US" b="1" dirty="0">
                <a:latin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</a:rPr>
              <a:t>sự</a:t>
            </a:r>
            <a:r>
              <a:rPr lang="en-US" b="1" dirty="0">
                <a:latin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</a:rPr>
              <a:t>đánh</a:t>
            </a:r>
            <a:r>
              <a:rPr lang="en-US" b="1" dirty="0">
                <a:latin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</a:rPr>
              <a:t>giá</a:t>
            </a:r>
            <a:r>
              <a:rPr lang="en-US" b="1" dirty="0">
                <a:latin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</a:rPr>
              <a:t>của</a:t>
            </a:r>
            <a:r>
              <a:rPr lang="en-US" b="1" dirty="0">
                <a:latin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</a:rPr>
              <a:t>tác</a:t>
            </a:r>
            <a:r>
              <a:rPr lang="en-US" b="1" dirty="0">
                <a:latin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</a:rPr>
              <a:t>giả</a:t>
            </a:r>
            <a:r>
              <a:rPr lang="en-US" b="1" dirty="0">
                <a:latin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</a:rPr>
              <a:t>đối</a:t>
            </a:r>
            <a:r>
              <a:rPr lang="en-US" b="1" dirty="0">
                <a:latin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</a:rPr>
              <a:t>với</a:t>
            </a:r>
            <a:r>
              <a:rPr lang="en-US" b="1" dirty="0">
                <a:latin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</a:rPr>
              <a:t>tranh</a:t>
            </a:r>
            <a:r>
              <a:rPr lang="en-US" b="1" dirty="0">
                <a:latin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</a:rPr>
              <a:t>làng</a:t>
            </a:r>
            <a:r>
              <a:rPr lang="en-US" b="1" dirty="0">
                <a:latin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</a:rPr>
              <a:t>Hồ</a:t>
            </a:r>
            <a:r>
              <a:rPr lang="en-US" b="1" dirty="0">
                <a:latin typeface="Times New Roman" pitchFamily="18" charset="0"/>
              </a:rPr>
              <a:t> ?</a:t>
            </a:r>
          </a:p>
        </p:txBody>
      </p:sp>
      <p:sp>
        <p:nvSpPr>
          <p:cNvPr id="51222" name="Text Box 22"/>
          <p:cNvSpPr txBox="1">
            <a:spLocks noChangeArrowheads="1"/>
          </p:cNvSpPr>
          <p:nvPr/>
        </p:nvSpPr>
        <p:spPr bwMode="auto">
          <a:xfrm>
            <a:off x="228599" y="3120015"/>
            <a:ext cx="3707001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700" b="1" dirty="0">
                <a:solidFill>
                  <a:srgbClr val="0000FF"/>
                </a:solidFill>
                <a:latin typeface="Times New Roman" pitchFamily="18" charset="0"/>
              </a:rPr>
              <a:t>- </a:t>
            </a:r>
            <a:r>
              <a:rPr lang="en-US" sz="2700" b="1" dirty="0" err="1">
                <a:solidFill>
                  <a:srgbClr val="0000FF"/>
                </a:solidFill>
                <a:latin typeface="Times New Roman" pitchFamily="18" charset="0"/>
              </a:rPr>
              <a:t>Tranh</a:t>
            </a:r>
            <a:r>
              <a:rPr lang="en-US" sz="27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00FF"/>
                </a:solidFill>
                <a:latin typeface="Times New Roman" pitchFamily="18" charset="0"/>
              </a:rPr>
              <a:t>lợn</a:t>
            </a:r>
            <a:r>
              <a:rPr lang="en-US" sz="27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00FF"/>
                </a:solidFill>
                <a:latin typeface="Times New Roman" pitchFamily="18" charset="0"/>
              </a:rPr>
              <a:t>ráy</a:t>
            </a:r>
            <a:r>
              <a:rPr lang="en-US" sz="27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00FF"/>
                </a:solidFill>
                <a:latin typeface="Times New Roman" pitchFamily="18" charset="0"/>
              </a:rPr>
              <a:t>có</a:t>
            </a:r>
            <a:r>
              <a:rPr lang="en-US" sz="27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00FF"/>
                </a:solidFill>
                <a:latin typeface="Times New Roman" pitchFamily="18" charset="0"/>
              </a:rPr>
              <a:t>những</a:t>
            </a:r>
            <a:r>
              <a:rPr lang="en-US" sz="27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00FF"/>
                </a:solidFill>
                <a:latin typeface="Times New Roman" pitchFamily="18" charset="0"/>
              </a:rPr>
              <a:t>khoáy</a:t>
            </a:r>
            <a:r>
              <a:rPr lang="en-US" sz="27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00FF"/>
                </a:solidFill>
                <a:latin typeface="Times New Roman" pitchFamily="18" charset="0"/>
              </a:rPr>
              <a:t>âm</a:t>
            </a:r>
            <a:r>
              <a:rPr lang="en-US" sz="27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00FF"/>
                </a:solidFill>
                <a:latin typeface="Times New Roman" pitchFamily="18" charset="0"/>
              </a:rPr>
              <a:t>dương</a:t>
            </a:r>
            <a:endParaRPr lang="en-US" sz="27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51223" name="Line 23"/>
          <p:cNvSpPr>
            <a:spLocks noChangeShapeType="1"/>
          </p:cNvSpPr>
          <p:nvPr/>
        </p:nvSpPr>
        <p:spPr bwMode="auto">
          <a:xfrm>
            <a:off x="3827463" y="3238500"/>
            <a:ext cx="0" cy="3276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24" name="Text Box 24"/>
          <p:cNvSpPr txBox="1">
            <a:spLocks noChangeArrowheads="1"/>
          </p:cNvSpPr>
          <p:nvPr/>
        </p:nvSpPr>
        <p:spPr bwMode="auto">
          <a:xfrm>
            <a:off x="3935601" y="3320070"/>
            <a:ext cx="380841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Times New Roman" pitchFamily="18" charset="0"/>
              </a:rPr>
              <a:t>-&gt; rất có duyên</a:t>
            </a:r>
          </a:p>
        </p:txBody>
      </p:sp>
      <p:sp>
        <p:nvSpPr>
          <p:cNvPr id="51225" name="Text Box 25"/>
          <p:cNvSpPr txBox="1">
            <a:spLocks noChangeArrowheads="1"/>
          </p:cNvSpPr>
          <p:nvPr/>
        </p:nvSpPr>
        <p:spPr bwMode="auto">
          <a:xfrm>
            <a:off x="152400" y="3978275"/>
            <a:ext cx="387124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339933"/>
                </a:solidFill>
                <a:latin typeface="Times New Roman" pitchFamily="18" charset="0"/>
              </a:rPr>
              <a:t>- </a:t>
            </a:r>
            <a:r>
              <a:rPr lang="en-US" sz="2800" b="1" dirty="0" err="1">
                <a:solidFill>
                  <a:srgbClr val="339933"/>
                </a:solidFill>
                <a:latin typeface="Times New Roman" pitchFamily="18" charset="0"/>
              </a:rPr>
              <a:t>Tranh</a:t>
            </a:r>
            <a:r>
              <a:rPr lang="en-US" sz="2800" b="1" dirty="0">
                <a:solidFill>
                  <a:srgbClr val="339933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9933"/>
                </a:solidFill>
                <a:latin typeface="Times New Roman" pitchFamily="18" charset="0"/>
              </a:rPr>
              <a:t>vẽ</a:t>
            </a:r>
            <a:r>
              <a:rPr lang="en-US" sz="2800" b="1" dirty="0">
                <a:solidFill>
                  <a:srgbClr val="339933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9933"/>
                </a:solidFill>
                <a:latin typeface="Times New Roman" pitchFamily="18" charset="0"/>
              </a:rPr>
              <a:t>đàn</a:t>
            </a:r>
            <a:r>
              <a:rPr lang="en-US" sz="2800" b="1" dirty="0">
                <a:solidFill>
                  <a:srgbClr val="339933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9933"/>
                </a:solidFill>
                <a:latin typeface="Times New Roman" pitchFamily="18" charset="0"/>
              </a:rPr>
              <a:t>gà</a:t>
            </a:r>
            <a:r>
              <a:rPr lang="en-US" sz="2800" b="1" dirty="0">
                <a:solidFill>
                  <a:srgbClr val="339933"/>
                </a:solidFill>
                <a:latin typeface="Times New Roman" pitchFamily="18" charset="0"/>
              </a:rPr>
              <a:t> con</a:t>
            </a:r>
          </a:p>
        </p:txBody>
      </p:sp>
      <p:sp>
        <p:nvSpPr>
          <p:cNvPr id="51226" name="Text Box 26"/>
          <p:cNvSpPr txBox="1">
            <a:spLocks noChangeArrowheads="1"/>
          </p:cNvSpPr>
          <p:nvPr/>
        </p:nvSpPr>
        <p:spPr bwMode="auto">
          <a:xfrm>
            <a:off x="3887788" y="3978275"/>
            <a:ext cx="495141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339933"/>
                </a:solidFill>
                <a:latin typeface="Times New Roman" pitchFamily="18" charset="0"/>
              </a:rPr>
              <a:t>-&gt; tưng bừng như ca múa bên gà mái mẹ.</a:t>
            </a:r>
          </a:p>
        </p:txBody>
      </p:sp>
      <p:sp>
        <p:nvSpPr>
          <p:cNvPr id="51227" name="Text Box 27"/>
          <p:cNvSpPr txBox="1">
            <a:spLocks noChangeArrowheads="1"/>
          </p:cNvSpPr>
          <p:nvPr/>
        </p:nvSpPr>
        <p:spPr bwMode="auto">
          <a:xfrm>
            <a:off x="152400" y="4800600"/>
            <a:ext cx="4038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-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Kĩ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thuật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tranh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51228" name="Text Box 28"/>
          <p:cNvSpPr txBox="1">
            <a:spLocks noChangeArrowheads="1"/>
          </p:cNvSpPr>
          <p:nvPr/>
        </p:nvSpPr>
        <p:spPr bwMode="auto">
          <a:xfrm>
            <a:off x="3887788" y="4876800"/>
            <a:ext cx="509412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-&gt; đã đạt tới sự trang trí tinh tế</a:t>
            </a:r>
          </a:p>
        </p:txBody>
      </p:sp>
      <p:sp>
        <p:nvSpPr>
          <p:cNvPr id="51229" name="Text Box 29"/>
          <p:cNvSpPr txBox="1">
            <a:spLocks noChangeArrowheads="1"/>
          </p:cNvSpPr>
          <p:nvPr/>
        </p:nvSpPr>
        <p:spPr bwMode="auto">
          <a:xfrm>
            <a:off x="228600" y="5410200"/>
            <a:ext cx="3733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990000"/>
                </a:solidFill>
                <a:latin typeface="Times New Roman" pitchFamily="18" charset="0"/>
              </a:rPr>
              <a:t>- </a:t>
            </a:r>
            <a:r>
              <a:rPr lang="en-US" sz="2800" b="1" dirty="0" err="1">
                <a:solidFill>
                  <a:srgbClr val="990000"/>
                </a:solidFill>
                <a:latin typeface="Times New Roman" pitchFamily="18" charset="0"/>
              </a:rPr>
              <a:t>Màu</a:t>
            </a:r>
            <a:r>
              <a:rPr lang="en-US" sz="2800" b="1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90000"/>
                </a:solidFill>
                <a:latin typeface="Times New Roman" pitchFamily="18" charset="0"/>
              </a:rPr>
              <a:t>trắng</a:t>
            </a:r>
            <a:r>
              <a:rPr lang="en-US" sz="2800" b="1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90000"/>
                </a:solidFill>
                <a:latin typeface="Times New Roman" pitchFamily="18" charset="0"/>
              </a:rPr>
              <a:t>điệp</a:t>
            </a:r>
            <a:endParaRPr lang="en-US" sz="2800" b="1" dirty="0">
              <a:solidFill>
                <a:srgbClr val="990000"/>
              </a:solidFill>
              <a:latin typeface="Times New Roman" pitchFamily="18" charset="0"/>
            </a:endParaRPr>
          </a:p>
        </p:txBody>
      </p:sp>
      <p:sp>
        <p:nvSpPr>
          <p:cNvPr id="51230" name="Text Box 30"/>
          <p:cNvSpPr txBox="1">
            <a:spLocks noChangeArrowheads="1"/>
          </p:cNvSpPr>
          <p:nvPr/>
        </p:nvSpPr>
        <p:spPr bwMode="auto">
          <a:xfrm>
            <a:off x="3797300" y="5289550"/>
            <a:ext cx="53467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990000"/>
                </a:solidFill>
                <a:latin typeface="Times New Roman" pitchFamily="18" charset="0"/>
              </a:rPr>
              <a:t>-&gt; là một sự sáng tạo góp phần vào kho tàng màu sắc của dân tộc trong hội họa</a:t>
            </a:r>
          </a:p>
        </p:txBody>
      </p:sp>
    </p:spTree>
    <p:extLst>
      <p:ext uri="{BB962C8B-B14F-4D97-AF65-F5344CB8AC3E}">
        <p14:creationId xmlns:p14="http://schemas.microsoft.com/office/powerpoint/2010/main" val="816628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1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1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2" grpId="0"/>
      <p:bldP spid="51224" grpId="0"/>
      <p:bldP spid="51225" grpId="0"/>
      <p:bldP spid="51226" grpId="0"/>
      <p:bldP spid="51227" grpId="0"/>
      <p:bldP spid="51228" grpId="0"/>
      <p:bldP spid="51229" grpId="0"/>
      <p:bldP spid="5123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438400"/>
            <a:ext cx="9144000" cy="3657600"/>
          </a:xfrm>
        </p:spPr>
        <p:txBody>
          <a:bodyPr/>
          <a:lstStyle/>
          <a:p>
            <a:pPr marL="457200" indent="-457200" algn="l">
              <a:buFont typeface="Wingdings"/>
              <a:buChar char="v"/>
            </a:pP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2.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Tìm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hiểu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bài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  <a:sym typeface="Wingdings"/>
            </a:endParaRPr>
          </a:p>
          <a:p>
            <a:pPr algn="l"/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 </a:t>
            </a:r>
            <a:r>
              <a:rPr lang="en-US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Vì</a:t>
            </a:r>
            <a:r>
              <a:rPr lang="en-US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sao</a:t>
            </a:r>
            <a:r>
              <a:rPr lang="en-US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tác</a:t>
            </a:r>
            <a:r>
              <a:rPr lang="en-US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giả</a:t>
            </a:r>
            <a:r>
              <a:rPr lang="en-US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biết</a:t>
            </a:r>
            <a:r>
              <a:rPr lang="en-US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ơn</a:t>
            </a:r>
            <a:r>
              <a:rPr lang="en-US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những</a:t>
            </a:r>
            <a:r>
              <a:rPr lang="en-US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người</a:t>
            </a:r>
            <a:r>
              <a:rPr lang="en-US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nghệ</a:t>
            </a:r>
            <a:r>
              <a:rPr lang="en-US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sĩ</a:t>
            </a:r>
            <a:r>
              <a:rPr lang="en-US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dân</a:t>
            </a:r>
            <a:r>
              <a:rPr lang="en-US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gian</a:t>
            </a:r>
            <a:r>
              <a:rPr lang="en-US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làng</a:t>
            </a:r>
            <a:r>
              <a:rPr lang="en-US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Hồ</a:t>
            </a:r>
            <a:r>
              <a:rPr lang="en-US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685801"/>
            <a:ext cx="8915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    </a:t>
            </a:r>
            <a:r>
              <a:rPr lang="en-US" sz="40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Tập</a:t>
            </a:r>
            <a:r>
              <a:rPr lang="en-US" sz="40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0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đọc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:  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Tranh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làng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Hồ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                                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(Theo </a:t>
            </a:r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Nguyễn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Tuân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)</a:t>
            </a:r>
          </a:p>
        </p:txBody>
      </p:sp>
    </p:spTree>
    <p:extLst>
      <p:ext uri="{BB962C8B-B14F-4D97-AF65-F5344CB8AC3E}">
        <p14:creationId xmlns:p14="http://schemas.microsoft.com/office/powerpoint/2010/main" val="3856323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265" y="2195875"/>
            <a:ext cx="9009735" cy="4281125"/>
          </a:xfrm>
        </p:spPr>
        <p:txBody>
          <a:bodyPr>
            <a:normAutofit/>
          </a:bodyPr>
          <a:lstStyle/>
          <a:p>
            <a:pPr algn="l"/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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Yêu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mến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quê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hương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,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nghệ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sĩ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dân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gian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làng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Hồ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đã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tạo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nên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những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bức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tranh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có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nội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dung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sinh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động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,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kỹ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thuật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tinh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tế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.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Những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người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tạo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nên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những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bức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tranh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đó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xứng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đáng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với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tên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gọi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trân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trọng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–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những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người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nghệ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sĩ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tạo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hình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của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nhân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dân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.</a:t>
            </a:r>
            <a:endParaRPr lang="en-US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4"/>
          <p:cNvSpPr txBox="1">
            <a:spLocks noChangeArrowheads="1"/>
          </p:cNvSpPr>
          <p:nvPr/>
        </p:nvSpPr>
        <p:spPr bwMode="auto">
          <a:xfrm>
            <a:off x="14288" y="0"/>
            <a:ext cx="90900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en-US" sz="2400" b="1" kern="0" dirty="0">
              <a:solidFill>
                <a:srgbClr val="2212C8"/>
              </a:solidFill>
              <a:latin typeface="Times New Roman" pitchFamily="18" charset="0"/>
              <a:ea typeface="+mj-ea"/>
              <a:cs typeface="+mj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685801"/>
            <a:ext cx="8915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    </a:t>
            </a:r>
            <a:r>
              <a:rPr lang="en-US" sz="40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Tập</a:t>
            </a:r>
            <a:r>
              <a:rPr lang="en-US" sz="40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0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đọc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:  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Tranh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làng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Hồ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                                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(Theo </a:t>
            </a:r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Nguyễn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Tuân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)</a:t>
            </a:r>
          </a:p>
        </p:txBody>
      </p:sp>
    </p:spTree>
    <p:extLst>
      <p:ext uri="{BB962C8B-B14F-4D97-AF65-F5344CB8AC3E}">
        <p14:creationId xmlns:p14="http://schemas.microsoft.com/office/powerpoint/2010/main" val="3651066383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9" name="Text Box 9"/>
          <p:cNvSpPr txBox="1">
            <a:spLocks noChangeArrowheads="1"/>
          </p:cNvSpPr>
          <p:nvPr/>
        </p:nvSpPr>
        <p:spPr bwMode="auto">
          <a:xfrm>
            <a:off x="304800" y="3233737"/>
            <a:ext cx="8610600" cy="127419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altLang="en-US" sz="2400" i="1" dirty="0" err="1"/>
              <a:t>Em</a:t>
            </a:r>
            <a:r>
              <a:rPr lang="en-US" altLang="en-US" sz="2400" i="1" dirty="0"/>
              <a:t> </a:t>
            </a:r>
            <a:r>
              <a:rPr lang="en-US" altLang="en-US" sz="2400" i="1" dirty="0" err="1"/>
              <a:t>hãy</a:t>
            </a:r>
            <a:r>
              <a:rPr lang="en-US" altLang="en-US" sz="2400" i="1" dirty="0"/>
              <a:t> </a:t>
            </a:r>
            <a:r>
              <a:rPr lang="en-US" altLang="en-US" sz="2400" i="1" dirty="0" err="1"/>
              <a:t>đọc</a:t>
            </a:r>
            <a:r>
              <a:rPr lang="en-US" altLang="en-US" sz="2400" i="1" dirty="0"/>
              <a:t> </a:t>
            </a:r>
            <a:r>
              <a:rPr lang="en-US" altLang="en-US" sz="2400" i="1" dirty="0" err="1"/>
              <a:t>đoạn</a:t>
            </a:r>
            <a:r>
              <a:rPr lang="en-US" altLang="en-US" sz="2400" i="1" dirty="0"/>
              <a:t> 1 </a:t>
            </a:r>
            <a:r>
              <a:rPr lang="en-US" altLang="en-US" sz="2400" i="1" dirty="0" err="1"/>
              <a:t>và</a:t>
            </a:r>
            <a:r>
              <a:rPr lang="en-US" altLang="en-US" sz="2400" i="1" dirty="0"/>
              <a:t> 2 </a:t>
            </a:r>
            <a:r>
              <a:rPr lang="en-US" altLang="en-US" sz="2400" i="1" dirty="0" err="1"/>
              <a:t>bài</a:t>
            </a:r>
            <a:r>
              <a:rPr lang="en-US" altLang="en-US" sz="2400" i="1" dirty="0"/>
              <a:t> </a:t>
            </a:r>
            <a:r>
              <a:rPr lang="en-US" altLang="en-US" sz="2400" b="1" i="1" dirty="0" err="1"/>
              <a:t>Hội</a:t>
            </a:r>
            <a:r>
              <a:rPr lang="en-US" altLang="en-US" sz="2400" b="1" i="1" dirty="0"/>
              <a:t> </a:t>
            </a:r>
            <a:r>
              <a:rPr lang="en-US" altLang="en-US" sz="2400" b="1" i="1" dirty="0" err="1"/>
              <a:t>thổi</a:t>
            </a:r>
            <a:r>
              <a:rPr lang="en-US" altLang="en-US" sz="2400" b="1" i="1" dirty="0"/>
              <a:t> </a:t>
            </a:r>
            <a:r>
              <a:rPr lang="en-US" altLang="en-US" sz="2400" b="1" i="1" dirty="0" err="1"/>
              <a:t>cơm</a:t>
            </a:r>
            <a:r>
              <a:rPr lang="en-US" altLang="en-US" sz="2400" b="1" i="1" dirty="0"/>
              <a:t> </a:t>
            </a:r>
            <a:r>
              <a:rPr lang="en-US" altLang="en-US" sz="2400" b="1" i="1" dirty="0" err="1"/>
              <a:t>thi</a:t>
            </a:r>
            <a:r>
              <a:rPr lang="en-US" altLang="en-US" sz="2400" b="1" i="1" dirty="0"/>
              <a:t> ở </a:t>
            </a:r>
            <a:r>
              <a:rPr lang="en-US" altLang="en-US" sz="2400" b="1" i="1" dirty="0" err="1"/>
              <a:t>Đồng</a:t>
            </a:r>
            <a:r>
              <a:rPr lang="en-US" altLang="en-US" sz="2400" b="1" i="1" dirty="0"/>
              <a:t> </a:t>
            </a:r>
            <a:r>
              <a:rPr lang="en-US" altLang="en-US" sz="2400" b="1" i="1" dirty="0" err="1"/>
              <a:t>Vân</a:t>
            </a:r>
            <a:r>
              <a:rPr lang="en-US" altLang="en-US" sz="2400" b="1" i="1" dirty="0"/>
              <a:t> </a:t>
            </a:r>
            <a:r>
              <a:rPr lang="en-US" altLang="en-US" sz="2400" i="1" dirty="0"/>
              <a:t>, </a:t>
            </a:r>
            <a:r>
              <a:rPr lang="en-US" altLang="en-US" sz="2400" i="1" dirty="0" err="1"/>
              <a:t>trả</a:t>
            </a:r>
            <a:r>
              <a:rPr lang="en-US" altLang="en-US" sz="2400" i="1" dirty="0"/>
              <a:t> </a:t>
            </a:r>
            <a:r>
              <a:rPr lang="en-US" altLang="en-US" sz="2400" i="1" dirty="0" err="1"/>
              <a:t>lời</a:t>
            </a:r>
            <a:r>
              <a:rPr lang="en-US" altLang="en-US" sz="2400" i="1" dirty="0"/>
              <a:t> </a:t>
            </a:r>
            <a:r>
              <a:rPr lang="en-US" altLang="en-US" sz="2400" i="1" dirty="0" err="1"/>
              <a:t>câu</a:t>
            </a:r>
            <a:r>
              <a:rPr lang="en-US" altLang="en-US" sz="2400" i="1" dirty="0"/>
              <a:t> </a:t>
            </a:r>
            <a:r>
              <a:rPr lang="en-US" altLang="en-US" sz="2400" i="1" dirty="0" err="1"/>
              <a:t>hỏi</a:t>
            </a:r>
            <a:r>
              <a:rPr lang="en-US" altLang="en-US" sz="2400" i="1" dirty="0"/>
              <a:t>: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en-US" sz="2400" b="1" dirty="0">
                <a:solidFill>
                  <a:schemeClr val="accent2"/>
                </a:solidFill>
              </a:rPr>
              <a:t>1. </a:t>
            </a:r>
            <a:r>
              <a:rPr lang="en-US" altLang="en-US" sz="2400" b="1" dirty="0" err="1">
                <a:solidFill>
                  <a:schemeClr val="accent2"/>
                </a:solidFill>
              </a:rPr>
              <a:t>Hội</a:t>
            </a:r>
            <a:r>
              <a:rPr lang="en-US" altLang="en-US" sz="2400" b="1" dirty="0">
                <a:solidFill>
                  <a:schemeClr val="accent2"/>
                </a:solidFill>
              </a:rPr>
              <a:t> </a:t>
            </a:r>
            <a:r>
              <a:rPr lang="en-US" altLang="en-US" sz="2400" b="1" dirty="0" err="1">
                <a:solidFill>
                  <a:schemeClr val="accent2"/>
                </a:solidFill>
              </a:rPr>
              <a:t>thổi</a:t>
            </a:r>
            <a:r>
              <a:rPr lang="en-US" altLang="en-US" sz="2400" b="1" dirty="0">
                <a:solidFill>
                  <a:schemeClr val="accent2"/>
                </a:solidFill>
              </a:rPr>
              <a:t> </a:t>
            </a:r>
            <a:r>
              <a:rPr lang="en-US" altLang="en-US" sz="2400" b="1" dirty="0" err="1">
                <a:solidFill>
                  <a:schemeClr val="accent2"/>
                </a:solidFill>
              </a:rPr>
              <a:t>cơm</a:t>
            </a:r>
            <a:r>
              <a:rPr lang="en-US" altLang="en-US" sz="2400" b="1" dirty="0">
                <a:solidFill>
                  <a:schemeClr val="accent2"/>
                </a:solidFill>
              </a:rPr>
              <a:t> </a:t>
            </a:r>
            <a:r>
              <a:rPr lang="en-US" altLang="en-US" sz="2400" b="1" dirty="0" err="1">
                <a:solidFill>
                  <a:schemeClr val="accent2"/>
                </a:solidFill>
              </a:rPr>
              <a:t>thi</a:t>
            </a:r>
            <a:r>
              <a:rPr lang="en-US" altLang="en-US" sz="2400" b="1" dirty="0">
                <a:solidFill>
                  <a:schemeClr val="accent2"/>
                </a:solidFill>
              </a:rPr>
              <a:t> ở </a:t>
            </a:r>
            <a:r>
              <a:rPr lang="en-US" altLang="en-US" sz="2400" b="1" dirty="0" err="1">
                <a:solidFill>
                  <a:schemeClr val="accent2"/>
                </a:solidFill>
              </a:rPr>
              <a:t>làng</a:t>
            </a:r>
            <a:r>
              <a:rPr lang="en-US" altLang="en-US" sz="2400" b="1" dirty="0">
                <a:solidFill>
                  <a:schemeClr val="accent2"/>
                </a:solidFill>
              </a:rPr>
              <a:t> </a:t>
            </a:r>
            <a:r>
              <a:rPr lang="en-US" altLang="en-US" sz="2400" b="1" dirty="0" err="1">
                <a:solidFill>
                  <a:schemeClr val="accent2"/>
                </a:solidFill>
              </a:rPr>
              <a:t>Đồng</a:t>
            </a:r>
            <a:r>
              <a:rPr lang="en-US" altLang="en-US" sz="2400" b="1" dirty="0">
                <a:solidFill>
                  <a:schemeClr val="accent2"/>
                </a:solidFill>
              </a:rPr>
              <a:t> </a:t>
            </a:r>
            <a:r>
              <a:rPr lang="en-US" altLang="en-US" sz="2400" b="1" dirty="0" err="1">
                <a:solidFill>
                  <a:schemeClr val="accent2"/>
                </a:solidFill>
              </a:rPr>
              <a:t>Vân</a:t>
            </a:r>
            <a:r>
              <a:rPr lang="en-US" altLang="en-US" sz="2400" b="1" dirty="0">
                <a:solidFill>
                  <a:schemeClr val="accent2"/>
                </a:solidFill>
              </a:rPr>
              <a:t> </a:t>
            </a:r>
            <a:r>
              <a:rPr lang="en-US" altLang="en-US" sz="2400" b="1" dirty="0" err="1">
                <a:solidFill>
                  <a:schemeClr val="accent2"/>
                </a:solidFill>
              </a:rPr>
              <a:t>bắt</a:t>
            </a:r>
            <a:r>
              <a:rPr lang="en-US" altLang="en-US" sz="2400" b="1" dirty="0">
                <a:solidFill>
                  <a:schemeClr val="accent2"/>
                </a:solidFill>
              </a:rPr>
              <a:t> </a:t>
            </a:r>
            <a:r>
              <a:rPr lang="en-US" altLang="en-US" sz="2400" b="1" dirty="0" err="1">
                <a:solidFill>
                  <a:schemeClr val="accent2"/>
                </a:solidFill>
              </a:rPr>
              <a:t>nguồn</a:t>
            </a:r>
            <a:r>
              <a:rPr lang="en-US" altLang="en-US" sz="2400" b="1" dirty="0">
                <a:solidFill>
                  <a:schemeClr val="accent2"/>
                </a:solidFill>
              </a:rPr>
              <a:t> </a:t>
            </a:r>
            <a:r>
              <a:rPr lang="en-US" altLang="en-US" sz="2400" b="1" dirty="0" err="1">
                <a:solidFill>
                  <a:schemeClr val="accent2"/>
                </a:solidFill>
              </a:rPr>
              <a:t>từ</a:t>
            </a:r>
            <a:r>
              <a:rPr lang="en-US" altLang="en-US" sz="2400" b="1" dirty="0">
                <a:solidFill>
                  <a:schemeClr val="accent2"/>
                </a:solidFill>
              </a:rPr>
              <a:t> </a:t>
            </a:r>
            <a:r>
              <a:rPr lang="en-US" altLang="en-US" sz="2400" b="1" dirty="0" err="1">
                <a:solidFill>
                  <a:schemeClr val="accent2"/>
                </a:solidFill>
              </a:rPr>
              <a:t>đâu</a:t>
            </a:r>
            <a:r>
              <a:rPr lang="en-US" altLang="en-US" sz="2400" b="1" dirty="0">
                <a:solidFill>
                  <a:schemeClr val="accent2"/>
                </a:solidFill>
              </a:rPr>
              <a:t>?</a:t>
            </a:r>
          </a:p>
        </p:txBody>
      </p:sp>
      <p:sp>
        <p:nvSpPr>
          <p:cNvPr id="40970" name="Text Box 10"/>
          <p:cNvSpPr txBox="1">
            <a:spLocks noChangeArrowheads="1"/>
          </p:cNvSpPr>
          <p:nvPr/>
        </p:nvSpPr>
        <p:spPr bwMode="auto">
          <a:xfrm>
            <a:off x="304800" y="4648200"/>
            <a:ext cx="8686800" cy="4619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altLang="en-US" sz="2400" b="1" i="1" dirty="0">
                <a:solidFill>
                  <a:schemeClr val="accent2"/>
                </a:solidFill>
              </a:rPr>
              <a:t>2. </a:t>
            </a:r>
            <a:r>
              <a:rPr lang="en-US" altLang="en-US" sz="2400" b="1" dirty="0" err="1">
                <a:solidFill>
                  <a:schemeClr val="accent2"/>
                </a:solidFill>
              </a:rPr>
              <a:t>Nêu</a:t>
            </a:r>
            <a:r>
              <a:rPr lang="en-US" altLang="en-US" sz="2400" b="1" dirty="0">
                <a:solidFill>
                  <a:schemeClr val="accent2"/>
                </a:solidFill>
              </a:rPr>
              <a:t> </a:t>
            </a:r>
            <a:r>
              <a:rPr lang="en-US" altLang="en-US" sz="2400" b="1" dirty="0" err="1">
                <a:solidFill>
                  <a:schemeClr val="accent2"/>
                </a:solidFill>
              </a:rPr>
              <a:t>nội</a:t>
            </a:r>
            <a:r>
              <a:rPr lang="en-US" altLang="en-US" sz="2400" b="1" dirty="0">
                <a:solidFill>
                  <a:schemeClr val="accent2"/>
                </a:solidFill>
              </a:rPr>
              <a:t> dung </a:t>
            </a:r>
            <a:r>
              <a:rPr lang="en-US" altLang="en-US" sz="2400" b="1" dirty="0" err="1">
                <a:solidFill>
                  <a:schemeClr val="accent2"/>
                </a:solidFill>
              </a:rPr>
              <a:t>chính</a:t>
            </a:r>
            <a:r>
              <a:rPr lang="en-US" altLang="en-US" sz="2400" b="1" dirty="0">
                <a:solidFill>
                  <a:schemeClr val="accent2"/>
                </a:solidFill>
              </a:rPr>
              <a:t> </a:t>
            </a:r>
            <a:r>
              <a:rPr lang="en-US" altLang="en-US" sz="2400" b="1" dirty="0" err="1">
                <a:solidFill>
                  <a:schemeClr val="accent2"/>
                </a:solidFill>
              </a:rPr>
              <a:t>của</a:t>
            </a:r>
            <a:r>
              <a:rPr lang="en-US" altLang="en-US" sz="2400" b="1" dirty="0">
                <a:solidFill>
                  <a:schemeClr val="accent2"/>
                </a:solidFill>
              </a:rPr>
              <a:t> </a:t>
            </a:r>
            <a:r>
              <a:rPr lang="en-US" altLang="en-US" sz="2400" b="1" dirty="0" err="1">
                <a:solidFill>
                  <a:schemeClr val="accent2"/>
                </a:solidFill>
              </a:rPr>
              <a:t>bài</a:t>
            </a:r>
            <a:r>
              <a:rPr lang="en-US" altLang="en-US" sz="2400" b="1" dirty="0">
                <a:solidFill>
                  <a:schemeClr val="accent2"/>
                </a:solidFill>
              </a:rPr>
              <a:t> </a:t>
            </a:r>
            <a:r>
              <a:rPr lang="en-US" altLang="en-US" sz="2400" b="1" dirty="0" err="1">
                <a:solidFill>
                  <a:schemeClr val="accent2"/>
                </a:solidFill>
              </a:rPr>
              <a:t>đọc</a:t>
            </a:r>
            <a:r>
              <a:rPr lang="en-US" altLang="en-US" sz="2400" b="1" i="1" dirty="0">
                <a:solidFill>
                  <a:schemeClr val="accent2"/>
                </a:solidFill>
              </a:rPr>
              <a:t>?</a:t>
            </a:r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200" b="1" u="sng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3200" b="1" u="sng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AutoShape 4"/>
          <p:cNvSpPr>
            <a:spLocks noChangeArrowheads="1"/>
          </p:cNvSpPr>
          <p:nvPr/>
        </p:nvSpPr>
        <p:spPr bwMode="auto">
          <a:xfrm>
            <a:off x="304800" y="1524000"/>
            <a:ext cx="5181600" cy="1371600"/>
          </a:xfrm>
          <a:prstGeom prst="wedgeEllipseCallout">
            <a:avLst>
              <a:gd name="adj1" fmla="val -21972"/>
              <a:gd name="adj2" fmla="val 4429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altLang="en-US" sz="5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altLang="en-US" sz="5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5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endParaRPr lang="en-US" altLang="en-US" sz="5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4"/>
          <p:cNvSpPr txBox="1">
            <a:spLocks noChangeArrowheads="1"/>
          </p:cNvSpPr>
          <p:nvPr/>
        </p:nvSpPr>
        <p:spPr bwMode="auto">
          <a:xfrm>
            <a:off x="-15020" y="228600"/>
            <a:ext cx="90900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en-US" sz="2400" b="1" kern="0" dirty="0" err="1">
                <a:solidFill>
                  <a:srgbClr val="2212C8"/>
                </a:solidFill>
                <a:latin typeface="Times New Roman" pitchFamily="18" charset="0"/>
                <a:ea typeface="+mj-ea"/>
                <a:cs typeface="+mj-cs"/>
              </a:rPr>
              <a:t>Thứ</a:t>
            </a:r>
            <a:r>
              <a:rPr lang="en-US" sz="2400" b="1" kern="0" dirty="0">
                <a:solidFill>
                  <a:srgbClr val="2212C8"/>
                </a:solidFill>
                <a:latin typeface="Times New Roman" pitchFamily="18" charset="0"/>
                <a:ea typeface="+mj-ea"/>
                <a:cs typeface="+mj-cs"/>
              </a:rPr>
              <a:t> </a:t>
            </a:r>
            <a:r>
              <a:rPr lang="en-US" sz="2400" b="1" kern="0" dirty="0" err="1">
                <a:solidFill>
                  <a:srgbClr val="2212C8"/>
                </a:solidFill>
                <a:latin typeface="Times New Roman" pitchFamily="18" charset="0"/>
                <a:ea typeface="+mj-ea"/>
                <a:cs typeface="+mj-cs"/>
              </a:rPr>
              <a:t>hai</a:t>
            </a:r>
            <a:r>
              <a:rPr lang="en-US" sz="2400" b="1" kern="0" dirty="0">
                <a:solidFill>
                  <a:srgbClr val="2212C8"/>
                </a:solidFill>
                <a:latin typeface="Times New Roman" pitchFamily="18" charset="0"/>
                <a:ea typeface="+mj-ea"/>
                <a:cs typeface="+mj-cs"/>
              </a:rPr>
              <a:t> </a:t>
            </a:r>
            <a:r>
              <a:rPr lang="en-US" sz="2400" b="1" kern="0" dirty="0" err="1">
                <a:solidFill>
                  <a:srgbClr val="2212C8"/>
                </a:solidFill>
                <a:latin typeface="Times New Roman" pitchFamily="18" charset="0"/>
                <a:ea typeface="+mj-ea"/>
                <a:cs typeface="+mj-cs"/>
              </a:rPr>
              <a:t>ngày</a:t>
            </a:r>
            <a:r>
              <a:rPr lang="en-US" sz="2400" b="1" kern="0" dirty="0">
                <a:solidFill>
                  <a:srgbClr val="2212C8"/>
                </a:solidFill>
                <a:latin typeface="Times New Roman" pitchFamily="18" charset="0"/>
                <a:ea typeface="+mj-ea"/>
                <a:cs typeface="+mj-cs"/>
              </a:rPr>
              <a:t> 21 </a:t>
            </a:r>
            <a:r>
              <a:rPr lang="en-US" sz="2400" b="1" kern="0" dirty="0" err="1">
                <a:solidFill>
                  <a:srgbClr val="2212C8"/>
                </a:solidFill>
                <a:latin typeface="Times New Roman" pitchFamily="18" charset="0"/>
                <a:ea typeface="+mj-ea"/>
                <a:cs typeface="+mj-cs"/>
              </a:rPr>
              <a:t>tháng</a:t>
            </a:r>
            <a:r>
              <a:rPr lang="en-US" sz="2400" b="1" kern="0" dirty="0">
                <a:solidFill>
                  <a:srgbClr val="2212C8"/>
                </a:solidFill>
                <a:latin typeface="Times New Roman" pitchFamily="18" charset="0"/>
                <a:ea typeface="+mj-ea"/>
                <a:cs typeface="+mj-cs"/>
              </a:rPr>
              <a:t> 3  năm 2022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0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0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9" grpId="0"/>
      <p:bldP spid="4097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981200"/>
            <a:ext cx="9144000" cy="4876800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2.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Tìm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hiểu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bài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  <a:sym typeface="Wingdings"/>
            </a:endParaRPr>
          </a:p>
          <a:p>
            <a:pPr algn="l"/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Nội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dung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chính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của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đoạn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văn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2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và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đoạn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văn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3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nói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lên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điều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gì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?</a:t>
            </a:r>
          </a:p>
          <a:p>
            <a:pPr algn="l"/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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Đoạn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văn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2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và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đoạn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văn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3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nói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lên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tình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yêu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quê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hương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và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kỹ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thuật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tinh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tế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của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những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người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nghệ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sĩ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tạo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hình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.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685801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    </a:t>
            </a:r>
            <a:r>
              <a:rPr lang="en-US" sz="40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Tập</a:t>
            </a:r>
            <a:r>
              <a:rPr lang="en-US" sz="40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0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đọc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:  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Tranh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làng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Hồ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                                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(Theo </a:t>
            </a:r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Nguyễn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Tuân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)</a:t>
            </a:r>
          </a:p>
        </p:txBody>
      </p:sp>
    </p:spTree>
    <p:extLst>
      <p:ext uri="{BB962C8B-B14F-4D97-AF65-F5344CB8AC3E}">
        <p14:creationId xmlns:p14="http://schemas.microsoft.com/office/powerpoint/2010/main" val="1191195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pPr algn="l"/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  <a:sym typeface="Wingdings"/>
            </a:endParaRPr>
          </a:p>
          <a:p>
            <a:pPr algn="l"/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   </a:t>
            </a:r>
            <a:r>
              <a:rPr lang="en-US" sz="4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Qua </a:t>
            </a:r>
            <a:r>
              <a:rPr lang="en-US" sz="4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bài</a:t>
            </a:r>
            <a:r>
              <a:rPr lang="en-US" sz="4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4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văn</a:t>
            </a:r>
            <a:r>
              <a:rPr lang="en-US" sz="4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4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tác</a:t>
            </a:r>
            <a:r>
              <a:rPr lang="en-US" sz="4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4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giả</a:t>
            </a:r>
            <a:r>
              <a:rPr lang="en-US" sz="4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4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muốn</a:t>
            </a:r>
            <a:r>
              <a:rPr lang="en-US" sz="4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4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nói</a:t>
            </a:r>
            <a:r>
              <a:rPr lang="en-US" sz="4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4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lên</a:t>
            </a:r>
            <a:r>
              <a:rPr lang="en-US" sz="4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4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điều</a:t>
            </a:r>
            <a:r>
              <a:rPr lang="en-US" sz="4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4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gì</a:t>
            </a:r>
            <a:r>
              <a:rPr lang="en-US" sz="4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685801"/>
            <a:ext cx="8915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    </a:t>
            </a:r>
            <a:r>
              <a:rPr lang="en-US" sz="40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Tập</a:t>
            </a:r>
            <a:r>
              <a:rPr lang="en-US" sz="40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0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đọc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:  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Tranh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làng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Hồ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                                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(Theo </a:t>
            </a:r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Nguyễn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Tuân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)</a:t>
            </a:r>
          </a:p>
        </p:txBody>
      </p:sp>
    </p:spTree>
    <p:extLst>
      <p:ext uri="{BB962C8B-B14F-4D97-AF65-F5344CB8AC3E}">
        <p14:creationId xmlns:p14="http://schemas.microsoft.com/office/powerpoint/2010/main" val="514040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209800"/>
            <a:ext cx="2895600" cy="795517"/>
          </a:xfrm>
        </p:spPr>
        <p:txBody>
          <a:bodyPr>
            <a:normAutofit/>
          </a:bodyPr>
          <a:lstStyle/>
          <a:p>
            <a:r>
              <a:rPr lang="en-US" sz="3200" b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2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dung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895600"/>
            <a:ext cx="7848600" cy="1600200"/>
          </a:xfrm>
        </p:spPr>
        <p:txBody>
          <a:bodyPr>
            <a:normAutofit fontScale="40000" lnSpcReduction="20000"/>
          </a:bodyPr>
          <a:lstStyle/>
          <a:p>
            <a:pPr marL="0" indent="0" algn="just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marL="0" indent="0" algn="just">
              <a:buNone/>
            </a:pPr>
            <a:r>
              <a:rPr lang="en-US" sz="8000" b="1" dirty="0">
                <a:latin typeface="HP001 4 hàng" panose="020B0603050302020204" pitchFamily="34" charset="0"/>
                <a:cs typeface="Times New Roman" pitchFamily="18" charset="0"/>
              </a:rPr>
              <a:t>	</a:t>
            </a:r>
            <a:r>
              <a:rPr lang="en-US" sz="8000" b="1" dirty="0" err="1">
                <a:latin typeface="HP001 4 hàng" panose="020B0603050302020204" pitchFamily="34" charset="0"/>
                <a:cs typeface="Times New Roman" pitchFamily="18" charset="0"/>
              </a:rPr>
              <a:t>Bài</a:t>
            </a:r>
            <a:r>
              <a:rPr lang="en-US" sz="8000" b="1" dirty="0"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8000" b="1" dirty="0" err="1">
                <a:latin typeface="HP001 4 hàng" panose="020B0603050302020204" pitchFamily="34" charset="0"/>
                <a:cs typeface="Times New Roman" pitchFamily="18" charset="0"/>
              </a:rPr>
              <a:t>văn</a:t>
            </a:r>
            <a:r>
              <a:rPr lang="en-US" sz="8000" b="1" dirty="0">
                <a:latin typeface="HP001 4 hàng" panose="020B0603050302020204" pitchFamily="34" charset="0"/>
                <a:cs typeface="Times New Roman" pitchFamily="18" charset="0"/>
              </a:rPr>
              <a:t> ca </a:t>
            </a:r>
            <a:r>
              <a:rPr lang="en-US" sz="8000" b="1" dirty="0" err="1">
                <a:latin typeface="HP001 4 hàng" panose="020B0603050302020204" pitchFamily="34" charset="0"/>
                <a:cs typeface="Times New Roman" pitchFamily="18" charset="0"/>
              </a:rPr>
              <a:t>ngợi</a:t>
            </a:r>
            <a:r>
              <a:rPr lang="en-US" sz="8000" b="1" dirty="0"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8000" b="1" dirty="0" err="1">
                <a:latin typeface="HP001 4 hàng" panose="020B0603050302020204" pitchFamily="34" charset="0"/>
                <a:cs typeface="Times New Roman" pitchFamily="18" charset="0"/>
              </a:rPr>
              <a:t>những</a:t>
            </a:r>
            <a:r>
              <a:rPr lang="en-US" sz="8000" b="1" dirty="0"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8000" b="1" dirty="0" err="1">
                <a:latin typeface="HP001 4 hàng" panose="020B0603050302020204" pitchFamily="34" charset="0"/>
                <a:cs typeface="Times New Roman" pitchFamily="18" charset="0"/>
              </a:rPr>
              <a:t>nghệ</a:t>
            </a:r>
            <a:r>
              <a:rPr lang="en-US" sz="8000" b="1" dirty="0"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8000" b="1" dirty="0" err="1">
                <a:latin typeface="HP001 4 hàng" panose="020B0603050302020204" pitchFamily="34" charset="0"/>
                <a:cs typeface="Times New Roman" pitchFamily="18" charset="0"/>
              </a:rPr>
              <a:t>sĩ</a:t>
            </a:r>
            <a:r>
              <a:rPr lang="en-US" sz="8000" b="1" dirty="0"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8000" b="1" dirty="0" err="1">
                <a:latin typeface="HP001 4 hàng" panose="020B0603050302020204" pitchFamily="34" charset="0"/>
                <a:cs typeface="Times New Roman" pitchFamily="18" charset="0"/>
              </a:rPr>
              <a:t>làng</a:t>
            </a:r>
            <a:r>
              <a:rPr lang="en-US" sz="8000" b="1" dirty="0"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8000" b="1" dirty="0" err="1">
                <a:latin typeface="HP001 4 hàng" panose="020B0603050302020204" pitchFamily="34" charset="0"/>
                <a:cs typeface="Times New Roman" pitchFamily="18" charset="0"/>
              </a:rPr>
              <a:t>Hồ</a:t>
            </a:r>
            <a:r>
              <a:rPr lang="en-US" sz="8000" b="1" dirty="0"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8000" b="1" dirty="0" err="1">
                <a:latin typeface="HP001 4 hàng" panose="020B0603050302020204" pitchFamily="34" charset="0"/>
                <a:cs typeface="Times New Roman" pitchFamily="18" charset="0"/>
              </a:rPr>
              <a:t>đã</a:t>
            </a:r>
            <a:r>
              <a:rPr lang="en-US" sz="8000" b="1" dirty="0"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8000" b="1" dirty="0" err="1">
                <a:latin typeface="HP001 4 hàng" panose="020B0603050302020204" pitchFamily="34" charset="0"/>
                <a:cs typeface="Times New Roman" pitchFamily="18" charset="0"/>
              </a:rPr>
              <a:t>sáng</a:t>
            </a:r>
            <a:r>
              <a:rPr lang="en-US" sz="8000" b="1" dirty="0"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8000" b="1" dirty="0" err="1">
                <a:latin typeface="HP001 4 hàng" panose="020B0603050302020204" pitchFamily="34" charset="0"/>
                <a:cs typeface="Times New Roman" pitchFamily="18" charset="0"/>
              </a:rPr>
              <a:t>tạo</a:t>
            </a:r>
            <a:r>
              <a:rPr lang="en-US" sz="8000" b="1" dirty="0"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8000" b="1" dirty="0" err="1">
                <a:latin typeface="HP001 4 hàng" panose="020B0603050302020204" pitchFamily="34" charset="0"/>
                <a:cs typeface="Times New Roman" pitchFamily="18" charset="0"/>
              </a:rPr>
              <a:t>ra</a:t>
            </a:r>
            <a:r>
              <a:rPr lang="en-US" sz="8000" b="1" dirty="0"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8000" b="1" dirty="0" err="1">
                <a:latin typeface="HP001 4 hàng" panose="020B0603050302020204" pitchFamily="34" charset="0"/>
                <a:cs typeface="Times New Roman" pitchFamily="18" charset="0"/>
              </a:rPr>
              <a:t>những</a:t>
            </a:r>
            <a:r>
              <a:rPr lang="en-US" sz="8000" b="1" dirty="0"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8000" b="1" dirty="0" err="1">
                <a:latin typeface="HP001 4 hàng" panose="020B0603050302020204" pitchFamily="34" charset="0"/>
                <a:cs typeface="Times New Roman" pitchFamily="18" charset="0"/>
              </a:rPr>
              <a:t>bức</a:t>
            </a:r>
            <a:r>
              <a:rPr lang="en-US" sz="8000" b="1" dirty="0"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8000" b="1" dirty="0" err="1">
                <a:latin typeface="HP001 4 hàng" panose="020B0603050302020204" pitchFamily="34" charset="0"/>
                <a:cs typeface="Times New Roman" pitchFamily="18" charset="0"/>
              </a:rPr>
              <a:t>tranh</a:t>
            </a:r>
            <a:r>
              <a:rPr lang="en-US" sz="8000" b="1" dirty="0"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8000" b="1" dirty="0" err="1">
                <a:latin typeface="HP001 4 hàng" panose="020B0603050302020204" pitchFamily="34" charset="0"/>
                <a:cs typeface="Times New Roman" pitchFamily="18" charset="0"/>
              </a:rPr>
              <a:t>dân</a:t>
            </a:r>
            <a:r>
              <a:rPr lang="en-US" sz="8000" b="1" dirty="0"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8000" b="1" dirty="0" err="1">
                <a:latin typeface="HP001 4 hàng" panose="020B0603050302020204" pitchFamily="34" charset="0"/>
                <a:cs typeface="Times New Roman" pitchFamily="18" charset="0"/>
              </a:rPr>
              <a:t>gian</a:t>
            </a:r>
            <a:r>
              <a:rPr lang="en-US" sz="8000" b="1" dirty="0"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8000" b="1" dirty="0" err="1">
                <a:latin typeface="HP001 4 hàng" panose="020B0603050302020204" pitchFamily="34" charset="0"/>
                <a:cs typeface="Times New Roman" pitchFamily="18" charset="0"/>
              </a:rPr>
              <a:t>độc</a:t>
            </a:r>
            <a:r>
              <a:rPr lang="en-US" sz="8000" b="1" dirty="0"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8000" b="1" dirty="0" err="1">
                <a:latin typeface="HP001 4 hàng" panose="020B0603050302020204" pitchFamily="34" charset="0"/>
                <a:cs typeface="Times New Roman" pitchFamily="18" charset="0"/>
              </a:rPr>
              <a:t>đáo</a:t>
            </a:r>
            <a:r>
              <a:rPr lang="en-US" sz="8000" b="1" dirty="0">
                <a:latin typeface="HP001 4 hàng" panose="020B0603050302020204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457200"/>
            <a:ext cx="89154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    </a:t>
            </a:r>
            <a:r>
              <a:rPr lang="en-US" sz="32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Tập</a:t>
            </a:r>
            <a:r>
              <a:rPr lang="en-US" sz="32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đọc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  </a:t>
            </a:r>
          </a:p>
          <a:p>
            <a:pPr algn="ctr"/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   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Tranh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làng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Hồ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824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Picture1">
            <a:extLst>
              <a:ext uri="{FF2B5EF4-FFF2-40B4-BE49-F238E27FC236}">
                <a16:creationId xmlns:a16="http://schemas.microsoft.com/office/drawing/2014/main" id="{60410EB7-09A6-4EFB-BF04-1BADA59B6A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30" y="53796"/>
            <a:ext cx="9144000" cy="6790279"/>
          </a:xfrm>
          <a:prstGeom prst="rect">
            <a:avLst/>
          </a:prstGeom>
          <a:solidFill>
            <a:srgbClr val="00FF00"/>
          </a:solidFill>
          <a:ln w="9525">
            <a:solidFill>
              <a:srgbClr val="0000CC"/>
            </a:solidFill>
            <a:miter lim="800000"/>
            <a:headEnd/>
            <a:tailEnd/>
          </a:ln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0F342B5E-A4B4-4BEF-85C0-9A01D403EAD3}"/>
              </a:ext>
            </a:extLst>
          </p:cNvPr>
          <p:cNvSpPr txBox="1">
            <a:spLocks/>
          </p:cNvSpPr>
          <p:nvPr/>
        </p:nvSpPr>
        <p:spPr>
          <a:xfrm>
            <a:off x="0" y="1551014"/>
            <a:ext cx="8807617" cy="52578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/>
              <a:buChar char="v"/>
            </a:pPr>
            <a:r>
              <a:rPr lang="en-US" b="1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  <a:sym typeface="Wingdings"/>
              </a:rPr>
              <a:t>Luyện</a:t>
            </a:r>
            <a:r>
              <a:rPr lang="en-US" b="1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  <a:sym typeface="Wingdings"/>
              </a:rPr>
              <a:t>đọc</a:t>
            </a:r>
            <a:r>
              <a:rPr lang="en-US" b="1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  <a:sym typeface="Wingdings"/>
              </a:rPr>
              <a:t>diễn</a:t>
            </a:r>
            <a:r>
              <a:rPr lang="en-US" b="1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  <a:sym typeface="Wingdings"/>
              </a:rPr>
              <a:t>cảm</a:t>
            </a:r>
            <a:endParaRPr lang="en-US" b="1" dirty="0">
              <a:latin typeface="Times New Roman" pitchFamily="18" charset="0"/>
              <a:cs typeface="Times New Roman" pitchFamily="18" charset="0"/>
              <a:sym typeface="Wingdings"/>
            </a:endParaRPr>
          </a:p>
          <a:p>
            <a:r>
              <a:rPr lang="en-US" b="1" dirty="0">
                <a:latin typeface="Times New Roman" pitchFamily="18" charset="0"/>
                <a:cs typeface="Times New Roman" pitchFamily="18" charset="0"/>
                <a:sym typeface="Wingdings"/>
              </a:rPr>
              <a:t>  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/>
              </a:rPr>
              <a:t>Từ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/>
              </a:rPr>
              <a:t>ngày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/>
              </a:rPr>
              <a:t>còn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/>
              </a:rPr>
              <a:t>ít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/>
              </a:rPr>
              <a:t>tuổi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/>
              </a:rPr>
              <a:t>tôi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đã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thích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/>
              </a:rPr>
              <a:t>những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/>
              </a:rPr>
              <a:t>tranh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/>
              </a:rPr>
              <a:t>lợn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/>
              </a:rPr>
              <a:t>gà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/>
              </a:rPr>
              <a:t>chuột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/>
              </a:rPr>
              <a:t>ếch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/>
              </a:rPr>
              <a:t>tranh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/>
              </a:rPr>
              <a:t>cây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/>
              </a:rPr>
              <a:t>dừa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/>
              </a:rPr>
              <a:t>tranh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/>
              </a:rPr>
              <a:t>tố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/>
              </a:rPr>
              <a:t>nữ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/>
              </a:rPr>
              <a:t>của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/>
              </a:rPr>
              <a:t>làng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/>
              </a:rPr>
              <a:t>Hồ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/>
              </a:rPr>
              <a:t>Mỗi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/>
              </a:rPr>
              <a:t>lần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/>
              </a:rPr>
              <a:t>Tết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/>
              </a:rPr>
              <a:t>đến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/>
              </a:rPr>
              <a:t>đứng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/>
              </a:rPr>
              <a:t>trước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/>
              </a:rPr>
              <a:t>những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/>
              </a:rPr>
              <a:t>cái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/>
              </a:rPr>
              <a:t>chiếu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/>
              </a:rPr>
              <a:t>bày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/>
              </a:rPr>
              <a:t>tranh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/>
              </a:rPr>
              <a:t>làng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/>
              </a:rPr>
              <a:t>Hồ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/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/>
              </a:rPr>
              <a:t>giải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/>
              </a:rPr>
              <a:t>trên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/>
              </a:rPr>
              <a:t>các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/>
              </a:rPr>
              <a:t>lề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/>
              </a:rPr>
              <a:t>phố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/>
              </a:rPr>
              <a:t>Hà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/>
              </a:rPr>
              <a:t>Nội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/>
              </a:rPr>
              <a:t>lòng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/>
              </a:rPr>
              <a:t>tôi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thấm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thía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/>
              </a:rPr>
              <a:t>một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/>
              </a:rPr>
              <a:t>nỗi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/>
              </a:rPr>
              <a:t>biết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/>
              </a:rPr>
              <a:t>ơn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/>
              </a:rPr>
              <a:t>đối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/>
              </a:rPr>
              <a:t>với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/>
              </a:rPr>
              <a:t>những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/>
              </a:rPr>
              <a:t>người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nghệ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sĩ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tạo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hình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/>
              </a:rPr>
              <a:t>của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/>
              </a:rPr>
              <a:t>nhân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/>
              </a:rPr>
              <a:t>dân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/>
              </a:rPr>
              <a:t>Họ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/>
              </a:rPr>
              <a:t>đã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/>
              </a:rPr>
              <a:t>đem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/>
              </a:rPr>
              <a:t>vào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/>
              </a:rPr>
              <a:t>cuộc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/>
              </a:rPr>
              <a:t>sống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/>
              </a:rPr>
              <a:t>một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/>
              </a:rPr>
              <a:t>cách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/>
              </a:rPr>
              <a:t>nhìn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thuần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phác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/>
              </a:rPr>
              <a:t>càng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/>
              </a:rPr>
              <a:t>ngắm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/>
              </a:rPr>
              <a:t>càng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/>
              </a:rPr>
              <a:t>thấy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đậm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đà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,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lành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mạnh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,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hóm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hỉnh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/>
              </a:rPr>
              <a:t>và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tươi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vui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/>
              </a:rPr>
              <a:t>.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228600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    </a:t>
            </a:r>
            <a:r>
              <a:rPr lang="en-US" sz="40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Tập</a:t>
            </a:r>
            <a:r>
              <a:rPr lang="en-US" sz="40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0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đọc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:  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Tranh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làng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Hồ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                                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(Theo </a:t>
            </a:r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Nguyễn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Tuân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)</a:t>
            </a:r>
          </a:p>
        </p:txBody>
      </p:sp>
    </p:spTree>
    <p:extLst>
      <p:ext uri="{BB962C8B-B14F-4D97-AF65-F5344CB8AC3E}">
        <p14:creationId xmlns:p14="http://schemas.microsoft.com/office/powerpoint/2010/main" val="3442090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133600"/>
            <a:ext cx="5943600" cy="5257800"/>
          </a:xfrm>
        </p:spPr>
        <p:txBody>
          <a:bodyPr/>
          <a:lstStyle/>
          <a:p>
            <a:pPr marL="0" indent="0" algn="just">
              <a:buNone/>
            </a:pPr>
            <a:r>
              <a:rPr lang="en-US" dirty="0"/>
              <a:t>   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685801"/>
            <a:ext cx="8915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    </a:t>
            </a:r>
            <a:r>
              <a:rPr lang="en-US" sz="40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Tập</a:t>
            </a:r>
            <a:r>
              <a:rPr lang="en-US" sz="40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0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đọc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:  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Tranh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làng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Hồ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                                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(Theo </a:t>
            </a:r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Nguyễn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Tuân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)</a:t>
            </a:r>
          </a:p>
        </p:txBody>
      </p:sp>
    </p:spTree>
    <p:extLst>
      <p:ext uri="{BB962C8B-B14F-4D97-AF65-F5344CB8AC3E}">
        <p14:creationId xmlns:p14="http://schemas.microsoft.com/office/powerpoint/2010/main" val="2174062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>
                <a:latin typeface="Times New Roman" pitchFamily="18" charset="0"/>
                <a:cs typeface="Times New Roman" pitchFamily="18" charset="0"/>
              </a:rPr>
              <a:t>Làng nghề bánh tráng ( Phú Hòa Đông)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6800"/>
            <a:ext cx="4800600" cy="3429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4495800"/>
            <a:ext cx="5105400" cy="2362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066800"/>
            <a:ext cx="43434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371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Gốm sứ Lái Thiêu ( Bình Dương)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371600"/>
            <a:ext cx="8305800" cy="5257799"/>
          </a:xfrm>
        </p:spPr>
      </p:pic>
    </p:spTree>
    <p:extLst>
      <p:ext uri="{BB962C8B-B14F-4D97-AF65-F5344CB8AC3E}">
        <p14:creationId xmlns:p14="http://schemas.microsoft.com/office/powerpoint/2010/main" val="39434600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28600"/>
            <a:ext cx="73152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2476500" y="5562600"/>
            <a:ext cx="4122169" cy="616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1539" tIns="30770" rIns="61539" bIns="30770">
            <a:spAutoFit/>
          </a:bodyPr>
          <a:lstStyle/>
          <a:p>
            <a:r>
              <a:rPr lang="pt-BR" sz="3600" b="1"/>
              <a:t>Nghề làm nón lá Huế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A5A00EA-68C3-4F2B-89C4-0BDAF0C1490B}"/>
              </a:ext>
            </a:extLst>
          </p:cNvPr>
          <p:cNvGrpSpPr/>
          <p:nvPr/>
        </p:nvGrpSpPr>
        <p:grpSpPr>
          <a:xfrm>
            <a:off x="0" y="-22225"/>
            <a:ext cx="9250140" cy="6880225"/>
            <a:chOff x="1487540" y="0"/>
            <a:chExt cx="9250140" cy="6871909"/>
          </a:xfrm>
        </p:grpSpPr>
        <p:pic>
          <p:nvPicPr>
            <p:cNvPr id="5" name="Picture 7" descr="lollipop[1]">
              <a:extLst>
                <a:ext uri="{FF2B5EF4-FFF2-40B4-BE49-F238E27FC236}">
                  <a16:creationId xmlns:a16="http://schemas.microsoft.com/office/drawing/2014/main" id="{034AEDDC-4B1D-42FB-A636-C1D6EFF1B947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-1903360" y="3390900"/>
              <a:ext cx="685800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D7030C63-0198-4636-8001-6B84CD3E9852}"/>
                </a:ext>
              </a:extLst>
            </p:cNvPr>
            <p:cNvGrpSpPr/>
            <p:nvPr/>
          </p:nvGrpSpPr>
          <p:grpSpPr>
            <a:xfrm>
              <a:off x="1502530" y="13909"/>
              <a:ext cx="9235150" cy="6858000"/>
              <a:chOff x="-54690" y="0"/>
              <a:chExt cx="9235150" cy="6858000"/>
            </a:xfrm>
          </p:grpSpPr>
          <p:pic>
            <p:nvPicPr>
              <p:cNvPr id="7" name="Picture 6" descr="lollipop[1]">
                <a:extLst>
                  <a:ext uri="{FF2B5EF4-FFF2-40B4-BE49-F238E27FC236}">
                    <a16:creationId xmlns:a16="http://schemas.microsoft.com/office/drawing/2014/main" id="{09C0592D-D181-4881-A796-E75FD55840E4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 flipV="1">
                <a:off x="5658670" y="3372670"/>
                <a:ext cx="6858000" cy="1126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" name="Picture 7" descr="lollipop[1]">
                <a:extLst>
                  <a:ext uri="{FF2B5EF4-FFF2-40B4-BE49-F238E27FC236}">
                    <a16:creationId xmlns:a16="http://schemas.microsoft.com/office/drawing/2014/main" id="{6DE9BB82-0B1D-41AD-8774-EF2CF6EFDA00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-54690" y="0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8" descr="lollipop[1]">
                <a:extLst>
                  <a:ext uri="{FF2B5EF4-FFF2-40B4-BE49-F238E27FC236}">
                    <a16:creationId xmlns:a16="http://schemas.microsoft.com/office/drawing/2014/main" id="{B2C13459-AFC9-48E7-853E-778584C82E3B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38100" y="6756418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2238459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ChangeArrowheads="1"/>
          </p:cNvSpPr>
          <p:nvPr/>
        </p:nvSpPr>
        <p:spPr bwMode="auto">
          <a:xfrm>
            <a:off x="0" y="5293519"/>
            <a:ext cx="9144000" cy="1047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1539" tIns="30770" rIns="61539" bIns="30770">
            <a:spAutoFit/>
          </a:bodyPr>
          <a:lstStyle/>
          <a:p>
            <a:pPr algn="ctr"/>
            <a:r>
              <a:rPr lang="en-US" sz="3200" b="1">
                <a:latin typeface="Times New Roman" pitchFamily="18" charset="0"/>
                <a:cs typeface="Times New Roman" pitchFamily="18" charset="0"/>
              </a:rPr>
              <a:t>Làng nghề hoa giấy Thanh Tiên  thuộc xã Phú Mậu, </a:t>
            </a:r>
          </a:p>
          <a:p>
            <a:pPr algn="ctr"/>
            <a:r>
              <a:rPr lang="en-US" sz="3200" b="1">
                <a:latin typeface="Times New Roman" pitchFamily="18" charset="0"/>
                <a:cs typeface="Times New Roman" pitchFamily="18" charset="0"/>
              </a:rPr>
              <a:t>Huyện Phú Vang, tỉnh Thừa Thiên Huế.</a:t>
            </a:r>
          </a:p>
        </p:txBody>
      </p:sp>
      <p:pic>
        <p:nvPicPr>
          <p:cNvPr id="2560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85344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5A6195B5-2C0A-487B-AE06-69462CD02B94}"/>
              </a:ext>
            </a:extLst>
          </p:cNvPr>
          <p:cNvGrpSpPr/>
          <p:nvPr/>
        </p:nvGrpSpPr>
        <p:grpSpPr>
          <a:xfrm>
            <a:off x="0" y="-22225"/>
            <a:ext cx="9250140" cy="6880225"/>
            <a:chOff x="1487540" y="0"/>
            <a:chExt cx="9250140" cy="6871909"/>
          </a:xfrm>
        </p:grpSpPr>
        <p:pic>
          <p:nvPicPr>
            <p:cNvPr id="5" name="Picture 7" descr="lollipop[1]">
              <a:extLst>
                <a:ext uri="{FF2B5EF4-FFF2-40B4-BE49-F238E27FC236}">
                  <a16:creationId xmlns:a16="http://schemas.microsoft.com/office/drawing/2014/main" id="{3ADC2827-716A-4818-B8A7-46F214FE28C3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-1903360" y="3390900"/>
              <a:ext cx="685800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1FB9E032-0844-4522-93A2-CE7D98A7E8C5}"/>
                </a:ext>
              </a:extLst>
            </p:cNvPr>
            <p:cNvGrpSpPr/>
            <p:nvPr/>
          </p:nvGrpSpPr>
          <p:grpSpPr>
            <a:xfrm>
              <a:off x="1502530" y="13909"/>
              <a:ext cx="9235150" cy="6858000"/>
              <a:chOff x="-54690" y="0"/>
              <a:chExt cx="9235150" cy="6858000"/>
            </a:xfrm>
          </p:grpSpPr>
          <p:pic>
            <p:nvPicPr>
              <p:cNvPr id="7" name="Picture 6" descr="lollipop[1]">
                <a:extLst>
                  <a:ext uri="{FF2B5EF4-FFF2-40B4-BE49-F238E27FC236}">
                    <a16:creationId xmlns:a16="http://schemas.microsoft.com/office/drawing/2014/main" id="{07BEB215-7FB8-4245-B770-B3F9D51CCAC2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 flipV="1">
                <a:off x="5658670" y="3372670"/>
                <a:ext cx="6858000" cy="1126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" name="Picture 7" descr="lollipop[1]">
                <a:extLst>
                  <a:ext uri="{FF2B5EF4-FFF2-40B4-BE49-F238E27FC236}">
                    <a16:creationId xmlns:a16="http://schemas.microsoft.com/office/drawing/2014/main" id="{FFAF8C42-AE11-4B90-8D7A-69A44DABFB4B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-54690" y="0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8" descr="lollipop[1]">
                <a:extLst>
                  <a:ext uri="{FF2B5EF4-FFF2-40B4-BE49-F238E27FC236}">
                    <a16:creationId xmlns:a16="http://schemas.microsoft.com/office/drawing/2014/main" id="{1BF7C9E6-8DCD-4408-94B0-5330A4D4A1F3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38100" y="6756418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15570138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(1)Gom-Bat-Trang-nay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391" y="57150"/>
            <a:ext cx="4650383" cy="32194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7" name="Picture 3" descr="det%20lua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7" y="57150"/>
            <a:ext cx="4182071" cy="32111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8" name="Picture 4" descr="111111(1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352" y="3429000"/>
            <a:ext cx="4648398" cy="3276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9" name="Picture 5" descr="small_3118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10" y="3423048"/>
            <a:ext cx="4172149" cy="3282553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0" y="57150"/>
            <a:ext cx="2759273" cy="580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7255" tIns="43629" rIns="87255" bIns="43629">
            <a:spAutoFit/>
          </a:bodyPr>
          <a:lstStyle>
            <a:lvl1pPr defTabSz="1296988">
              <a:defRPr sz="27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defTabSz="1296988">
              <a:defRPr sz="27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defTabSz="1296988">
              <a:defRPr sz="27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defTabSz="1296988">
              <a:defRPr sz="27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defTabSz="1296988">
              <a:defRPr sz="27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defTabSz="1296988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defTabSz="1296988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defTabSz="1296988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defTabSz="1296988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chemeClr val="bg1"/>
                </a:solidFill>
              </a:rPr>
              <a:t>Lụa Vạn Phúc</a:t>
            </a:r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4495602" y="0"/>
            <a:ext cx="3168138" cy="518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7255" tIns="43629" rIns="87255" bIns="43629">
            <a:spAutoFit/>
          </a:bodyPr>
          <a:lstStyle>
            <a:lvl1pPr defTabSz="1296988">
              <a:defRPr sz="27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defTabSz="1296988">
              <a:defRPr sz="27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defTabSz="1296988">
              <a:defRPr sz="27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defTabSz="1296988">
              <a:defRPr sz="27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defTabSz="1296988">
              <a:defRPr sz="27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defTabSz="1296988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defTabSz="1296988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defTabSz="1296988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defTabSz="1296988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chemeClr val="bg1"/>
                </a:solidFill>
              </a:rPr>
              <a:t>Gốm sứ Bát Tràng</a:t>
            </a:r>
          </a:p>
        </p:txBody>
      </p:sp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5562600" y="3423048"/>
            <a:ext cx="3178373" cy="518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7255" tIns="43629" rIns="87255" bIns="43629">
            <a:spAutoFit/>
          </a:bodyPr>
          <a:lstStyle>
            <a:lvl1pPr defTabSz="1296988">
              <a:defRPr sz="27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defTabSz="1296988">
              <a:defRPr sz="27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defTabSz="1296988">
              <a:defRPr sz="27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defTabSz="1296988">
              <a:defRPr sz="27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defTabSz="1296988">
              <a:defRPr sz="27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defTabSz="1296988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defTabSz="1296988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defTabSz="1296988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defTabSz="1296988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altLang="en-US" sz="2800" b="1"/>
              <a:t>Túi cói Ninh Bình</a:t>
            </a:r>
          </a:p>
        </p:txBody>
      </p:sp>
      <p:sp>
        <p:nvSpPr>
          <p:cNvPr id="26633" name="Text Box 9"/>
          <p:cNvSpPr txBox="1">
            <a:spLocks noChangeArrowheads="1"/>
          </p:cNvSpPr>
          <p:nvPr/>
        </p:nvSpPr>
        <p:spPr bwMode="auto">
          <a:xfrm>
            <a:off x="108898" y="3429000"/>
            <a:ext cx="3924883" cy="518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7255" tIns="43629" rIns="87255" bIns="43629">
            <a:spAutoFit/>
          </a:bodyPr>
          <a:lstStyle>
            <a:lvl1pPr defTabSz="1296988">
              <a:defRPr sz="27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defTabSz="1296988">
              <a:defRPr sz="27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defTabSz="1296988">
              <a:defRPr sz="27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defTabSz="1296988">
              <a:defRPr sz="27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defTabSz="1296988">
              <a:defRPr sz="27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defTabSz="1296988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defTabSz="1296988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defTabSz="1296988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defTabSz="1296988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chemeClr val="bg1"/>
                </a:solidFill>
              </a:rPr>
              <a:t>Gốm sứ Đông Triều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4FE379A-905D-4C1D-A1B5-7A090F8DFA4D}"/>
              </a:ext>
            </a:extLst>
          </p:cNvPr>
          <p:cNvGrpSpPr/>
          <p:nvPr/>
        </p:nvGrpSpPr>
        <p:grpSpPr>
          <a:xfrm>
            <a:off x="0" y="-22225"/>
            <a:ext cx="9250140" cy="6880225"/>
            <a:chOff x="1487540" y="0"/>
            <a:chExt cx="9250140" cy="6871909"/>
          </a:xfrm>
        </p:grpSpPr>
        <p:pic>
          <p:nvPicPr>
            <p:cNvPr id="11" name="Picture 7" descr="lollipop[1]">
              <a:extLst>
                <a:ext uri="{FF2B5EF4-FFF2-40B4-BE49-F238E27FC236}">
                  <a16:creationId xmlns:a16="http://schemas.microsoft.com/office/drawing/2014/main" id="{E8760CA7-A7CF-43BB-839F-F7EC9ABC67DC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-1903360" y="3390900"/>
              <a:ext cx="685800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3D46F6F5-4BE3-469F-93B2-6773F5B5F931}"/>
                </a:ext>
              </a:extLst>
            </p:cNvPr>
            <p:cNvGrpSpPr/>
            <p:nvPr/>
          </p:nvGrpSpPr>
          <p:grpSpPr>
            <a:xfrm>
              <a:off x="1502530" y="13909"/>
              <a:ext cx="9235150" cy="6858000"/>
              <a:chOff x="-54690" y="0"/>
              <a:chExt cx="9235150" cy="6858000"/>
            </a:xfrm>
          </p:grpSpPr>
          <p:pic>
            <p:nvPicPr>
              <p:cNvPr id="13" name="Picture 12" descr="lollipop[1]">
                <a:extLst>
                  <a:ext uri="{FF2B5EF4-FFF2-40B4-BE49-F238E27FC236}">
                    <a16:creationId xmlns:a16="http://schemas.microsoft.com/office/drawing/2014/main" id="{4134268F-594C-4C80-9B89-F1BC96468F1B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 flipV="1">
                <a:off x="5658670" y="3372670"/>
                <a:ext cx="6858000" cy="1126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13" descr="lollipop[1]">
                <a:extLst>
                  <a:ext uri="{FF2B5EF4-FFF2-40B4-BE49-F238E27FC236}">
                    <a16:creationId xmlns:a16="http://schemas.microsoft.com/office/drawing/2014/main" id="{D074343B-7E3B-4757-BCE0-E9BFB9B53BEC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-54690" y="0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Picture 14" descr="lollipop[1]">
                <a:extLst>
                  <a:ext uri="{FF2B5EF4-FFF2-40B4-BE49-F238E27FC236}">
                    <a16:creationId xmlns:a16="http://schemas.microsoft.com/office/drawing/2014/main" id="{7BA5528F-C51F-4D40-BCD8-44F9A12BAC39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38100" y="6756418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2937500250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14288" y="0"/>
            <a:ext cx="90900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en-US" sz="2400" b="1" kern="0" dirty="0">
              <a:solidFill>
                <a:srgbClr val="2212C8"/>
              </a:solidFill>
              <a:latin typeface="Times New Roman" pitchFamily="18" charset="0"/>
              <a:ea typeface="+mj-ea"/>
              <a:cs typeface="+mj-cs"/>
            </a:endParaRPr>
          </a:p>
        </p:txBody>
      </p:sp>
      <p:pic>
        <p:nvPicPr>
          <p:cNvPr id="5" name="Picture 4" descr="Hình ảnh có li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03585"/>
            <a:ext cx="9144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685800"/>
            <a:ext cx="9144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  </a:t>
            </a:r>
            <a:r>
              <a:rPr kumimoji="0" lang="en-US" sz="3200" b="1" i="0" u="sng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Tập</a:t>
            </a: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200" b="1" i="0" u="sng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đọc</a:t>
            </a: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:</a:t>
            </a:r>
            <a:endParaRPr kumimoji="0" lang="en-US" sz="3200" b="1" i="0" u="sng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11760" y="685800"/>
            <a:ext cx="65798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Tranh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làng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Hồ</a:t>
            </a:r>
            <a:endParaRPr lang="en-US" sz="4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                    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(Theo </a:t>
            </a:r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Nguyễn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Tuân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)</a:t>
            </a:r>
          </a:p>
        </p:txBody>
      </p:sp>
    </p:spTree>
    <p:extLst>
      <p:ext uri="{BB962C8B-B14F-4D97-AF65-F5344CB8AC3E}">
        <p14:creationId xmlns:p14="http://schemas.microsoft.com/office/powerpoint/2010/main" val="3900363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Picture1">
            <a:extLst>
              <a:ext uri="{FF2B5EF4-FFF2-40B4-BE49-F238E27FC236}">
                <a16:creationId xmlns:a16="http://schemas.microsoft.com/office/drawing/2014/main" id="{FFB57D16-959A-4A9D-AD1B-D75DC24470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248"/>
            <a:ext cx="9103362" cy="6803246"/>
          </a:xfrm>
          <a:prstGeom prst="rect">
            <a:avLst/>
          </a:prstGeom>
          <a:solidFill>
            <a:srgbClr val="00FF00"/>
          </a:solidFill>
          <a:ln w="9525">
            <a:solidFill>
              <a:srgbClr val="0000CC"/>
            </a:solidFill>
            <a:miter lim="800000"/>
            <a:headEnd/>
            <a:tailEnd/>
          </a:ln>
        </p:spPr>
      </p:pic>
      <p:sp>
        <p:nvSpPr>
          <p:cNvPr id="11" name="AutoShape 9">
            <a:extLst>
              <a:ext uri="{FF2B5EF4-FFF2-40B4-BE49-F238E27FC236}">
                <a16:creationId xmlns:a16="http://schemas.microsoft.com/office/drawing/2014/main" id="{E737BC6E-7DFC-4C1F-8CA8-7F372583E4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57700" y="3458559"/>
            <a:ext cx="2628900" cy="742950"/>
          </a:xfrm>
          <a:prstGeom prst="ribbon">
            <a:avLst>
              <a:gd name="adj1" fmla="val 12500"/>
              <a:gd name="adj2" fmla="val 50000"/>
            </a:avLst>
          </a:prstGeom>
          <a:gradFill rotWithShape="1">
            <a:gsLst>
              <a:gs pos="0">
                <a:schemeClr val="bg1"/>
              </a:gs>
              <a:gs pos="100000">
                <a:srgbClr val="33CCFF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7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TRẢI NGHIỆM:</a:t>
            </a:r>
            <a:endParaRPr lang="en-US" sz="27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AutoShape 5">
            <a:extLst>
              <a:ext uri="{FF2B5EF4-FFF2-40B4-BE49-F238E27FC236}">
                <a16:creationId xmlns:a16="http://schemas.microsoft.com/office/drawing/2014/main" id="{A7A18F33-B448-419D-8D8E-041479C568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959975"/>
            <a:ext cx="2914650" cy="1200150"/>
          </a:xfrm>
          <a:prstGeom prst="irregularSeal2">
            <a:avLst/>
          </a:prstGeom>
          <a:gradFill rotWithShape="1">
            <a:gsLst>
              <a:gs pos="0">
                <a:schemeClr val="bg1"/>
              </a:gs>
              <a:gs pos="100000">
                <a:srgbClr val="9900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7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 DỤNG:</a:t>
            </a:r>
            <a:endParaRPr lang="en-US" sz="27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Box 10">
            <a:extLst>
              <a:ext uri="{FF2B5EF4-FFF2-40B4-BE49-F238E27FC236}">
                <a16:creationId xmlns:a16="http://schemas.microsoft.com/office/drawing/2014/main" id="{0F981AFF-50DA-4043-8A33-6135DB21DD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0250" y="4571005"/>
            <a:ext cx="49149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700" dirty="0" err="1">
                <a:solidFill>
                  <a:srgbClr val="C00000"/>
                </a:solidFill>
              </a:rPr>
              <a:t>Về</a:t>
            </a:r>
            <a:r>
              <a:rPr lang="en-US" altLang="en-US" sz="2700" dirty="0">
                <a:solidFill>
                  <a:srgbClr val="C00000"/>
                </a:solidFill>
              </a:rPr>
              <a:t> </a:t>
            </a:r>
            <a:r>
              <a:rPr lang="en-US" altLang="en-US" sz="2700" dirty="0" err="1">
                <a:solidFill>
                  <a:srgbClr val="C00000"/>
                </a:solidFill>
              </a:rPr>
              <a:t>luyện</a:t>
            </a:r>
            <a:r>
              <a:rPr lang="en-US" altLang="en-US" sz="2700" dirty="0">
                <a:solidFill>
                  <a:srgbClr val="C00000"/>
                </a:solidFill>
              </a:rPr>
              <a:t> </a:t>
            </a:r>
            <a:r>
              <a:rPr lang="en-US" altLang="en-US" sz="2700" dirty="0" err="1">
                <a:solidFill>
                  <a:srgbClr val="C00000"/>
                </a:solidFill>
              </a:rPr>
              <a:t>đọc</a:t>
            </a:r>
            <a:r>
              <a:rPr lang="en-US" altLang="en-US" sz="2700" dirty="0">
                <a:solidFill>
                  <a:srgbClr val="C00000"/>
                </a:solidFill>
              </a:rPr>
              <a:t> </a:t>
            </a:r>
            <a:r>
              <a:rPr lang="en-US" altLang="en-US" sz="2700" dirty="0" err="1">
                <a:solidFill>
                  <a:srgbClr val="C00000"/>
                </a:solidFill>
              </a:rPr>
              <a:t>bài</a:t>
            </a:r>
            <a:r>
              <a:rPr lang="en-US" altLang="en-US" sz="2700" dirty="0">
                <a:solidFill>
                  <a:srgbClr val="C00000"/>
                </a:solidFill>
              </a:rPr>
              <a:t> </a:t>
            </a:r>
            <a:r>
              <a:rPr lang="en-US" altLang="en-US" sz="2700" dirty="0" err="1">
                <a:solidFill>
                  <a:srgbClr val="C00000"/>
                </a:solidFill>
              </a:rPr>
              <a:t>và</a:t>
            </a:r>
            <a:r>
              <a:rPr lang="en-US" altLang="en-US" sz="2700" dirty="0">
                <a:solidFill>
                  <a:srgbClr val="C00000"/>
                </a:solidFill>
              </a:rPr>
              <a:t> </a:t>
            </a:r>
            <a:r>
              <a:rPr lang="en-US" altLang="en-US" sz="2700" dirty="0" err="1">
                <a:solidFill>
                  <a:srgbClr val="C00000"/>
                </a:solidFill>
              </a:rPr>
              <a:t>xem</a:t>
            </a:r>
            <a:r>
              <a:rPr lang="en-US" altLang="en-US" sz="2700" dirty="0">
                <a:solidFill>
                  <a:srgbClr val="C00000"/>
                </a:solidFill>
              </a:rPr>
              <a:t> </a:t>
            </a:r>
            <a:r>
              <a:rPr lang="en-US" altLang="en-US" sz="2700" dirty="0" err="1">
                <a:solidFill>
                  <a:srgbClr val="C00000"/>
                </a:solidFill>
              </a:rPr>
              <a:t>trước</a:t>
            </a:r>
            <a:r>
              <a:rPr lang="en-US" altLang="en-US" sz="2700" dirty="0">
                <a:solidFill>
                  <a:srgbClr val="C00000"/>
                </a:solidFill>
              </a:rPr>
              <a:t> </a:t>
            </a:r>
            <a:r>
              <a:rPr lang="en-US" altLang="en-US" sz="2700" dirty="0" err="1">
                <a:solidFill>
                  <a:srgbClr val="C00000"/>
                </a:solidFill>
              </a:rPr>
              <a:t>bài</a:t>
            </a:r>
            <a:r>
              <a:rPr lang="en-US" altLang="en-US" sz="2700" dirty="0">
                <a:solidFill>
                  <a:srgbClr val="C00000"/>
                </a:solidFill>
              </a:rPr>
              <a:t> </a:t>
            </a:r>
            <a:r>
              <a:rPr lang="en-US" altLang="en-US" sz="2700" dirty="0" err="1">
                <a:solidFill>
                  <a:srgbClr val="C00000"/>
                </a:solidFill>
              </a:rPr>
              <a:t>Đất</a:t>
            </a:r>
            <a:r>
              <a:rPr lang="en-US" altLang="en-US" sz="2700" dirty="0">
                <a:solidFill>
                  <a:srgbClr val="C00000"/>
                </a:solidFill>
              </a:rPr>
              <a:t> </a:t>
            </a:r>
            <a:r>
              <a:rPr lang="en-US" altLang="en-US" sz="2700" dirty="0" err="1">
                <a:solidFill>
                  <a:srgbClr val="C00000"/>
                </a:solidFill>
              </a:rPr>
              <a:t>nước</a:t>
            </a:r>
            <a:endParaRPr lang="en-US" altLang="en-US" sz="2700" dirty="0">
              <a:solidFill>
                <a:srgbClr val="C00000"/>
              </a:solidFill>
            </a:endParaRPr>
          </a:p>
        </p:txBody>
      </p:sp>
      <p:sp>
        <p:nvSpPr>
          <p:cNvPr id="16" name="Text Box 10">
            <a:extLst>
              <a:ext uri="{FF2B5EF4-FFF2-40B4-BE49-F238E27FC236}">
                <a16:creationId xmlns:a16="http://schemas.microsoft.com/office/drawing/2014/main" id="{660B4B63-FAE8-40AE-ACA6-81FEC01CE7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7708" y="2340750"/>
            <a:ext cx="49149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700" dirty="0">
                <a:solidFill>
                  <a:srgbClr val="C00000"/>
                </a:solidFill>
              </a:rPr>
              <a:t> </a:t>
            </a:r>
            <a:r>
              <a:rPr lang="en-US" altLang="en-US" sz="2700" dirty="0" err="1">
                <a:solidFill>
                  <a:srgbClr val="C00000"/>
                </a:solidFill>
              </a:rPr>
              <a:t>Nhắc</a:t>
            </a:r>
            <a:r>
              <a:rPr lang="en-US" altLang="en-US" sz="2700" dirty="0">
                <a:solidFill>
                  <a:srgbClr val="C00000"/>
                </a:solidFill>
              </a:rPr>
              <a:t> </a:t>
            </a:r>
            <a:r>
              <a:rPr lang="en-US" altLang="en-US" sz="2700" dirty="0" err="1">
                <a:solidFill>
                  <a:srgbClr val="C00000"/>
                </a:solidFill>
              </a:rPr>
              <a:t>lại</a:t>
            </a:r>
            <a:r>
              <a:rPr lang="en-US" altLang="en-US" sz="2700" dirty="0">
                <a:solidFill>
                  <a:srgbClr val="C00000"/>
                </a:solidFill>
              </a:rPr>
              <a:t> </a:t>
            </a:r>
            <a:r>
              <a:rPr lang="en-US" altLang="en-US" sz="2700" dirty="0" err="1">
                <a:solidFill>
                  <a:srgbClr val="C00000"/>
                </a:solidFill>
              </a:rPr>
              <a:t>nội</a:t>
            </a:r>
            <a:r>
              <a:rPr lang="en-US" altLang="en-US" sz="2700" dirty="0">
                <a:solidFill>
                  <a:srgbClr val="C00000"/>
                </a:solidFill>
              </a:rPr>
              <a:t> dung </a:t>
            </a:r>
            <a:r>
              <a:rPr lang="en-US" altLang="en-US" sz="2700" dirty="0" err="1">
                <a:solidFill>
                  <a:srgbClr val="C00000"/>
                </a:solidFill>
              </a:rPr>
              <a:t>bài</a:t>
            </a:r>
            <a:r>
              <a:rPr lang="en-US" altLang="en-US" sz="2700" dirty="0">
                <a:solidFill>
                  <a:srgbClr val="C00000"/>
                </a:solidFill>
              </a:rPr>
              <a:t>.</a:t>
            </a:r>
          </a:p>
        </p:txBody>
      </p:sp>
      <p:pic>
        <p:nvPicPr>
          <p:cNvPr id="13" name="Picture 4" descr="Bellcoll">
            <a:extLst>
              <a:ext uri="{FF2B5EF4-FFF2-40B4-BE49-F238E27FC236}">
                <a16:creationId xmlns:a16="http://schemas.microsoft.com/office/drawing/2014/main" id="{61DBF912-6F1C-4D36-BAC1-A4F1DE74406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82142">
            <a:off x="7915892" y="110386"/>
            <a:ext cx="12573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" descr="Bellcoll">
            <a:extLst>
              <a:ext uri="{FF2B5EF4-FFF2-40B4-BE49-F238E27FC236}">
                <a16:creationId xmlns:a16="http://schemas.microsoft.com/office/drawing/2014/main" id="{12574C2F-61AE-4618-87FB-7C3A7F453F0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847532">
            <a:off x="42907" y="5617515"/>
            <a:ext cx="1263253" cy="1085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4"/>
          <p:cNvSpPr txBox="1">
            <a:spLocks noChangeArrowheads="1"/>
          </p:cNvSpPr>
          <p:nvPr/>
        </p:nvSpPr>
        <p:spPr bwMode="auto">
          <a:xfrm>
            <a:off x="14288" y="0"/>
            <a:ext cx="90900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2400" b="1" kern="0" dirty="0">
              <a:solidFill>
                <a:srgbClr val="2212C8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2438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5" grpId="0"/>
      <p:bldP spid="1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Picture1">
            <a:extLst>
              <a:ext uri="{FF2B5EF4-FFF2-40B4-BE49-F238E27FC236}">
                <a16:creationId xmlns:a16="http://schemas.microsoft.com/office/drawing/2014/main" id="{FFB57D16-959A-4A9D-AD1B-D75DC24470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45" y="87503"/>
            <a:ext cx="8972847" cy="6705707"/>
          </a:xfrm>
          <a:prstGeom prst="rect">
            <a:avLst/>
          </a:prstGeom>
          <a:solidFill>
            <a:srgbClr val="00FF00"/>
          </a:solidFill>
          <a:ln w="9525">
            <a:solidFill>
              <a:srgbClr val="0000CC"/>
            </a:solidFill>
            <a:miter lim="800000"/>
            <a:headEnd/>
            <a:tailEnd/>
          </a:ln>
        </p:spPr>
      </p:pic>
      <p:sp>
        <p:nvSpPr>
          <p:cNvPr id="14" name="WordArt 2">
            <a:extLst>
              <a:ext uri="{FF2B5EF4-FFF2-40B4-BE49-F238E27FC236}">
                <a16:creationId xmlns:a16="http://schemas.microsoft.com/office/drawing/2014/main" id="{919C65A6-D33F-49E0-8FBD-310EF2A02E1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572768" y="1428750"/>
            <a:ext cx="6000750" cy="18288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2700" b="1" kern="10" dirty="0" err="1">
                <a:ln w="9525">
                  <a:solidFill>
                    <a:srgbClr val="CC3300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700" b="1" kern="10" dirty="0">
                <a:ln w="9525">
                  <a:solidFill>
                    <a:srgbClr val="CC3300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kern="10" dirty="0" err="1">
                <a:ln w="9525">
                  <a:solidFill>
                    <a:srgbClr val="CC3300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700" b="1" kern="10" dirty="0">
                <a:ln w="9525">
                  <a:solidFill>
                    <a:srgbClr val="CC3300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kern="10" dirty="0" err="1">
                <a:ln w="9525">
                  <a:solidFill>
                    <a:srgbClr val="CC3300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700" b="1" kern="10" dirty="0">
                <a:ln w="9525">
                  <a:solidFill>
                    <a:srgbClr val="CC3300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kern="10" dirty="0" err="1">
                <a:ln w="9525">
                  <a:solidFill>
                    <a:srgbClr val="CC3300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700" b="1" kern="10" dirty="0">
                <a:ln w="9525">
                  <a:solidFill>
                    <a:srgbClr val="CC3300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kern="10" dirty="0" err="1">
                <a:ln w="9525">
                  <a:solidFill>
                    <a:srgbClr val="CC3300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700" b="1" kern="10" dirty="0">
                <a:ln w="9525">
                  <a:solidFill>
                    <a:srgbClr val="CC3300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kern="10" dirty="0" err="1">
                <a:ln w="9525">
                  <a:solidFill>
                    <a:srgbClr val="CC3300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endParaRPr lang="en-US" sz="2700" b="1" kern="10" dirty="0">
              <a:ln w="9525">
                <a:solidFill>
                  <a:srgbClr val="CC3300"/>
                </a:solidFill>
                <a:round/>
                <a:headEnd/>
                <a:tailEnd/>
              </a:ln>
              <a:solidFill>
                <a:srgbClr val="FF00FF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9DF3CFC-580B-47DC-8C39-DED8AE74056D}"/>
              </a:ext>
            </a:extLst>
          </p:cNvPr>
          <p:cNvGrpSpPr/>
          <p:nvPr/>
        </p:nvGrpSpPr>
        <p:grpSpPr>
          <a:xfrm>
            <a:off x="1217381" y="857250"/>
            <a:ext cx="6694664" cy="5020459"/>
            <a:chOff x="1349247" y="54160"/>
            <a:chExt cx="9474347" cy="8136603"/>
          </a:xfrm>
        </p:grpSpPr>
        <p:pic>
          <p:nvPicPr>
            <p:cNvPr id="16" name="Picture 13" descr="Fireworks-01">
              <a:extLst>
                <a:ext uri="{FF2B5EF4-FFF2-40B4-BE49-F238E27FC236}">
                  <a16:creationId xmlns:a16="http://schemas.microsoft.com/office/drawing/2014/main" id="{886B1FEA-1CF7-40C2-B172-DAE7457C50D1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3327" y="54160"/>
              <a:ext cx="1908175" cy="1755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8" descr="pháo hoa">
              <a:extLst>
                <a:ext uri="{FF2B5EF4-FFF2-40B4-BE49-F238E27FC236}">
                  <a16:creationId xmlns:a16="http://schemas.microsoft.com/office/drawing/2014/main" id="{432E68ED-0CEF-40B0-B20E-71B7DEC845F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26430" y="1043324"/>
              <a:ext cx="1562100" cy="4876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9" descr="pháo hoa">
              <a:extLst>
                <a:ext uri="{FF2B5EF4-FFF2-40B4-BE49-F238E27FC236}">
                  <a16:creationId xmlns:a16="http://schemas.microsoft.com/office/drawing/2014/main" id="{D70FB9A0-47D4-4BFE-ADCC-41DE37900C5F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61494" y="2183687"/>
              <a:ext cx="1562100" cy="31359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13" descr="Fireworks-01">
              <a:extLst>
                <a:ext uri="{FF2B5EF4-FFF2-40B4-BE49-F238E27FC236}">
                  <a16:creationId xmlns:a16="http://schemas.microsoft.com/office/drawing/2014/main" id="{107E355A-2B73-4B27-BD68-1037BE3DEE36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0657" y="3043358"/>
              <a:ext cx="1908175" cy="1755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13" descr="Fireworks-01">
              <a:extLst>
                <a:ext uri="{FF2B5EF4-FFF2-40B4-BE49-F238E27FC236}">
                  <a16:creationId xmlns:a16="http://schemas.microsoft.com/office/drawing/2014/main" id="{AE5E8423-3205-4EE6-9DED-7D481254B989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9247" y="974832"/>
              <a:ext cx="1908175" cy="1755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13" descr="Fireworks-01">
              <a:extLst>
                <a:ext uri="{FF2B5EF4-FFF2-40B4-BE49-F238E27FC236}">
                  <a16:creationId xmlns:a16="http://schemas.microsoft.com/office/drawing/2014/main" id="{3A76A2DA-1397-47A7-AB9B-440E31828A2A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1372" y="3687970"/>
              <a:ext cx="1908175" cy="1755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8" descr="pháo hoa">
              <a:extLst>
                <a:ext uri="{FF2B5EF4-FFF2-40B4-BE49-F238E27FC236}">
                  <a16:creationId xmlns:a16="http://schemas.microsoft.com/office/drawing/2014/main" id="{D936F5E0-25B0-4D58-953C-63C65987B30C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6704" y="4306153"/>
              <a:ext cx="1562100" cy="3884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10" descr="pháo hoa">
              <a:extLst>
                <a:ext uri="{FF2B5EF4-FFF2-40B4-BE49-F238E27FC236}">
                  <a16:creationId xmlns:a16="http://schemas.microsoft.com/office/drawing/2014/main" id="{4B16FBFD-9DF3-404E-98A8-49333848C944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14744" y="1476479"/>
              <a:ext cx="1562100" cy="4876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4" name="Picture 4" descr="Bellcoll">
            <a:extLst>
              <a:ext uri="{FF2B5EF4-FFF2-40B4-BE49-F238E27FC236}">
                <a16:creationId xmlns:a16="http://schemas.microsoft.com/office/drawing/2014/main" id="{2EA3562F-A0A8-4028-B17A-26E25B94109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82142">
            <a:off x="7938002" y="55700"/>
            <a:ext cx="12573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5" descr="Bellcoll">
            <a:extLst>
              <a:ext uri="{FF2B5EF4-FFF2-40B4-BE49-F238E27FC236}">
                <a16:creationId xmlns:a16="http://schemas.microsoft.com/office/drawing/2014/main" id="{A9D0425E-AEA2-4456-8F65-D0401CCC5EF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847532">
            <a:off x="7545" y="5643407"/>
            <a:ext cx="1263253" cy="1085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6670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48006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31845" y="4953000"/>
            <a:ext cx="9144000" cy="1905000"/>
          </a:xfrm>
        </p:spPr>
        <p:txBody>
          <a:bodyPr>
            <a:normAutofit/>
          </a:bodyPr>
          <a:lstStyle/>
          <a:p>
            <a:pPr algn="l"/>
            <a:r>
              <a:rPr lang="en-US" sz="3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6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Làng Hồ</a:t>
            </a:r>
            <a:r>
              <a:rPr lang="en-US" sz="3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làng Đông Hồ thuộc huyện Thuận Thành, tỉnh Bắc Ninh, có nghề làm tranh từ lâu đời.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289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05000"/>
            <a:ext cx="9144000" cy="4800600"/>
          </a:xfrm>
        </p:spPr>
        <p:txBody>
          <a:bodyPr/>
          <a:lstStyle/>
          <a:p>
            <a:pPr>
              <a:buFont typeface="Wingdings"/>
              <a:buChar char="v"/>
            </a:pPr>
            <a:r>
              <a:rPr lang="en-US" sz="3600" b="1" dirty="0">
                <a:latin typeface="Times New Roman" pitchFamily="18" charset="0"/>
                <a:cs typeface="Times New Roman" pitchFamily="18" charset="0"/>
                <a:sym typeface="Wingdings"/>
              </a:rPr>
              <a:t>1: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  <a:sym typeface="Wingdings"/>
              </a:rPr>
              <a:t>Luyện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  <a:sym typeface="Wingdings"/>
              </a:rPr>
              <a:t>đọc</a:t>
            </a:r>
            <a:endParaRPr lang="en-US" sz="3600" b="1" dirty="0">
              <a:latin typeface="Times New Roman" pitchFamily="18" charset="0"/>
              <a:cs typeface="Times New Roman" pitchFamily="18" charset="0"/>
              <a:sym typeface="Wingdings"/>
            </a:endParaRPr>
          </a:p>
          <a:p>
            <a:pPr marL="0" indent="0">
              <a:buNone/>
            </a:pPr>
            <a:r>
              <a:rPr lang="en-US" sz="3600" dirty="0" err="1">
                <a:latin typeface="Times New Roman" pitchFamily="18" charset="0"/>
                <a:cs typeface="Times New Roman" pitchFamily="18" charset="0"/>
                <a:sym typeface="Wingdings"/>
              </a:rPr>
              <a:t>Bài</a:t>
            </a:r>
            <a:r>
              <a:rPr lang="en-US" sz="36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  <a:sym typeface="Wingdings"/>
              </a:rPr>
              <a:t>văn</a:t>
            </a:r>
            <a:r>
              <a:rPr lang="en-US" sz="3600" dirty="0">
                <a:latin typeface="Times New Roman" pitchFamily="18" charset="0"/>
                <a:cs typeface="Times New Roman" pitchFamily="18" charset="0"/>
                <a:sym typeface="Wingdings"/>
              </a:rPr>
              <a:t> chia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  <a:sym typeface="Wingdings"/>
              </a:rPr>
              <a:t>thành</a:t>
            </a:r>
            <a:r>
              <a:rPr lang="en-US" sz="3600" dirty="0">
                <a:latin typeface="Times New Roman" pitchFamily="18" charset="0"/>
                <a:cs typeface="Times New Roman" pitchFamily="18" charset="0"/>
                <a:sym typeface="Wingdings"/>
              </a:rPr>
              <a:t> 3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  <a:sym typeface="Wingdings"/>
              </a:rPr>
              <a:t>đoạn</a:t>
            </a:r>
            <a:r>
              <a:rPr lang="en-US" sz="3600" dirty="0">
                <a:latin typeface="Times New Roman" pitchFamily="18" charset="0"/>
                <a:cs typeface="Times New Roman" pitchFamily="18" charset="0"/>
                <a:sym typeface="Wingdings"/>
              </a:rPr>
              <a:t>:</a:t>
            </a:r>
          </a:p>
          <a:p>
            <a:pPr marL="0" indent="0">
              <a:buNone/>
            </a:pPr>
            <a:r>
              <a:rPr lang="en-US" sz="3600" dirty="0">
                <a:latin typeface="Times New Roman" pitchFamily="18" charset="0"/>
                <a:cs typeface="Times New Roman" pitchFamily="18" charset="0"/>
                <a:sym typeface="Wingdings"/>
              </a:rPr>
              <a:t>-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  <a:sym typeface="Wingdings"/>
              </a:rPr>
              <a:t>Đoạn</a:t>
            </a:r>
            <a:r>
              <a:rPr lang="en-US" sz="3600" dirty="0">
                <a:latin typeface="Times New Roman" pitchFamily="18" charset="0"/>
                <a:cs typeface="Times New Roman" pitchFamily="18" charset="0"/>
                <a:sym typeface="Wingdings"/>
              </a:rPr>
              <a:t> 1: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  <a:sym typeface="Wingdings"/>
              </a:rPr>
              <a:t>Từ</a:t>
            </a:r>
            <a:r>
              <a:rPr lang="en-US" sz="36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  <a:sym typeface="Wingdings"/>
              </a:rPr>
              <a:t>ngày</a:t>
            </a:r>
            <a:r>
              <a:rPr lang="en-US" sz="36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  <a:sym typeface="Wingdings"/>
              </a:rPr>
              <a:t>còn</a:t>
            </a:r>
            <a:r>
              <a:rPr lang="en-US" sz="36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  <a:sym typeface="Wingdings"/>
              </a:rPr>
              <a:t>ít</a:t>
            </a:r>
            <a:r>
              <a:rPr lang="en-US" sz="36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  <a:sym typeface="Wingdings"/>
              </a:rPr>
              <a:t>tuổi</a:t>
            </a:r>
            <a:r>
              <a:rPr lang="en-US" sz="3600" dirty="0">
                <a:latin typeface="Times New Roman" pitchFamily="18" charset="0"/>
                <a:cs typeface="Times New Roman" pitchFamily="18" charset="0"/>
                <a:sym typeface="Wingdings"/>
              </a:rPr>
              <a:t>…………..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  <a:sym typeface="Wingdings"/>
              </a:rPr>
              <a:t>tươi</a:t>
            </a:r>
            <a:r>
              <a:rPr lang="en-US" sz="36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  <a:sym typeface="Wingdings"/>
              </a:rPr>
              <a:t>vui</a:t>
            </a:r>
            <a:r>
              <a:rPr lang="en-US" sz="3600" dirty="0">
                <a:latin typeface="Times New Roman" pitchFamily="18" charset="0"/>
                <a:cs typeface="Times New Roman" pitchFamily="18" charset="0"/>
                <a:sym typeface="Wingdings"/>
              </a:rPr>
              <a:t>.</a:t>
            </a:r>
          </a:p>
          <a:p>
            <a:pPr marL="0" indent="0">
              <a:buNone/>
            </a:pPr>
            <a:r>
              <a:rPr lang="en-US" sz="3600" dirty="0">
                <a:latin typeface="Times New Roman" pitchFamily="18" charset="0"/>
                <a:cs typeface="Times New Roman" pitchFamily="18" charset="0"/>
                <a:sym typeface="Wingdings"/>
              </a:rPr>
              <a:t>-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  <a:sym typeface="Wingdings"/>
              </a:rPr>
              <a:t>Đoạn</a:t>
            </a:r>
            <a:r>
              <a:rPr lang="en-US" sz="3600" dirty="0">
                <a:latin typeface="Times New Roman" pitchFamily="18" charset="0"/>
                <a:cs typeface="Times New Roman" pitchFamily="18" charset="0"/>
                <a:sym typeface="Wingdings"/>
              </a:rPr>
              <a:t> 2: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  <a:sym typeface="Wingdings"/>
              </a:rPr>
              <a:t>Phải</a:t>
            </a:r>
            <a:r>
              <a:rPr lang="en-US" sz="36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  <a:sym typeface="Wingdings"/>
              </a:rPr>
              <a:t>yêu</a:t>
            </a:r>
            <a:r>
              <a:rPr lang="en-US" sz="36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  <a:sym typeface="Wingdings"/>
              </a:rPr>
              <a:t>mến</a:t>
            </a:r>
            <a:r>
              <a:rPr lang="en-US" sz="3600" dirty="0">
                <a:latin typeface="Times New Roman" pitchFamily="18" charset="0"/>
                <a:cs typeface="Times New Roman" pitchFamily="18" charset="0"/>
                <a:sym typeface="Wingdings"/>
              </a:rPr>
              <a:t>………….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  <a:sym typeface="Wingdings"/>
              </a:rPr>
              <a:t>gà</a:t>
            </a:r>
            <a:r>
              <a:rPr lang="en-US" sz="36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  <a:sym typeface="Wingdings"/>
              </a:rPr>
              <a:t>mái</a:t>
            </a:r>
            <a:r>
              <a:rPr lang="en-US" sz="36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  <a:sym typeface="Wingdings"/>
              </a:rPr>
              <a:t>mẹ</a:t>
            </a:r>
            <a:r>
              <a:rPr lang="en-US" sz="3600" dirty="0">
                <a:latin typeface="Times New Roman" pitchFamily="18" charset="0"/>
                <a:cs typeface="Times New Roman" pitchFamily="18" charset="0"/>
                <a:sym typeface="Wingdings"/>
              </a:rPr>
              <a:t>.</a:t>
            </a:r>
          </a:p>
          <a:p>
            <a:pPr marL="0" indent="0">
              <a:buNone/>
            </a:pPr>
            <a:r>
              <a:rPr lang="en-US" sz="3600" dirty="0">
                <a:latin typeface="Times New Roman" pitchFamily="18" charset="0"/>
                <a:cs typeface="Times New Roman" pitchFamily="18" charset="0"/>
                <a:sym typeface="Wingdings"/>
              </a:rPr>
              <a:t>-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  <a:sym typeface="Wingdings"/>
              </a:rPr>
              <a:t>Đoạn</a:t>
            </a:r>
            <a:r>
              <a:rPr lang="en-US" sz="3600" dirty="0">
                <a:latin typeface="Times New Roman" pitchFamily="18" charset="0"/>
                <a:cs typeface="Times New Roman" pitchFamily="18" charset="0"/>
                <a:sym typeface="Wingdings"/>
              </a:rPr>
              <a:t> 3: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  <a:sym typeface="Wingdings"/>
              </a:rPr>
              <a:t>Kĩ</a:t>
            </a:r>
            <a:r>
              <a:rPr lang="en-US" sz="36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  <a:sym typeface="Wingdings"/>
              </a:rPr>
              <a:t>thuật</a:t>
            </a:r>
            <a:r>
              <a:rPr lang="en-US" sz="36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  <a:sym typeface="Wingdings"/>
              </a:rPr>
              <a:t>tranh</a:t>
            </a:r>
            <a:r>
              <a:rPr lang="en-US" sz="36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  <a:sym typeface="Wingdings"/>
              </a:rPr>
              <a:t>làng</a:t>
            </a:r>
            <a:r>
              <a:rPr lang="en-US" sz="36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  <a:sym typeface="Wingdings"/>
              </a:rPr>
              <a:t>Hồ</a:t>
            </a:r>
            <a:r>
              <a:rPr lang="en-US" sz="3600" dirty="0">
                <a:latin typeface="Times New Roman" pitchFamily="18" charset="0"/>
                <a:cs typeface="Times New Roman" pitchFamily="18" charset="0"/>
                <a:sym typeface="Wingdings"/>
              </a:rPr>
              <a:t>………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  <a:sym typeface="Wingdings"/>
              </a:rPr>
              <a:t>dáng</a:t>
            </a:r>
            <a:r>
              <a:rPr lang="en-US" sz="36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  <a:sym typeface="Wingdings"/>
              </a:rPr>
              <a:t>người</a:t>
            </a:r>
            <a:r>
              <a:rPr lang="en-US" sz="36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  <a:sym typeface="Wingdings"/>
              </a:rPr>
              <a:t>trong</a:t>
            </a:r>
            <a:r>
              <a:rPr lang="en-US" sz="36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  <a:sym typeface="Wingdings"/>
              </a:rPr>
              <a:t>tranh</a:t>
            </a:r>
            <a:r>
              <a:rPr lang="en-US" sz="3600" dirty="0">
                <a:latin typeface="Times New Roman" pitchFamily="18" charset="0"/>
                <a:cs typeface="Times New Roman" pitchFamily="18" charset="0"/>
                <a:sym typeface="Wingdings"/>
              </a:rPr>
              <a:t>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0" y="685800"/>
            <a:ext cx="9144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  </a:t>
            </a:r>
            <a:r>
              <a:rPr kumimoji="0" lang="en-US" sz="3200" b="1" i="0" u="sng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Tập</a:t>
            </a: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200" b="1" i="0" u="sng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đọc</a:t>
            </a: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:</a:t>
            </a:r>
            <a:endParaRPr kumimoji="0" lang="en-US" sz="3200" b="1" i="0" u="sng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11760" y="685800"/>
            <a:ext cx="657984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Tranh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làng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Hồ</a:t>
            </a:r>
            <a:endParaRPr lang="en-US" sz="4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              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(Theo </a:t>
            </a:r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Nguyễn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Tuân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)</a:t>
            </a:r>
          </a:p>
          <a:p>
            <a:endParaRPr lang="en-US" sz="3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214810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746" y="2438400"/>
            <a:ext cx="9067800" cy="4038600"/>
          </a:xfrm>
        </p:spPr>
        <p:txBody>
          <a:bodyPr/>
          <a:lstStyle/>
          <a:p>
            <a:pPr marL="457200" indent="-457200" algn="l">
              <a:buFont typeface="Wingdings"/>
              <a:buChar char="v"/>
            </a:pP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1.Luyện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đọc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  <a:sym typeface="Wingdings"/>
            </a:endParaRPr>
          </a:p>
          <a:p>
            <a:pPr algn="l"/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      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Luyện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đọc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từ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khó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: </a:t>
            </a:r>
          </a:p>
          <a:p>
            <a:pPr algn="l"/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  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lợn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ráy</a:t>
            </a:r>
            <a:endParaRPr lang="en-US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  <a:sym typeface="Wingdings"/>
            </a:endParaRPr>
          </a:p>
          <a:p>
            <a:pPr algn="l"/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  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khoáy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âm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dương</a:t>
            </a:r>
            <a:endParaRPr lang="en-US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  <a:sym typeface="Wingdings"/>
            </a:endParaRPr>
          </a:p>
          <a:p>
            <a:pPr algn="l"/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  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đen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lĩnh</a:t>
            </a:r>
            <a:endParaRPr lang="en-US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685801"/>
            <a:ext cx="8915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    </a:t>
            </a:r>
            <a:r>
              <a:rPr lang="en-US" sz="40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Tập</a:t>
            </a:r>
            <a:r>
              <a:rPr lang="en-US" sz="40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0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đọc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:  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Tranh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làng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Hồ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                                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(Theo </a:t>
            </a:r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Nguyễn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Tuân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)</a:t>
            </a:r>
          </a:p>
        </p:txBody>
      </p:sp>
    </p:spTree>
    <p:extLst>
      <p:ext uri="{BB962C8B-B14F-4D97-AF65-F5344CB8AC3E}">
        <p14:creationId xmlns:p14="http://schemas.microsoft.com/office/powerpoint/2010/main" val="3018499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105744"/>
            <a:ext cx="9144000" cy="475225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  <a:sym typeface="Wingdings"/>
              </a:rPr>
              <a:t>1: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  <a:sym typeface="Wingdings"/>
              </a:rPr>
              <a:t>Luyện</a:t>
            </a:r>
            <a:r>
              <a:rPr lang="en-US" b="1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  <a:sym typeface="Wingdings"/>
              </a:rPr>
              <a:t>đọc</a:t>
            </a:r>
            <a:endParaRPr lang="en-US" b="1" dirty="0">
              <a:latin typeface="Times New Roman" pitchFamily="18" charset="0"/>
              <a:cs typeface="Times New Roman" pitchFamily="18" charset="0"/>
              <a:sym typeface="Wingdings"/>
            </a:endParaRPr>
          </a:p>
          <a:p>
            <a:pPr marL="0" indent="0">
              <a:buNone/>
            </a:pPr>
            <a:r>
              <a:rPr lang="en-US" sz="3700" dirty="0">
                <a:latin typeface="Times New Roman" pitchFamily="18" charset="0"/>
                <a:cs typeface="Times New Roman" pitchFamily="18" charset="0"/>
                <a:sym typeface="Wingdings"/>
              </a:rPr>
              <a:t>-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  <a:sym typeface="Wingdings"/>
              </a:rPr>
              <a:t>Phải</a:t>
            </a:r>
            <a:r>
              <a:rPr lang="en-US" sz="37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  <a:sym typeface="Wingdings"/>
              </a:rPr>
              <a:t>yêu</a:t>
            </a:r>
            <a:r>
              <a:rPr lang="en-US" sz="37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  <a:sym typeface="Wingdings"/>
              </a:rPr>
              <a:t>mến</a:t>
            </a:r>
            <a:r>
              <a:rPr lang="en-US" sz="37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  <a:sym typeface="Wingdings"/>
              </a:rPr>
              <a:t>cuộc</a:t>
            </a:r>
            <a:r>
              <a:rPr lang="en-US" sz="37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  <a:sym typeface="Wingdings"/>
              </a:rPr>
              <a:t>đời</a:t>
            </a:r>
            <a:r>
              <a:rPr lang="en-US" sz="37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  <a:sym typeface="Wingdings"/>
              </a:rPr>
              <a:t>trồng</a:t>
            </a:r>
            <a:r>
              <a:rPr lang="en-US" sz="37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  <a:sym typeface="Wingdings"/>
              </a:rPr>
              <a:t>trọt</a:t>
            </a:r>
            <a:r>
              <a:rPr lang="en-US" sz="3700" dirty="0">
                <a:latin typeface="Times New Roman" pitchFamily="18" charset="0"/>
                <a:cs typeface="Times New Roman" pitchFamily="18" charset="0"/>
                <a:sym typeface="Wingdings"/>
              </a:rPr>
              <a:t>,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  <a:sym typeface="Wingdings"/>
              </a:rPr>
              <a:t>chăn</a:t>
            </a:r>
            <a:r>
              <a:rPr lang="en-US" sz="37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  <a:sym typeface="Wingdings"/>
              </a:rPr>
              <a:t>nuôi</a:t>
            </a:r>
            <a:r>
              <a:rPr lang="en-US" sz="37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  <a:sym typeface="Wingdings"/>
              </a:rPr>
              <a:t>lắm</a:t>
            </a:r>
            <a:r>
              <a:rPr lang="en-US" sz="3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/</a:t>
            </a:r>
            <a:r>
              <a:rPr lang="en-US" sz="3700" b="1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  <a:sym typeface="Wingdings"/>
              </a:rPr>
              <a:t>mới</a:t>
            </a:r>
            <a:r>
              <a:rPr lang="en-US" sz="37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  <a:sym typeface="Wingdings"/>
              </a:rPr>
              <a:t>khắc</a:t>
            </a:r>
            <a:r>
              <a:rPr lang="en-US" sz="37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  <a:sym typeface="Wingdings"/>
              </a:rPr>
              <a:t>được</a:t>
            </a:r>
            <a:r>
              <a:rPr lang="en-US" sz="37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  <a:sym typeface="Wingdings"/>
              </a:rPr>
              <a:t>những</a:t>
            </a:r>
            <a:r>
              <a:rPr lang="en-US" sz="37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  <a:sym typeface="Wingdings"/>
              </a:rPr>
              <a:t>tranh</a:t>
            </a:r>
            <a:r>
              <a:rPr lang="en-US" sz="37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  <a:sym typeface="Wingdings"/>
              </a:rPr>
              <a:t>lợn</a:t>
            </a:r>
            <a:r>
              <a:rPr lang="en-US" sz="37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  <a:sym typeface="Wingdings"/>
              </a:rPr>
              <a:t>ráy</a:t>
            </a:r>
            <a:r>
              <a:rPr lang="en-US" sz="37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  <a:sym typeface="Wingdings"/>
              </a:rPr>
              <a:t>có</a:t>
            </a:r>
            <a:r>
              <a:rPr lang="en-US" sz="37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  <a:sym typeface="Wingdings"/>
              </a:rPr>
              <a:t>những</a:t>
            </a:r>
            <a:r>
              <a:rPr lang="en-US" sz="37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  <a:sym typeface="Wingdings"/>
              </a:rPr>
              <a:t>khoáy</a:t>
            </a:r>
            <a:r>
              <a:rPr lang="en-US" sz="37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  <a:sym typeface="Wingdings"/>
              </a:rPr>
              <a:t>âm</a:t>
            </a:r>
            <a:r>
              <a:rPr lang="en-US" sz="37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  <a:sym typeface="Wingdings"/>
              </a:rPr>
              <a:t>dương</a:t>
            </a:r>
            <a:r>
              <a:rPr lang="en-US" sz="37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  <a:sym typeface="Wingdings"/>
              </a:rPr>
              <a:t>rất</a:t>
            </a:r>
            <a:r>
              <a:rPr lang="en-US" sz="37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  <a:sym typeface="Wingdings"/>
              </a:rPr>
              <a:t>có</a:t>
            </a:r>
            <a:r>
              <a:rPr lang="en-US" sz="37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  <a:sym typeface="Wingdings"/>
              </a:rPr>
              <a:t>duyên</a:t>
            </a:r>
            <a:r>
              <a:rPr lang="en-US" sz="3700" dirty="0">
                <a:latin typeface="Times New Roman" pitchFamily="18" charset="0"/>
                <a:cs typeface="Times New Roman" pitchFamily="18" charset="0"/>
                <a:sym typeface="Wingdings"/>
              </a:rPr>
              <a:t>,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  <a:sym typeface="Wingdings"/>
              </a:rPr>
              <a:t>mới</a:t>
            </a:r>
            <a:r>
              <a:rPr lang="en-US" sz="37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  <a:sym typeface="Wingdings"/>
              </a:rPr>
              <a:t>vẽ</a:t>
            </a:r>
            <a:r>
              <a:rPr lang="en-US" sz="37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  <a:sym typeface="Wingdings"/>
              </a:rPr>
              <a:t>được</a:t>
            </a:r>
            <a:r>
              <a:rPr lang="en-US" sz="37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  <a:sym typeface="Wingdings"/>
              </a:rPr>
              <a:t>những</a:t>
            </a:r>
            <a:r>
              <a:rPr lang="en-US" sz="37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  <a:sym typeface="Wingdings"/>
              </a:rPr>
              <a:t>đàn</a:t>
            </a:r>
            <a:r>
              <a:rPr lang="en-US" sz="37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  <a:sym typeface="Wingdings"/>
              </a:rPr>
              <a:t>gà</a:t>
            </a:r>
            <a:r>
              <a:rPr lang="en-US" sz="3700" dirty="0">
                <a:latin typeface="Times New Roman" pitchFamily="18" charset="0"/>
                <a:cs typeface="Times New Roman" pitchFamily="18" charset="0"/>
                <a:sym typeface="Wingdings"/>
              </a:rPr>
              <a:t> con</a:t>
            </a:r>
            <a:r>
              <a:rPr lang="en-US" sz="3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/</a:t>
            </a:r>
            <a:r>
              <a:rPr lang="en-US" sz="37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  <a:sym typeface="Wingdings"/>
              </a:rPr>
              <a:t>tưng</a:t>
            </a:r>
            <a:r>
              <a:rPr lang="en-US" sz="37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  <a:sym typeface="Wingdings"/>
              </a:rPr>
              <a:t>bừng</a:t>
            </a:r>
            <a:r>
              <a:rPr lang="en-US" sz="37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  <a:sym typeface="Wingdings"/>
              </a:rPr>
              <a:t>như</a:t>
            </a:r>
            <a:r>
              <a:rPr lang="en-US" sz="3700" dirty="0">
                <a:latin typeface="Times New Roman" pitchFamily="18" charset="0"/>
                <a:cs typeface="Times New Roman" pitchFamily="18" charset="0"/>
                <a:sym typeface="Wingdings"/>
              </a:rPr>
              <a:t> ca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  <a:sym typeface="Wingdings"/>
              </a:rPr>
              <a:t>múa</a:t>
            </a:r>
            <a:r>
              <a:rPr lang="en-US" sz="37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  <a:sym typeface="Wingdings"/>
              </a:rPr>
              <a:t>bên</a:t>
            </a:r>
            <a:r>
              <a:rPr lang="en-US" sz="37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  <a:sym typeface="Wingdings"/>
              </a:rPr>
              <a:t>gà</a:t>
            </a:r>
            <a:r>
              <a:rPr lang="en-US" sz="37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  <a:sym typeface="Wingdings"/>
              </a:rPr>
              <a:t>mái</a:t>
            </a:r>
            <a:r>
              <a:rPr lang="en-US" sz="37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  <a:sym typeface="Wingdings"/>
              </a:rPr>
              <a:t>mẹ</a:t>
            </a:r>
            <a:r>
              <a:rPr lang="en-US" sz="3700" dirty="0">
                <a:latin typeface="Times New Roman" pitchFamily="18" charset="0"/>
                <a:cs typeface="Times New Roman" pitchFamily="18" charset="0"/>
                <a:sym typeface="Wingdings"/>
              </a:rPr>
              <a:t>.</a:t>
            </a:r>
          </a:p>
          <a:p>
            <a:pPr marL="0" indent="0">
              <a:buNone/>
            </a:pPr>
            <a:endParaRPr lang="en-US" sz="3700" dirty="0">
              <a:latin typeface="Times New Roman" pitchFamily="18" charset="0"/>
              <a:cs typeface="Times New Roman" pitchFamily="18" charset="0"/>
              <a:sym typeface="Wingdings"/>
            </a:endParaRPr>
          </a:p>
          <a:p>
            <a:pPr marL="0" indent="0">
              <a:buNone/>
            </a:pPr>
            <a:r>
              <a:rPr lang="en-US" sz="3700" b="1" dirty="0">
                <a:latin typeface="Times New Roman" pitchFamily="18" charset="0"/>
                <a:cs typeface="Times New Roman" pitchFamily="18" charset="0"/>
                <a:sym typeface="Wingdings"/>
              </a:rPr>
              <a:t>-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  <a:sym typeface="Wingdings"/>
              </a:rPr>
              <a:t>Cái</a:t>
            </a:r>
            <a:r>
              <a:rPr lang="en-US" sz="37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  <a:sym typeface="Wingdings"/>
              </a:rPr>
              <a:t>màu</a:t>
            </a:r>
            <a:r>
              <a:rPr lang="en-US" sz="37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  <a:sym typeface="Wingdings"/>
              </a:rPr>
              <a:t>trắng</a:t>
            </a:r>
            <a:r>
              <a:rPr lang="en-US" sz="37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  <a:sym typeface="Wingdings"/>
              </a:rPr>
              <a:t>điệp</a:t>
            </a:r>
            <a:r>
              <a:rPr lang="en-US" sz="3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/</a:t>
            </a:r>
            <a:r>
              <a:rPr lang="en-US" sz="37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  <a:sym typeface="Wingdings"/>
              </a:rPr>
              <a:t>cũng</a:t>
            </a:r>
            <a:r>
              <a:rPr lang="en-US" sz="37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  <a:sym typeface="Wingdings"/>
              </a:rPr>
              <a:t>là</a:t>
            </a:r>
            <a:r>
              <a:rPr lang="en-US" sz="37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  <a:sym typeface="Wingdings"/>
              </a:rPr>
              <a:t>một</a:t>
            </a:r>
            <a:r>
              <a:rPr lang="en-US" sz="37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  <a:sym typeface="Wingdings"/>
              </a:rPr>
              <a:t>sự</a:t>
            </a:r>
            <a:r>
              <a:rPr lang="en-US" sz="37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  <a:sym typeface="Wingdings"/>
              </a:rPr>
              <a:t>sáng</a:t>
            </a:r>
            <a:r>
              <a:rPr lang="en-US" sz="37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  <a:sym typeface="Wingdings"/>
              </a:rPr>
              <a:t>tạo</a:t>
            </a:r>
            <a:r>
              <a:rPr lang="en-US" sz="3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/</a:t>
            </a:r>
            <a:r>
              <a:rPr lang="en-US" sz="37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  <a:sym typeface="Wingdings"/>
              </a:rPr>
              <a:t>góp</a:t>
            </a:r>
            <a:r>
              <a:rPr lang="en-US" sz="37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  <a:sym typeface="Wingdings"/>
              </a:rPr>
              <a:t>phần</a:t>
            </a:r>
            <a:r>
              <a:rPr lang="en-US" sz="37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  <a:sym typeface="Wingdings"/>
              </a:rPr>
              <a:t>vào</a:t>
            </a:r>
            <a:r>
              <a:rPr lang="en-US" sz="37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  <a:sym typeface="Wingdings"/>
              </a:rPr>
              <a:t>kho</a:t>
            </a:r>
            <a:r>
              <a:rPr lang="en-US" sz="37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  <a:sym typeface="Wingdings"/>
              </a:rPr>
              <a:t>tàng</a:t>
            </a:r>
            <a:r>
              <a:rPr lang="en-US" sz="37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  <a:sym typeface="Wingdings"/>
              </a:rPr>
              <a:t>màu</a:t>
            </a:r>
            <a:r>
              <a:rPr lang="en-US" sz="37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  <a:sym typeface="Wingdings"/>
              </a:rPr>
              <a:t>sắc</a:t>
            </a:r>
            <a:r>
              <a:rPr lang="en-US" sz="37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  <a:sym typeface="Wingdings"/>
              </a:rPr>
              <a:t>của</a:t>
            </a:r>
            <a:r>
              <a:rPr lang="en-US" sz="37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  <a:sym typeface="Wingdings"/>
              </a:rPr>
              <a:t>dân</a:t>
            </a:r>
            <a:r>
              <a:rPr lang="en-US" sz="37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  <a:sym typeface="Wingdings"/>
              </a:rPr>
              <a:t>tộc</a:t>
            </a:r>
            <a:r>
              <a:rPr lang="en-US" sz="37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  <a:sym typeface="Wingdings"/>
              </a:rPr>
              <a:t>trong</a:t>
            </a:r>
            <a:r>
              <a:rPr lang="en-US" sz="37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  <a:sym typeface="Wingdings"/>
              </a:rPr>
              <a:t>hội</a:t>
            </a:r>
            <a:r>
              <a:rPr lang="en-US" sz="37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  <a:sym typeface="Wingdings"/>
              </a:rPr>
              <a:t>họa</a:t>
            </a:r>
            <a:r>
              <a:rPr lang="en-US" sz="3700" dirty="0">
                <a:latin typeface="Times New Roman" pitchFamily="18" charset="0"/>
                <a:cs typeface="Times New Roman" pitchFamily="18" charset="0"/>
                <a:sym typeface="Wingdings"/>
              </a:rPr>
              <a:t>.</a:t>
            </a:r>
            <a:endParaRPr lang="en-US" sz="37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685801"/>
            <a:ext cx="8915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    </a:t>
            </a:r>
            <a:r>
              <a:rPr lang="en-US" sz="40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Tập</a:t>
            </a:r>
            <a:r>
              <a:rPr lang="en-US" sz="40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0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đọc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:  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Tranh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làng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Hồ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                                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(Theo </a:t>
            </a:r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Nguyễn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Tuân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)</a:t>
            </a:r>
          </a:p>
        </p:txBody>
      </p:sp>
    </p:spTree>
    <p:extLst>
      <p:ext uri="{BB962C8B-B14F-4D97-AF65-F5344CB8AC3E}">
        <p14:creationId xmlns:p14="http://schemas.microsoft.com/office/powerpoint/2010/main" val="1525495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51048"/>
            <a:ext cx="9144000" cy="5410200"/>
          </a:xfrm>
        </p:spPr>
        <p:txBody>
          <a:bodyPr/>
          <a:lstStyle/>
          <a:p>
            <a:pPr marL="457200" indent="-457200" algn="l">
              <a:buFont typeface="Wingdings"/>
              <a:buChar char="v"/>
            </a:pP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1: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Luyện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đọc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  <a:sym typeface="Wingdings"/>
            </a:endParaRPr>
          </a:p>
          <a:p>
            <a:pPr algn="l"/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      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Tìm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hiểu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nghĩa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từ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khó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:     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Tranh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tố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nữ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  <a:sym typeface="Wingdings"/>
            </a:endParaRPr>
          </a:p>
          <a:p>
            <a:pPr algn="l"/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  <a:sym typeface="Wingdings"/>
            </a:endParaRPr>
          </a:p>
          <a:p>
            <a:pPr algn="l"/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  <a:sym typeface="Wingdings"/>
            </a:endParaRPr>
          </a:p>
          <a:p>
            <a:pPr algn="l"/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628800"/>
            <a:ext cx="9108504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6196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4624"/>
            <a:ext cx="9144000" cy="6813376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                            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Nghệ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sĩ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tạo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hình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  <a:sym typeface="Wingdings"/>
            </a:endParaRPr>
          </a:p>
          <a:p>
            <a:pPr algn="l"/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  <a:sym typeface="Wingdings"/>
            </a:endParaRPr>
          </a:p>
          <a:p>
            <a:pPr algn="l"/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12" y="624242"/>
            <a:ext cx="4288102" cy="37170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1515" y="3052376"/>
            <a:ext cx="4619506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804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550</TotalTime>
  <Words>1177</Words>
  <Application>Microsoft Office PowerPoint</Application>
  <PresentationFormat>On-screen Show (4:3)</PresentationFormat>
  <Paragraphs>117</Paragraphs>
  <Slides>31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Calibri</vt:lpstr>
      <vt:lpstr>HP001 4 hàng</vt:lpstr>
      <vt:lpstr>Times New Roman</vt:lpstr>
      <vt:lpstr>Wingdings</vt:lpstr>
      <vt:lpstr>Chủ đề của Office</vt:lpstr>
      <vt:lpstr>PowerPoint Presentation</vt:lpstr>
      <vt:lpstr>    Tập đọc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Rơm bếp</vt:lpstr>
      <vt:lpstr>  2. Tìm hiểu bài </vt:lpstr>
      <vt:lpstr>PowerPoint Presentation</vt:lpstr>
      <vt:lpstr>PowerPoint Presentation</vt:lpstr>
      <vt:lpstr>PowerPoint Presentation</vt:lpstr>
      <vt:lpstr>PowerPoint Presentation</vt:lpstr>
      <vt:lpstr>Nội dung</vt:lpstr>
      <vt:lpstr>PowerPoint Presentation</vt:lpstr>
      <vt:lpstr>PowerPoint Presentation</vt:lpstr>
      <vt:lpstr>Làng nghề bánh tráng ( Phú Hòa Đông)</vt:lpstr>
      <vt:lpstr>Gốm sứ Lái Thiêu ( Bình Dương)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Thứ hai, ngày 18 tháng 03 năm 2019 Tập đọc</dc:title>
  <dc:creator>HOANG</dc:creator>
  <cp:lastModifiedBy>Hà Minh Châu</cp:lastModifiedBy>
  <cp:revision>93</cp:revision>
  <dcterms:created xsi:type="dcterms:W3CDTF">2019-03-15T10:48:49Z</dcterms:created>
  <dcterms:modified xsi:type="dcterms:W3CDTF">2022-05-22T17:19:41Z</dcterms:modified>
</cp:coreProperties>
</file>