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1006" r:id="rId2"/>
    <p:sldId id="387" r:id="rId3"/>
    <p:sldId id="372" r:id="rId4"/>
    <p:sldId id="373"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70" r:id="rId1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66"/>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25"/>
  </p:normalViewPr>
  <p:slideViewPr>
    <p:cSldViewPr showGuides="1">
      <p:cViewPr varScale="1">
        <p:scale>
          <a:sx n="77" d="100"/>
          <a:sy n="77" d="100"/>
        </p:scale>
        <p:origin x="1546" y="53"/>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en-US" altLang="en-US" sz="1200" strike="noStrike" noProof="1" dirty="0">
                <a:latin typeface="Arial" panose="020B0604020202020204" pitchFamily="34" charset="0"/>
                <a:ea typeface="+mn-ea"/>
                <a:cs typeface="+mn-cs"/>
              </a:rPr>
              <a:t>‹#›</a:t>
            </a:fld>
            <a:endParaRPr lang="en-US" altLang="en-US" sz="1200"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E045E-0B17-4CA7-9BF2-395764571324}"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E045E-0B17-4CA7-9BF2-395764571324}"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pPr fontAlgn="base"/>
            <a:r>
              <a:rPr lang="vi-VN" strike="noStrike" noProof="1"/>
              <a:t>Bấm &amp; sửa kiểu tiêu đề</a:t>
            </a:r>
            <a:endParaRPr lang="en-US" strike="noStrike" noProof="1"/>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vi-VN" strike="noStrike" noProof="1"/>
              <a:t>Bấm &amp; sửa kiểu phụ đề</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p:txBody>
          <a:bodyPr vert="eaVert"/>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vi-VN" strike="noStrike" noProof="1"/>
              <a:t>Bấm &amp; sửa kiểu tiêu đề</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93451C7-07F6-4E13-BF5C-F615A9C68767}" type="datetime10">
              <a:rPr kumimoji="0" lang="en-US" sz="1400" b="0" i="0" u="none" strike="noStrike" kern="1200" cap="none" spc="0" normalizeH="0" baseline="0" noProof="0">
                <a:ln>
                  <a:noFill/>
                </a:ln>
                <a:solidFill>
                  <a:schemeClr val="tx1"/>
                </a:solidFill>
                <a:effectLst/>
                <a:uLnTx/>
                <a:uFillTx/>
                <a:latin typeface="+mn-lt"/>
                <a:ea typeface="+mn-ea"/>
                <a:cs typeface="+mn-cs"/>
              </a:rPr>
              <a:t>00:33</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7ABC44-D04A-411D-9AA5-AB1FEA5F1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594" y="685872"/>
            <a:ext cx="7621295" cy="5333860"/>
          </a:xfrm>
          <a:prstGeom prst="rect">
            <a:avLst/>
          </a:prstGeom>
        </p:spPr>
      </p:pic>
      <p:sp>
        <p:nvSpPr>
          <p:cNvPr id="6" name="TextBox 5">
            <a:extLst>
              <a:ext uri="{FF2B5EF4-FFF2-40B4-BE49-F238E27FC236}">
                <a16:creationId xmlns:a16="http://schemas.microsoft.com/office/drawing/2014/main" id="{123AB1D3-F011-43DE-8F93-3EC62D44AE53}"/>
              </a:ext>
            </a:extLst>
          </p:cNvPr>
          <p:cNvSpPr txBox="1"/>
          <p:nvPr/>
        </p:nvSpPr>
        <p:spPr>
          <a:xfrm>
            <a:off x="1828872" y="1165898"/>
            <a:ext cx="5165312" cy="473206"/>
          </a:xfrm>
          <a:prstGeom prst="rect">
            <a:avLst/>
          </a:prstGeom>
          <a:noFill/>
        </p:spPr>
        <p:txBody>
          <a:bodyPr wrap="square" rtlCol="0">
            <a:spAutoFit/>
          </a:bodyPr>
          <a:lstStyle/>
          <a:p>
            <a:r>
              <a:rPr lang="en-US" sz="2475" b="1" dirty="0">
                <a:latin typeface="Times New Roman" panose="02020603050405020304" pitchFamily="18" charset="0"/>
                <a:cs typeface="Times New Roman" panose="02020603050405020304" pitchFamily="18" charset="0"/>
              </a:rPr>
              <a:t>TRƯỜNG TIỂU HỌC NGỌC LÂM </a:t>
            </a:r>
          </a:p>
        </p:txBody>
      </p:sp>
      <p:sp>
        <p:nvSpPr>
          <p:cNvPr id="7" name="TextBox 6">
            <a:extLst>
              <a:ext uri="{FF2B5EF4-FFF2-40B4-BE49-F238E27FC236}">
                <a16:creationId xmlns:a16="http://schemas.microsoft.com/office/drawing/2014/main" id="{FB6413DA-1517-4381-91DE-6FB11D0416B2}"/>
              </a:ext>
            </a:extLst>
          </p:cNvPr>
          <p:cNvSpPr txBox="1"/>
          <p:nvPr/>
        </p:nvSpPr>
        <p:spPr>
          <a:xfrm>
            <a:off x="2571750" y="2150983"/>
            <a:ext cx="4629150" cy="727122"/>
          </a:xfrm>
          <a:prstGeom prst="rect">
            <a:avLst/>
          </a:prstGeom>
          <a:noFill/>
        </p:spPr>
        <p:txBody>
          <a:bodyPr wrap="square" rtlCol="0">
            <a:spAutoFit/>
          </a:bodyPr>
          <a:lstStyle/>
          <a:p>
            <a:r>
              <a:rPr lang="en-US" sz="4125" b="1" dirty="0">
                <a:solidFill>
                  <a:srgbClr val="FF0000"/>
                </a:solidFill>
                <a:latin typeface="Times New Roman" panose="02020603050405020304" pitchFamily="18" charset="0"/>
                <a:cs typeface="Times New Roman" panose="02020603050405020304" pitchFamily="18" charset="0"/>
              </a:rPr>
              <a:t>LỊCH SỬ 5</a:t>
            </a:r>
          </a:p>
        </p:txBody>
      </p:sp>
      <p:sp>
        <p:nvSpPr>
          <p:cNvPr id="12" name="TextBox 11">
            <a:extLst>
              <a:ext uri="{FF2B5EF4-FFF2-40B4-BE49-F238E27FC236}">
                <a16:creationId xmlns:a16="http://schemas.microsoft.com/office/drawing/2014/main" id="{0489A078-7AAD-4590-AC36-20254C8EF843}"/>
              </a:ext>
            </a:extLst>
          </p:cNvPr>
          <p:cNvSpPr txBox="1"/>
          <p:nvPr/>
        </p:nvSpPr>
        <p:spPr>
          <a:xfrm>
            <a:off x="2856798" y="3323017"/>
            <a:ext cx="3427594" cy="248209"/>
          </a:xfrm>
          <a:prstGeom prst="rect">
            <a:avLst/>
          </a:prstGeom>
          <a:noFill/>
        </p:spPr>
        <p:txBody>
          <a:bodyPr wrap="square">
            <a:spAutoFit/>
          </a:bodyPr>
          <a:lstStyle/>
          <a:p>
            <a:r>
              <a:rPr lang="en-US" sz="1013" b="1" dirty="0">
                <a:solidFill>
                  <a:schemeClr val="bg1"/>
                </a:solidFill>
                <a:latin typeface="Times New Roman" panose="02020603050405020304" pitchFamily="18" charset="0"/>
                <a:cs typeface="Times New Roman" panose="02020603050405020304" pitchFamily="18" charset="0"/>
              </a:rPr>
              <a:t>BÀI 42+43: SỬ DỤNG NĂNG L</a:t>
            </a:r>
            <a:r>
              <a:rPr lang="vi-VN" sz="1013" b="1" dirty="0">
                <a:solidFill>
                  <a:schemeClr val="bg1"/>
                </a:solidFill>
                <a:latin typeface="Times New Roman" panose="02020603050405020304" pitchFamily="18" charset="0"/>
                <a:cs typeface="Times New Roman" panose="02020603050405020304" pitchFamily="18" charset="0"/>
              </a:rPr>
              <a:t>Ư</a:t>
            </a:r>
            <a:r>
              <a:rPr lang="en-US" sz="1013" b="1" dirty="0">
                <a:solidFill>
                  <a:schemeClr val="bg1"/>
                </a:solidFill>
                <a:latin typeface="Times New Roman" panose="02020603050405020304" pitchFamily="18" charset="0"/>
                <a:cs typeface="Times New Roman" panose="02020603050405020304" pitchFamily="18" charset="0"/>
              </a:rPr>
              <a:t>ỢNG CHẤT ĐỐT</a:t>
            </a:r>
          </a:p>
        </p:txBody>
      </p:sp>
      <p:sp>
        <p:nvSpPr>
          <p:cNvPr id="14" name="TextBox 13">
            <a:extLst>
              <a:ext uri="{FF2B5EF4-FFF2-40B4-BE49-F238E27FC236}">
                <a16:creationId xmlns:a16="http://schemas.microsoft.com/office/drawing/2014/main" id="{D50F4747-3836-4B3C-9043-EBFFB0487432}"/>
              </a:ext>
            </a:extLst>
          </p:cNvPr>
          <p:cNvSpPr txBox="1"/>
          <p:nvPr/>
        </p:nvSpPr>
        <p:spPr>
          <a:xfrm>
            <a:off x="685902" y="2878106"/>
            <a:ext cx="6629299" cy="1323439"/>
          </a:xfrm>
          <a:prstGeom prst="rect">
            <a:avLst/>
          </a:prstGeom>
          <a:noFill/>
        </p:spPr>
        <p:txBody>
          <a:bodyPr wrap="squar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NHÀ MÁY HIỆN ĐẠI ĐẦU TIÊN CỦA NƯỚC TA</a:t>
            </a:r>
          </a:p>
        </p:txBody>
      </p:sp>
      <p:sp>
        <p:nvSpPr>
          <p:cNvPr id="2" name="TextBox 1">
            <a:extLst>
              <a:ext uri="{FF2B5EF4-FFF2-40B4-BE49-F238E27FC236}">
                <a16:creationId xmlns:a16="http://schemas.microsoft.com/office/drawing/2014/main" id="{7C1E647B-0185-D9CF-DCAC-D0581E2363AE}"/>
              </a:ext>
            </a:extLst>
          </p:cNvPr>
          <p:cNvSpPr txBox="1"/>
          <p:nvPr/>
        </p:nvSpPr>
        <p:spPr>
          <a:xfrm>
            <a:off x="1696066" y="4907065"/>
            <a:ext cx="4822723" cy="334707"/>
          </a:xfrm>
          <a:prstGeom prst="rect">
            <a:avLst/>
          </a:prstGeom>
          <a:noFill/>
        </p:spPr>
        <p:txBody>
          <a:bodyPr wrap="square" rtlCol="0">
            <a:spAutoFit/>
          </a:bodyPr>
          <a:lstStyle/>
          <a:p>
            <a:pPr algn="ctr"/>
            <a:r>
              <a:rPr lang="en-US" sz="1575" b="1" dirty="0">
                <a:solidFill>
                  <a:srgbClr val="0000FF"/>
                </a:solidFill>
                <a:latin typeface="Times New Roman" panose="02020603050405020304" pitchFamily="18" charset="0"/>
                <a:cs typeface="Times New Roman" panose="02020603050405020304" pitchFamily="18" charset="0"/>
              </a:rPr>
              <a:t>GV : NGUYỄN THỊ THÚY HỒNG – LỚP 5A5</a:t>
            </a:r>
          </a:p>
        </p:txBody>
      </p:sp>
    </p:spTree>
    <p:extLst>
      <p:ext uri="{BB962C8B-B14F-4D97-AF65-F5344CB8AC3E}">
        <p14:creationId xmlns:p14="http://schemas.microsoft.com/office/powerpoint/2010/main" val="16843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ên lửa A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56"/>
            <a:ext cx="9144000" cy="49528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2596952" y="6338797"/>
            <a:ext cx="3888432" cy="519113"/>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sz="2000" i="0">
                <a:solidFill>
                  <a:srgbClr val="0000FF"/>
                </a:solidFill>
              </a:rPr>
              <a:t> </a:t>
            </a:r>
            <a:r>
              <a:rPr lang="en-US" sz="2800" b="1" i="0">
                <a:solidFill>
                  <a:srgbClr val="0000FF"/>
                </a:solidFill>
              </a:rPr>
              <a:t>Tên lửa A12</a:t>
            </a:r>
          </a:p>
        </p:txBody>
      </p:sp>
      <p:sp>
        <p:nvSpPr>
          <p:cNvPr id="7" name="Text Box 9"/>
          <p:cNvSpPr txBox="1"/>
          <p:nvPr/>
        </p:nvSpPr>
        <p:spPr>
          <a:xfrm>
            <a:off x="457200" y="304882"/>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60"/>
            <a:ext cx="9143999" cy="51794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711372" y="6334690"/>
            <a:ext cx="7347855" cy="523220"/>
          </a:xfrm>
          <a:prstGeom prst="rect">
            <a:avLst/>
          </a:prstGeom>
          <a:noFill/>
          <a:ln w="9525">
            <a:noFill/>
            <a:miter lim="800000"/>
          </a:ln>
          <a:effectLst/>
        </p:spPr>
        <p:txBody>
          <a:bodyPr wrap="squar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sz="2800" b="1" i="0">
                <a:solidFill>
                  <a:srgbClr val="0000FF"/>
                </a:solidFill>
              </a:rPr>
              <a:t>Bác Hồ xem bắn tên lửa A-12</a:t>
            </a:r>
          </a:p>
        </p:txBody>
      </p:sp>
      <p:sp>
        <p:nvSpPr>
          <p:cNvPr id="7" name="Text Box 9"/>
          <p:cNvSpPr txBox="1"/>
          <p:nvPr/>
        </p:nvSpPr>
        <p:spPr>
          <a:xfrm>
            <a:off x="457200" y="228684"/>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49975"/>
            <a:ext cx="9144000" cy="769441"/>
          </a:xfrm>
          <a:prstGeom prst="rect">
            <a:avLst/>
          </a:prstGeom>
        </p:spPr>
        <p:txBody>
          <a:bodyPr wrap="square">
            <a:spAutoFit/>
          </a:bodyPr>
          <a:lstStyle/>
          <a:p>
            <a:r>
              <a:rPr lang="vi-VN" sz="2200" dirty="0">
                <a:solidFill>
                  <a:srgbClr val="FF0000"/>
                </a:solidFill>
                <a:cs typeface="Times New Roman" panose="02020603050405020304" pitchFamily="18" charset="0"/>
              </a:rPr>
              <a:t>* Nêu những đóng góp của nhà máy Cơ Khí Hà Nội đối với sự nghiệp xây dựng chủ nghĩa xã hội ở miền Bắc và đấu tranh thống nhất đất nước?</a:t>
            </a:r>
            <a:endParaRPr lang="en-US" sz="2200" dirty="0">
              <a:solidFill>
                <a:srgbClr val="FF0000"/>
              </a:solidFill>
              <a:cs typeface="Times New Roman" panose="02020603050405020304" pitchFamily="18" charset="0"/>
            </a:endParaRPr>
          </a:p>
        </p:txBody>
      </p:sp>
      <p:sp>
        <p:nvSpPr>
          <p:cNvPr id="4" name="Rectangle 3"/>
          <p:cNvSpPr/>
          <p:nvPr/>
        </p:nvSpPr>
        <p:spPr>
          <a:xfrm>
            <a:off x="0" y="2829302"/>
            <a:ext cx="9144000" cy="2123658"/>
          </a:xfrm>
          <a:prstGeom prst="rect">
            <a:avLst/>
          </a:prstGeom>
        </p:spPr>
        <p:txBody>
          <a:bodyPr wrap="square">
            <a:spAutoFit/>
          </a:bodyPr>
          <a:lstStyle/>
          <a:p>
            <a:pPr algn="just"/>
            <a:r>
              <a:rPr lang="en-US" sz="2200" dirty="0">
                <a:solidFill>
                  <a:srgbClr val="0033CC"/>
                </a:solidFill>
                <a:cs typeface="Times New Roman" panose="02020603050405020304" pitchFamily="18" charset="0"/>
              </a:rPr>
              <a:t>- </a:t>
            </a:r>
            <a:r>
              <a:rPr lang="vi-VN" sz="2200" dirty="0">
                <a:solidFill>
                  <a:srgbClr val="0033CC"/>
                </a:solidFill>
                <a:cs typeface="Times New Roman" panose="02020603050405020304" pitchFamily="18" charset="0"/>
              </a:rPr>
              <a:t>Những đóng góp của nhà máy Cơ Khí Hà Nội: Nhà máy cơ khí Hà Nội đã có những đóng góp vô cùng to lớn đối với công cuộc xây dựng và bảo vệ đất nước. Các sản phẩm của nhà máy đã phục vụ công cuộc lao động xây dựng chủ nghĩa xã hội ở miền Bắc , cùng bộ đội đánh giặc trên chiến trường miền Nam (tên lửa A12). Trong nhiều năm, nhà máy đã vươn lên và đạt được nhiều thành tích to lớn.</a:t>
            </a:r>
            <a:endParaRPr lang="en-US" sz="2200" dirty="0">
              <a:solidFill>
                <a:srgbClr val="0033CC"/>
              </a:solidFill>
              <a:cs typeface="Times New Roman" panose="02020603050405020304" pitchFamily="18" charset="0"/>
            </a:endParaRPr>
          </a:p>
        </p:txBody>
      </p:sp>
      <p:sp>
        <p:nvSpPr>
          <p:cNvPr id="5" name="Rectangle 4"/>
          <p:cNvSpPr/>
          <p:nvPr/>
        </p:nvSpPr>
        <p:spPr>
          <a:xfrm>
            <a:off x="120" y="4825157"/>
            <a:ext cx="9019802" cy="430887"/>
          </a:xfrm>
          <a:prstGeom prst="rect">
            <a:avLst/>
          </a:prstGeom>
        </p:spPr>
        <p:txBody>
          <a:bodyPr wrap="square">
            <a:spAutoFit/>
          </a:bodyPr>
          <a:lstStyle/>
          <a:p>
            <a:r>
              <a:rPr lang="en-US" sz="2200" dirty="0">
                <a:solidFill>
                  <a:srgbClr val="FF0000"/>
                </a:solidFill>
                <a:cs typeface="Times New Roman" panose="02020603050405020304" pitchFamily="18" charset="0"/>
              </a:rPr>
              <a:t>* </a:t>
            </a:r>
            <a:r>
              <a:rPr lang="vi-VN" sz="2200" dirty="0">
                <a:solidFill>
                  <a:srgbClr val="FF0000"/>
                </a:solidFill>
                <a:cs typeface="Times New Roman" panose="02020603050405020304" pitchFamily="18" charset="0"/>
              </a:rPr>
              <a:t>Việc Bác Hồ 9 lần về thăm nhà máy Cơ Khí Hà Nội nói lên điều gì?</a:t>
            </a:r>
            <a:endParaRPr lang="en-US" sz="2200" dirty="0">
              <a:solidFill>
                <a:srgbClr val="FF0000"/>
              </a:solidFill>
              <a:cs typeface="Times New Roman" panose="02020603050405020304" pitchFamily="18" charset="0"/>
            </a:endParaRPr>
          </a:p>
        </p:txBody>
      </p:sp>
      <p:sp>
        <p:nvSpPr>
          <p:cNvPr id="6" name="Rectangle 5"/>
          <p:cNvSpPr/>
          <p:nvPr/>
        </p:nvSpPr>
        <p:spPr>
          <a:xfrm>
            <a:off x="0" y="5288340"/>
            <a:ext cx="9144000" cy="1446550"/>
          </a:xfrm>
          <a:prstGeom prst="rect">
            <a:avLst/>
          </a:prstGeom>
        </p:spPr>
        <p:txBody>
          <a:bodyPr wrap="square">
            <a:spAutoFit/>
          </a:bodyPr>
          <a:lstStyle/>
          <a:p>
            <a:pPr algn="just"/>
            <a:r>
              <a:rPr lang="en-US" sz="2200" dirty="0">
                <a:solidFill>
                  <a:srgbClr val="0033CC"/>
                </a:solidFill>
                <a:cs typeface="Times New Roman" panose="02020603050405020304" pitchFamily="18" charset="0"/>
              </a:rPr>
              <a:t>- </a:t>
            </a:r>
            <a:r>
              <a:rPr lang="vi-VN" sz="2200" dirty="0">
                <a:solidFill>
                  <a:srgbClr val="0033CC"/>
                </a:solidFill>
                <a:cs typeface="Times New Roman" panose="02020603050405020304" pitchFamily="18" charset="0"/>
              </a:rPr>
              <a:t>Việc Bác Hồ 9 lần về thăm nhà máy Cơ Khí Hà Nội cho thấy Bác Hồ rất quan tâm đến sự phát triển của nền công nghiệp nói chung và của nhà máy nói riêng. Bởi đây là nòng cốt của sự phát triển, là bộ mặt mới của kinh tế nước ta lúc bấy giờ.</a:t>
            </a:r>
            <a:endParaRPr lang="en-US" sz="2200" dirty="0">
              <a:solidFill>
                <a:srgbClr val="0033CC"/>
              </a:solidFill>
              <a:cs typeface="Times New Roman" panose="02020603050405020304" pitchFamily="18" charset="0"/>
            </a:endParaRPr>
          </a:p>
        </p:txBody>
      </p:sp>
      <p:sp>
        <p:nvSpPr>
          <p:cNvPr id="7" name="Rectangle 6"/>
          <p:cNvSpPr/>
          <p:nvPr/>
        </p:nvSpPr>
        <p:spPr>
          <a:xfrm>
            <a:off x="0" y="1211797"/>
            <a:ext cx="9144000" cy="769441"/>
          </a:xfrm>
          <a:prstGeom prst="rect">
            <a:avLst/>
          </a:prstGeom>
        </p:spPr>
        <p:txBody>
          <a:bodyPr wrap="square">
            <a:spAutoFit/>
          </a:bodyPr>
          <a:lstStyle/>
          <a:p>
            <a:pPr algn="just"/>
            <a:r>
              <a:rPr lang="vi-VN" sz="2200" b="1" dirty="0">
                <a:solidFill>
                  <a:srgbClr val="0033CC"/>
                </a:solidFill>
                <a:cs typeface="Times New Roman" panose="02020603050405020304" pitchFamily="18" charset="0"/>
              </a:rPr>
              <a:t>2. Tìm hiểu những đóng góp của nhà máy Cơ Khí Hà Nội trong công cuộc xây dựng chủ nghĩa xã hội ở miền Bắc và đấu tranh thống nhất đất nước</a:t>
            </a:r>
          </a:p>
        </p:txBody>
      </p:sp>
      <p:sp>
        <p:nvSpPr>
          <p:cNvPr id="10" name="Text Box 9"/>
          <p:cNvSpPr txBox="1"/>
          <p:nvPr/>
        </p:nvSpPr>
        <p:spPr>
          <a:xfrm>
            <a:off x="457200" y="228684"/>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752600" y="1584874"/>
            <a:ext cx="5624585" cy="777354"/>
          </a:xfrm>
          <a:prstGeom prst="rect">
            <a:avLst/>
          </a:prstGeom>
        </p:spPr>
        <p:style>
          <a:lnRef idx="1">
            <a:schemeClr val="accent6"/>
          </a:lnRef>
          <a:fillRef idx="2">
            <a:schemeClr val="accent6"/>
          </a:fillRef>
          <a:effectRef idx="1">
            <a:schemeClr val="accent6"/>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algn="ctr" eaLnBrk="1" hangingPunct="1">
              <a:spcBef>
                <a:spcPct val="50000"/>
              </a:spcBef>
            </a:pPr>
            <a:r>
              <a:rPr lang="vi-VN" sz="3200" b="1" dirty="0">
                <a:solidFill>
                  <a:srgbClr val="0033CC"/>
                </a:solidFill>
                <a:latin typeface="Times New Roman" panose="02020603050405020304" pitchFamily="18" charset="0"/>
              </a:rPr>
              <a:t>Kết luận</a:t>
            </a:r>
            <a:endParaRPr lang="en-US" sz="3200" b="1" dirty="0">
              <a:solidFill>
                <a:srgbClr val="0033CC"/>
              </a:solidFill>
              <a:latin typeface="Times New Roman" panose="02020603050405020304" pitchFamily="18" charset="0"/>
            </a:endParaRPr>
          </a:p>
        </p:txBody>
      </p:sp>
      <p:sp>
        <p:nvSpPr>
          <p:cNvPr id="6" name="Horizontal Scroll 5"/>
          <p:cNvSpPr/>
          <p:nvPr/>
        </p:nvSpPr>
        <p:spPr>
          <a:xfrm>
            <a:off x="0" y="2673066"/>
            <a:ext cx="8991484" cy="4032448"/>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vi-VN" sz="3600" b="1" i="1" dirty="0">
                <a:solidFill>
                  <a:srgbClr val="0033CC"/>
                </a:solidFill>
                <a:latin typeface="Times New Roman" panose="02020603050405020304" pitchFamily="18" charset="0"/>
                <a:cs typeface="Times New Roman" panose="02020603050405020304" pitchFamily="18" charset="0"/>
              </a:rPr>
              <a:t>Nhà máy Cơ khí Hà Nội </a:t>
            </a:r>
            <a:r>
              <a:rPr lang="en-US" sz="3600" b="1" i="1" dirty="0" err="1">
                <a:solidFill>
                  <a:srgbClr val="0033CC"/>
                </a:solidFill>
                <a:latin typeface="Times New Roman" panose="02020603050405020304" pitchFamily="18" charset="0"/>
                <a:cs typeface="Times New Roman" panose="02020603050405020304" pitchFamily="18" charset="0"/>
              </a:rPr>
              <a:t>ra</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đời</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góp</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phần</a:t>
            </a:r>
            <a:r>
              <a:rPr lang="en-US" sz="3600" b="1" i="1" dirty="0">
                <a:solidFill>
                  <a:srgbClr val="0033CC"/>
                </a:solidFill>
                <a:latin typeface="Times New Roman" panose="02020603050405020304" pitchFamily="18" charset="0"/>
                <a:cs typeface="Times New Roman" panose="02020603050405020304" pitchFamily="18" charset="0"/>
              </a:rPr>
              <a:t> to </a:t>
            </a:r>
            <a:r>
              <a:rPr lang="en-US" sz="3600" b="1" i="1" dirty="0" err="1">
                <a:solidFill>
                  <a:srgbClr val="0033CC"/>
                </a:solidFill>
                <a:latin typeface="Times New Roman" panose="02020603050405020304" pitchFamily="18" charset="0"/>
                <a:cs typeface="Times New Roman" panose="02020603050405020304" pitchFamily="18" charset="0"/>
              </a:rPr>
              <a:t>lớn</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vào</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công</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việc</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xây</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dựng</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chủ</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nghĩa</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xã</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hội</a:t>
            </a:r>
            <a:r>
              <a:rPr lang="en-US" sz="3600" b="1" i="1" dirty="0">
                <a:solidFill>
                  <a:srgbClr val="0033CC"/>
                </a:solidFill>
                <a:latin typeface="Times New Roman" panose="02020603050405020304" pitchFamily="18" charset="0"/>
                <a:cs typeface="Times New Roman" panose="02020603050405020304" pitchFamily="18" charset="0"/>
              </a:rPr>
              <a:t> ở </a:t>
            </a:r>
            <a:r>
              <a:rPr lang="en-US" sz="3600" b="1" i="1" dirty="0" err="1">
                <a:solidFill>
                  <a:srgbClr val="0033CC"/>
                </a:solidFill>
                <a:latin typeface="Times New Roman" panose="02020603050405020304" pitchFamily="18" charset="0"/>
                <a:cs typeface="Times New Roman" panose="02020603050405020304" pitchFamily="18" charset="0"/>
              </a:rPr>
              <a:t>miền</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Bắc</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và</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đấu</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tranh</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thống</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nhất</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nước</a:t>
            </a:r>
            <a:r>
              <a:rPr lang="en-US" sz="3600" b="1" i="1" dirty="0">
                <a:solidFill>
                  <a:srgbClr val="0033CC"/>
                </a:solidFill>
                <a:latin typeface="Times New Roman" panose="02020603050405020304" pitchFamily="18" charset="0"/>
                <a:cs typeface="Times New Roman" panose="02020603050405020304" pitchFamily="18" charset="0"/>
              </a:rPr>
              <a:t> </a:t>
            </a:r>
            <a:r>
              <a:rPr lang="en-US" sz="3600" b="1" i="1" dirty="0" err="1">
                <a:solidFill>
                  <a:srgbClr val="0033CC"/>
                </a:solidFill>
                <a:latin typeface="Times New Roman" panose="02020603050405020304" pitchFamily="18" charset="0"/>
                <a:cs typeface="Times New Roman" panose="02020603050405020304" pitchFamily="18" charset="0"/>
              </a:rPr>
              <a:t>nhà</a:t>
            </a:r>
            <a:r>
              <a:rPr lang="en-US" sz="3600" b="1" i="1" dirty="0">
                <a:solidFill>
                  <a:srgbClr val="0033CC"/>
                </a:solidFill>
                <a:latin typeface="Times New Roman" panose="02020603050405020304" pitchFamily="18" charset="0"/>
                <a:cs typeface="Times New Roman" panose="02020603050405020304" pitchFamily="18" charset="0"/>
              </a:rPr>
              <a:t>.</a:t>
            </a:r>
            <a:endParaRPr lang="en-US" sz="3600" b="1" dirty="0">
              <a:solidFill>
                <a:srgbClr val="0033CC"/>
              </a:solidFill>
              <a:latin typeface="Times New Roman" panose="02020603050405020304" pitchFamily="18" charset="0"/>
              <a:cs typeface="Times New Roman" panose="02020603050405020304" pitchFamily="18" charset="0"/>
            </a:endParaRPr>
          </a:p>
        </p:txBody>
      </p:sp>
      <p:sp>
        <p:nvSpPr>
          <p:cNvPr id="5" name="Text Box 9"/>
          <p:cNvSpPr txBox="1"/>
          <p:nvPr/>
        </p:nvSpPr>
        <p:spPr>
          <a:xfrm>
            <a:off x="1295370" y="-76108"/>
            <a:ext cx="6934134" cy="523220"/>
          </a:xfrm>
          <a:prstGeom prst="rect">
            <a:avLst/>
          </a:prstGeom>
          <a:noFill/>
          <a:ln w="9525">
            <a:noFill/>
          </a:ln>
        </p:spPr>
        <p:txBody>
          <a:bodyPr wrap="square" anchor="t" anchorCtr="0">
            <a:spAutoFit/>
          </a:bodyPr>
          <a:lstStyle/>
          <a:p>
            <a:pPr algn="ctr" eaLnBrk="0" hangingPunct="0"/>
            <a:r>
              <a:rPr lang="en-US" altLang="en-US" sz="2800" dirty="0">
                <a:solidFill>
                  <a:srgbClr val="0033CC"/>
                </a:solidFill>
                <a:latin typeface="Times New Roman" panose="02020603050405020304" pitchFamily="18" charset="0"/>
              </a:rPr>
              <a:t> </a:t>
            </a:r>
          </a:p>
        </p:txBody>
      </p:sp>
      <p:sp>
        <p:nvSpPr>
          <p:cNvPr id="7" name="Text Box 9"/>
          <p:cNvSpPr txBox="1"/>
          <p:nvPr/>
        </p:nvSpPr>
        <p:spPr>
          <a:xfrm>
            <a:off x="457200" y="304882"/>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772816"/>
            <a:ext cx="8229600" cy="1719064"/>
          </a:xfrm>
          <a:prstGeom prst="rect">
            <a:avLst/>
          </a:prstGeom>
          <a:noFill/>
          <a:scene3d>
            <a:camera prst="orthographicFront"/>
            <a:lightRig rig="flat" dir="tl">
              <a:rot lat="0" lon="0" rev="6600000"/>
            </a:lightRig>
          </a:scene3d>
          <a:sp3d>
            <a:bevelT/>
          </a:sp3d>
        </p:spPr>
        <p:txBody>
          <a:bodyPr wrap="none" lIns="91440" tIns="45720" rIns="91440" bIns="45720">
            <a:prstTxWarp prst="textWave1">
              <a:avLst/>
            </a:prstTxWarp>
            <a:spAutoFit/>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TRÒ CHƠI</a:t>
            </a:r>
          </a:p>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AI NHANH  - AI ĐÚNG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243408"/>
            <a:ext cx="1751856"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84150" y="1676446"/>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1: </a:t>
            </a:r>
            <a:r>
              <a:rPr lang="en-US" altLang="en-US" sz="3200" b="1" dirty="0" err="1">
                <a:solidFill>
                  <a:srgbClr val="FF0000"/>
                </a:solidFill>
                <a:latin typeface="Times New Roman" panose="02020603050405020304" pitchFamily="18" charset="0"/>
                <a:cs typeface="Times New Roman" panose="02020603050405020304" pitchFamily="18" charset="0"/>
              </a:rPr>
              <a:t>Chọn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đúng</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8" name="Text Box 5"/>
          <p:cNvSpPr txBox="1">
            <a:spLocks noChangeArrowheads="1"/>
          </p:cNvSpPr>
          <p:nvPr/>
        </p:nvSpPr>
        <p:spPr bwMode="auto">
          <a:xfrm>
            <a:off x="0" y="2514624"/>
            <a:ext cx="8947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a:spcBef>
                <a:spcPct val="20000"/>
              </a:spcBef>
            </a:pPr>
            <a:r>
              <a:rPr lang="en-US" altLang="en-US" sz="3200" b="1" dirty="0">
                <a:solidFill>
                  <a:srgbClr val="0033CC"/>
                </a:solidFill>
                <a:latin typeface="Times New Roman" panose="02020603050405020304" pitchFamily="18" charset="0"/>
                <a:cs typeface="Times New Roman" panose="02020603050405020304" pitchFamily="18" charset="0"/>
              </a:rPr>
              <a:t>Nước nào đã giúp nước ta xây dựng nhà máy Cơ Khí Hà Nội?</a:t>
            </a:r>
          </a:p>
        </p:txBody>
      </p:sp>
      <p:sp>
        <p:nvSpPr>
          <p:cNvPr id="15" name="Oval 30"/>
          <p:cNvSpPr>
            <a:spLocks noChangeArrowheads="1"/>
          </p:cNvSpPr>
          <p:nvPr/>
        </p:nvSpPr>
        <p:spPr bwMode="auto">
          <a:xfrm>
            <a:off x="1676400" y="5867336"/>
            <a:ext cx="838200" cy="762000"/>
          </a:xfrm>
          <a:prstGeom prst="ellipse">
            <a:avLst/>
          </a:prstGeom>
          <a:solidFill>
            <a:srgbClr val="FFFF66"/>
          </a:solidFill>
          <a:ln w="9525">
            <a:solidFill>
              <a:schemeClr val="tx1"/>
            </a:solidFill>
            <a:rou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n-US" altLang="en-US" sz="3600" b="1" dirty="0">
                <a:solidFill>
                  <a:srgbClr val="FF0000"/>
                </a:solidFill>
                <a:latin typeface="Times New Roman" panose="02020603050405020304" pitchFamily="18" charset="0"/>
                <a:cs typeface="Times New Roman" panose="02020603050405020304" pitchFamily="18" charset="0"/>
              </a:rPr>
              <a:t>C.</a:t>
            </a:r>
          </a:p>
        </p:txBody>
      </p:sp>
      <p:sp>
        <p:nvSpPr>
          <p:cNvPr id="16" name="Oval 29"/>
          <p:cNvSpPr>
            <a:spLocks noChangeArrowheads="1"/>
          </p:cNvSpPr>
          <p:nvPr/>
        </p:nvSpPr>
        <p:spPr bwMode="auto">
          <a:xfrm>
            <a:off x="1676400" y="4876786"/>
            <a:ext cx="838200" cy="762000"/>
          </a:xfrm>
          <a:prstGeom prst="ellipse">
            <a:avLst/>
          </a:prstGeom>
          <a:solidFill>
            <a:srgbClr val="FFFF66"/>
          </a:solidFill>
          <a:ln w="9525">
            <a:solidFill>
              <a:schemeClr val="tx1"/>
            </a:solidFill>
            <a:rou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B.</a:t>
            </a:r>
          </a:p>
        </p:txBody>
      </p:sp>
      <p:sp>
        <p:nvSpPr>
          <p:cNvPr id="17" name="Oval 28"/>
          <p:cNvSpPr>
            <a:spLocks noChangeArrowheads="1"/>
          </p:cNvSpPr>
          <p:nvPr/>
        </p:nvSpPr>
        <p:spPr bwMode="auto">
          <a:xfrm>
            <a:off x="1676400" y="3962386"/>
            <a:ext cx="838200" cy="762000"/>
          </a:xfrm>
          <a:prstGeom prst="ellipse">
            <a:avLst/>
          </a:prstGeom>
          <a:solidFill>
            <a:srgbClr val="FFFF66"/>
          </a:solidFill>
          <a:ln w="9525">
            <a:solidFill>
              <a:schemeClr val="tx1"/>
            </a:solidFill>
            <a:rou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n-US" altLang="en-US" sz="3600" b="1" dirty="0">
                <a:solidFill>
                  <a:srgbClr val="FF0000"/>
                </a:solidFill>
                <a:latin typeface="Times New Roman" panose="02020603050405020304" pitchFamily="18" charset="0"/>
                <a:cs typeface="Times New Roman" panose="02020603050405020304" pitchFamily="18" charset="0"/>
              </a:rPr>
              <a:t>A.</a:t>
            </a:r>
          </a:p>
        </p:txBody>
      </p:sp>
      <p:sp>
        <p:nvSpPr>
          <p:cNvPr id="18" name="Text Box 7"/>
          <p:cNvSpPr txBox="1">
            <a:spLocks noChangeArrowheads="1"/>
          </p:cNvSpPr>
          <p:nvPr/>
        </p:nvSpPr>
        <p:spPr bwMode="auto">
          <a:xfrm>
            <a:off x="2654300" y="4038586"/>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Trung Quốc</a:t>
            </a:r>
          </a:p>
        </p:txBody>
      </p:sp>
      <p:sp>
        <p:nvSpPr>
          <p:cNvPr id="19" name="Text Box 10"/>
          <p:cNvSpPr txBox="1">
            <a:spLocks noChangeArrowheads="1"/>
          </p:cNvSpPr>
          <p:nvPr/>
        </p:nvSpPr>
        <p:spPr bwMode="auto">
          <a:xfrm>
            <a:off x="2667000" y="4952986"/>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Liên Xô</a:t>
            </a:r>
          </a:p>
        </p:txBody>
      </p:sp>
      <p:sp>
        <p:nvSpPr>
          <p:cNvPr id="20" name="Text Box 13"/>
          <p:cNvSpPr txBox="1">
            <a:spLocks noChangeArrowheads="1"/>
          </p:cNvSpPr>
          <p:nvPr/>
        </p:nvSpPr>
        <p:spPr bwMode="auto">
          <a:xfrm>
            <a:off x="2667000" y="5943536"/>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Cu Ba</a:t>
            </a:r>
          </a:p>
        </p:txBody>
      </p:sp>
      <p:sp>
        <p:nvSpPr>
          <p:cNvPr id="22" name="Text Box 35"/>
          <p:cNvSpPr txBox="1">
            <a:spLocks noChangeArrowheads="1"/>
          </p:cNvSpPr>
          <p:nvPr/>
        </p:nvSpPr>
        <p:spPr bwMode="auto">
          <a:xfrm>
            <a:off x="5486376" y="4916501"/>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spcBef>
                <a:spcPct val="50000"/>
              </a:spcBef>
            </a:pPr>
            <a:r>
              <a:rPr lang="en-US" altLang="en-US" sz="3600" dirty="0" err="1">
                <a:solidFill>
                  <a:srgbClr val="FF3300"/>
                </a:solidFill>
                <a:latin typeface="Times New Roman" panose="02020603050405020304" pitchFamily="18" charset="0"/>
                <a:cs typeface="Times New Roman" panose="02020603050405020304" pitchFamily="18" charset="0"/>
              </a:rPr>
              <a:t>Đúng</a:t>
            </a:r>
            <a:endParaRPr lang="en-US" altLang="en-US" sz="3600" dirty="0">
              <a:solidFill>
                <a:srgbClr val="FF3300"/>
              </a:solidFill>
              <a:latin typeface="Times New Roman" panose="02020603050405020304" pitchFamily="18" charset="0"/>
              <a:cs typeface="Times New Roman" panose="02020603050405020304" pitchFamily="18" charset="0"/>
            </a:endParaRPr>
          </a:p>
        </p:txBody>
      </p:sp>
      <p:sp>
        <p:nvSpPr>
          <p:cNvPr id="12" name="Text Box 9"/>
          <p:cNvSpPr txBox="1"/>
          <p:nvPr/>
        </p:nvSpPr>
        <p:spPr>
          <a:xfrm>
            <a:off x="457200" y="304882"/>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out)">
                                      <p:cBhvr>
                                        <p:cTn id="10" dur="500"/>
                                        <p:tgtEl>
                                          <p:spTgt spid="8"/>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4" presetClass="entr" presetSubtype="3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out)">
                                      <p:cBhvr>
                                        <p:cTn id="18" dur="500"/>
                                        <p:tgtEl>
                                          <p:spTgt spid="17"/>
                                        </p:tgtEl>
                                      </p:cBhvr>
                                    </p:animEffect>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par>
                                <p:cTn id="24" presetID="4" presetClass="entr" presetSubtype="32"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out)">
                                      <p:cBhvr>
                                        <p:cTn id="26" dur="500"/>
                                        <p:tgtEl>
                                          <p:spTgt spid="16"/>
                                        </p:tgtEl>
                                      </p:cBhvr>
                                    </p:animEffect>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4" presetClass="entr" presetSubtype="3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ou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animBg="1"/>
      <p:bldP spid="16" grpId="0" animBg="1"/>
      <p:bldP spid="17" grpId="0" animBg="1"/>
      <p:bldP spid="18" grpId="0"/>
      <p:bldP spid="19"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84150" y="1512800"/>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2: </a:t>
            </a:r>
            <a:r>
              <a:rPr lang="en-US" altLang="en-US" sz="3200" b="1" dirty="0" err="1">
                <a:solidFill>
                  <a:srgbClr val="FF0000"/>
                </a:solidFill>
                <a:latin typeface="Times New Roman" panose="02020603050405020304" pitchFamily="18" charset="0"/>
                <a:cs typeface="Times New Roman" panose="02020603050405020304" pitchFamily="18" charset="0"/>
              </a:rPr>
              <a:t>Chọn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đúng</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15" name="Oval 30"/>
          <p:cNvSpPr>
            <a:spLocks noChangeArrowheads="1"/>
          </p:cNvSpPr>
          <p:nvPr/>
        </p:nvSpPr>
        <p:spPr bwMode="auto">
          <a:xfrm>
            <a:off x="457200" y="5519650"/>
            <a:ext cx="838200" cy="762000"/>
          </a:xfrm>
          <a:prstGeom prst="ellipse">
            <a:avLst/>
          </a:prstGeom>
          <a:solidFill>
            <a:srgbClr val="FFFF66"/>
          </a:solidFill>
          <a:ln w="9525">
            <a:solidFill>
              <a:schemeClr val="tx1"/>
            </a:solidFill>
            <a:rou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C.</a:t>
            </a:r>
          </a:p>
        </p:txBody>
      </p:sp>
      <p:sp>
        <p:nvSpPr>
          <p:cNvPr id="16" name="Oval 29"/>
          <p:cNvSpPr>
            <a:spLocks noChangeArrowheads="1"/>
          </p:cNvSpPr>
          <p:nvPr/>
        </p:nvSpPr>
        <p:spPr bwMode="auto">
          <a:xfrm>
            <a:off x="457200" y="4532225"/>
            <a:ext cx="838200" cy="762000"/>
          </a:xfrm>
          <a:prstGeom prst="ellipse">
            <a:avLst/>
          </a:prstGeom>
          <a:solidFill>
            <a:srgbClr val="FFFF66"/>
          </a:solidFill>
          <a:ln w="9525">
            <a:solidFill>
              <a:schemeClr val="tx1"/>
            </a:solidFill>
            <a:rou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B.</a:t>
            </a:r>
          </a:p>
        </p:txBody>
      </p:sp>
      <p:sp>
        <p:nvSpPr>
          <p:cNvPr id="17" name="Oval 28"/>
          <p:cNvSpPr>
            <a:spLocks noChangeArrowheads="1"/>
          </p:cNvSpPr>
          <p:nvPr/>
        </p:nvSpPr>
        <p:spPr bwMode="auto">
          <a:xfrm>
            <a:off x="457200" y="3560675"/>
            <a:ext cx="838200" cy="762000"/>
          </a:xfrm>
          <a:prstGeom prst="ellipse">
            <a:avLst/>
          </a:prstGeom>
          <a:solidFill>
            <a:srgbClr val="FFFF66"/>
          </a:solidFill>
          <a:ln w="9525">
            <a:solidFill>
              <a:schemeClr val="tx1"/>
            </a:solidFill>
            <a:rou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A.</a:t>
            </a:r>
          </a:p>
        </p:txBody>
      </p:sp>
      <p:sp>
        <p:nvSpPr>
          <p:cNvPr id="18" name="Text Box 7"/>
          <p:cNvSpPr txBox="1">
            <a:spLocks noChangeArrowheads="1"/>
          </p:cNvSpPr>
          <p:nvPr/>
        </p:nvSpPr>
        <p:spPr bwMode="auto">
          <a:xfrm>
            <a:off x="1549400" y="3600362"/>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Gạch, xi măng… </a:t>
            </a:r>
          </a:p>
        </p:txBody>
      </p:sp>
      <p:sp>
        <p:nvSpPr>
          <p:cNvPr id="19" name="Text Box 10"/>
          <p:cNvSpPr txBox="1">
            <a:spLocks noChangeArrowheads="1"/>
          </p:cNvSpPr>
          <p:nvPr/>
        </p:nvSpPr>
        <p:spPr bwMode="auto">
          <a:xfrm>
            <a:off x="1549400" y="4590962"/>
            <a:ext cx="511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Hóa chất, thuốc men…</a:t>
            </a:r>
          </a:p>
        </p:txBody>
      </p:sp>
      <p:sp>
        <p:nvSpPr>
          <p:cNvPr id="20" name="Text Box 13"/>
          <p:cNvSpPr txBox="1">
            <a:spLocks noChangeArrowheads="1"/>
          </p:cNvSpPr>
          <p:nvPr/>
        </p:nvSpPr>
        <p:spPr bwMode="auto">
          <a:xfrm>
            <a:off x="1549400" y="5581562"/>
            <a:ext cx="477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Máy phay, máy tiện, máy khoan…</a:t>
            </a:r>
          </a:p>
        </p:txBody>
      </p:sp>
      <p:sp>
        <p:nvSpPr>
          <p:cNvPr id="13322" name="Text Box 5"/>
          <p:cNvSpPr txBox="1">
            <a:spLocks noChangeArrowheads="1"/>
          </p:cNvSpPr>
          <p:nvPr/>
        </p:nvSpPr>
        <p:spPr bwMode="auto">
          <a:xfrm>
            <a:off x="76318" y="2258925"/>
            <a:ext cx="906768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a:spcBef>
                <a:spcPct val="20000"/>
              </a:spcBef>
            </a:pPr>
            <a:r>
              <a:rPr lang="en-US" altLang="en-US" sz="3200" b="1" dirty="0">
                <a:solidFill>
                  <a:srgbClr val="0033CC"/>
                </a:solidFill>
                <a:latin typeface="Times New Roman" panose="02020603050405020304" pitchFamily="18" charset="0"/>
                <a:cs typeface="Times New Roman" panose="02020603050405020304" pitchFamily="18" charset="0"/>
              </a:rPr>
              <a:t>Một số sản phẩm do Nhà máy Cơ khí Hà Nội sản xuất là:</a:t>
            </a:r>
          </a:p>
        </p:txBody>
      </p:sp>
      <p:sp>
        <p:nvSpPr>
          <p:cNvPr id="24" name="Text Box 34"/>
          <p:cNvSpPr txBox="1">
            <a:spLocks noChangeArrowheads="1"/>
          </p:cNvSpPr>
          <p:nvPr/>
        </p:nvSpPr>
        <p:spPr bwMode="auto">
          <a:xfrm>
            <a:off x="6857940" y="5867336"/>
            <a:ext cx="1752600" cy="646112"/>
          </a:xfrm>
          <a:prstGeom prst="rect">
            <a:avLst/>
          </a:prstGeom>
          <a:noFill/>
          <a:ln>
            <a:noFill/>
          </a:ln>
          <a:effectLst>
            <a:outerShdw dist="45791" dir="2021404"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3600" dirty="0" err="1">
                <a:solidFill>
                  <a:srgbClr val="FF3300"/>
                </a:solidFill>
                <a:latin typeface="Times New Roman" panose="02020603050405020304" pitchFamily="18" charset="0"/>
                <a:cs typeface="Times New Roman" panose="02020603050405020304" pitchFamily="18" charset="0"/>
              </a:rPr>
              <a:t>Đúng</a:t>
            </a:r>
            <a:endParaRPr lang="en-US" altLang="en-US" sz="3600" dirty="0">
              <a:solidFill>
                <a:srgbClr val="FF3300"/>
              </a:solidFill>
              <a:latin typeface="Times New Roman" panose="02020603050405020304" pitchFamily="18" charset="0"/>
              <a:cs typeface="Times New Roman" panose="02020603050405020304" pitchFamily="18" charset="0"/>
            </a:endParaRPr>
          </a:p>
        </p:txBody>
      </p:sp>
      <p:sp>
        <p:nvSpPr>
          <p:cNvPr id="12" name="Text Box 9"/>
          <p:cNvSpPr txBox="1"/>
          <p:nvPr/>
        </p:nvSpPr>
        <p:spPr>
          <a:xfrm>
            <a:off x="457200" y="304882"/>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4" presetClass="entr" presetSubtype="32"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out)">
                                      <p:cBhvr>
                                        <p:cTn id="23" dur="500"/>
                                        <p:tgtEl>
                                          <p:spTgt spid="16"/>
                                        </p:tgtEl>
                                      </p:cBhvr>
                                    </p:animEffect>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4" presetClass="entr" presetSubtype="3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ou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7" grpId="0" animBg="1"/>
      <p:bldP spid="18" grpId="0"/>
      <p:bldP spid="19" grpId="0"/>
      <p:bldP spid="20"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84150" y="1244642"/>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3: </a:t>
            </a:r>
            <a:r>
              <a:rPr lang="en-US" altLang="en-US" sz="3200" b="1" dirty="0" err="1">
                <a:solidFill>
                  <a:srgbClr val="FF0000"/>
                </a:solidFill>
                <a:latin typeface="Times New Roman" panose="02020603050405020304" pitchFamily="18" charset="0"/>
                <a:cs typeface="Times New Roman" panose="02020603050405020304" pitchFamily="18" charset="0"/>
              </a:rPr>
              <a:t>Chọn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đúng</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
        <p:nvSpPr>
          <p:cNvPr id="15" name="Oval 30"/>
          <p:cNvSpPr>
            <a:spLocks noChangeArrowheads="1"/>
          </p:cNvSpPr>
          <p:nvPr/>
        </p:nvSpPr>
        <p:spPr bwMode="auto">
          <a:xfrm>
            <a:off x="457200" y="4940212"/>
            <a:ext cx="838200" cy="762000"/>
          </a:xfrm>
          <a:prstGeom prst="ellipse">
            <a:avLst/>
          </a:prstGeom>
          <a:solidFill>
            <a:srgbClr val="FFFF66"/>
          </a:solidFill>
          <a:ln w="9525">
            <a:solidFill>
              <a:schemeClr val="tx1"/>
            </a:solidFill>
            <a:rou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C.</a:t>
            </a:r>
          </a:p>
        </p:txBody>
      </p:sp>
      <p:sp>
        <p:nvSpPr>
          <p:cNvPr id="16" name="Oval 29"/>
          <p:cNvSpPr>
            <a:spLocks noChangeArrowheads="1"/>
          </p:cNvSpPr>
          <p:nvPr/>
        </p:nvSpPr>
        <p:spPr bwMode="auto">
          <a:xfrm>
            <a:off x="457200" y="3952787"/>
            <a:ext cx="838200" cy="762000"/>
          </a:xfrm>
          <a:prstGeom prst="ellipse">
            <a:avLst/>
          </a:prstGeom>
          <a:solidFill>
            <a:srgbClr val="FFFF66"/>
          </a:solidFill>
          <a:ln w="9525">
            <a:solidFill>
              <a:schemeClr val="tx1"/>
            </a:solidFill>
            <a:rou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B.</a:t>
            </a:r>
          </a:p>
        </p:txBody>
      </p:sp>
      <p:sp>
        <p:nvSpPr>
          <p:cNvPr id="17" name="Oval 28"/>
          <p:cNvSpPr>
            <a:spLocks noChangeArrowheads="1"/>
          </p:cNvSpPr>
          <p:nvPr/>
        </p:nvSpPr>
        <p:spPr bwMode="auto">
          <a:xfrm>
            <a:off x="457200" y="2981237"/>
            <a:ext cx="838200" cy="762000"/>
          </a:xfrm>
          <a:prstGeom prst="ellipse">
            <a:avLst/>
          </a:prstGeom>
          <a:solidFill>
            <a:srgbClr val="FFFF66"/>
          </a:solidFill>
          <a:ln w="9525">
            <a:solidFill>
              <a:schemeClr val="tx1"/>
            </a:solidFill>
            <a:round/>
          </a:ln>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A.</a:t>
            </a:r>
          </a:p>
        </p:txBody>
      </p:sp>
      <p:sp>
        <p:nvSpPr>
          <p:cNvPr id="18" name="Text Box 7"/>
          <p:cNvSpPr txBox="1">
            <a:spLocks noChangeArrowheads="1"/>
          </p:cNvSpPr>
          <p:nvPr/>
        </p:nvSpPr>
        <p:spPr bwMode="auto">
          <a:xfrm>
            <a:off x="1549400" y="3020924"/>
            <a:ext cx="5118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2800" b="1" dirty="0">
                <a:solidFill>
                  <a:srgbClr val="7030A0"/>
                </a:solidFill>
                <a:latin typeface="Times New Roman" panose="02020603050405020304" pitchFamily="18" charset="0"/>
                <a:cs typeface="Times New Roman" panose="02020603050405020304" pitchFamily="18" charset="0"/>
              </a:rPr>
              <a:t>Giúp nước ta thoát khỏi lạc hậu, đói nghèo. </a:t>
            </a:r>
          </a:p>
        </p:txBody>
      </p:sp>
      <p:sp>
        <p:nvSpPr>
          <p:cNvPr id="19" name="Text Box 10"/>
          <p:cNvSpPr txBox="1">
            <a:spLocks noChangeArrowheads="1"/>
          </p:cNvSpPr>
          <p:nvPr/>
        </p:nvSpPr>
        <p:spPr bwMode="auto">
          <a:xfrm>
            <a:off x="1549400" y="4011524"/>
            <a:ext cx="5118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2800" b="1" dirty="0" err="1">
                <a:solidFill>
                  <a:srgbClr val="7030A0"/>
                </a:solidFill>
                <a:latin typeface="Times New Roman" panose="02020603050405020304" pitchFamily="18" charset="0"/>
                <a:cs typeface="Times New Roman" panose="02020603050405020304" pitchFamily="18" charset="0"/>
              </a:rPr>
              <a:t>Góp</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phần</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xây</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dựng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đất</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nước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ngày</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càng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xanh-sạch</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đẹp</a:t>
            </a:r>
            <a:r>
              <a:rPr lang="en-US" altLang="en-US" sz="2800" b="1" dirty="0">
                <a:solidFill>
                  <a:srgbClr val="7030A0"/>
                </a:solidFill>
                <a:latin typeface="Times New Roman" panose="02020603050405020304" pitchFamily="18" charset="0"/>
                <a:cs typeface="Times New Roman" panose="02020603050405020304" pitchFamily="18" charset="0"/>
              </a:rPr>
              <a:t> </a:t>
            </a:r>
          </a:p>
        </p:txBody>
      </p:sp>
      <p:sp>
        <p:nvSpPr>
          <p:cNvPr id="20" name="Text Box 13"/>
          <p:cNvSpPr txBox="1">
            <a:spLocks noChangeArrowheads="1"/>
          </p:cNvSpPr>
          <p:nvPr/>
        </p:nvSpPr>
        <p:spPr bwMode="auto">
          <a:xfrm>
            <a:off x="1524000" y="4965612"/>
            <a:ext cx="5537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2800" b="1" dirty="0" err="1">
                <a:solidFill>
                  <a:srgbClr val="7030A0"/>
                </a:solidFill>
                <a:latin typeface="Times New Roman" panose="02020603050405020304" pitchFamily="18" charset="0"/>
                <a:cs typeface="Times New Roman" panose="02020603050405020304" pitchFamily="18" charset="0"/>
              </a:rPr>
              <a:t>Đã</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góp</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phần</a:t>
            </a:r>
            <a:r>
              <a:rPr lang="en-US" altLang="en-US" sz="2800" b="1" dirty="0">
                <a:solidFill>
                  <a:srgbClr val="7030A0"/>
                </a:solidFill>
                <a:latin typeface="Times New Roman" panose="02020603050405020304" pitchFamily="18" charset="0"/>
                <a:cs typeface="Times New Roman" panose="02020603050405020304" pitchFamily="18" charset="0"/>
              </a:rPr>
              <a:t> to </a:t>
            </a:r>
            <a:r>
              <a:rPr lang="en-US" altLang="en-US" sz="2800" b="1" dirty="0" err="1">
                <a:solidFill>
                  <a:srgbClr val="7030A0"/>
                </a:solidFill>
                <a:latin typeface="Times New Roman" panose="02020603050405020304" pitchFamily="18" charset="0"/>
                <a:cs typeface="Times New Roman" panose="02020603050405020304" pitchFamily="18" charset="0"/>
              </a:rPr>
              <a:t>lớn</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vào</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công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cuộc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xây</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dựng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chủ</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nghĩa</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xã</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hội</a:t>
            </a:r>
            <a:r>
              <a:rPr lang="en-US" altLang="en-US" sz="2800" b="1" dirty="0">
                <a:solidFill>
                  <a:srgbClr val="7030A0"/>
                </a:solidFill>
                <a:latin typeface="Times New Roman" panose="02020603050405020304" pitchFamily="18" charset="0"/>
                <a:cs typeface="Times New Roman" panose="02020603050405020304" pitchFamily="18" charset="0"/>
              </a:rPr>
              <a:t> ở </a:t>
            </a:r>
            <a:r>
              <a:rPr lang="en-US" altLang="en-US" sz="2800" b="1" dirty="0" err="1">
                <a:solidFill>
                  <a:srgbClr val="7030A0"/>
                </a:solidFill>
                <a:latin typeface="Times New Roman" panose="02020603050405020304" pitchFamily="18" charset="0"/>
                <a:cs typeface="Times New Roman" panose="02020603050405020304" pitchFamily="18" charset="0"/>
              </a:rPr>
              <a:t>miền</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Bắc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và</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đấu</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tranh</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thống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nhất</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đất</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nước</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sp>
        <p:nvSpPr>
          <p:cNvPr id="14346" name="Text Box 5"/>
          <p:cNvSpPr txBox="1">
            <a:spLocks noChangeArrowheads="1"/>
          </p:cNvSpPr>
          <p:nvPr/>
        </p:nvSpPr>
        <p:spPr bwMode="auto">
          <a:xfrm>
            <a:off x="0" y="1817702"/>
            <a:ext cx="8947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just">
              <a:spcBef>
                <a:spcPct val="20000"/>
              </a:spcBef>
            </a:pPr>
            <a:r>
              <a:rPr lang="en-US" altLang="en-US" sz="3200" b="1" dirty="0">
                <a:solidFill>
                  <a:srgbClr val="0033CC"/>
                </a:solidFill>
                <a:latin typeface="Times New Roman" panose="02020603050405020304" pitchFamily="18" charset="0"/>
                <a:cs typeface="Times New Roman" panose="02020603050405020304" pitchFamily="18" charset="0"/>
              </a:rPr>
              <a:t>Nhà máy Cơ khí Hà Nội đã có đóng góp gì vào công cuộc xây dựng và bảo vệ đất nước?</a:t>
            </a:r>
          </a:p>
        </p:txBody>
      </p:sp>
      <p:sp>
        <p:nvSpPr>
          <p:cNvPr id="14" name="Text Box 34"/>
          <p:cNvSpPr txBox="1">
            <a:spLocks noChangeArrowheads="1"/>
          </p:cNvSpPr>
          <p:nvPr/>
        </p:nvSpPr>
        <p:spPr bwMode="auto">
          <a:xfrm>
            <a:off x="7696200" y="5216437"/>
            <a:ext cx="1752600" cy="646112"/>
          </a:xfrm>
          <a:prstGeom prst="rect">
            <a:avLst/>
          </a:prstGeom>
          <a:noFill/>
          <a:ln>
            <a:noFill/>
          </a:ln>
          <a:effectLst>
            <a:outerShdw dist="45791" dir="2021404"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spcBef>
                <a:spcPct val="50000"/>
              </a:spcBef>
            </a:pPr>
            <a:r>
              <a:rPr lang="en-US" altLang="en-US" sz="3600" dirty="0" err="1">
                <a:solidFill>
                  <a:srgbClr val="FF3300"/>
                </a:solidFill>
                <a:latin typeface="Times New Roman" panose="02020603050405020304" pitchFamily="18" charset="0"/>
                <a:cs typeface="Times New Roman" panose="02020603050405020304" pitchFamily="18" charset="0"/>
              </a:rPr>
              <a:t>Đúng</a:t>
            </a:r>
            <a:endParaRPr lang="en-US" altLang="en-US" sz="3600" dirty="0">
              <a:solidFill>
                <a:srgbClr val="FF3300"/>
              </a:solidFill>
              <a:latin typeface="Times New Roman" panose="02020603050405020304" pitchFamily="18" charset="0"/>
              <a:cs typeface="Times New Roman" panose="02020603050405020304" pitchFamily="18" charset="0"/>
            </a:endParaRPr>
          </a:p>
        </p:txBody>
      </p:sp>
      <p:sp>
        <p:nvSpPr>
          <p:cNvPr id="12" name="Text Box 9"/>
          <p:cNvSpPr txBox="1"/>
          <p:nvPr/>
        </p:nvSpPr>
        <p:spPr>
          <a:xfrm>
            <a:off x="457200" y="304882"/>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4" presetClass="entr" presetSubtype="3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out)">
                                      <p:cBhvr>
                                        <p:cTn id="15" dur="500"/>
                                        <p:tgtEl>
                                          <p:spTgt spid="17"/>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4" presetClass="entr" presetSubtype="32"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out)">
                                      <p:cBhvr>
                                        <p:cTn id="23" dur="500"/>
                                        <p:tgtEl>
                                          <p:spTgt spid="16"/>
                                        </p:tgtEl>
                                      </p:cBhvr>
                                    </p:animEffect>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4" presetClass="entr" presetSubtype="3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ou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7" grpId="0" animBg="1"/>
      <p:bldP spid="18" grpId="0"/>
      <p:bldP spid="19" grpId="0"/>
      <p:bldP spid="2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WordArt 5"/>
          <p:cNvSpPr>
            <a:spLocks noChangeArrowheads="1" noChangeShapeType="1" noTextEdit="1"/>
          </p:cNvSpPr>
          <p:nvPr/>
        </p:nvSpPr>
        <p:spPr bwMode="auto">
          <a:xfrm>
            <a:off x="0" y="1219200"/>
            <a:ext cx="9144000" cy="4191000"/>
          </a:xfrm>
          <a:prstGeom prst="rect">
            <a:avLst/>
          </a:prstGeom>
        </p:spPr>
        <p:txBody>
          <a:bodyPr wrap="none" fromWordArt="1">
            <a:prstTxWarp prst="textWave1">
              <a:avLst>
                <a:gd name="adj1" fmla="val 13005"/>
                <a:gd name="adj2" fmla="val 0"/>
              </a:avLst>
            </a:prstTxWarp>
          </a:bodyPr>
          <a:lstStyle/>
          <a:p>
            <a:pPr algn="ctr"/>
            <a:r>
              <a:rPr lang="vi-VN" sz="7200" b="1" kern="10">
                <a:ln w="9525">
                  <a:solidFill>
                    <a:srgbClr val="00FFFF"/>
                  </a:solidFill>
                  <a:round/>
                </a:ln>
                <a:solidFill>
                  <a:srgbClr val="FF0000"/>
                </a:solidFill>
                <a:effectLst>
                  <a:outerShdw dist="38100" dir="2700000" algn="tl" rotWithShape="0">
                    <a:srgbClr val="000000">
                      <a:alpha val="43137"/>
                    </a:srgbClr>
                  </a:outerShdw>
                </a:effectLst>
                <a:cs typeface="Times New Roman" panose="02020603050405020304" pitchFamily="18" charset="0"/>
              </a:rPr>
              <a:t>Chúc các em chăm ngoan – học giỏi</a:t>
            </a:r>
          </a:p>
        </p:txBody>
      </p:sp>
      <p:pic>
        <p:nvPicPr>
          <p:cNvPr id="30723" name="Picture 6" descr="anim1690[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133600" y="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descr="anim1690[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172200"/>
            <a:ext cx="6048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circle(in)">
                                      <p:cBhvr>
                                        <p:cTn id="7" dur="2000"/>
                                        <p:tgtEl>
                                          <p:spTgt spid="148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p:nvPr/>
        </p:nvSpPr>
        <p:spPr>
          <a:xfrm>
            <a:off x="1066800" y="2057400"/>
            <a:ext cx="6096000" cy="366713"/>
          </a:xfrm>
          <a:prstGeom prst="rect">
            <a:avLst/>
          </a:prstGeom>
          <a:noFill/>
          <a:ln w="9525">
            <a:noFill/>
          </a:ln>
        </p:spPr>
        <p:txBody>
          <a:bodyPr anchor="t" anchorCtr="0">
            <a:spAutoFit/>
          </a:bodyPr>
          <a:lstStyle/>
          <a:p>
            <a:pPr>
              <a:spcBef>
                <a:spcPct val="50000"/>
              </a:spcBef>
            </a:pPr>
            <a:endParaRPr lang="vi-VN" altLang="en-US" dirty="0">
              <a:latin typeface=".VnTime" panose="020B7200000000000000" pitchFamily="34" charset="0"/>
            </a:endParaRPr>
          </a:p>
        </p:txBody>
      </p:sp>
      <p:sp>
        <p:nvSpPr>
          <p:cNvPr id="45061" name="Text Box 7"/>
          <p:cNvSpPr txBox="1"/>
          <p:nvPr/>
        </p:nvSpPr>
        <p:spPr>
          <a:xfrm>
            <a:off x="228600" y="1143000"/>
            <a:ext cx="8001000" cy="460375"/>
          </a:xfrm>
          <a:prstGeom prst="rect">
            <a:avLst/>
          </a:prstGeom>
          <a:noFill/>
          <a:ln w="9525">
            <a:noFill/>
          </a:ln>
        </p:spPr>
        <p:txBody>
          <a:bodyPr anchor="t" anchorCtr="0">
            <a:spAutoFit/>
          </a:bodyPr>
          <a:lstStyle/>
          <a:p>
            <a:pPr>
              <a:spcBef>
                <a:spcPct val="50000"/>
              </a:spcBef>
            </a:pPr>
            <a:r>
              <a:rPr lang="en-US" altLang="en-US" sz="2400" b="1" dirty="0">
                <a:solidFill>
                  <a:srgbClr val="0033CC"/>
                </a:solidFill>
              </a:rPr>
              <a:t>Kiểm tra bài cũ:</a:t>
            </a:r>
            <a:endParaRPr lang="en-US" altLang="en-US" sz="2400" b="1" dirty="0">
              <a:solidFill>
                <a:srgbClr val="0033CC"/>
              </a:solidFill>
              <a:latin typeface="Times New Roman" panose="02020603050405020304" pitchFamily="18" charset="0"/>
            </a:endParaRPr>
          </a:p>
        </p:txBody>
      </p:sp>
      <p:sp>
        <p:nvSpPr>
          <p:cNvPr id="45062" name="Text Box 8"/>
          <p:cNvSpPr txBox="1"/>
          <p:nvPr/>
        </p:nvSpPr>
        <p:spPr>
          <a:xfrm>
            <a:off x="304800" y="1752600"/>
            <a:ext cx="7315200" cy="460375"/>
          </a:xfrm>
          <a:prstGeom prst="rect">
            <a:avLst/>
          </a:prstGeom>
          <a:noFill/>
          <a:ln w="9525">
            <a:noFill/>
          </a:ln>
        </p:spPr>
        <p:txBody>
          <a:bodyPr anchor="t" anchorCtr="0">
            <a:spAutoFit/>
          </a:bodyPr>
          <a:lstStyle/>
          <a:p>
            <a:pPr>
              <a:spcBef>
                <a:spcPct val="50000"/>
              </a:spcBef>
            </a:pPr>
            <a:r>
              <a:rPr lang="en-US" altLang="en-US" sz="2400" b="1" i="1" dirty="0">
                <a:solidFill>
                  <a:srgbClr val="FF0000"/>
                </a:solidFill>
                <a:latin typeface="Times New Roman" panose="02020603050405020304" pitchFamily="18" charset="0"/>
              </a:rPr>
              <a:t>1. Diễn biến của phong trào Đồng khởi:</a:t>
            </a:r>
          </a:p>
        </p:txBody>
      </p:sp>
      <p:sp>
        <p:nvSpPr>
          <p:cNvPr id="45063" name="Text Box 9"/>
          <p:cNvSpPr txBox="1"/>
          <p:nvPr/>
        </p:nvSpPr>
        <p:spPr>
          <a:xfrm>
            <a:off x="533400" y="2057400"/>
            <a:ext cx="8839200" cy="830263"/>
          </a:xfrm>
          <a:prstGeom prst="rect">
            <a:avLst/>
          </a:prstGeom>
          <a:noFill/>
          <a:ln w="9525">
            <a:noFill/>
          </a:ln>
        </p:spPr>
        <p:txBody>
          <a:bodyPr anchor="t" anchorCtr="0">
            <a:spAutoFit/>
          </a:bodyPr>
          <a:lstStyle/>
          <a:p>
            <a:pPr>
              <a:spcBef>
                <a:spcPct val="50000"/>
              </a:spcBef>
            </a:pPr>
            <a:r>
              <a:rPr lang="en-US" altLang="en-US" sz="2400" dirty="0">
                <a:latin typeface="Times New Roman" panose="02020603050405020304" pitchFamily="18" charset="0"/>
              </a:rPr>
              <a:t>- Ng</a:t>
            </a:r>
            <a:r>
              <a:rPr lang="en-US" altLang="en-US" sz="2400" dirty="0">
                <a:latin typeface=".VnTime" panose="020B7200000000000000" pitchFamily="34" charset="0"/>
              </a:rPr>
              <a:t>à</a:t>
            </a:r>
            <a:r>
              <a:rPr lang="en-US" altLang="en-US" sz="2400" dirty="0">
                <a:latin typeface="Times New Roman" panose="02020603050405020304" pitchFamily="18" charset="0"/>
              </a:rPr>
              <a:t>y 17- 1- 1960, nhân dân huyện Mỏ C</a:t>
            </a:r>
            <a:r>
              <a:rPr lang="en-US" altLang="en-US" sz="2400" dirty="0">
                <a:latin typeface=".VnTime" panose="020B7200000000000000" pitchFamily="34" charset="0"/>
              </a:rPr>
              <a:t>à</a:t>
            </a:r>
            <a:r>
              <a:rPr lang="en-US" altLang="en-US" sz="2400" dirty="0">
                <a:latin typeface="Times New Roman" panose="02020603050405020304" pitchFamily="18" charset="0"/>
              </a:rPr>
              <a:t>y Đồng khởi.Với vũ khí thô sơ, nhân dân nhất loạt vùng dậy l</a:t>
            </a:r>
            <a:r>
              <a:rPr lang="en-US" altLang="en-US" sz="2400" dirty="0">
                <a:latin typeface=".VnTime" panose="020B7200000000000000" pitchFamily="34" charset="0"/>
              </a:rPr>
              <a:t>à</a:t>
            </a:r>
            <a:r>
              <a:rPr lang="en-US" altLang="en-US" sz="2400" dirty="0">
                <a:latin typeface="Times New Roman" panose="02020603050405020304" pitchFamily="18" charset="0"/>
              </a:rPr>
              <a:t>m cho quân địch khiếp đảm.</a:t>
            </a:r>
          </a:p>
        </p:txBody>
      </p:sp>
      <p:sp>
        <p:nvSpPr>
          <p:cNvPr id="45064" name="Text Box 10"/>
          <p:cNvSpPr txBox="1"/>
          <p:nvPr/>
        </p:nvSpPr>
        <p:spPr>
          <a:xfrm>
            <a:off x="457084" y="2895614"/>
            <a:ext cx="8534400" cy="460375"/>
          </a:xfrm>
          <a:prstGeom prst="rect">
            <a:avLst/>
          </a:prstGeom>
          <a:noFill/>
          <a:ln w="9525">
            <a:noFill/>
          </a:ln>
        </p:spPr>
        <p:txBody>
          <a:bodyPr anchor="t" anchorCtr="0">
            <a:spAutoFit/>
          </a:bodyPr>
          <a:lstStyle/>
          <a:p>
            <a:pPr>
              <a:spcBef>
                <a:spcPct val="50000"/>
              </a:spcBef>
            </a:pPr>
            <a:r>
              <a:rPr lang="en-US" altLang="en-US" sz="2400" dirty="0">
                <a:latin typeface="Times New Roman" panose="02020603050405020304" pitchFamily="18" charset="0"/>
              </a:rPr>
              <a:t>- Phong tr</a:t>
            </a:r>
            <a:r>
              <a:rPr lang="en-US" altLang="en-US" sz="2400" dirty="0">
                <a:latin typeface=".VnTime" panose="020B7200000000000000" pitchFamily="34" charset="0"/>
              </a:rPr>
              <a:t>à</a:t>
            </a:r>
            <a:r>
              <a:rPr lang="en-US" altLang="en-US" sz="2400" dirty="0">
                <a:latin typeface="Times New Roman" panose="02020603050405020304" pitchFamily="18" charset="0"/>
              </a:rPr>
              <a:t>o lan rộng khắp các huyện tỉnh Bến Tre.</a:t>
            </a:r>
          </a:p>
        </p:txBody>
      </p:sp>
      <p:sp>
        <p:nvSpPr>
          <p:cNvPr id="45065" name="Text Box 11"/>
          <p:cNvSpPr txBox="1"/>
          <p:nvPr/>
        </p:nvSpPr>
        <p:spPr>
          <a:xfrm>
            <a:off x="228600" y="3276604"/>
            <a:ext cx="7924705" cy="523220"/>
          </a:xfrm>
          <a:prstGeom prst="rect">
            <a:avLst/>
          </a:prstGeom>
          <a:noFill/>
          <a:ln w="9525">
            <a:noFill/>
          </a:ln>
        </p:spPr>
        <p:txBody>
          <a:bodyPr wrap="square" anchor="t" anchorCtr="0">
            <a:spAutoFit/>
          </a:bodyPr>
          <a:lstStyle/>
          <a:p>
            <a:pPr eaLnBrk="0" hangingPunct="0">
              <a:spcBef>
                <a:spcPct val="50000"/>
              </a:spcBef>
            </a:pPr>
            <a:r>
              <a:rPr lang="en-US" altLang="en-US" sz="2800" b="1" dirty="0">
                <a:solidFill>
                  <a:srgbClr val="FF0000"/>
                </a:solidFill>
                <a:latin typeface=".VnTime" panose="020B7200000000000000" pitchFamily="34" charset="0"/>
              </a:rPr>
              <a:t> </a:t>
            </a:r>
            <a:r>
              <a:rPr lang="en-US" altLang="en-US" sz="2400" b="1" i="1" dirty="0">
                <a:solidFill>
                  <a:srgbClr val="FF0000"/>
                </a:solidFill>
                <a:latin typeface=".VnTime" panose="020B7200000000000000" pitchFamily="34" charset="0"/>
              </a:rPr>
              <a:t>2.</a:t>
            </a:r>
            <a:r>
              <a:rPr lang="en-US" altLang="en-US" sz="2400" b="1" i="1" dirty="0">
                <a:solidFill>
                  <a:srgbClr val="FF0000"/>
                </a:solidFill>
                <a:latin typeface="Times New Roman" panose="02020603050405020304" pitchFamily="18" charset="0"/>
              </a:rPr>
              <a:t> Kết </a:t>
            </a:r>
            <a:r>
              <a:rPr lang="en-US" altLang="en-US" sz="2400" b="1" i="1" dirty="0">
                <a:solidFill>
                  <a:srgbClr val="FF0000"/>
                </a:solidFill>
              </a:rPr>
              <a:t>quả của phong trào Đồng khởi:</a:t>
            </a:r>
            <a:endParaRPr lang="en-US" altLang="en-US" sz="2400" b="1" i="1" dirty="0">
              <a:solidFill>
                <a:srgbClr val="FF0000"/>
              </a:solidFill>
              <a:latin typeface="Times New Roman" panose="02020603050405020304" pitchFamily="18" charset="0"/>
            </a:endParaRPr>
          </a:p>
        </p:txBody>
      </p:sp>
      <p:sp>
        <p:nvSpPr>
          <p:cNvPr id="45066" name="Text Box 12"/>
          <p:cNvSpPr txBox="1"/>
          <p:nvPr/>
        </p:nvSpPr>
        <p:spPr>
          <a:xfrm>
            <a:off x="457200" y="3753399"/>
            <a:ext cx="7696200" cy="830263"/>
          </a:xfrm>
          <a:prstGeom prst="rect">
            <a:avLst/>
          </a:prstGeom>
          <a:noFill/>
          <a:ln w="9525">
            <a:noFill/>
          </a:ln>
        </p:spPr>
        <p:txBody>
          <a:bodyPr anchor="t" anchorCtr="0">
            <a:spAutoFit/>
          </a:bodyPr>
          <a:lstStyle/>
          <a:p>
            <a:pPr eaLnBrk="0" hangingPunct="0">
              <a:spcBef>
                <a:spcPct val="50000"/>
              </a:spcBef>
            </a:pPr>
            <a:r>
              <a:rPr lang="en-US" altLang="en-US" sz="2400" dirty="0">
                <a:latin typeface="Times New Roman" panose="02020603050405020304" pitchFamily="18" charset="0"/>
              </a:rPr>
              <a:t>- Sau một tuần: 22 xã được giải phóng, 29 xã khác tiêu diệt ác ôn vây đồn, giải phóng nhiều ấp.</a:t>
            </a:r>
          </a:p>
        </p:txBody>
      </p:sp>
      <p:sp>
        <p:nvSpPr>
          <p:cNvPr id="18445" name="Text Box 13"/>
          <p:cNvSpPr txBox="1"/>
          <p:nvPr/>
        </p:nvSpPr>
        <p:spPr>
          <a:xfrm>
            <a:off x="0" y="4820199"/>
            <a:ext cx="6994525" cy="460375"/>
          </a:xfrm>
          <a:prstGeom prst="rect">
            <a:avLst/>
          </a:prstGeom>
          <a:noFill/>
          <a:ln w="9525">
            <a:noFill/>
          </a:ln>
        </p:spPr>
        <p:txBody>
          <a:bodyPr wrap="square" anchor="t" anchorCtr="0">
            <a:spAutoFit/>
          </a:bodyPr>
          <a:lstStyle/>
          <a:p>
            <a:pPr eaLnBrk="0" hangingPunct="0">
              <a:spcBef>
                <a:spcPct val="50000"/>
              </a:spcBef>
            </a:pPr>
            <a:r>
              <a:rPr lang="en-US" altLang="en-US" sz="2400" b="1" dirty="0">
                <a:solidFill>
                  <a:srgbClr val="FF0000"/>
                </a:solidFill>
                <a:latin typeface=".VnTime" panose="020B7200000000000000" pitchFamily="34" charset="0"/>
              </a:rPr>
              <a:t>    </a:t>
            </a:r>
            <a:r>
              <a:rPr lang="en-US" altLang="en-US" sz="2400" b="1" dirty="0">
                <a:solidFill>
                  <a:srgbClr val="FF0000"/>
                </a:solidFill>
                <a:latin typeface="Times New Roman" panose="02020603050405020304" pitchFamily="18" charset="0"/>
              </a:rPr>
              <a:t>3. ý nghĩa của phong trào Đồng khởi</a:t>
            </a:r>
          </a:p>
        </p:txBody>
      </p:sp>
      <p:sp>
        <p:nvSpPr>
          <p:cNvPr id="18446" name="Text Box 14"/>
          <p:cNvSpPr txBox="1"/>
          <p:nvPr/>
        </p:nvSpPr>
        <p:spPr>
          <a:xfrm>
            <a:off x="381000" y="5201199"/>
            <a:ext cx="7620000" cy="460375"/>
          </a:xfrm>
          <a:prstGeom prst="rect">
            <a:avLst/>
          </a:prstGeom>
          <a:noFill/>
          <a:ln w="9525">
            <a:noFill/>
          </a:ln>
        </p:spPr>
        <p:txBody>
          <a:bodyPr anchor="t" anchorCtr="0">
            <a:spAutoFit/>
          </a:bodyPr>
          <a:lstStyle/>
          <a:p>
            <a:pPr eaLnBrk="0" hangingPunct="0">
              <a:spcBef>
                <a:spcPct val="50000"/>
              </a:spcBef>
            </a:pPr>
            <a:r>
              <a:rPr lang="en-US" altLang="en-US" sz="2400" dirty="0">
                <a:latin typeface=".VnTime" panose="020B7200000000000000" pitchFamily="34" charset="0"/>
              </a:rPr>
              <a:t> </a:t>
            </a:r>
            <a:r>
              <a:rPr lang="en-US" altLang="en-US" sz="2400" dirty="0">
                <a:latin typeface="Times New Roman" panose="02020603050405020304" pitchFamily="18" charset="0"/>
              </a:rPr>
              <a:t>- Mở ra thời kì mới cho đấu tranh của nhân dân miền Nam.</a:t>
            </a:r>
          </a:p>
        </p:txBody>
      </p:sp>
      <p:sp>
        <p:nvSpPr>
          <p:cNvPr id="18447" name="Text Box 15"/>
          <p:cNvSpPr txBox="1"/>
          <p:nvPr/>
        </p:nvSpPr>
        <p:spPr>
          <a:xfrm>
            <a:off x="381110" y="5963199"/>
            <a:ext cx="8763000" cy="460375"/>
          </a:xfrm>
          <a:prstGeom prst="rect">
            <a:avLst/>
          </a:prstGeom>
          <a:noFill/>
          <a:ln w="9525">
            <a:noFill/>
          </a:ln>
        </p:spPr>
        <p:txBody>
          <a:bodyPr anchor="t" anchorCtr="0">
            <a:spAutoFit/>
          </a:bodyPr>
          <a:lstStyle/>
          <a:p>
            <a:pPr eaLnBrk="0" hangingPunct="0">
              <a:spcBef>
                <a:spcPct val="50000"/>
              </a:spcBef>
            </a:pPr>
            <a:r>
              <a:rPr lang="en-US" altLang="en-US" sz="2400" dirty="0">
                <a:latin typeface=".VnTime" panose="020B7200000000000000" pitchFamily="34" charset="0"/>
              </a:rPr>
              <a:t> </a:t>
            </a:r>
            <a:r>
              <a:rPr lang="en-US" altLang="en-US" sz="2400" dirty="0">
                <a:latin typeface="Times New Roman" panose="02020603050405020304" pitchFamily="18" charset="0"/>
              </a:rPr>
              <a:t>- Nhân dân miền Nam cầm vũ khí chiến đấu chống quân thù.</a:t>
            </a:r>
            <a:endParaRPr lang="en-US" altLang="en-US" sz="2400" dirty="0">
              <a:latin typeface=".VnTime" panose="020B7200000000000000" pitchFamily="34" charset="0"/>
            </a:endParaRPr>
          </a:p>
        </p:txBody>
      </p:sp>
      <p:sp>
        <p:nvSpPr>
          <p:cNvPr id="45070" name="Text Box 14"/>
          <p:cNvSpPr txBox="1"/>
          <p:nvPr/>
        </p:nvSpPr>
        <p:spPr>
          <a:xfrm>
            <a:off x="685800" y="5582199"/>
            <a:ext cx="7467600" cy="460375"/>
          </a:xfrm>
          <a:prstGeom prst="rect">
            <a:avLst/>
          </a:prstGeom>
          <a:noFill/>
          <a:ln w="9525">
            <a:noFill/>
          </a:ln>
        </p:spPr>
        <p:txBody>
          <a:bodyPr anchor="t" anchorCtr="0">
            <a:spAutoFit/>
          </a:bodyPr>
          <a:lstStyle/>
          <a:p>
            <a:pPr eaLnBrk="0" hangingPunct="0">
              <a:spcBef>
                <a:spcPct val="50000"/>
              </a:spcBef>
            </a:pPr>
            <a:r>
              <a:rPr lang="en-US" altLang="en-US" sz="2400" dirty="0">
                <a:latin typeface="Times New Roman" panose="02020603050405020304" pitchFamily="18" charset="0"/>
              </a:rPr>
              <a:t>Mĩ - Diệm rơi v</a:t>
            </a:r>
            <a:r>
              <a:rPr lang="en-US" altLang="en-US" sz="2400" dirty="0">
                <a:latin typeface=".VnTime" panose="020B7200000000000000" pitchFamily="34" charset="0"/>
              </a:rPr>
              <a:t>à</a:t>
            </a:r>
            <a:r>
              <a:rPr lang="en-US" altLang="en-US" sz="2400" dirty="0">
                <a:latin typeface="Times New Roman" panose="02020603050405020304" pitchFamily="18" charset="0"/>
              </a:rPr>
              <a:t>o thế bị động, lúng túng.</a:t>
            </a:r>
          </a:p>
        </p:txBody>
      </p:sp>
      <p:sp>
        <p:nvSpPr>
          <p:cNvPr id="45071" name="Text Box 15"/>
          <p:cNvSpPr txBox="1"/>
          <p:nvPr/>
        </p:nvSpPr>
        <p:spPr>
          <a:xfrm>
            <a:off x="381000" y="4515399"/>
            <a:ext cx="5643563" cy="460375"/>
          </a:xfrm>
          <a:prstGeom prst="rect">
            <a:avLst/>
          </a:prstGeom>
          <a:noFill/>
          <a:ln w="9525">
            <a:noFill/>
          </a:ln>
        </p:spPr>
        <p:txBody>
          <a:bodyPr wrap="square" anchor="t" anchorCtr="0">
            <a:spAutoFit/>
          </a:bodyPr>
          <a:lstStyle/>
          <a:p>
            <a:pPr>
              <a:spcBef>
                <a:spcPct val="50000"/>
              </a:spcBef>
            </a:pPr>
            <a:r>
              <a:rPr lang="en-US" altLang="en-US" sz="2400" dirty="0">
                <a:latin typeface=".VnTime" panose="020B7200000000000000" pitchFamily="34" charset="0"/>
              </a:rPr>
              <a:t> </a:t>
            </a:r>
            <a:r>
              <a:rPr lang="en-US" altLang="en-US" sz="2400" dirty="0">
                <a:latin typeface="Times New Roman" panose="02020603050405020304" pitchFamily="18" charset="0"/>
              </a:rPr>
              <a:t>- Chính quyền địch bị tê liệt, tan rã.</a:t>
            </a:r>
          </a:p>
        </p:txBody>
      </p:sp>
      <p:sp>
        <p:nvSpPr>
          <p:cNvPr id="16" name="Text Box 9"/>
          <p:cNvSpPr txBox="1"/>
          <p:nvPr/>
        </p:nvSpPr>
        <p:spPr>
          <a:xfrm>
            <a:off x="1295370" y="90"/>
            <a:ext cx="6934134" cy="583565"/>
          </a:xfrm>
          <a:prstGeom prst="rect">
            <a:avLst/>
          </a:prstGeom>
          <a:noFill/>
          <a:ln w="9525">
            <a:noFill/>
          </a:ln>
        </p:spPr>
        <p:txBody>
          <a:bodyPr wrap="square" anchor="t" anchorCtr="0">
            <a:spAutoFit/>
          </a:bodyPr>
          <a:lstStyle/>
          <a:p>
            <a:pPr algn="ctr" eaLnBrk="0" hangingPunct="0"/>
            <a:r>
              <a:rPr lang="en-US" altLang="en-US" sz="3200" dirty="0" err="1">
                <a:solidFill>
                  <a:srgbClr val="0033CC"/>
                </a:solidFill>
                <a:latin typeface="Times New Roman" panose="02020603050405020304" pitchFamily="18" charset="0"/>
              </a:rPr>
              <a:t>Thứ</a:t>
            </a:r>
            <a:r>
              <a:rPr lang="en-US" altLang="en-US" sz="3200" dirty="0">
                <a:solidFill>
                  <a:srgbClr val="0033CC"/>
                </a:solidFill>
                <a:latin typeface="Times New Roman" panose="02020603050405020304" pitchFamily="18" charset="0"/>
              </a:rPr>
              <a:t> </a:t>
            </a:r>
            <a:r>
              <a:rPr lang="en-US" altLang="en-US" sz="3200" dirty="0" err="1">
                <a:solidFill>
                  <a:srgbClr val="0033CC"/>
                </a:solidFill>
                <a:latin typeface="Times New Roman" panose="02020603050405020304" pitchFamily="18" charset="0"/>
              </a:rPr>
              <a:t>năm</a:t>
            </a:r>
            <a:r>
              <a:rPr lang="en-US" altLang="en-US" sz="3200" dirty="0">
                <a:solidFill>
                  <a:srgbClr val="0033CC"/>
                </a:solidFill>
                <a:latin typeface="Times New Roman" panose="02020603050405020304" pitchFamily="18" charset="0"/>
              </a:rPr>
              <a:t> </a:t>
            </a:r>
            <a:r>
              <a:rPr lang="en-US" altLang="en-US" sz="3200" dirty="0" err="1">
                <a:solidFill>
                  <a:srgbClr val="0033CC"/>
                </a:solidFill>
                <a:latin typeface="Times New Roman" panose="02020603050405020304" pitchFamily="18" charset="0"/>
              </a:rPr>
              <a:t>ngày</a:t>
            </a:r>
            <a:r>
              <a:rPr lang="en-US" altLang="en-US" sz="3200" dirty="0">
                <a:solidFill>
                  <a:srgbClr val="0033CC"/>
                </a:solidFill>
                <a:latin typeface="Times New Roman" panose="02020603050405020304" pitchFamily="18" charset="0"/>
              </a:rPr>
              <a:t> 24 </a:t>
            </a:r>
            <a:r>
              <a:rPr lang="en-US" altLang="en-US" sz="3200" dirty="0" err="1">
                <a:solidFill>
                  <a:srgbClr val="0033CC"/>
                </a:solidFill>
                <a:latin typeface="Times New Roman" panose="02020603050405020304" pitchFamily="18" charset="0"/>
              </a:rPr>
              <a:t>tháng</a:t>
            </a:r>
            <a:r>
              <a:rPr lang="en-US" altLang="en-US" sz="3200" dirty="0">
                <a:solidFill>
                  <a:srgbClr val="0033CC"/>
                </a:solidFill>
                <a:latin typeface="Times New Roman" panose="02020603050405020304" pitchFamily="18" charset="0"/>
              </a:rPr>
              <a:t> 2 năm 2022 </a:t>
            </a:r>
          </a:p>
        </p:txBody>
      </p:sp>
      <p:sp>
        <p:nvSpPr>
          <p:cNvPr id="17" name="Text Box 9"/>
          <p:cNvSpPr txBox="1"/>
          <p:nvPr/>
        </p:nvSpPr>
        <p:spPr>
          <a:xfrm>
            <a:off x="1219288" y="482662"/>
            <a:ext cx="6934134" cy="584200"/>
          </a:xfrm>
          <a:prstGeom prst="rect">
            <a:avLst/>
          </a:prstGeom>
          <a:noFill/>
          <a:ln w="9525">
            <a:noFill/>
          </a:ln>
        </p:spPr>
        <p:txBody>
          <a:bodyPr wrap="square" anchor="t" anchorCtr="0">
            <a:spAutoFit/>
          </a:bodyPr>
          <a:lstStyle/>
          <a:p>
            <a:pPr algn="ctr" eaLnBrk="0" hangingPunct="0"/>
            <a:r>
              <a:rPr lang="en-US" altLang="en-US" sz="3200" dirty="0">
                <a:solidFill>
                  <a:srgbClr val="00B050"/>
                </a:solidFill>
              </a:rPr>
              <a:t>Lịch sử</a:t>
            </a:r>
            <a:r>
              <a:rPr lang="en-US" altLang="en-US" sz="3200" dirty="0">
                <a:solidFill>
                  <a:srgbClr val="00B050"/>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5061">
                                            <p:txEl>
                                              <p:pRg st="0" end="0"/>
                                            </p:txEl>
                                          </p:spTgt>
                                        </p:tgtEl>
                                        <p:attrNameLst>
                                          <p:attrName>style.visibility</p:attrName>
                                        </p:attrNameLst>
                                      </p:cBhvr>
                                      <p:to>
                                        <p:strVal val="visible"/>
                                      </p:to>
                                    </p:set>
                                    <p:animEffect transition="in" filter="box(in)">
                                      <p:cBhvr>
                                        <p:cTn id="17" dur="500"/>
                                        <p:tgtEl>
                                          <p:spTgt spid="4506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5062">
                                            <p:txEl>
                                              <p:pRg st="0" end="0"/>
                                            </p:txEl>
                                          </p:spTgt>
                                        </p:tgtEl>
                                        <p:attrNameLst>
                                          <p:attrName>style.visibility</p:attrName>
                                        </p:attrNameLst>
                                      </p:cBhvr>
                                      <p:to>
                                        <p:strVal val="visible"/>
                                      </p:to>
                                    </p:set>
                                    <p:animEffect transition="in" filter="box(in)">
                                      <p:cBhvr>
                                        <p:cTn id="22" dur="500"/>
                                        <p:tgtEl>
                                          <p:spTgt spid="4506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5063">
                                            <p:txEl>
                                              <p:pRg st="0" end="0"/>
                                            </p:txEl>
                                          </p:spTgt>
                                        </p:tgtEl>
                                        <p:attrNameLst>
                                          <p:attrName>style.visibility</p:attrName>
                                        </p:attrNameLst>
                                      </p:cBhvr>
                                      <p:to>
                                        <p:strVal val="visible"/>
                                      </p:to>
                                    </p:set>
                                    <p:animEffect transition="in" filter="box(in)">
                                      <p:cBhvr>
                                        <p:cTn id="27" dur="500"/>
                                        <p:tgtEl>
                                          <p:spTgt spid="4506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5064">
                                            <p:txEl>
                                              <p:pRg st="0" end="0"/>
                                            </p:txEl>
                                          </p:spTgt>
                                        </p:tgtEl>
                                        <p:attrNameLst>
                                          <p:attrName>style.visibility</p:attrName>
                                        </p:attrNameLst>
                                      </p:cBhvr>
                                      <p:to>
                                        <p:strVal val="visible"/>
                                      </p:to>
                                    </p:set>
                                    <p:animEffect transition="in" filter="box(in)">
                                      <p:cBhvr>
                                        <p:cTn id="32" dur="500"/>
                                        <p:tgtEl>
                                          <p:spTgt spid="4506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5065">
                                            <p:txEl>
                                              <p:pRg st="0" end="0"/>
                                            </p:txEl>
                                          </p:spTgt>
                                        </p:tgtEl>
                                        <p:attrNameLst>
                                          <p:attrName>style.visibility</p:attrName>
                                        </p:attrNameLst>
                                      </p:cBhvr>
                                      <p:to>
                                        <p:strVal val="visible"/>
                                      </p:to>
                                    </p:set>
                                    <p:animEffect transition="in" filter="box(in)">
                                      <p:cBhvr>
                                        <p:cTn id="37" dur="500"/>
                                        <p:tgtEl>
                                          <p:spTgt spid="4506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5066">
                                            <p:txEl>
                                              <p:pRg st="0" end="0"/>
                                            </p:txEl>
                                          </p:spTgt>
                                        </p:tgtEl>
                                        <p:attrNameLst>
                                          <p:attrName>style.visibility</p:attrName>
                                        </p:attrNameLst>
                                      </p:cBhvr>
                                      <p:to>
                                        <p:strVal val="visible"/>
                                      </p:to>
                                    </p:set>
                                    <p:animEffect transition="in" filter="box(in)">
                                      <p:cBhvr>
                                        <p:cTn id="42" dur="500"/>
                                        <p:tgtEl>
                                          <p:spTgt spid="4506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5071">
                                            <p:txEl>
                                              <p:pRg st="0" end="0"/>
                                            </p:txEl>
                                          </p:spTgt>
                                        </p:tgtEl>
                                        <p:attrNameLst>
                                          <p:attrName>style.visibility</p:attrName>
                                        </p:attrNameLst>
                                      </p:cBhvr>
                                      <p:to>
                                        <p:strVal val="visible"/>
                                      </p:to>
                                    </p:set>
                                    <p:animEffect transition="in" filter="box(in)">
                                      <p:cBhvr>
                                        <p:cTn id="47" dur="500"/>
                                        <p:tgtEl>
                                          <p:spTgt spid="4507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8445">
                                            <p:txEl>
                                              <p:pRg st="0" end="0"/>
                                            </p:txEl>
                                          </p:spTgt>
                                        </p:tgtEl>
                                        <p:attrNameLst>
                                          <p:attrName>style.visibility</p:attrName>
                                        </p:attrNameLst>
                                      </p:cBhvr>
                                      <p:to>
                                        <p:strVal val="visible"/>
                                      </p:to>
                                    </p:set>
                                    <p:animEffect transition="in" filter="box(in)">
                                      <p:cBhvr>
                                        <p:cTn id="52" dur="500"/>
                                        <p:tgtEl>
                                          <p:spTgt spid="1844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8446">
                                            <p:txEl>
                                              <p:pRg st="0" end="0"/>
                                            </p:txEl>
                                          </p:spTgt>
                                        </p:tgtEl>
                                        <p:attrNameLst>
                                          <p:attrName>style.visibility</p:attrName>
                                        </p:attrNameLst>
                                      </p:cBhvr>
                                      <p:to>
                                        <p:strVal val="visible"/>
                                      </p:to>
                                    </p:set>
                                    <p:animEffect transition="in" filter="box(in)">
                                      <p:cBhvr>
                                        <p:cTn id="57" dur="500"/>
                                        <p:tgtEl>
                                          <p:spTgt spid="1844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45070">
                                            <p:txEl>
                                              <p:pRg st="0" end="0"/>
                                            </p:txEl>
                                          </p:spTgt>
                                        </p:tgtEl>
                                        <p:attrNameLst>
                                          <p:attrName>style.visibility</p:attrName>
                                        </p:attrNameLst>
                                      </p:cBhvr>
                                      <p:to>
                                        <p:strVal val="visible"/>
                                      </p:to>
                                    </p:set>
                                    <p:animEffect transition="in" filter="box(in)">
                                      <p:cBhvr>
                                        <p:cTn id="62" dur="500"/>
                                        <p:tgtEl>
                                          <p:spTgt spid="4507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18447">
                                            <p:txEl>
                                              <p:pRg st="0" end="0"/>
                                            </p:txEl>
                                          </p:spTgt>
                                        </p:tgtEl>
                                        <p:attrNameLst>
                                          <p:attrName>style.visibility</p:attrName>
                                        </p:attrNameLst>
                                      </p:cBhvr>
                                      <p:to>
                                        <p:strVal val="visible"/>
                                      </p:to>
                                    </p:set>
                                    <p:animEffect transition="in" filter="box(in)">
                                      <p:cBhvr>
                                        <p:cTn id="67" dur="500"/>
                                        <p:tgtEl>
                                          <p:spTgt spid="184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71400"/>
            <a:ext cx="9144000" cy="1359024"/>
          </a:xfrm>
        </p:spPr>
        <p:txBody>
          <a:bodyPr>
            <a:noAutofit/>
          </a:bodyPr>
          <a:lstStyle/>
          <a:p>
            <a:br>
              <a:rPr lang="en-US" sz="28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0" y="1246285"/>
            <a:ext cx="9144000" cy="523220"/>
          </a:xfrm>
          <a:prstGeom prst="rect">
            <a:avLst/>
          </a:prstGeom>
        </p:spPr>
        <p:txBody>
          <a:bodyPr wrap="square">
            <a:spAutoFit/>
          </a:bodyPr>
          <a:lstStyle/>
          <a:p>
            <a:r>
              <a:rPr lang="en-US" sz="2800" b="1" i="1" dirty="0">
                <a:solidFill>
                  <a:srgbClr val="0033CC"/>
                </a:solidFill>
                <a:latin typeface="Times New Roman" panose="02020603050405020304" pitchFamily="18" charset="0"/>
                <a:cs typeface="Times New Roman" panose="02020603050405020304" pitchFamily="18" charset="0"/>
              </a:rPr>
              <a:t>1. </a:t>
            </a:r>
            <a:r>
              <a:rPr lang="en-US" sz="2800" b="1" i="1" dirty="0" err="1">
                <a:solidFill>
                  <a:srgbClr val="0033CC"/>
                </a:solidFill>
                <a:latin typeface="Times New Roman" panose="02020603050405020304" pitchFamily="18" charset="0"/>
                <a:cs typeface="Times New Roman" panose="02020603050405020304" pitchFamily="18" charset="0"/>
              </a:rPr>
              <a:t>Khám</a:t>
            </a:r>
            <a:r>
              <a:rPr lang="en-US" sz="2800" b="1" i="1" dirty="0">
                <a:solidFill>
                  <a:srgbClr val="0033CC"/>
                </a:solidFill>
                <a:latin typeface="Times New Roman" panose="02020603050405020304" pitchFamily="18" charset="0"/>
                <a:cs typeface="Times New Roman" panose="02020603050405020304" pitchFamily="18" charset="0"/>
              </a:rPr>
              <a:t> </a:t>
            </a:r>
            <a:r>
              <a:rPr lang="en-US" sz="2800" b="1" i="1" dirty="0" err="1">
                <a:solidFill>
                  <a:srgbClr val="0033CC"/>
                </a:solidFill>
                <a:latin typeface="Times New Roman" panose="02020603050405020304" pitchFamily="18" charset="0"/>
                <a:cs typeface="Times New Roman" panose="02020603050405020304" pitchFamily="18" charset="0"/>
              </a:rPr>
              <a:t>phá</a:t>
            </a:r>
            <a:r>
              <a:rPr lang="en-US" sz="2800" b="1" i="1" dirty="0">
                <a:solidFill>
                  <a:srgbClr val="0033CC"/>
                </a:solidFill>
                <a:latin typeface="Times New Roman" panose="02020603050405020304" pitchFamily="18" charset="0"/>
                <a:cs typeface="Times New Roman" panose="02020603050405020304" pitchFamily="18" charset="0"/>
              </a:rPr>
              <a:t> </a:t>
            </a:r>
            <a:r>
              <a:rPr lang="en-US" sz="2800" b="1" i="1" dirty="0" err="1">
                <a:solidFill>
                  <a:srgbClr val="0033CC"/>
                </a:solidFill>
                <a:latin typeface="Times New Roman" panose="02020603050405020304" pitchFamily="18" charset="0"/>
                <a:cs typeface="Times New Roman" panose="02020603050405020304" pitchFamily="18" charset="0"/>
              </a:rPr>
              <a:t>về</a:t>
            </a:r>
            <a:r>
              <a:rPr lang="en-US" sz="2800" b="1" i="1" dirty="0">
                <a:solidFill>
                  <a:srgbClr val="0033CC"/>
                </a:solidFill>
                <a:latin typeface="Times New Roman" panose="02020603050405020304" pitchFamily="18" charset="0"/>
                <a:cs typeface="Times New Roman" panose="02020603050405020304" pitchFamily="18" charset="0"/>
              </a:rPr>
              <a:t> </a:t>
            </a:r>
            <a:r>
              <a:rPr lang="en-US" sz="2800" b="1" i="1" dirty="0" err="1">
                <a:solidFill>
                  <a:srgbClr val="0033CC"/>
                </a:solidFill>
                <a:latin typeface="Times New Roman" panose="02020603050405020304" pitchFamily="18" charset="0"/>
                <a:cs typeface="Times New Roman" panose="02020603050405020304" pitchFamily="18" charset="0"/>
              </a:rPr>
              <a:t>sự</a:t>
            </a:r>
            <a:r>
              <a:rPr lang="en-US" sz="2800" b="1" i="1" dirty="0">
                <a:solidFill>
                  <a:srgbClr val="0033CC"/>
                </a:solidFill>
                <a:latin typeface="Times New Roman" panose="02020603050405020304" pitchFamily="18" charset="0"/>
                <a:cs typeface="Times New Roman" panose="02020603050405020304" pitchFamily="18" charset="0"/>
              </a:rPr>
              <a:t> ra </a:t>
            </a:r>
            <a:r>
              <a:rPr lang="en-US" sz="2800" b="1" i="1" dirty="0" err="1">
                <a:solidFill>
                  <a:srgbClr val="0033CC"/>
                </a:solidFill>
                <a:latin typeface="Times New Roman" panose="02020603050405020304" pitchFamily="18" charset="0"/>
                <a:cs typeface="Times New Roman" panose="02020603050405020304" pitchFamily="18" charset="0"/>
              </a:rPr>
              <a:t>đời</a:t>
            </a:r>
            <a:r>
              <a:rPr lang="en-US" sz="2800" b="1" i="1" dirty="0">
                <a:solidFill>
                  <a:srgbClr val="0033CC"/>
                </a:solidFill>
                <a:latin typeface="Times New Roman" panose="02020603050405020304" pitchFamily="18" charset="0"/>
                <a:cs typeface="Times New Roman" panose="02020603050405020304" pitchFamily="18" charset="0"/>
              </a:rPr>
              <a:t> </a:t>
            </a:r>
            <a:r>
              <a:rPr lang="vi-VN" sz="2800" b="1" i="1" dirty="0">
                <a:solidFill>
                  <a:srgbClr val="0033CC"/>
                </a:solidFill>
                <a:latin typeface="Times New Roman" panose="02020603050405020304" pitchFamily="18" charset="0"/>
                <a:cs typeface="Times New Roman" panose="02020603050405020304" pitchFamily="18" charset="0"/>
              </a:rPr>
              <a:t>ra đời của Nhà máy Cơ khí Hà Nội</a:t>
            </a:r>
          </a:p>
        </p:txBody>
      </p:sp>
      <p:sp>
        <p:nvSpPr>
          <p:cNvPr id="10" name="TextBox 9"/>
          <p:cNvSpPr txBox="1"/>
          <p:nvPr/>
        </p:nvSpPr>
        <p:spPr>
          <a:xfrm>
            <a:off x="609600" y="1769505"/>
            <a:ext cx="8382000" cy="523220"/>
          </a:xfrm>
          <a:prstGeom prst="rect">
            <a:avLst/>
          </a:prstGeom>
          <a:noFill/>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Đọc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a:t>
            </a:r>
            <a:endParaRPr lang="en-US" sz="3200" b="1" dirty="0">
              <a:latin typeface="Times New Roman" panose="02020603050405020304" pitchFamily="18" charset="0"/>
              <a:cs typeface="Times New Roman" panose="02020603050405020304" pitchFamily="18" charset="0"/>
            </a:endParaRPr>
          </a:p>
        </p:txBody>
      </p:sp>
      <p:pic>
        <p:nvPicPr>
          <p:cNvPr id="6" name="Picture 9" descr="BOOK0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80176"/>
            <a:ext cx="432048" cy="36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ài 1 trang 46 SGK Lịch sử 5 | SGK Lịch sử lớ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8" y="2373991"/>
            <a:ext cx="9220078" cy="46363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9"/>
          <p:cNvSpPr txBox="1"/>
          <p:nvPr/>
        </p:nvSpPr>
        <p:spPr>
          <a:xfrm>
            <a:off x="457200" y="304882"/>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667020"/>
            <a:ext cx="8991600" cy="1200329"/>
          </a:xfrm>
          <a:prstGeom prst="rect">
            <a:avLst/>
          </a:prstGeom>
        </p:spPr>
        <p:txBody>
          <a:bodyPr wrap="square">
            <a:spAutoFit/>
          </a:bodyPr>
          <a:lstStyle/>
          <a:p>
            <a:r>
              <a:rPr lang="vi-VN" sz="3600" dirty="0">
                <a:solidFill>
                  <a:srgbClr val="FF0000"/>
                </a:solidFill>
                <a:latin typeface="+mj-lt"/>
              </a:rPr>
              <a:t>Nhà máy Cơ khí Hà Nội được khánh thành thể hiện điều gì?</a:t>
            </a:r>
            <a:endParaRPr lang="en-US" sz="3600" dirty="0">
              <a:solidFill>
                <a:srgbClr val="FF0000"/>
              </a:solidFill>
              <a:latin typeface="+mj-lt"/>
            </a:endParaRPr>
          </a:p>
        </p:txBody>
      </p:sp>
      <p:sp>
        <p:nvSpPr>
          <p:cNvPr id="4" name="Rectangle 3"/>
          <p:cNvSpPr/>
          <p:nvPr/>
        </p:nvSpPr>
        <p:spPr>
          <a:xfrm>
            <a:off x="533400" y="4116567"/>
            <a:ext cx="8686800" cy="2062103"/>
          </a:xfrm>
          <a:prstGeom prst="rect">
            <a:avLst/>
          </a:prstGeom>
        </p:spPr>
        <p:txBody>
          <a:bodyPr wrap="square">
            <a:spAutoFit/>
          </a:bodyPr>
          <a:lstStyle/>
          <a:p>
            <a:r>
              <a:rPr lang="vi-VN" sz="3200" dirty="0">
                <a:solidFill>
                  <a:srgbClr val="0033CC"/>
                </a:solidFill>
                <a:latin typeface="+mj-lt"/>
              </a:rPr>
              <a:t>=&gt; Nhà máy Cơ khí Hà Nội được khánh thành thể hiện sự phát triển của nền kinh tế nước ta, đó là một bước ngoặt mới, một nòng cốt để phát triển ngành công nghiệp nước ta.</a:t>
            </a:r>
            <a:endParaRPr lang="en-US" sz="3200" dirty="0">
              <a:solidFill>
                <a:srgbClr val="0033CC"/>
              </a:solidFill>
              <a:latin typeface="+mj-lt"/>
            </a:endParaRPr>
          </a:p>
        </p:txBody>
      </p:sp>
      <p:sp>
        <p:nvSpPr>
          <p:cNvPr id="5" name="Rectangle 4"/>
          <p:cNvSpPr/>
          <p:nvPr/>
        </p:nvSpPr>
        <p:spPr>
          <a:xfrm>
            <a:off x="120" y="1686612"/>
            <a:ext cx="9143880" cy="523220"/>
          </a:xfrm>
          <a:prstGeom prst="rect">
            <a:avLst/>
          </a:prstGeom>
        </p:spPr>
        <p:txBody>
          <a:bodyPr wrap="square">
            <a:spAutoFit/>
          </a:bodyPr>
          <a:lstStyle/>
          <a:p>
            <a:r>
              <a:rPr lang="en-US" sz="2800" b="1" i="1" dirty="0">
                <a:solidFill>
                  <a:srgbClr val="0033CC"/>
                </a:solidFill>
                <a:latin typeface="Times New Roman" panose="02020603050405020304" pitchFamily="18" charset="0"/>
                <a:cs typeface="Times New Roman" panose="02020603050405020304" pitchFamily="18" charset="0"/>
              </a:rPr>
              <a:t>1. </a:t>
            </a:r>
            <a:r>
              <a:rPr lang="en-US" sz="2800" b="1" i="1" dirty="0" err="1">
                <a:solidFill>
                  <a:srgbClr val="0033CC"/>
                </a:solidFill>
                <a:latin typeface="Times New Roman" panose="02020603050405020304" pitchFamily="18" charset="0"/>
                <a:cs typeface="Times New Roman" panose="02020603050405020304" pitchFamily="18" charset="0"/>
              </a:rPr>
              <a:t>Khám</a:t>
            </a:r>
            <a:r>
              <a:rPr lang="en-US" sz="2800" b="1" i="1" dirty="0">
                <a:solidFill>
                  <a:srgbClr val="0033CC"/>
                </a:solidFill>
                <a:latin typeface="Times New Roman" panose="02020603050405020304" pitchFamily="18" charset="0"/>
                <a:cs typeface="Times New Roman" panose="02020603050405020304" pitchFamily="18" charset="0"/>
              </a:rPr>
              <a:t> </a:t>
            </a:r>
            <a:r>
              <a:rPr lang="en-US" sz="2800" b="1" i="1" dirty="0" err="1">
                <a:solidFill>
                  <a:srgbClr val="0033CC"/>
                </a:solidFill>
                <a:latin typeface="Times New Roman" panose="02020603050405020304" pitchFamily="18" charset="0"/>
                <a:cs typeface="Times New Roman" panose="02020603050405020304" pitchFamily="18" charset="0"/>
              </a:rPr>
              <a:t>phá</a:t>
            </a:r>
            <a:r>
              <a:rPr lang="en-US" sz="2800" b="1" i="1" dirty="0">
                <a:solidFill>
                  <a:srgbClr val="0033CC"/>
                </a:solidFill>
                <a:latin typeface="Times New Roman" panose="02020603050405020304" pitchFamily="18" charset="0"/>
                <a:cs typeface="Times New Roman" panose="02020603050405020304" pitchFamily="18" charset="0"/>
              </a:rPr>
              <a:t> </a:t>
            </a:r>
            <a:r>
              <a:rPr lang="en-US" sz="2800" b="1" i="1" dirty="0" err="1">
                <a:solidFill>
                  <a:srgbClr val="0033CC"/>
                </a:solidFill>
                <a:latin typeface="Times New Roman" panose="02020603050405020304" pitchFamily="18" charset="0"/>
                <a:cs typeface="Times New Roman" panose="02020603050405020304" pitchFamily="18" charset="0"/>
              </a:rPr>
              <a:t>về</a:t>
            </a:r>
            <a:r>
              <a:rPr lang="en-US" sz="2800" b="1" i="1" dirty="0">
                <a:solidFill>
                  <a:srgbClr val="0033CC"/>
                </a:solidFill>
                <a:latin typeface="Times New Roman" panose="02020603050405020304" pitchFamily="18" charset="0"/>
                <a:cs typeface="Times New Roman" panose="02020603050405020304" pitchFamily="18" charset="0"/>
              </a:rPr>
              <a:t> </a:t>
            </a:r>
            <a:r>
              <a:rPr lang="en-US" sz="2800" b="1" i="1" dirty="0" err="1">
                <a:solidFill>
                  <a:srgbClr val="0033CC"/>
                </a:solidFill>
                <a:latin typeface="Times New Roman" panose="02020603050405020304" pitchFamily="18" charset="0"/>
                <a:cs typeface="Times New Roman" panose="02020603050405020304" pitchFamily="18" charset="0"/>
              </a:rPr>
              <a:t>sự</a:t>
            </a:r>
            <a:r>
              <a:rPr lang="en-US" sz="2800" b="1" i="1" dirty="0">
                <a:solidFill>
                  <a:srgbClr val="0033CC"/>
                </a:solidFill>
                <a:latin typeface="Times New Roman" panose="02020603050405020304" pitchFamily="18" charset="0"/>
                <a:cs typeface="Times New Roman" panose="02020603050405020304" pitchFamily="18" charset="0"/>
              </a:rPr>
              <a:t> ra </a:t>
            </a:r>
            <a:r>
              <a:rPr lang="en-US" sz="2800" b="1" i="1" dirty="0" err="1">
                <a:solidFill>
                  <a:srgbClr val="0033CC"/>
                </a:solidFill>
                <a:latin typeface="Times New Roman" panose="02020603050405020304" pitchFamily="18" charset="0"/>
                <a:cs typeface="Times New Roman" panose="02020603050405020304" pitchFamily="18" charset="0"/>
              </a:rPr>
              <a:t>đời</a:t>
            </a:r>
            <a:r>
              <a:rPr lang="en-US" sz="2800" b="1" i="1" dirty="0">
                <a:solidFill>
                  <a:srgbClr val="0033CC"/>
                </a:solidFill>
                <a:latin typeface="Times New Roman" panose="02020603050405020304" pitchFamily="18" charset="0"/>
                <a:cs typeface="Times New Roman" panose="02020603050405020304" pitchFamily="18" charset="0"/>
              </a:rPr>
              <a:t> </a:t>
            </a:r>
            <a:r>
              <a:rPr lang="vi-VN" sz="2800" b="1" i="1" dirty="0">
                <a:solidFill>
                  <a:srgbClr val="0033CC"/>
                </a:solidFill>
                <a:latin typeface="Times New Roman" panose="02020603050405020304" pitchFamily="18" charset="0"/>
                <a:cs typeface="Times New Roman" panose="02020603050405020304" pitchFamily="18" charset="0"/>
              </a:rPr>
              <a:t>ra đời của Nhà máy Cơ khí Hà Nội</a:t>
            </a:r>
          </a:p>
        </p:txBody>
      </p:sp>
      <p:sp>
        <p:nvSpPr>
          <p:cNvPr id="7" name="Text Box 9"/>
          <p:cNvSpPr txBox="1"/>
          <p:nvPr/>
        </p:nvSpPr>
        <p:spPr>
          <a:xfrm>
            <a:off x="1295370" y="-76108"/>
            <a:ext cx="6934134" cy="523220"/>
          </a:xfrm>
          <a:prstGeom prst="rect">
            <a:avLst/>
          </a:prstGeom>
          <a:noFill/>
          <a:ln w="9525">
            <a:noFill/>
          </a:ln>
        </p:spPr>
        <p:txBody>
          <a:bodyPr wrap="square" anchor="t" anchorCtr="0">
            <a:spAutoFit/>
          </a:bodyPr>
          <a:lstStyle/>
          <a:p>
            <a:pPr algn="ctr" eaLnBrk="0" hangingPunct="0"/>
            <a:r>
              <a:rPr lang="en-US" altLang="en-US" sz="2800" dirty="0">
                <a:solidFill>
                  <a:srgbClr val="0033CC"/>
                </a:solidFill>
                <a:latin typeface="Times New Roman" panose="02020603050405020304" pitchFamily="18" charset="0"/>
              </a:rPr>
              <a:t> </a:t>
            </a:r>
          </a:p>
        </p:txBody>
      </p:sp>
      <p:sp>
        <p:nvSpPr>
          <p:cNvPr id="8" name="Text Box 9"/>
          <p:cNvSpPr txBox="1"/>
          <p:nvPr/>
        </p:nvSpPr>
        <p:spPr>
          <a:xfrm>
            <a:off x="457200" y="304882"/>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 y="3048010"/>
            <a:ext cx="9143879" cy="1200329"/>
          </a:xfrm>
          <a:prstGeom prst="rect">
            <a:avLst/>
          </a:prstGeom>
          <a:noFill/>
        </p:spPr>
        <p:txBody>
          <a:bodyPr wrap="square" rtlCol="0">
            <a:spAutoFit/>
          </a:bodyPr>
          <a:lstStyle/>
          <a:p>
            <a:r>
              <a:rPr lang="en-US" sz="3600" b="1" dirty="0">
                <a:solidFill>
                  <a:srgbClr val="0070C0"/>
                </a:solidFill>
                <a:latin typeface="Times New Roman" panose="02020603050405020304" pitchFamily="18" charset="0"/>
                <a:cs typeface="Times New Roman" panose="02020603050405020304" pitchFamily="18" charset="0"/>
              </a:rPr>
              <a:t>a) </a:t>
            </a:r>
            <a:r>
              <a:rPr lang="vi-VN" sz="3600" b="1" dirty="0">
                <a:solidFill>
                  <a:srgbClr val="0070C0"/>
                </a:solidFill>
                <a:latin typeface="Times New Roman" panose="02020603050405020304" pitchFamily="18" charset="0"/>
                <a:cs typeface="Times New Roman" panose="02020603050405020304" pitchFamily="18" charset="0"/>
              </a:rPr>
              <a:t>Đọc </a:t>
            </a:r>
            <a:r>
              <a:rPr lang="en-US" sz="3600" b="1" dirty="0" err="1">
                <a:solidFill>
                  <a:srgbClr val="0070C0"/>
                </a:solidFill>
                <a:latin typeface="Times New Roman" panose="02020603050405020304" pitchFamily="18" charset="0"/>
                <a:cs typeface="Times New Roman" panose="02020603050405020304" pitchFamily="18" charset="0"/>
              </a:rPr>
              <a:t>thông</a:t>
            </a:r>
            <a:r>
              <a:rPr lang="en-US" sz="3600" b="1" dirty="0">
                <a:solidFill>
                  <a:srgbClr val="0070C0"/>
                </a:solidFill>
                <a:latin typeface="Times New Roman" panose="02020603050405020304" pitchFamily="18" charset="0"/>
                <a:cs typeface="Times New Roman" panose="02020603050405020304" pitchFamily="18" charset="0"/>
              </a:rPr>
              <a:t> tin </a:t>
            </a:r>
            <a:r>
              <a:rPr lang="en-US" sz="3600" b="1" dirty="0" err="1">
                <a:solidFill>
                  <a:srgbClr val="0070C0"/>
                </a:solidFill>
                <a:latin typeface="Times New Roman" panose="02020603050405020304" pitchFamily="18" charset="0"/>
                <a:cs typeface="Times New Roman" panose="02020603050405020304" pitchFamily="18" charset="0"/>
              </a:rPr>
              <a:t>trong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sách</a:t>
            </a:r>
            <a:r>
              <a:rPr lang="en-US" sz="3600" b="1" dirty="0">
                <a:solidFill>
                  <a:srgbClr val="0070C0"/>
                </a:solidFill>
                <a:latin typeface="Times New Roman" panose="02020603050405020304" pitchFamily="18" charset="0"/>
                <a:cs typeface="Times New Roman" panose="02020603050405020304" pitchFamily="18" charset="0"/>
              </a:rPr>
              <a:t> HDH </a:t>
            </a:r>
            <a:r>
              <a:rPr lang="en-US" sz="3600" b="1" dirty="0" err="1">
                <a:solidFill>
                  <a:srgbClr val="0070C0"/>
                </a:solidFill>
                <a:latin typeface="Times New Roman" panose="02020603050405020304" pitchFamily="18" charset="0"/>
                <a:cs typeface="Times New Roman" panose="02020603050405020304" pitchFamily="18" charset="0"/>
              </a:rPr>
              <a:t>kết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quan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sát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các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để</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trả</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lời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câu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hỏi</a:t>
            </a:r>
            <a:endParaRPr lang="vi-VN" sz="3600" b="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750" b="90000" l="4308" r="99077">
                        <a14:foregroundMark x1="14154" y1="57500" x2="4308" y2="81750"/>
                        <a14:foregroundMark x1="41846" y1="82250" x2="58462" y2="88000"/>
                        <a14:foregroundMark x1="67231" y1="85750" x2="77385" y2="89250"/>
                        <a14:foregroundMark x1="87231" y1="39750" x2="99077" y2="40250"/>
                        <a14:foregroundMark x1="49385" y1="11750" x2="48000" y2="1750"/>
                        <a14:foregroundMark x1="63538" y1="80500" x2="64308" y2="84000"/>
                        <a14:foregroundMark x1="69385" y1="47750" x2="68615" y2="58250"/>
                        <a14:foregroundMark x1="89692" y1="67250" x2="87538" y2="77750"/>
                        <a14:foregroundMark x1="90923" y1="67250" x2="89231" y2="81750"/>
                      </a14:backgroundRemoval>
                    </a14:imgEffect>
                  </a14:imgLayer>
                </a14:imgProps>
              </a:ext>
              <a:ext uri="{28A0092B-C50C-407E-A947-70E740481C1C}">
                <a14:useLocalDpi xmlns:a14="http://schemas.microsoft.com/office/drawing/2010/main" val="0"/>
              </a:ext>
            </a:extLst>
          </a:blip>
          <a:stretch>
            <a:fillRect/>
          </a:stretch>
        </p:blipFill>
        <p:spPr>
          <a:xfrm>
            <a:off x="1905120" y="4481646"/>
            <a:ext cx="4032448" cy="2376264"/>
          </a:xfrm>
          <a:prstGeom prst="rect">
            <a:avLst/>
          </a:prstGeom>
        </p:spPr>
      </p:pic>
      <p:sp>
        <p:nvSpPr>
          <p:cNvPr id="8" name="Rectangle 7"/>
          <p:cNvSpPr/>
          <p:nvPr/>
        </p:nvSpPr>
        <p:spPr>
          <a:xfrm>
            <a:off x="0" y="1434421"/>
            <a:ext cx="9143999" cy="1384995"/>
          </a:xfrm>
          <a:prstGeom prst="rect">
            <a:avLst/>
          </a:prstGeom>
        </p:spPr>
        <p:txBody>
          <a:bodyPr wrap="square">
            <a:spAutoFit/>
          </a:bodyPr>
          <a:lstStyle/>
          <a:p>
            <a:pPr algn="just"/>
            <a:r>
              <a:rPr lang="vi-VN" sz="2800" b="1" dirty="0">
                <a:solidFill>
                  <a:srgbClr val="0033CC"/>
                </a:solidFill>
                <a:latin typeface="+mj-lt"/>
              </a:rPr>
              <a:t>2. Tìm hiểu những đóng góp của nhà máy Cơ Khí Hà Nội trong công cuộc xây dựng chủ nghĩa xã hội ở miền Bắc và đấu tranh thống nhất đất nước</a:t>
            </a:r>
          </a:p>
        </p:txBody>
      </p:sp>
      <p:sp>
        <p:nvSpPr>
          <p:cNvPr id="5" name="Text Box 9"/>
          <p:cNvSpPr txBox="1"/>
          <p:nvPr/>
        </p:nvSpPr>
        <p:spPr>
          <a:xfrm>
            <a:off x="1295370" y="-76108"/>
            <a:ext cx="6934134" cy="523220"/>
          </a:xfrm>
          <a:prstGeom prst="rect">
            <a:avLst/>
          </a:prstGeom>
          <a:noFill/>
          <a:ln w="9525">
            <a:noFill/>
          </a:ln>
        </p:spPr>
        <p:txBody>
          <a:bodyPr wrap="square" anchor="t" anchorCtr="0">
            <a:spAutoFit/>
          </a:bodyPr>
          <a:lstStyle/>
          <a:p>
            <a:pPr algn="ctr" eaLnBrk="0" hangingPunct="0"/>
            <a:r>
              <a:rPr lang="en-US" altLang="en-US" sz="2800" dirty="0">
                <a:solidFill>
                  <a:srgbClr val="0033CC"/>
                </a:solidFill>
                <a:latin typeface="Times New Roman" panose="02020603050405020304" pitchFamily="18" charset="0"/>
              </a:rPr>
              <a:t> </a:t>
            </a:r>
          </a:p>
        </p:txBody>
      </p:sp>
      <p:sp>
        <p:nvSpPr>
          <p:cNvPr id="6" name="Text Box 9"/>
          <p:cNvSpPr txBox="1"/>
          <p:nvPr/>
        </p:nvSpPr>
        <p:spPr>
          <a:xfrm>
            <a:off x="457200" y="304882"/>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52846" y="6258492"/>
            <a:ext cx="89815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r>
              <a:rPr lang="en-US" sz="2800" b="1" i="0">
                <a:solidFill>
                  <a:srgbClr val="0000FF"/>
                </a:solidFill>
              </a:rPr>
              <a:t>Bác Hồ đang xem sản phẩm đầu tiên của nhà máy</a:t>
            </a:r>
          </a:p>
        </p:txBody>
      </p:sp>
      <p:pic>
        <p:nvPicPr>
          <p:cNvPr id="5" name="Picture 9" descr="70011179-13691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526"/>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p:nvPr/>
        </p:nvSpPr>
        <p:spPr>
          <a:xfrm>
            <a:off x="457200" y="304882"/>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l="21896" t="15659" r="8099" b="29822"/>
          <a:stretch>
            <a:fillRect/>
          </a:stretch>
        </p:blipFill>
        <p:spPr bwMode="auto">
          <a:xfrm>
            <a:off x="0" y="1219258"/>
            <a:ext cx="9143999" cy="50541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9"/>
          <p:cNvSpPr txBox="1">
            <a:spLocks noChangeArrowheads="1"/>
          </p:cNvSpPr>
          <p:nvPr/>
        </p:nvSpPr>
        <p:spPr bwMode="auto">
          <a:xfrm>
            <a:off x="26930" y="6156754"/>
            <a:ext cx="9077334" cy="777354"/>
          </a:xfrm>
          <a:prstGeom prst="rect">
            <a:avLst/>
          </a:prstGeom>
          <a:noFill/>
          <a:ln>
            <a:noFill/>
          </a:ln>
        </p:spPr>
        <p:txBody>
          <a:bodyPr wrap="square" lIns="282156" tIns="141078" rIns="282156" bIns="141078">
            <a:spAutoFit/>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algn="ctr" eaLnBrk="1" hangingPunct="1">
              <a:spcBef>
                <a:spcPct val="50000"/>
              </a:spcBef>
              <a:buFont typeface="Wingdings" panose="05000000000000000000" pitchFamily="2" charset="2"/>
              <a:buNone/>
            </a:pPr>
            <a:r>
              <a:rPr lang="en-US" sz="3200" b="1">
                <a:solidFill>
                  <a:srgbClr val="0000FF"/>
                </a:solidFill>
                <a:latin typeface="Times New Roman" panose="02020603050405020304" pitchFamily="18" charset="0"/>
              </a:rPr>
              <a:t>Nhà máy Cơ khí Hà Nội</a:t>
            </a:r>
          </a:p>
        </p:txBody>
      </p:sp>
      <p:sp>
        <p:nvSpPr>
          <p:cNvPr id="7" name="Text Box 9"/>
          <p:cNvSpPr txBox="1"/>
          <p:nvPr/>
        </p:nvSpPr>
        <p:spPr>
          <a:xfrm>
            <a:off x="457200" y="304882"/>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0+ hình ảnh nhà máy cơ khí hà n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54"/>
            <a:ext cx="9173541" cy="49528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00722"/>
            <a:ext cx="9144000" cy="457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70C0"/>
                </a:solidFill>
                <a:latin typeface="Times New Roman" panose="02020603050405020304" pitchFamily="18" charset="0"/>
                <a:cs typeface="Times New Roman" panose="02020603050405020304" pitchFamily="18" charset="0"/>
              </a:rPr>
              <a:t>NHÀ MÁY CƠ KHÍ HÀ NỘI</a:t>
            </a:r>
          </a:p>
        </p:txBody>
      </p:sp>
      <p:sp>
        <p:nvSpPr>
          <p:cNvPr id="5" name="Text Box 9"/>
          <p:cNvSpPr txBox="1"/>
          <p:nvPr/>
        </p:nvSpPr>
        <p:spPr>
          <a:xfrm>
            <a:off x="457200" y="304882"/>
            <a:ext cx="8305690" cy="954107"/>
          </a:xfrm>
          <a:prstGeom prst="rect">
            <a:avLst/>
          </a:prstGeom>
          <a:noFill/>
          <a:ln w="9525">
            <a:noFill/>
          </a:ln>
        </p:spPr>
        <p:txBody>
          <a:bodyPr wrap="square" anchor="t" anchorCtr="0">
            <a:spAutoFit/>
          </a:bodyPr>
          <a:lstStyle/>
          <a:p>
            <a:pPr algn="ctr" eaLnBrk="0" hangingPunct="0"/>
            <a:r>
              <a:rPr lang="en-US" altLang="en-US" sz="2800" dirty="0">
                <a:solidFill>
                  <a:srgbClr val="00B050"/>
                </a:solidFill>
              </a:rPr>
              <a:t>Lịch sử</a:t>
            </a:r>
          </a:p>
          <a:p>
            <a:pPr algn="ctr" eaLnBrk="0" hangingPunct="0"/>
            <a:r>
              <a:rPr lang="en-US" altLang="en-US" sz="2800" dirty="0">
                <a:solidFill>
                  <a:srgbClr val="FF0000"/>
                </a:solidFill>
              </a:rPr>
              <a:t>NHÀ MÁY HIỆN ĐẠI ĐẦU TIÊN CỦA NƯỚC 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áy phay công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716" y="0"/>
            <a:ext cx="4416283" cy="325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áy t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716" y="3778249"/>
            <a:ext cx="4416284"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5306561" y="3320157"/>
            <a:ext cx="2667000" cy="396875"/>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sz="2000" b="1" i="0">
                <a:solidFill>
                  <a:srgbClr val="0000FF"/>
                </a:solidFill>
              </a:rPr>
              <a:t>Máy phay công nghiệp</a:t>
            </a:r>
          </a:p>
        </p:txBody>
      </p:sp>
      <p:sp>
        <p:nvSpPr>
          <p:cNvPr id="7" name="Text Box 10"/>
          <p:cNvSpPr txBox="1">
            <a:spLocks noChangeArrowheads="1"/>
          </p:cNvSpPr>
          <p:nvPr/>
        </p:nvSpPr>
        <p:spPr bwMode="auto">
          <a:xfrm>
            <a:off x="6057900" y="6344493"/>
            <a:ext cx="1219200" cy="396875"/>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sz="2000" b="1" i="0">
                <a:solidFill>
                  <a:srgbClr val="0000FF"/>
                </a:solidFill>
              </a:rPr>
              <a:t>Máy tiện</a:t>
            </a:r>
          </a:p>
        </p:txBody>
      </p:sp>
      <p:pic>
        <p:nvPicPr>
          <p:cNvPr id="8" name="Picture 11" descr="Máy phay c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32300" cy="327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Máy khoan cầ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92537"/>
            <a:ext cx="4421494" cy="247924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 Box 13"/>
          <p:cNvSpPr txBox="1">
            <a:spLocks noChangeArrowheads="1"/>
          </p:cNvSpPr>
          <p:nvPr/>
        </p:nvSpPr>
        <p:spPr bwMode="auto">
          <a:xfrm>
            <a:off x="1671187" y="6323430"/>
            <a:ext cx="1600200" cy="396875"/>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sz="2000" b="1" i="0">
                <a:solidFill>
                  <a:srgbClr val="0000FF"/>
                </a:solidFill>
              </a:rPr>
              <a:t>Máy khoan</a:t>
            </a:r>
          </a:p>
        </p:txBody>
      </p:sp>
      <p:sp>
        <p:nvSpPr>
          <p:cNvPr id="11" name="Text Box 14"/>
          <p:cNvSpPr txBox="1">
            <a:spLocks noChangeArrowheads="1"/>
          </p:cNvSpPr>
          <p:nvPr/>
        </p:nvSpPr>
        <p:spPr bwMode="auto">
          <a:xfrm>
            <a:off x="1421222" y="3306548"/>
            <a:ext cx="2057400" cy="396875"/>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50000"/>
              </a:spcBef>
            </a:pPr>
            <a:r>
              <a:rPr lang="en-US" sz="2000" b="1" i="0">
                <a:solidFill>
                  <a:srgbClr val="0000FF"/>
                </a:solidFill>
              </a:rPr>
              <a:t>Máy phay gỗ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1019</Words>
  <Application>Microsoft Office PowerPoint</Application>
  <PresentationFormat>On-screen Show (4:3)</PresentationFormat>
  <Paragraphs>103</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.VnTime</vt:lpstr>
      <vt:lpstr>Arial</vt:lpstr>
      <vt:lpstr>Times New Roman</vt:lpstr>
      <vt:lpstr>Wingdings</vt:lpstr>
      <vt:lpstr>Default Design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AI NHANH  - AI ĐÚNG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The hung</dc:creator>
  <cp:lastModifiedBy>Hà Minh Châu</cp:lastModifiedBy>
  <cp:revision>184</cp:revision>
  <dcterms:created xsi:type="dcterms:W3CDTF">2009-02-15T00:23:00Z</dcterms:created>
  <dcterms:modified xsi:type="dcterms:W3CDTF">2022-05-22T17:39:07Z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5560DDF852834043B7A9DDEA0FE57E7B</vt:lpwstr>
  </property>
  <property fmtid="{D5CDD505-2E9C-101B-9397-08002B2CF9AE}" pid="3" name="KSOProductBuildVer">
    <vt:lpwstr>1033-11.2.0.11074</vt:lpwstr>
  </property>
</Properties>
</file>