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2"/>
  </p:notesMasterIdLst>
  <p:sldIdLst>
    <p:sldId id="1006" r:id="rId2"/>
    <p:sldId id="291" r:id="rId3"/>
    <p:sldId id="295" r:id="rId4"/>
    <p:sldId id="269" r:id="rId5"/>
    <p:sldId id="271" r:id="rId6"/>
    <p:sldId id="273" r:id="rId7"/>
    <p:sldId id="274" r:id="rId8"/>
    <p:sldId id="275" r:id="rId9"/>
    <p:sldId id="302" r:id="rId10"/>
    <p:sldId id="301" r:id="rId11"/>
    <p:sldId id="259" r:id="rId12"/>
    <p:sldId id="300" r:id="rId13"/>
    <p:sldId id="299" r:id="rId14"/>
    <p:sldId id="298" r:id="rId15"/>
    <p:sldId id="294" r:id="rId16"/>
    <p:sldId id="293" r:id="rId17"/>
    <p:sldId id="288" r:id="rId18"/>
    <p:sldId id="287" r:id="rId19"/>
    <p:sldId id="297" r:id="rId20"/>
    <p:sldId id="296" r:id="rId2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1522" y="5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image" Target="../media/image9.w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image" Target="../media/image9.w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image" Target="../media/image15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wmf"/></Relationships>
</file>

<file path=ppt/drawings/_rels/vmlDrawing5.vml.rels><?xml version="1.0" encoding="UTF-8" standalone="yes"?>
<Relationships xmlns="http://schemas.openxmlformats.org/package/2006/relationships"><Relationship Id="rId2" Type="http://schemas.openxmlformats.org/officeDocument/2006/relationships/image" Target="../media/image33.emf"/><Relationship Id="rId1" Type="http://schemas.openxmlformats.org/officeDocument/2006/relationships/image" Target="../media/image15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DCDEFEF-1B61-4844-8E65-DC1EC46D4D75}" type="datetimeFigureOut">
              <a:rPr lang="en-US" smtClean="0"/>
              <a:pPr/>
              <a:t>5/22/2022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AD5373D-7A4A-4CBD-9821-6B718250797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04148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F8D2475-527B-4966-8151-8115E810C8C7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286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95BED4E-B32F-435F-837F-2650AD75BDFC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296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7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073DACE-FB6B-436F-A47D-8882E22E748F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317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5B7FAAB-169E-42E4-997A-0687BC3ECABD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327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9C11523-4208-4B20-8E1F-83CA744CC35D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337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7A61053-22F7-4E31-9636-747C9E954865}" type="slidenum">
              <a:rPr lang="en-US" smtClean="0"/>
              <a:pPr/>
              <a:t>18</a:t>
            </a:fld>
            <a:endParaRPr lang="en-US"/>
          </a:p>
        </p:txBody>
      </p:sp>
      <p:sp>
        <p:nvSpPr>
          <p:cNvPr id="430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371600"/>
            <a:ext cx="7848600" cy="1927225"/>
          </a:xfrm>
        </p:spPr>
        <p:txBody>
          <a:bodyPr anchor="b">
            <a:noAutofit/>
          </a:bodyPr>
          <a:lstStyle>
            <a:lvl1pPr>
              <a:defRPr sz="5400" cap="all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505200"/>
            <a:ext cx="64008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981C28-9A20-4F8B-8501-69A1006B182E}" type="datetimeFigureOut">
              <a:rPr lang="en-US" smtClean="0"/>
              <a:pPr/>
              <a:t>5/22/2022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6EA37C-AB20-49AF-9AF3-3A2853AB7623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685800" y="3398520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981C28-9A20-4F8B-8501-69A1006B182E}" type="datetimeFigureOut">
              <a:rPr lang="en-US" smtClean="0"/>
              <a:pPr/>
              <a:t>5/22/2022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6EA37C-AB20-49AF-9AF3-3A2853AB762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09600"/>
            <a:ext cx="2057400" cy="5867400"/>
          </a:xfrm>
        </p:spPr>
        <p:txBody>
          <a:bodyPr vert="eaVert" anchor="b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6019800" cy="5867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981C28-9A20-4F8B-8501-69A1006B182E}" type="datetimeFigureOut">
              <a:rPr lang="en-US" smtClean="0"/>
              <a:pPr/>
              <a:t>5/22/2022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6EA37C-AB20-49AF-9AF3-3A2853AB762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57200" y="3938588"/>
            <a:ext cx="4038600" cy="2187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FB7FD50-4CE2-4E5C-B749-7A1B121E0D1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34182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981C28-9A20-4F8B-8501-69A1006B182E}" type="datetimeFigureOut">
              <a:rPr lang="en-US" smtClean="0"/>
              <a:pPr/>
              <a:t>5/22/2022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6EA37C-AB20-49AF-9AF3-3A2853AB762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362200"/>
            <a:ext cx="7772400" cy="2200275"/>
          </a:xfrm>
        </p:spPr>
        <p:txBody>
          <a:bodyPr anchor="b">
            <a:normAutofit/>
          </a:bodyPr>
          <a:lstStyle>
            <a:lvl1pPr algn="l">
              <a:defRPr sz="48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626864"/>
            <a:ext cx="77724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981C28-9A20-4F8B-8501-69A1006B182E}" type="datetimeFigureOut">
              <a:rPr lang="en-US" smtClean="0"/>
              <a:pPr/>
              <a:t>5/22/2022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6EA37C-AB20-49AF-9AF3-3A2853AB7623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>
            <a:off x="731520" y="4599432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981C28-9A20-4F8B-8501-69A1006B182E}" type="datetimeFigureOut">
              <a:rPr lang="en-US" smtClean="0"/>
              <a:pPr/>
              <a:t>5/22/2022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6EA37C-AB20-49AF-9AF3-3A2853AB762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488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lang="en-US" sz="2000" b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488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981C28-9A20-4F8B-8501-69A1006B182E}" type="datetimeFigureOut">
              <a:rPr lang="en-US" smtClean="0"/>
              <a:pPr/>
              <a:t>5/22/2022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6EA37C-AB20-49AF-9AF3-3A2853AB7623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 rot="5400000">
            <a:off x="2217817" y="4045823"/>
            <a:ext cx="4709160" cy="794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981C28-9A20-4F8B-8501-69A1006B182E}" type="datetimeFigureOut">
              <a:rPr lang="en-US" smtClean="0"/>
              <a:pPr/>
              <a:t>5/22/2022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6EA37C-AB20-49AF-9AF3-3A2853AB762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981C28-9A20-4F8B-8501-69A1006B182E}" type="datetimeFigureOut">
              <a:rPr lang="en-US" smtClean="0"/>
              <a:pPr/>
              <a:t>5/22/2022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6EA37C-AB20-49AF-9AF3-3A2853AB762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080"/>
            <a:ext cx="2139696" cy="1261872"/>
          </a:xfrm>
        </p:spPr>
        <p:txBody>
          <a:bodyPr anchor="b">
            <a:no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71800" y="792080"/>
            <a:ext cx="5715000" cy="55778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2130552"/>
            <a:ext cx="2139696" cy="424361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981C28-9A20-4F8B-8501-69A1006B182E}" type="datetimeFigureOut">
              <a:rPr lang="en-US" smtClean="0"/>
              <a:pPr/>
              <a:t>5/22/2022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6EA37C-AB20-49AF-9AF3-3A2853AB7623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 rot="5400000">
            <a:off x="-13116" y="3580206"/>
            <a:ext cx="557784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480"/>
            <a:ext cx="2142680" cy="126492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58610" y="838201"/>
            <a:ext cx="5904390" cy="5500456"/>
          </a:xfrm>
          <a:solidFill>
            <a:schemeClr val="bg2"/>
          </a:solidFill>
          <a:ln w="76200">
            <a:solidFill>
              <a:srgbClr val="FFFFFF"/>
            </a:solidFill>
            <a:miter lim="800000"/>
          </a:ln>
          <a:effectLst>
            <a:outerShdw blurRad="50800" dist="12700" dir="5400000" algn="t" rotWithShape="0">
              <a:prstClr val="black">
                <a:alpha val="59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133600"/>
            <a:ext cx="2139696" cy="424281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981C28-9A20-4F8B-8501-69A1006B182E}" type="datetimeFigureOut">
              <a:rPr lang="en-US" smtClean="0"/>
              <a:pPr/>
              <a:t>5/22/2022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6EA37C-AB20-49AF-9AF3-3A2853AB762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220786"/>
            <a:ext cx="9144000" cy="228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876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3657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18288"/>
            <a:ext cx="28956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8F981C28-9A20-4F8B-8501-69A1006B182E}" type="datetimeFigureOut">
              <a:rPr lang="en-US" smtClean="0"/>
              <a:pPr/>
              <a:t>5/22/2022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29000" y="18288"/>
            <a:ext cx="4114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18288"/>
            <a:ext cx="1066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1">
                <a:solidFill>
                  <a:srgbClr val="FFFFFF"/>
                </a:solidFill>
              </a:defRPr>
            </a:lvl1pPr>
          </a:lstStyle>
          <a:p>
            <a:fld id="{D26EA37C-AB20-49AF-9AF3-3A2853AB7623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 spc="-1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3716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gif"/><Relationship Id="rId5" Type="http://schemas.openxmlformats.org/officeDocument/2006/relationships/image" Target="../media/image26.gif"/><Relationship Id="rId4" Type="http://schemas.openxmlformats.org/officeDocument/2006/relationships/image" Target="../media/image25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3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6.gif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8.gif"/><Relationship Id="rId5" Type="http://schemas.openxmlformats.org/officeDocument/2006/relationships/image" Target="../media/image32.jpeg"/><Relationship Id="rId4" Type="http://schemas.openxmlformats.org/officeDocument/2006/relationships/image" Target="../media/image31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jpeg"/><Relationship Id="rId13" Type="http://schemas.openxmlformats.org/officeDocument/2006/relationships/image" Target="../media/image8.gif"/><Relationship Id="rId3" Type="http://schemas.openxmlformats.org/officeDocument/2006/relationships/notesSlide" Target="../notesSlides/notesSlide6.xml"/><Relationship Id="rId7" Type="http://schemas.openxmlformats.org/officeDocument/2006/relationships/image" Target="../media/image33.emf"/><Relationship Id="rId12" Type="http://schemas.openxmlformats.org/officeDocument/2006/relationships/image" Target="../media/image38.png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5.vml"/><Relationship Id="rId6" Type="http://schemas.openxmlformats.org/officeDocument/2006/relationships/oleObject" Target="../embeddings/oleObject9.bin"/><Relationship Id="rId11" Type="http://schemas.openxmlformats.org/officeDocument/2006/relationships/image" Target="../media/image37.png"/><Relationship Id="rId5" Type="http://schemas.openxmlformats.org/officeDocument/2006/relationships/image" Target="../media/image15.wmf"/><Relationship Id="rId10" Type="http://schemas.openxmlformats.org/officeDocument/2006/relationships/image" Target="../media/image36.png"/><Relationship Id="rId4" Type="http://schemas.openxmlformats.org/officeDocument/2006/relationships/oleObject" Target="../embeddings/oleObject8.bin"/><Relationship Id="rId9" Type="http://schemas.openxmlformats.org/officeDocument/2006/relationships/image" Target="../media/image35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gif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8.gif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openxmlformats.org/officeDocument/2006/relationships/image" Target="../media/image8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peg"/><Relationship Id="rId3" Type="http://schemas.openxmlformats.org/officeDocument/2006/relationships/notesSlide" Target="../notesSlides/notesSlide2.xml"/><Relationship Id="rId7" Type="http://schemas.openxmlformats.org/officeDocument/2006/relationships/image" Target="../media/image10.emf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5" Type="http://schemas.openxmlformats.org/officeDocument/2006/relationships/image" Target="../media/image9.wmf"/><Relationship Id="rId4" Type="http://schemas.openxmlformats.org/officeDocument/2006/relationships/oleObject" Target="../embeddings/oleObject1.bin"/><Relationship Id="rId9" Type="http://schemas.openxmlformats.org/officeDocument/2006/relationships/image" Target="../media/image8.gif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notesSlide" Target="../notesSlides/notesSlide3.xml"/><Relationship Id="rId7" Type="http://schemas.openxmlformats.org/officeDocument/2006/relationships/image" Target="../media/image11.emf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4.bin"/><Relationship Id="rId5" Type="http://schemas.openxmlformats.org/officeDocument/2006/relationships/image" Target="../media/image9.wmf"/><Relationship Id="rId10" Type="http://schemas.openxmlformats.org/officeDocument/2006/relationships/image" Target="../media/image14.gif"/><Relationship Id="rId4" Type="http://schemas.openxmlformats.org/officeDocument/2006/relationships/oleObject" Target="../embeddings/oleObject3.bin"/><Relationship Id="rId9" Type="http://schemas.openxmlformats.org/officeDocument/2006/relationships/image" Target="../media/image13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eg"/><Relationship Id="rId3" Type="http://schemas.openxmlformats.org/officeDocument/2006/relationships/notesSlide" Target="../notesSlides/notesSlide4.xml"/><Relationship Id="rId7" Type="http://schemas.openxmlformats.org/officeDocument/2006/relationships/image" Target="../media/image16.emf"/><Relationship Id="rId12" Type="http://schemas.openxmlformats.org/officeDocument/2006/relationships/image" Target="../media/image8.gif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6.bin"/><Relationship Id="rId11" Type="http://schemas.openxmlformats.org/officeDocument/2006/relationships/image" Target="../media/image20.jpeg"/><Relationship Id="rId5" Type="http://schemas.openxmlformats.org/officeDocument/2006/relationships/image" Target="../media/image15.wmf"/><Relationship Id="rId10" Type="http://schemas.openxmlformats.org/officeDocument/2006/relationships/image" Target="../media/image19.jpeg"/><Relationship Id="rId4" Type="http://schemas.openxmlformats.org/officeDocument/2006/relationships/oleObject" Target="../embeddings/oleObject5.bin"/><Relationship Id="rId9" Type="http://schemas.openxmlformats.org/officeDocument/2006/relationships/image" Target="../media/image18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gif"/><Relationship Id="rId3" Type="http://schemas.openxmlformats.org/officeDocument/2006/relationships/notesSlide" Target="../notesSlides/notesSlide5.xml"/><Relationship Id="rId7" Type="http://schemas.openxmlformats.org/officeDocument/2006/relationships/image" Target="../media/image21.jpeg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14.gif"/><Relationship Id="rId5" Type="http://schemas.openxmlformats.org/officeDocument/2006/relationships/image" Target="../media/image15.wmf"/><Relationship Id="rId4" Type="http://schemas.openxmlformats.org/officeDocument/2006/relationships/oleObject" Target="../embeddings/oleObject7.bin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F47ABC44-D04A-411D-9AA5-AB1FEA5F1DF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74" y="857250"/>
            <a:ext cx="9144000" cy="51435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123AB1D3-F011-43DE-8F93-3EC62D44AE53}"/>
              </a:ext>
            </a:extLst>
          </p:cNvPr>
          <p:cNvSpPr txBox="1"/>
          <p:nvPr/>
        </p:nvSpPr>
        <p:spPr>
          <a:xfrm>
            <a:off x="916096" y="1550527"/>
            <a:ext cx="6885481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TRƯỜNG TIỂU HỌC NGỌC LÂM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B6413DA-1517-4381-91DE-6FB11D0416B2}"/>
              </a:ext>
            </a:extLst>
          </p:cNvPr>
          <p:cNvSpPr txBox="1"/>
          <p:nvPr/>
        </p:nvSpPr>
        <p:spPr>
          <a:xfrm>
            <a:off x="3097688" y="2387443"/>
            <a:ext cx="3236745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5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Khoa </a:t>
            </a:r>
            <a:r>
              <a:rPr lang="en-US" sz="45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45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5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489A078-7AAD-4590-AC36-20254C8EF843}"/>
              </a:ext>
            </a:extLst>
          </p:cNvPr>
          <p:cNvSpPr txBox="1"/>
          <p:nvPr/>
        </p:nvSpPr>
        <p:spPr>
          <a:xfrm>
            <a:off x="2285063" y="3287689"/>
            <a:ext cx="4570125" cy="3000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35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42+43: SỬ DỤNG NĂNG L</a:t>
            </a:r>
            <a:r>
              <a:rPr lang="vi-VN" sz="135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sz="135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ỢNG CHẤT ĐỐT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D50F4747-3836-4B3C-9043-EBFFB0487432}"/>
              </a:ext>
            </a:extLst>
          </p:cNvPr>
          <p:cNvSpPr txBox="1"/>
          <p:nvPr/>
        </p:nvSpPr>
        <p:spPr>
          <a:xfrm>
            <a:off x="304800" y="3444794"/>
            <a:ext cx="7924800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0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TÁC ĐỘNG CỦA CON NGƯỜI ĐẾN MÔI TRƯỜNG RỪNG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C1E647B-0185-D9CF-DCAC-D0581E2363AE}"/>
              </a:ext>
            </a:extLst>
          </p:cNvPr>
          <p:cNvSpPr txBox="1"/>
          <p:nvPr/>
        </p:nvSpPr>
        <p:spPr>
          <a:xfrm>
            <a:off x="737420" y="5399753"/>
            <a:ext cx="6430297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1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GV : NGUYỄN THỊ THÚY HỒNG – LỚP 5A5</a:t>
            </a:r>
          </a:p>
        </p:txBody>
      </p:sp>
    </p:spTree>
    <p:extLst>
      <p:ext uri="{BB962C8B-B14F-4D97-AF65-F5344CB8AC3E}">
        <p14:creationId xmlns:p14="http://schemas.microsoft.com/office/powerpoint/2010/main" val="16843948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4" descr="Picture2">
            <a:extLst>
              <a:ext uri="{FF2B5EF4-FFF2-40B4-BE49-F238E27FC236}">
                <a16:creationId xmlns:a16="http://schemas.microsoft.com/office/drawing/2014/main" id="{55E397FC-2D9C-4E6E-A1B9-F98E92E652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921" y="-51181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WordArt 5">
            <a:extLst>
              <a:ext uri="{FF2B5EF4-FFF2-40B4-BE49-F238E27FC236}">
                <a16:creationId xmlns:a16="http://schemas.microsoft.com/office/drawing/2014/main" id="{593B2198-4343-4B11-A311-60E513334D5C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749349" y="152065"/>
            <a:ext cx="1752600" cy="304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200" kern="10" dirty="0" err="1">
                <a:ln w="63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chemeClr val="bg1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Khoa</a:t>
            </a:r>
            <a:r>
              <a:rPr lang="en-US" sz="3200" kern="10" dirty="0">
                <a:ln w="63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chemeClr val="bg1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 </a:t>
            </a:r>
            <a:r>
              <a:rPr lang="en-US" sz="3200" kern="10" dirty="0" err="1">
                <a:ln w="63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chemeClr val="bg1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học</a:t>
            </a:r>
            <a:r>
              <a:rPr lang="en-US" sz="3200" kern="10" dirty="0">
                <a:ln w="63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chemeClr val="bg1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:</a:t>
            </a:r>
          </a:p>
        </p:txBody>
      </p:sp>
      <p:sp>
        <p:nvSpPr>
          <p:cNvPr id="21" name="WordArt 6">
            <a:extLst>
              <a:ext uri="{FF2B5EF4-FFF2-40B4-BE49-F238E27FC236}">
                <a16:creationId xmlns:a16="http://schemas.microsoft.com/office/drawing/2014/main" id="{85164A13-4EDA-4ECF-A778-364DA9AE518C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3067411" y="82215"/>
            <a:ext cx="5334000" cy="444500"/>
          </a:xfrm>
          <a:prstGeom prst="rect">
            <a:avLst/>
          </a:prstGeom>
          <a:noFill/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3200" kern="10" dirty="0">
                <a:ln w="19050">
                  <a:solidFill>
                    <a:srgbClr val="00FF00"/>
                  </a:solidFill>
                  <a:round/>
                  <a:headEnd/>
                  <a:tailEnd/>
                </a:ln>
                <a:solidFill>
                  <a:srgbClr val="00B0F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itchFamily="18" charset="0"/>
                <a:cs typeface="Times New Roman" pitchFamily="18" charset="0"/>
              </a:rPr>
              <a:t>Tác động của con người đến môi trường rừng</a:t>
            </a:r>
            <a:endParaRPr lang="en-US" sz="3200" kern="10" dirty="0">
              <a:ln w="19050">
                <a:solidFill>
                  <a:srgbClr val="00FF00"/>
                </a:solidFill>
                <a:round/>
                <a:headEnd/>
                <a:tailEnd/>
              </a:ln>
              <a:solidFill>
                <a:srgbClr val="00B0F0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5" name="Group 2">
            <a:extLst>
              <a:ext uri="{FF2B5EF4-FFF2-40B4-BE49-F238E27FC236}">
                <a16:creationId xmlns:a16="http://schemas.microsoft.com/office/drawing/2014/main" id="{023C5A74-8D79-4D8D-BBF4-9C28D756242C}"/>
              </a:ext>
            </a:extLst>
          </p:cNvPr>
          <p:cNvGrpSpPr>
            <a:grpSpLocks/>
          </p:cNvGrpSpPr>
          <p:nvPr/>
        </p:nvGrpSpPr>
        <p:grpSpPr bwMode="auto">
          <a:xfrm>
            <a:off x="1588" y="-66675"/>
            <a:ext cx="9294812" cy="6924675"/>
            <a:chOff x="1487540" y="0"/>
            <a:chExt cx="9250140" cy="6871909"/>
          </a:xfrm>
        </p:grpSpPr>
        <p:pic>
          <p:nvPicPr>
            <p:cNvPr id="16" name="Picture 7" descr="lollipop[1]">
              <a:extLst>
                <a:ext uri="{FF2B5EF4-FFF2-40B4-BE49-F238E27FC236}">
                  <a16:creationId xmlns:a16="http://schemas.microsoft.com/office/drawing/2014/main" id="{2F1F0531-311A-4B9E-B568-907FAE312B69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 flipV="1">
              <a:off x="-1903360" y="3390900"/>
              <a:ext cx="6858000" cy="76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17" name="Group 4">
              <a:extLst>
                <a:ext uri="{FF2B5EF4-FFF2-40B4-BE49-F238E27FC236}">
                  <a16:creationId xmlns:a16="http://schemas.microsoft.com/office/drawing/2014/main" id="{5E02021F-113A-4180-9430-F6584ABB7B0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502530" y="13909"/>
              <a:ext cx="9235150" cy="6858000"/>
              <a:chOff x="-54690" y="0"/>
              <a:chExt cx="9235150" cy="6858000"/>
            </a:xfrm>
          </p:grpSpPr>
          <p:pic>
            <p:nvPicPr>
              <p:cNvPr id="18" name="Picture 7" descr="lollipop[1]">
                <a:extLst>
                  <a:ext uri="{FF2B5EF4-FFF2-40B4-BE49-F238E27FC236}">
                    <a16:creationId xmlns:a16="http://schemas.microsoft.com/office/drawing/2014/main" id="{1056A0B2-D586-4B29-9D8F-0754F2B49C09}"/>
                  </a:ext>
                </a:extLst>
              </p:cNvPr>
              <p:cNvPicPr>
                <a:picLocks noChangeAspect="1" noChangeArrowheads="1" noCrop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5400000" flipV="1">
                <a:off x="5658670" y="3372670"/>
                <a:ext cx="6858000" cy="11266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9" name="Picture 6" descr="lollipop[1]">
                <a:extLst>
                  <a:ext uri="{FF2B5EF4-FFF2-40B4-BE49-F238E27FC236}">
                    <a16:creationId xmlns:a16="http://schemas.microsoft.com/office/drawing/2014/main" id="{E106EB31-F435-417D-9C92-9370D06E62C2}"/>
                  </a:ext>
                </a:extLst>
              </p:cNvPr>
              <p:cNvPicPr>
                <a:picLocks noChangeAspect="1" noChangeArrowheads="1" noCrop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V="1">
                <a:off x="-54690" y="0"/>
                <a:ext cx="9142360" cy="10158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9" name="Picture 7" descr="lollipop[1]">
                <a:extLst>
                  <a:ext uri="{FF2B5EF4-FFF2-40B4-BE49-F238E27FC236}">
                    <a16:creationId xmlns:a16="http://schemas.microsoft.com/office/drawing/2014/main" id="{C1CB0452-1E98-49D7-B302-6D97B8DBF940}"/>
                  </a:ext>
                </a:extLst>
              </p:cNvPr>
              <p:cNvPicPr>
                <a:picLocks noChangeAspect="1" noChangeArrowheads="1" noCrop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V="1">
                <a:off x="38100" y="6756418"/>
                <a:ext cx="9142360" cy="10158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  <p:sp>
        <p:nvSpPr>
          <p:cNvPr id="26" name="Text Box 8">
            <a:extLst>
              <a:ext uri="{FF2B5EF4-FFF2-40B4-BE49-F238E27FC236}">
                <a16:creationId xmlns:a16="http://schemas.microsoft.com/office/drawing/2014/main" id="{6503AFD4-53A1-4EDB-8E4B-8A404E26B32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2374880"/>
            <a:ext cx="9144000" cy="2862322"/>
          </a:xfrm>
          <a:prstGeom prst="rect">
            <a:avLst/>
          </a:prstGeom>
          <a:noFill/>
          <a:ln w="76200" cmpd="tri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 eaLnBrk="0" hangingPunct="0">
              <a:spcBef>
                <a:spcPct val="50000"/>
              </a:spcBef>
            </a:pP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Kết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luận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nhiều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lí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do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khiến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rừng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bị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tàn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phá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nh</a:t>
            </a:r>
            <a:r>
              <a:rPr lang="vi-VN" sz="3600" dirty="0">
                <a:latin typeface="Times New Roman" pitchFamily="18" charset="0"/>
                <a:cs typeface="Times New Roman" pitchFamily="18" charset="0"/>
              </a:rPr>
              <a:t>ư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vi-VN" sz="3600" dirty="0">
                <a:latin typeface="Times New Roman" pitchFamily="18" charset="0"/>
                <a:cs typeface="Times New Roman" pitchFamily="18" charset="0"/>
              </a:rPr>
              <a:t>đ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ốt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rừng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n</a:t>
            </a:r>
            <a:r>
              <a:rPr lang="vi-VN" sz="3600" dirty="0">
                <a:latin typeface="Times New Roman" pitchFamily="18" charset="0"/>
                <a:cs typeface="Times New Roman" pitchFamily="18" charset="0"/>
              </a:rPr>
              <a:t>ươ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ng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rẫy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lấy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củi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vi-VN" sz="3600" dirty="0">
                <a:latin typeface="Times New Roman" pitchFamily="18" charset="0"/>
                <a:cs typeface="Times New Roman" pitchFamily="18" charset="0"/>
              </a:rPr>
              <a:t>đ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ốt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than,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lấy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gỗ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vi-VN" sz="3600" dirty="0">
                <a:latin typeface="Times New Roman" pitchFamily="18" charset="0"/>
                <a:cs typeface="Times New Roman" pitchFamily="18" charset="0"/>
              </a:rPr>
              <a:t>đ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óng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3600" dirty="0">
                <a:latin typeface="Times New Roman" pitchFamily="18" charset="0"/>
                <a:cs typeface="Times New Roman" pitchFamily="18" charset="0"/>
              </a:rPr>
              <a:t>đ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ồ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dùng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…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phá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rừng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3600" dirty="0">
                <a:latin typeface="Times New Roman" pitchFamily="18" charset="0"/>
                <a:cs typeface="Times New Roman" pitchFamily="18" charset="0"/>
              </a:rPr>
              <a:t>đ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ể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lấy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3600" dirty="0">
                <a:latin typeface="Times New Roman" pitchFamily="18" charset="0"/>
                <a:cs typeface="Times New Roman" pitchFamily="18" charset="0"/>
              </a:rPr>
              <a:t>đ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ất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3600" dirty="0">
                <a:latin typeface="Times New Roman" pitchFamily="18" charset="0"/>
                <a:cs typeface="Times New Roman" pitchFamily="18" charset="0"/>
              </a:rPr>
              <a:t>đư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ờng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xây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dựng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khu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công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nghiệp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khu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thái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vui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ch</a:t>
            </a:r>
            <a:r>
              <a:rPr lang="vi-VN" sz="3600" dirty="0">
                <a:latin typeface="Times New Roman" pitchFamily="18" charset="0"/>
                <a:cs typeface="Times New Roman" pitchFamily="18" charset="0"/>
              </a:rPr>
              <a:t>ơ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i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giải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trí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,… </a:t>
            </a:r>
          </a:p>
        </p:txBody>
      </p:sp>
      <p:sp>
        <p:nvSpPr>
          <p:cNvPr id="27" name="Text Box 9">
            <a:extLst>
              <a:ext uri="{FF2B5EF4-FFF2-40B4-BE49-F238E27FC236}">
                <a16:creationId xmlns:a16="http://schemas.microsoft.com/office/drawing/2014/main" id="{0B01D534-72BC-48DD-A0FA-83E5182A6A1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" y="1200150"/>
            <a:ext cx="853440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Hoạt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động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1: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nguyên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dẫn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3600" b="1" dirty="0">
                <a:latin typeface="Times New Roman" pitchFamily="18" charset="0"/>
                <a:cs typeface="Times New Roman" pitchFamily="18" charset="0"/>
              </a:rPr>
              <a:t>đ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ến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việc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rừng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bị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tàn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phá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  <p:sp>
        <p:nvSpPr>
          <p:cNvPr id="28" name="Text Box 10">
            <a:extLst>
              <a:ext uri="{FF2B5EF4-FFF2-40B4-BE49-F238E27FC236}">
                <a16:creationId xmlns:a16="http://schemas.microsoft.com/office/drawing/2014/main" id="{2EC14179-8DF7-44E9-8309-BAF67EE8B48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6846" y="5410200"/>
            <a:ext cx="8652353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Hoạt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động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2: 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Tác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hại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việc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phá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rừng</a:t>
            </a:r>
            <a:endParaRPr lang="en-US" sz="36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671880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2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AutoShape 11"/>
          <p:cNvSpPr>
            <a:spLocks noGrp="1" noChangeArrowheads="1"/>
          </p:cNvSpPr>
          <p:nvPr>
            <p:ph idx="1"/>
          </p:nvPr>
        </p:nvSpPr>
        <p:spPr bwMode="auto">
          <a:xfrm>
            <a:off x="0" y="1143001"/>
            <a:ext cx="3810000" cy="1981199"/>
          </a:xfrm>
          <a:prstGeom prst="cloudCallout">
            <a:avLst>
              <a:gd name="adj1" fmla="val 49171"/>
              <a:gd name="adj2" fmla="val 55537"/>
            </a:avLst>
          </a:prstGeom>
          <a:gradFill rotWithShape="1">
            <a:gsLst>
              <a:gs pos="0">
                <a:srgbClr val="66FFFF"/>
              </a:gs>
              <a:gs pos="50000">
                <a:srgbClr val="FFFFFF"/>
              </a:gs>
              <a:gs pos="100000">
                <a:srgbClr val="66FFFF"/>
              </a:gs>
            </a:gsLst>
            <a:lin ang="5400000" scaled="1"/>
          </a:gradFill>
          <a:ln w="9525">
            <a:solidFill>
              <a:srgbClr val="66CCFF"/>
            </a:solidFill>
            <a:round/>
            <a:headEnd/>
            <a:tailEnd/>
          </a:ln>
        </p:spPr>
        <p:txBody>
          <a:bodyPr>
            <a:normAutofit lnSpcReduction="10000"/>
          </a:bodyPr>
          <a:lstStyle/>
          <a:p>
            <a:pPr algn="ctr"/>
            <a:r>
              <a:rPr lang="en-US" altLang="en-US" sz="1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altLang="en-US" sz="1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1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altLang="en-US" sz="1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1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altLang="en-US" sz="1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1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sát</a:t>
            </a:r>
            <a:r>
              <a:rPr lang="en-US" altLang="en-US" sz="1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1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altLang="en-US" sz="1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1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altLang="en-US" sz="1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5 ; 6 </a:t>
            </a:r>
            <a:r>
              <a:rPr lang="en-US" altLang="en-US" sz="1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altLang="en-US" sz="1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SGK </a:t>
            </a:r>
            <a:r>
              <a:rPr lang="en-US" altLang="en-US" sz="1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trang</a:t>
            </a:r>
            <a:r>
              <a:rPr lang="en-US" altLang="en-US" sz="1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135 </a:t>
            </a:r>
            <a:r>
              <a:rPr lang="en-US" altLang="en-US" sz="1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altLang="en-US" sz="1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1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altLang="en-US" sz="1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1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altLang="en-US" sz="1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1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việc</a:t>
            </a:r>
            <a:r>
              <a:rPr lang="en-US" altLang="en-US" sz="1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1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phá</a:t>
            </a:r>
            <a:r>
              <a:rPr lang="en-US" altLang="en-US" sz="1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1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rừng</a:t>
            </a:r>
            <a:r>
              <a:rPr lang="en-US" altLang="en-US" sz="1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1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dẫn</a:t>
            </a:r>
            <a:r>
              <a:rPr lang="en-US" altLang="en-US" sz="1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1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altLang="en-US" sz="1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1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hậu</a:t>
            </a:r>
            <a:r>
              <a:rPr lang="en-US" altLang="en-US" sz="1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1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altLang="en-US" sz="1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1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altLang="en-US" sz="1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1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grpSp>
        <p:nvGrpSpPr>
          <p:cNvPr id="10" name="Group 14"/>
          <p:cNvGrpSpPr>
            <a:grpSpLocks/>
          </p:cNvGrpSpPr>
          <p:nvPr/>
        </p:nvGrpSpPr>
        <p:grpSpPr bwMode="auto">
          <a:xfrm>
            <a:off x="4002088" y="977900"/>
            <a:ext cx="4608512" cy="2298700"/>
            <a:chOff x="3072" y="922"/>
            <a:chExt cx="2352" cy="1554"/>
          </a:xfrm>
        </p:grpSpPr>
        <p:pic>
          <p:nvPicPr>
            <p:cNvPr id="11" name="Picture 15" descr="2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3312" y="922"/>
              <a:ext cx="2112" cy="1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2" name="Oval 16"/>
            <p:cNvSpPr>
              <a:spLocks noChangeArrowheads="1"/>
            </p:cNvSpPr>
            <p:nvPr/>
          </p:nvSpPr>
          <p:spPr bwMode="auto">
            <a:xfrm>
              <a:off x="3072" y="2112"/>
              <a:ext cx="288" cy="288"/>
            </a:xfrm>
            <a:prstGeom prst="ellipse">
              <a:avLst/>
            </a:prstGeom>
            <a:solidFill>
              <a:srgbClr val="000099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altLang="en-US" sz="1800" b="1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5</a:t>
              </a:r>
            </a:p>
          </p:txBody>
        </p:sp>
      </p:grpSp>
      <p:grpSp>
        <p:nvGrpSpPr>
          <p:cNvPr id="13" name="Group 17"/>
          <p:cNvGrpSpPr>
            <a:grpSpLocks/>
          </p:cNvGrpSpPr>
          <p:nvPr/>
        </p:nvGrpSpPr>
        <p:grpSpPr bwMode="auto">
          <a:xfrm>
            <a:off x="222250" y="3702050"/>
            <a:ext cx="3740150" cy="2470150"/>
            <a:chOff x="600" y="2592"/>
            <a:chExt cx="2256" cy="1776"/>
          </a:xfrm>
        </p:grpSpPr>
        <p:pic>
          <p:nvPicPr>
            <p:cNvPr id="14" name="Picture 18" descr="3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600" y="2592"/>
              <a:ext cx="2256" cy="15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5" name="Text Box 19"/>
            <p:cNvSpPr txBox="1">
              <a:spLocks noChangeArrowheads="1"/>
            </p:cNvSpPr>
            <p:nvPr/>
          </p:nvSpPr>
          <p:spPr bwMode="auto">
            <a:xfrm>
              <a:off x="1536" y="4070"/>
              <a:ext cx="288" cy="29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en-US">
                  <a:latin typeface="Times New Roman" pitchFamily="18" charset="0"/>
                  <a:cs typeface="Times New Roman" pitchFamily="18" charset="0"/>
                </a:rPr>
                <a:t>a)</a:t>
              </a:r>
            </a:p>
          </p:txBody>
        </p:sp>
      </p:grpSp>
      <p:grpSp>
        <p:nvGrpSpPr>
          <p:cNvPr id="16" name="Group 20"/>
          <p:cNvGrpSpPr>
            <a:grpSpLocks/>
          </p:cNvGrpSpPr>
          <p:nvPr/>
        </p:nvGrpSpPr>
        <p:grpSpPr bwMode="auto">
          <a:xfrm>
            <a:off x="4108451" y="3733800"/>
            <a:ext cx="4349750" cy="2419350"/>
            <a:chOff x="2748" y="2592"/>
            <a:chExt cx="2691" cy="1794"/>
          </a:xfrm>
        </p:grpSpPr>
        <p:pic>
          <p:nvPicPr>
            <p:cNvPr id="17" name="Picture 21" descr="1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3231" y="2592"/>
              <a:ext cx="2208" cy="153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8" name="Oval 22"/>
            <p:cNvSpPr>
              <a:spLocks noChangeArrowheads="1"/>
            </p:cNvSpPr>
            <p:nvPr/>
          </p:nvSpPr>
          <p:spPr bwMode="auto">
            <a:xfrm>
              <a:off x="2880" y="4032"/>
              <a:ext cx="288" cy="288"/>
            </a:xfrm>
            <a:prstGeom prst="ellipse">
              <a:avLst/>
            </a:prstGeom>
            <a:solidFill>
              <a:srgbClr val="000099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altLang="en-US" sz="1800" b="1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6</a:t>
              </a:r>
            </a:p>
          </p:txBody>
        </p:sp>
        <p:sp>
          <p:nvSpPr>
            <p:cNvPr id="19" name="Text Box 23"/>
            <p:cNvSpPr txBox="1">
              <a:spLocks noChangeArrowheads="1"/>
            </p:cNvSpPr>
            <p:nvPr/>
          </p:nvSpPr>
          <p:spPr bwMode="auto">
            <a:xfrm>
              <a:off x="4224" y="4070"/>
              <a:ext cx="288" cy="3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en-US">
                  <a:latin typeface="Times New Roman" pitchFamily="18" charset="0"/>
                  <a:cs typeface="Times New Roman" pitchFamily="18" charset="0"/>
                </a:rPr>
                <a:t>b)</a:t>
              </a:r>
            </a:p>
          </p:txBody>
        </p:sp>
        <p:pic>
          <p:nvPicPr>
            <p:cNvPr id="20" name="Picture 24" descr="mui ten"/>
            <p:cNvPicPr>
              <a:picLocks noChangeAspect="1" noChangeArrowheads="1" noCrop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2748" y="3312"/>
              <a:ext cx="516" cy="2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22" name="Text Box 10"/>
          <p:cNvSpPr txBox="1">
            <a:spLocks noChangeArrowheads="1"/>
          </p:cNvSpPr>
          <p:nvPr/>
        </p:nvSpPr>
        <p:spPr bwMode="auto">
          <a:xfrm>
            <a:off x="381000" y="381000"/>
            <a:ext cx="8652353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Hoạt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động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2: 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Tác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hại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việc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phá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rừng</a:t>
            </a:r>
            <a:endParaRPr lang="en-US" sz="3600" b="1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1" name="Group 2">
            <a:extLst>
              <a:ext uri="{FF2B5EF4-FFF2-40B4-BE49-F238E27FC236}">
                <a16:creationId xmlns:a16="http://schemas.microsoft.com/office/drawing/2014/main" id="{2772F265-C809-4667-A7C1-8F1D041525A6}"/>
              </a:ext>
            </a:extLst>
          </p:cNvPr>
          <p:cNvGrpSpPr>
            <a:grpSpLocks/>
          </p:cNvGrpSpPr>
          <p:nvPr/>
        </p:nvGrpSpPr>
        <p:grpSpPr bwMode="auto">
          <a:xfrm>
            <a:off x="1588" y="-66675"/>
            <a:ext cx="9294812" cy="6924675"/>
            <a:chOff x="1487540" y="0"/>
            <a:chExt cx="9250140" cy="6871909"/>
          </a:xfrm>
        </p:grpSpPr>
        <p:pic>
          <p:nvPicPr>
            <p:cNvPr id="23" name="Picture 7" descr="lollipop[1]">
              <a:extLst>
                <a:ext uri="{FF2B5EF4-FFF2-40B4-BE49-F238E27FC236}">
                  <a16:creationId xmlns:a16="http://schemas.microsoft.com/office/drawing/2014/main" id="{EA08BC19-96A2-4D21-A3DE-502C6E7C3E0B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 flipV="1">
              <a:off x="-1903360" y="3390900"/>
              <a:ext cx="6858000" cy="76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24" name="Group 4">
              <a:extLst>
                <a:ext uri="{FF2B5EF4-FFF2-40B4-BE49-F238E27FC236}">
                  <a16:creationId xmlns:a16="http://schemas.microsoft.com/office/drawing/2014/main" id="{134CE874-3780-4257-A7F4-0E519A7E52F5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502530" y="13909"/>
              <a:ext cx="9235150" cy="6858000"/>
              <a:chOff x="-54690" y="0"/>
              <a:chExt cx="9235150" cy="6858000"/>
            </a:xfrm>
          </p:grpSpPr>
          <p:pic>
            <p:nvPicPr>
              <p:cNvPr id="25" name="Picture 7" descr="lollipop[1]">
                <a:extLst>
                  <a:ext uri="{FF2B5EF4-FFF2-40B4-BE49-F238E27FC236}">
                    <a16:creationId xmlns:a16="http://schemas.microsoft.com/office/drawing/2014/main" id="{240188C4-1B1A-4F29-9332-950281CDBC1C}"/>
                  </a:ext>
                </a:extLst>
              </p:cNvPr>
              <p:cNvPicPr>
                <a:picLocks noChangeAspect="1" noChangeArrowheads="1" noCrop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5400000" flipV="1">
                <a:off x="5658670" y="3372670"/>
                <a:ext cx="6858000" cy="11266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6" name="Picture 6" descr="lollipop[1]">
                <a:extLst>
                  <a:ext uri="{FF2B5EF4-FFF2-40B4-BE49-F238E27FC236}">
                    <a16:creationId xmlns:a16="http://schemas.microsoft.com/office/drawing/2014/main" id="{2FCDEC23-CD78-402F-A13E-5AA9B3D5DBE3}"/>
                  </a:ext>
                </a:extLst>
              </p:cNvPr>
              <p:cNvPicPr>
                <a:picLocks noChangeAspect="1" noChangeArrowheads="1" noCrop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V="1">
                <a:off x="-54690" y="0"/>
                <a:ext cx="9142360" cy="10158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7" name="Picture 7" descr="lollipop[1]">
                <a:extLst>
                  <a:ext uri="{FF2B5EF4-FFF2-40B4-BE49-F238E27FC236}">
                    <a16:creationId xmlns:a16="http://schemas.microsoft.com/office/drawing/2014/main" id="{FA6020C5-CC90-4931-9456-6475447DFFF0}"/>
                  </a:ext>
                </a:extLst>
              </p:cNvPr>
              <p:cNvPicPr>
                <a:picLocks noChangeAspect="1" noChangeArrowheads="1" noCrop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V="1">
                <a:off x="38100" y="6756418"/>
                <a:ext cx="9142360" cy="10158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0" dur="2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6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9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p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4" descr="Picture2">
            <a:extLst>
              <a:ext uri="{FF2B5EF4-FFF2-40B4-BE49-F238E27FC236}">
                <a16:creationId xmlns:a16="http://schemas.microsoft.com/office/drawing/2014/main" id="{55E397FC-2D9C-4E6E-A1B9-F98E92E652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172" y="-230032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WordArt 5">
            <a:extLst>
              <a:ext uri="{FF2B5EF4-FFF2-40B4-BE49-F238E27FC236}">
                <a16:creationId xmlns:a16="http://schemas.microsoft.com/office/drawing/2014/main" id="{593B2198-4343-4B11-A311-60E513334D5C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749349" y="152065"/>
            <a:ext cx="1752600" cy="304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200" kern="10" dirty="0" err="1">
                <a:ln w="63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chemeClr val="bg1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Khoa</a:t>
            </a:r>
            <a:r>
              <a:rPr lang="en-US" sz="3200" kern="10" dirty="0">
                <a:ln w="63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chemeClr val="bg1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 </a:t>
            </a:r>
            <a:r>
              <a:rPr lang="en-US" sz="3200" kern="10" dirty="0" err="1">
                <a:ln w="63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chemeClr val="bg1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học</a:t>
            </a:r>
            <a:r>
              <a:rPr lang="en-US" sz="3200" kern="10" dirty="0">
                <a:ln w="63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chemeClr val="bg1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:</a:t>
            </a:r>
          </a:p>
        </p:txBody>
      </p:sp>
      <p:sp>
        <p:nvSpPr>
          <p:cNvPr id="21" name="WordArt 6">
            <a:extLst>
              <a:ext uri="{FF2B5EF4-FFF2-40B4-BE49-F238E27FC236}">
                <a16:creationId xmlns:a16="http://schemas.microsoft.com/office/drawing/2014/main" id="{85164A13-4EDA-4ECF-A778-364DA9AE518C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3067411" y="82215"/>
            <a:ext cx="5334000" cy="444500"/>
          </a:xfrm>
          <a:prstGeom prst="rect">
            <a:avLst/>
          </a:prstGeom>
          <a:noFill/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3200" kern="10" dirty="0">
                <a:ln w="19050">
                  <a:solidFill>
                    <a:srgbClr val="00FF00"/>
                  </a:solidFill>
                  <a:round/>
                  <a:headEnd/>
                  <a:tailEnd/>
                </a:ln>
                <a:solidFill>
                  <a:srgbClr val="00B0F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itchFamily="18" charset="0"/>
                <a:cs typeface="Times New Roman" pitchFamily="18" charset="0"/>
              </a:rPr>
              <a:t>Tác động của con người đến môi trường rừng</a:t>
            </a:r>
            <a:endParaRPr lang="en-US" sz="3200" kern="10" dirty="0">
              <a:ln w="19050">
                <a:solidFill>
                  <a:srgbClr val="00FF00"/>
                </a:solidFill>
                <a:round/>
                <a:headEnd/>
                <a:tailEnd/>
              </a:ln>
              <a:solidFill>
                <a:srgbClr val="00B0F0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5" name="Group 2">
            <a:extLst>
              <a:ext uri="{FF2B5EF4-FFF2-40B4-BE49-F238E27FC236}">
                <a16:creationId xmlns:a16="http://schemas.microsoft.com/office/drawing/2014/main" id="{023C5A74-8D79-4D8D-BBF4-9C28D756242C}"/>
              </a:ext>
            </a:extLst>
          </p:cNvPr>
          <p:cNvGrpSpPr>
            <a:grpSpLocks/>
          </p:cNvGrpSpPr>
          <p:nvPr/>
        </p:nvGrpSpPr>
        <p:grpSpPr bwMode="auto">
          <a:xfrm>
            <a:off x="1588" y="-66675"/>
            <a:ext cx="9294812" cy="6924675"/>
            <a:chOff x="1487540" y="0"/>
            <a:chExt cx="9250140" cy="6871909"/>
          </a:xfrm>
        </p:grpSpPr>
        <p:pic>
          <p:nvPicPr>
            <p:cNvPr id="16" name="Picture 7" descr="lollipop[1]">
              <a:extLst>
                <a:ext uri="{FF2B5EF4-FFF2-40B4-BE49-F238E27FC236}">
                  <a16:creationId xmlns:a16="http://schemas.microsoft.com/office/drawing/2014/main" id="{2F1F0531-311A-4B9E-B568-907FAE312B69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 flipV="1">
              <a:off x="-1903360" y="3390900"/>
              <a:ext cx="6858000" cy="76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17" name="Group 4">
              <a:extLst>
                <a:ext uri="{FF2B5EF4-FFF2-40B4-BE49-F238E27FC236}">
                  <a16:creationId xmlns:a16="http://schemas.microsoft.com/office/drawing/2014/main" id="{5E02021F-113A-4180-9430-F6584ABB7B0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502530" y="13909"/>
              <a:ext cx="9235150" cy="6858000"/>
              <a:chOff x="-54690" y="0"/>
              <a:chExt cx="9235150" cy="6858000"/>
            </a:xfrm>
          </p:grpSpPr>
          <p:pic>
            <p:nvPicPr>
              <p:cNvPr id="18" name="Picture 7" descr="lollipop[1]">
                <a:extLst>
                  <a:ext uri="{FF2B5EF4-FFF2-40B4-BE49-F238E27FC236}">
                    <a16:creationId xmlns:a16="http://schemas.microsoft.com/office/drawing/2014/main" id="{1056A0B2-D586-4B29-9D8F-0754F2B49C09}"/>
                  </a:ext>
                </a:extLst>
              </p:cNvPr>
              <p:cNvPicPr>
                <a:picLocks noChangeAspect="1" noChangeArrowheads="1" noCrop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5400000" flipV="1">
                <a:off x="5658670" y="3372670"/>
                <a:ext cx="6858000" cy="11266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9" name="Picture 6" descr="lollipop[1]">
                <a:extLst>
                  <a:ext uri="{FF2B5EF4-FFF2-40B4-BE49-F238E27FC236}">
                    <a16:creationId xmlns:a16="http://schemas.microsoft.com/office/drawing/2014/main" id="{E106EB31-F435-417D-9C92-9370D06E62C2}"/>
                  </a:ext>
                </a:extLst>
              </p:cNvPr>
              <p:cNvPicPr>
                <a:picLocks noChangeAspect="1" noChangeArrowheads="1" noCrop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V="1">
                <a:off x="-54690" y="0"/>
                <a:ext cx="9142360" cy="10158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9" name="Picture 7" descr="lollipop[1]">
                <a:extLst>
                  <a:ext uri="{FF2B5EF4-FFF2-40B4-BE49-F238E27FC236}">
                    <a16:creationId xmlns:a16="http://schemas.microsoft.com/office/drawing/2014/main" id="{C1CB0452-1E98-49D7-B302-6D97B8DBF940}"/>
                  </a:ext>
                </a:extLst>
              </p:cNvPr>
              <p:cNvPicPr>
                <a:picLocks noChangeAspect="1" noChangeArrowheads="1" noCrop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V="1">
                <a:off x="38100" y="6756418"/>
                <a:ext cx="9142360" cy="10158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  <p:sp>
        <p:nvSpPr>
          <p:cNvPr id="33" name="Text Box 10">
            <a:extLst>
              <a:ext uri="{FF2B5EF4-FFF2-40B4-BE49-F238E27FC236}">
                <a16:creationId xmlns:a16="http://schemas.microsoft.com/office/drawing/2014/main" id="{91CD884B-A12D-421E-B875-10E688531EA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9915" y="1247946"/>
            <a:ext cx="8652353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Hoạt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động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2: 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Tác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hại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việc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phá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rừng</a:t>
            </a:r>
            <a:endParaRPr lang="en-US" sz="36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2" name="Picture 5" descr="2">
            <a:extLst>
              <a:ext uri="{FF2B5EF4-FFF2-40B4-BE49-F238E27FC236}">
                <a16:creationId xmlns:a16="http://schemas.microsoft.com/office/drawing/2014/main" id="{9874E450-6305-44CF-9EA6-36B865B1C76D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0" y="1143000"/>
            <a:ext cx="9144000" cy="45972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" name="Rectangle 8">
            <a:extLst>
              <a:ext uri="{FF2B5EF4-FFF2-40B4-BE49-F238E27FC236}">
                <a16:creationId xmlns:a16="http://schemas.microsoft.com/office/drawing/2014/main" id="{08AAA4CB-B1F5-46EA-9516-2892023AA8E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8600" y="5628717"/>
            <a:ext cx="8724900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r>
              <a:rPr lang="en-US" altLang="en-US" sz="3200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altLang="en-US" sz="3200" dirty="0" err="1"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altLang="en-US" sz="3200" dirty="0">
                <a:latin typeface="Times New Roman" pitchFamily="18" charset="0"/>
                <a:cs typeface="Times New Roman" pitchFamily="18" charset="0"/>
              </a:rPr>
              <a:t> là </a:t>
            </a:r>
            <a:r>
              <a:rPr lang="en-US" altLang="en-US" sz="3200" dirty="0" err="1">
                <a:latin typeface="Times New Roman" pitchFamily="18" charset="0"/>
                <a:cs typeface="Times New Roman" pitchFamily="18" charset="0"/>
              </a:rPr>
              <a:t>lớp</a:t>
            </a:r>
            <a:r>
              <a:rPr lang="en-US" alt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 err="1">
                <a:latin typeface="Times New Roman" pitchFamily="18" charset="0"/>
                <a:cs typeface="Times New Roman" pitchFamily="18" charset="0"/>
              </a:rPr>
              <a:t>đất</a:t>
            </a:r>
            <a:r>
              <a:rPr lang="en-US" alt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 err="1">
                <a:latin typeface="Times New Roman" pitchFamily="18" charset="0"/>
                <a:cs typeface="Times New Roman" pitchFamily="18" charset="0"/>
              </a:rPr>
              <a:t>màu</a:t>
            </a:r>
            <a:r>
              <a:rPr lang="en-US" alt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 err="1">
                <a:latin typeface="Times New Roman" pitchFamily="18" charset="0"/>
                <a:cs typeface="Times New Roman" pitchFamily="18" charset="0"/>
              </a:rPr>
              <a:t>mỡ</a:t>
            </a:r>
            <a:r>
              <a:rPr lang="en-US" altLang="en-US" sz="3200" dirty="0">
                <a:latin typeface="Times New Roman" pitchFamily="18" charset="0"/>
                <a:cs typeface="Times New Roman" pitchFamily="18" charset="0"/>
              </a:rPr>
              <a:t> bị </a:t>
            </a:r>
            <a:r>
              <a:rPr lang="en-US" altLang="en-US" sz="3200" dirty="0" err="1">
                <a:latin typeface="Times New Roman" pitchFamily="18" charset="0"/>
                <a:cs typeface="Times New Roman" pitchFamily="18" charset="0"/>
              </a:rPr>
              <a:t>rửa</a:t>
            </a:r>
            <a:r>
              <a:rPr lang="en-US" alt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 err="1">
                <a:latin typeface="Times New Roman" pitchFamily="18" charset="0"/>
                <a:cs typeface="Times New Roman" pitchFamily="18" charset="0"/>
              </a:rPr>
              <a:t>trôi</a:t>
            </a:r>
            <a:r>
              <a:rPr lang="en-US" altLang="en-US" sz="32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altLang="en-US" sz="3200" dirty="0" err="1">
                <a:latin typeface="Times New Roman" pitchFamily="18" charset="0"/>
                <a:cs typeface="Times New Roman" pitchFamily="18" charset="0"/>
              </a:rPr>
              <a:t>đất</a:t>
            </a:r>
            <a:r>
              <a:rPr lang="en-US" alt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 err="1">
                <a:latin typeface="Times New Roman" pitchFamily="18" charset="0"/>
                <a:cs typeface="Times New Roman" pitchFamily="18" charset="0"/>
              </a:rPr>
              <a:t>bị</a:t>
            </a:r>
            <a:r>
              <a:rPr lang="en-US" alt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 err="1">
                <a:latin typeface="Times New Roman" pitchFamily="18" charset="0"/>
                <a:cs typeface="Times New Roman" pitchFamily="18" charset="0"/>
              </a:rPr>
              <a:t>xói</a:t>
            </a:r>
            <a:r>
              <a:rPr lang="en-US" alt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 err="1">
                <a:latin typeface="Times New Roman" pitchFamily="18" charset="0"/>
                <a:cs typeface="Times New Roman" pitchFamily="18" charset="0"/>
              </a:rPr>
              <a:t>mòn</a:t>
            </a:r>
            <a:r>
              <a:rPr lang="en-US" alt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 err="1">
                <a:latin typeface="Times New Roman" pitchFamily="18" charset="0"/>
                <a:cs typeface="Times New Roman" pitchFamily="18" charset="0"/>
              </a:rPr>
              <a:t>trở</a:t>
            </a:r>
            <a:r>
              <a:rPr lang="en-US" alt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 err="1">
                <a:latin typeface="Times New Roman" pitchFamily="18" charset="0"/>
                <a:cs typeface="Times New Roman" pitchFamily="18" charset="0"/>
              </a:rPr>
              <a:t>nên</a:t>
            </a:r>
            <a:r>
              <a:rPr lang="en-US" alt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 err="1">
                <a:latin typeface="Times New Roman" pitchFamily="18" charset="0"/>
                <a:cs typeface="Times New Roman" pitchFamily="18" charset="0"/>
              </a:rPr>
              <a:t>bạc</a:t>
            </a:r>
            <a:r>
              <a:rPr lang="en-US" alt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 err="1">
                <a:latin typeface="Times New Roman" pitchFamily="18" charset="0"/>
                <a:cs typeface="Times New Roman" pitchFamily="18" charset="0"/>
              </a:rPr>
              <a:t>màu</a:t>
            </a:r>
            <a:r>
              <a:rPr lang="en-US" altLang="en-US" sz="32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24" name="Oval 6">
            <a:extLst>
              <a:ext uri="{FF2B5EF4-FFF2-40B4-BE49-F238E27FC236}">
                <a16:creationId xmlns:a16="http://schemas.microsoft.com/office/drawing/2014/main" id="{909ED484-F088-47C3-A9E9-2E167C8E060F}"/>
              </a:ext>
            </a:extLst>
          </p:cNvPr>
          <p:cNvSpPr>
            <a:spLocks noChangeArrowheads="1"/>
          </p:cNvSpPr>
          <p:nvPr/>
        </p:nvSpPr>
        <p:spPr bwMode="auto">
          <a:xfrm>
            <a:off x="7495867" y="2611046"/>
            <a:ext cx="854075" cy="609600"/>
          </a:xfrm>
          <a:prstGeom prst="ellipse">
            <a:avLst/>
          </a:prstGeom>
          <a:solidFill>
            <a:srgbClr val="000099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altLang="en-US" sz="1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5</a:t>
            </a:r>
          </a:p>
        </p:txBody>
      </p:sp>
      <p:sp>
        <p:nvSpPr>
          <p:cNvPr id="25" name="Text Box 10">
            <a:extLst>
              <a:ext uri="{FF2B5EF4-FFF2-40B4-BE49-F238E27FC236}">
                <a16:creationId xmlns:a16="http://schemas.microsoft.com/office/drawing/2014/main" id="{D05DB24A-FA92-4B24-B247-29A409511F4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6967" y="469623"/>
            <a:ext cx="8652353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Hoạt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động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2: 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Tác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hại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việc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phá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rừng</a:t>
            </a:r>
            <a:endParaRPr lang="en-US" sz="36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583174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2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4" descr="Picture2">
            <a:extLst>
              <a:ext uri="{FF2B5EF4-FFF2-40B4-BE49-F238E27FC236}">
                <a16:creationId xmlns:a16="http://schemas.microsoft.com/office/drawing/2014/main" id="{55E397FC-2D9C-4E6E-A1B9-F98E92E652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56" y="14016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WordArt 5">
            <a:extLst>
              <a:ext uri="{FF2B5EF4-FFF2-40B4-BE49-F238E27FC236}">
                <a16:creationId xmlns:a16="http://schemas.microsoft.com/office/drawing/2014/main" id="{593B2198-4343-4B11-A311-60E513334D5C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755338" y="431800"/>
            <a:ext cx="1752600" cy="304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200" kern="10" dirty="0" err="1">
                <a:ln w="63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chemeClr val="bg1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Khoa</a:t>
            </a:r>
            <a:r>
              <a:rPr lang="en-US" sz="3200" kern="10" dirty="0">
                <a:ln w="63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chemeClr val="bg1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 </a:t>
            </a:r>
            <a:r>
              <a:rPr lang="en-US" sz="3200" kern="10" dirty="0" err="1">
                <a:ln w="63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chemeClr val="bg1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học</a:t>
            </a:r>
            <a:r>
              <a:rPr lang="en-US" sz="3200" kern="10" dirty="0">
                <a:ln w="63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chemeClr val="bg1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:</a:t>
            </a:r>
          </a:p>
        </p:txBody>
      </p:sp>
      <p:sp>
        <p:nvSpPr>
          <p:cNvPr id="21" name="WordArt 6">
            <a:extLst>
              <a:ext uri="{FF2B5EF4-FFF2-40B4-BE49-F238E27FC236}">
                <a16:creationId xmlns:a16="http://schemas.microsoft.com/office/drawing/2014/main" id="{85164A13-4EDA-4ECF-A778-364DA9AE518C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3073400" y="361950"/>
            <a:ext cx="5334000" cy="444500"/>
          </a:xfrm>
          <a:prstGeom prst="rect">
            <a:avLst/>
          </a:prstGeom>
          <a:noFill/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3200" kern="10" dirty="0">
                <a:ln w="19050">
                  <a:solidFill>
                    <a:srgbClr val="00FF00"/>
                  </a:solidFill>
                  <a:round/>
                  <a:headEnd/>
                  <a:tailEnd/>
                </a:ln>
                <a:solidFill>
                  <a:srgbClr val="00B0F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itchFamily="18" charset="0"/>
                <a:cs typeface="Times New Roman" pitchFamily="18" charset="0"/>
              </a:rPr>
              <a:t>Tác động của con người đến môi trường rừng</a:t>
            </a:r>
            <a:endParaRPr lang="en-US" sz="3200" kern="10" dirty="0">
              <a:ln w="19050">
                <a:solidFill>
                  <a:srgbClr val="00FF00"/>
                </a:solidFill>
                <a:round/>
                <a:headEnd/>
                <a:tailEnd/>
              </a:ln>
              <a:solidFill>
                <a:srgbClr val="00B0F0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5" name="Group 2">
            <a:extLst>
              <a:ext uri="{FF2B5EF4-FFF2-40B4-BE49-F238E27FC236}">
                <a16:creationId xmlns:a16="http://schemas.microsoft.com/office/drawing/2014/main" id="{023C5A74-8D79-4D8D-BBF4-9C28D756242C}"/>
              </a:ext>
            </a:extLst>
          </p:cNvPr>
          <p:cNvGrpSpPr>
            <a:grpSpLocks/>
          </p:cNvGrpSpPr>
          <p:nvPr/>
        </p:nvGrpSpPr>
        <p:grpSpPr bwMode="auto">
          <a:xfrm>
            <a:off x="1588" y="-66675"/>
            <a:ext cx="9294812" cy="6924675"/>
            <a:chOff x="1487540" y="0"/>
            <a:chExt cx="9250140" cy="6871909"/>
          </a:xfrm>
        </p:grpSpPr>
        <p:pic>
          <p:nvPicPr>
            <p:cNvPr id="16" name="Picture 7" descr="lollipop[1]">
              <a:extLst>
                <a:ext uri="{FF2B5EF4-FFF2-40B4-BE49-F238E27FC236}">
                  <a16:creationId xmlns:a16="http://schemas.microsoft.com/office/drawing/2014/main" id="{2F1F0531-311A-4B9E-B568-907FAE312B69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 flipV="1">
              <a:off x="-1903360" y="3390900"/>
              <a:ext cx="6858000" cy="76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17" name="Group 4">
              <a:extLst>
                <a:ext uri="{FF2B5EF4-FFF2-40B4-BE49-F238E27FC236}">
                  <a16:creationId xmlns:a16="http://schemas.microsoft.com/office/drawing/2014/main" id="{5E02021F-113A-4180-9430-F6584ABB7B0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502530" y="13909"/>
              <a:ext cx="9235150" cy="6858000"/>
              <a:chOff x="-54690" y="0"/>
              <a:chExt cx="9235150" cy="6858000"/>
            </a:xfrm>
          </p:grpSpPr>
          <p:pic>
            <p:nvPicPr>
              <p:cNvPr id="18" name="Picture 7" descr="lollipop[1]">
                <a:extLst>
                  <a:ext uri="{FF2B5EF4-FFF2-40B4-BE49-F238E27FC236}">
                    <a16:creationId xmlns:a16="http://schemas.microsoft.com/office/drawing/2014/main" id="{1056A0B2-D586-4B29-9D8F-0754F2B49C09}"/>
                  </a:ext>
                </a:extLst>
              </p:cNvPr>
              <p:cNvPicPr>
                <a:picLocks noChangeAspect="1" noChangeArrowheads="1" noCrop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5400000" flipV="1">
                <a:off x="5658670" y="3372670"/>
                <a:ext cx="6858000" cy="11266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9" name="Picture 6" descr="lollipop[1]">
                <a:extLst>
                  <a:ext uri="{FF2B5EF4-FFF2-40B4-BE49-F238E27FC236}">
                    <a16:creationId xmlns:a16="http://schemas.microsoft.com/office/drawing/2014/main" id="{E106EB31-F435-417D-9C92-9370D06E62C2}"/>
                  </a:ext>
                </a:extLst>
              </p:cNvPr>
              <p:cNvPicPr>
                <a:picLocks noChangeAspect="1" noChangeArrowheads="1" noCrop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V="1">
                <a:off x="-54690" y="0"/>
                <a:ext cx="9142360" cy="10158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9" name="Picture 7" descr="lollipop[1]">
                <a:extLst>
                  <a:ext uri="{FF2B5EF4-FFF2-40B4-BE49-F238E27FC236}">
                    <a16:creationId xmlns:a16="http://schemas.microsoft.com/office/drawing/2014/main" id="{C1CB0452-1E98-49D7-B302-6D97B8DBF940}"/>
                  </a:ext>
                </a:extLst>
              </p:cNvPr>
              <p:cNvPicPr>
                <a:picLocks noChangeAspect="1" noChangeArrowheads="1" noCrop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V="1">
                <a:off x="38100" y="6756418"/>
                <a:ext cx="9142360" cy="10158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  <p:grpSp>
        <p:nvGrpSpPr>
          <p:cNvPr id="11" name="Content Placeholder 4">
            <a:extLst>
              <a:ext uri="{FF2B5EF4-FFF2-40B4-BE49-F238E27FC236}">
                <a16:creationId xmlns:a16="http://schemas.microsoft.com/office/drawing/2014/main" id="{501535C1-235D-425C-B967-DEA298340FA1}"/>
              </a:ext>
            </a:extLst>
          </p:cNvPr>
          <p:cNvGrpSpPr>
            <a:grpSpLocks noGrp="1"/>
          </p:cNvGrpSpPr>
          <p:nvPr/>
        </p:nvGrpSpPr>
        <p:grpSpPr bwMode="auto">
          <a:xfrm>
            <a:off x="360856" y="2013227"/>
            <a:ext cx="3932518" cy="2743200"/>
            <a:chOff x="600" y="2592"/>
            <a:chExt cx="1128" cy="1274"/>
          </a:xfrm>
        </p:grpSpPr>
        <p:pic>
          <p:nvPicPr>
            <p:cNvPr id="12" name="Picture 11" descr="3">
              <a:extLst>
                <a:ext uri="{FF2B5EF4-FFF2-40B4-BE49-F238E27FC236}">
                  <a16:creationId xmlns:a16="http://schemas.microsoft.com/office/drawing/2014/main" id="{48046607-1FDB-4405-87E2-661783F5569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600" y="2592"/>
              <a:ext cx="1128" cy="10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3" name="Text Box 6">
              <a:extLst>
                <a:ext uri="{FF2B5EF4-FFF2-40B4-BE49-F238E27FC236}">
                  <a16:creationId xmlns:a16="http://schemas.microsoft.com/office/drawing/2014/main" id="{5CFA5C23-C363-40B0-85E5-86FBF0070FD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103" y="3666"/>
              <a:ext cx="219" cy="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en-US" dirty="0">
                  <a:solidFill>
                    <a:srgbClr val="660033"/>
                  </a:solidFill>
                  <a:latin typeface="Times New Roman" pitchFamily="18" charset="0"/>
                  <a:cs typeface="Times New Roman" pitchFamily="18" charset="0"/>
                </a:rPr>
                <a:t>a)</a:t>
              </a:r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25F301DA-952A-4A21-B956-E6A015F47D38}"/>
              </a:ext>
            </a:extLst>
          </p:cNvPr>
          <p:cNvGrpSpPr>
            <a:grpSpLocks/>
          </p:cNvGrpSpPr>
          <p:nvPr/>
        </p:nvGrpSpPr>
        <p:grpSpPr bwMode="auto">
          <a:xfrm>
            <a:off x="4281180" y="2007340"/>
            <a:ext cx="4495800" cy="2563812"/>
            <a:chOff x="2832" y="2592"/>
            <a:chExt cx="2607" cy="1794"/>
          </a:xfrm>
        </p:grpSpPr>
        <p:pic>
          <p:nvPicPr>
            <p:cNvPr id="22" name="Picture 21" descr="1">
              <a:extLst>
                <a:ext uri="{FF2B5EF4-FFF2-40B4-BE49-F238E27FC236}">
                  <a16:creationId xmlns:a16="http://schemas.microsoft.com/office/drawing/2014/main" id="{A7D44B0C-45BC-4F1D-A79F-61344BD0604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3231" y="2592"/>
              <a:ext cx="2208" cy="153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3" name="Oval 22">
              <a:extLst>
                <a:ext uri="{FF2B5EF4-FFF2-40B4-BE49-F238E27FC236}">
                  <a16:creationId xmlns:a16="http://schemas.microsoft.com/office/drawing/2014/main" id="{D289DF4E-4CB2-4386-8F62-CB2C77AD612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80" y="4032"/>
              <a:ext cx="288" cy="288"/>
            </a:xfrm>
            <a:prstGeom prst="ellipse">
              <a:avLst/>
            </a:prstGeom>
            <a:solidFill>
              <a:srgbClr val="000099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altLang="en-US" sz="1800" b="1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6</a:t>
              </a:r>
            </a:p>
          </p:txBody>
        </p:sp>
        <p:sp>
          <p:nvSpPr>
            <p:cNvPr id="24" name="Text Box 10">
              <a:extLst>
                <a:ext uri="{FF2B5EF4-FFF2-40B4-BE49-F238E27FC236}">
                  <a16:creationId xmlns:a16="http://schemas.microsoft.com/office/drawing/2014/main" id="{CE0D092D-F97A-4653-B216-92B5F69AFD8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224" y="4070"/>
              <a:ext cx="288" cy="3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en-US">
                  <a:solidFill>
                    <a:srgbClr val="660033"/>
                  </a:solidFill>
                  <a:latin typeface="Times New Roman" pitchFamily="18" charset="0"/>
                  <a:cs typeface="Times New Roman" pitchFamily="18" charset="0"/>
                </a:rPr>
                <a:t>b)</a:t>
              </a:r>
            </a:p>
          </p:txBody>
        </p:sp>
        <p:pic>
          <p:nvPicPr>
            <p:cNvPr id="25" name="Picture 24" descr="mui ten">
              <a:extLst>
                <a:ext uri="{FF2B5EF4-FFF2-40B4-BE49-F238E27FC236}">
                  <a16:creationId xmlns:a16="http://schemas.microsoft.com/office/drawing/2014/main" id="{40132961-AEDF-4D09-9053-EFDC4C86DEBC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2832" y="3213"/>
              <a:ext cx="432" cy="2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26" name="Rectangle 16">
            <a:extLst>
              <a:ext uri="{FF2B5EF4-FFF2-40B4-BE49-F238E27FC236}">
                <a16:creationId xmlns:a16="http://schemas.microsoft.com/office/drawing/2014/main" id="{015F3DBE-A301-4DCD-858D-AAAF8E6D3DF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2850" y="4604490"/>
            <a:ext cx="8570912" cy="20621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just"/>
            <a:r>
              <a:rPr lang="en-US" altLang="en-US" sz="3200" dirty="0"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US" altLang="en-US" sz="3200" dirty="0" err="1">
                <a:latin typeface="Times New Roman" pitchFamily="18" charset="0"/>
                <a:cs typeface="Times New Roman" pitchFamily="18" charset="0"/>
              </a:rPr>
              <a:t>Khí</a:t>
            </a:r>
            <a:r>
              <a:rPr lang="en-US" alt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 err="1">
                <a:latin typeface="Times New Roman" pitchFamily="18" charset="0"/>
                <a:cs typeface="Times New Roman" pitchFamily="18" charset="0"/>
              </a:rPr>
              <a:t>hậu</a:t>
            </a:r>
            <a:r>
              <a:rPr lang="en-US" alt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 err="1">
                <a:latin typeface="Times New Roman" pitchFamily="18" charset="0"/>
                <a:cs typeface="Times New Roman" pitchFamily="18" charset="0"/>
              </a:rPr>
              <a:t>bị</a:t>
            </a:r>
            <a:r>
              <a:rPr lang="en-US" alt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 err="1">
                <a:latin typeface="Times New Roman" pitchFamily="18" charset="0"/>
                <a:cs typeface="Times New Roman" pitchFamily="18" charset="0"/>
              </a:rPr>
              <a:t>thay</a:t>
            </a:r>
            <a:r>
              <a:rPr lang="en-US" alt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 err="1">
                <a:latin typeface="Times New Roman" pitchFamily="18" charset="0"/>
                <a:cs typeface="Times New Roman" pitchFamily="18" charset="0"/>
              </a:rPr>
              <a:t>đổi</a:t>
            </a:r>
            <a:r>
              <a:rPr lang="en-US" altLang="en-US" sz="3200" dirty="0">
                <a:latin typeface="Times New Roman" pitchFamily="18" charset="0"/>
                <a:cs typeface="Times New Roman" pitchFamily="18" charset="0"/>
              </a:rPr>
              <a:t>; </a:t>
            </a:r>
            <a:r>
              <a:rPr lang="en-US" altLang="en-US" sz="3200" dirty="0" err="1">
                <a:latin typeface="Times New Roman" pitchFamily="18" charset="0"/>
                <a:cs typeface="Times New Roman" pitchFamily="18" charset="0"/>
              </a:rPr>
              <a:t>lũ</a:t>
            </a:r>
            <a:r>
              <a:rPr lang="en-US" alt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 err="1">
                <a:latin typeface="Times New Roman" pitchFamily="18" charset="0"/>
                <a:cs typeface="Times New Roman" pitchFamily="18" charset="0"/>
              </a:rPr>
              <a:t>lụt</a:t>
            </a:r>
            <a:r>
              <a:rPr lang="en-US" altLang="en-US" sz="32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altLang="en-US" sz="3200" dirty="0" err="1">
                <a:latin typeface="Times New Roman" pitchFamily="18" charset="0"/>
                <a:cs typeface="Times New Roman" pitchFamily="18" charset="0"/>
              </a:rPr>
              <a:t>hạn</a:t>
            </a:r>
            <a:r>
              <a:rPr lang="en-US" alt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 err="1">
                <a:latin typeface="Times New Roman" pitchFamily="18" charset="0"/>
                <a:cs typeface="Times New Roman" pitchFamily="18" charset="0"/>
              </a:rPr>
              <a:t>hán</a:t>
            </a:r>
            <a:r>
              <a:rPr lang="en-US" alt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 err="1">
                <a:latin typeface="Times New Roman" pitchFamily="18" charset="0"/>
                <a:cs typeface="Times New Roman" pitchFamily="18" charset="0"/>
              </a:rPr>
              <a:t>xảy</a:t>
            </a:r>
            <a:r>
              <a:rPr lang="en-US" alt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 err="1"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alt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 err="1">
                <a:latin typeface="Times New Roman" pitchFamily="18" charset="0"/>
                <a:cs typeface="Times New Roman" pitchFamily="18" charset="0"/>
              </a:rPr>
              <a:t>thường</a:t>
            </a:r>
            <a:r>
              <a:rPr lang="en-US" alt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 err="1">
                <a:latin typeface="Times New Roman" pitchFamily="18" charset="0"/>
                <a:cs typeface="Times New Roman" pitchFamily="18" charset="0"/>
              </a:rPr>
              <a:t>xuyên</a:t>
            </a:r>
            <a:r>
              <a:rPr lang="en-US" altLang="en-US" sz="32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r>
              <a:rPr lang="en-US" altLang="en-US" sz="3200" dirty="0"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US" altLang="en-US" sz="3200" dirty="0" err="1"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alt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 err="1"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altLang="en-US" sz="32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altLang="en-US" sz="3200" dirty="0" err="1"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alt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 err="1"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alt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 err="1">
                <a:latin typeface="Times New Roman" pitchFamily="18" charset="0"/>
                <a:cs typeface="Times New Roman" pitchFamily="18" charset="0"/>
              </a:rPr>
              <a:t>quý</a:t>
            </a:r>
            <a:r>
              <a:rPr lang="en-US" alt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 err="1">
                <a:latin typeface="Times New Roman" pitchFamily="18" charset="0"/>
                <a:cs typeface="Times New Roman" pitchFamily="18" charset="0"/>
              </a:rPr>
              <a:t>hiếm</a:t>
            </a:r>
            <a:r>
              <a:rPr lang="en-US" alt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 err="1">
                <a:latin typeface="Times New Roman" pitchFamily="18" charset="0"/>
                <a:cs typeface="Times New Roman" pitchFamily="18" charset="0"/>
              </a:rPr>
              <a:t>giảm</a:t>
            </a:r>
            <a:r>
              <a:rPr lang="en-US" alt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 err="1">
                <a:latin typeface="Times New Roman" pitchFamily="18" charset="0"/>
                <a:cs typeface="Times New Roman" pitchFamily="18" charset="0"/>
              </a:rPr>
              <a:t>dần</a:t>
            </a:r>
            <a:r>
              <a:rPr lang="en-US" altLang="en-US" sz="32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altLang="en-US" sz="3200" dirty="0" err="1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alt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alt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 err="1">
                <a:latin typeface="Times New Roman" pitchFamily="18" charset="0"/>
                <a:cs typeface="Times New Roman" pitchFamily="18" charset="0"/>
              </a:rPr>
              <a:t>loài</a:t>
            </a:r>
            <a:r>
              <a:rPr lang="en-US" alt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alt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 err="1">
                <a:latin typeface="Times New Roman" pitchFamily="18" charset="0"/>
                <a:cs typeface="Times New Roman" pitchFamily="18" charset="0"/>
              </a:rPr>
              <a:t>nguy</a:t>
            </a:r>
            <a:r>
              <a:rPr lang="en-US" alt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 err="1">
                <a:latin typeface="Times New Roman" pitchFamily="18" charset="0"/>
                <a:cs typeface="Times New Roman" pitchFamily="18" charset="0"/>
              </a:rPr>
              <a:t>cơ</a:t>
            </a:r>
            <a:r>
              <a:rPr lang="en-US" alt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 err="1">
                <a:latin typeface="Times New Roman" pitchFamily="18" charset="0"/>
                <a:cs typeface="Times New Roman" pitchFamily="18" charset="0"/>
              </a:rPr>
              <a:t>bị</a:t>
            </a:r>
            <a:r>
              <a:rPr lang="en-US" alt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 err="1">
                <a:latin typeface="Times New Roman" pitchFamily="18" charset="0"/>
                <a:cs typeface="Times New Roman" pitchFamily="18" charset="0"/>
              </a:rPr>
              <a:t>tuyệt</a:t>
            </a:r>
            <a:r>
              <a:rPr lang="en-US" alt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 err="1">
                <a:latin typeface="Times New Roman" pitchFamily="18" charset="0"/>
                <a:cs typeface="Times New Roman" pitchFamily="18" charset="0"/>
              </a:rPr>
              <a:t>chủng</a:t>
            </a:r>
            <a:r>
              <a:rPr lang="en-US" altLang="en-US" sz="32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27" name="Text Box 10">
            <a:extLst>
              <a:ext uri="{FF2B5EF4-FFF2-40B4-BE49-F238E27FC236}">
                <a16:creationId xmlns:a16="http://schemas.microsoft.com/office/drawing/2014/main" id="{84DB495A-2BB5-4FB7-9F85-C7BC07CFAE1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7248" y="1010393"/>
            <a:ext cx="8652353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Hoạt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động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2: 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Tác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hại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việc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phá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rừng</a:t>
            </a:r>
            <a:endParaRPr lang="en-US" sz="36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641296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4" descr="Picture2">
            <a:extLst>
              <a:ext uri="{FF2B5EF4-FFF2-40B4-BE49-F238E27FC236}">
                <a16:creationId xmlns:a16="http://schemas.microsoft.com/office/drawing/2014/main" id="{55E397FC-2D9C-4E6E-A1B9-F98E92E652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49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WordArt 5">
            <a:extLst>
              <a:ext uri="{FF2B5EF4-FFF2-40B4-BE49-F238E27FC236}">
                <a16:creationId xmlns:a16="http://schemas.microsoft.com/office/drawing/2014/main" id="{593B2198-4343-4B11-A311-60E513334D5C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755338" y="431800"/>
            <a:ext cx="1752600" cy="304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200" kern="10" dirty="0" err="1">
                <a:ln w="63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chemeClr val="bg1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Khoa</a:t>
            </a:r>
            <a:r>
              <a:rPr lang="en-US" sz="3200" kern="10" dirty="0">
                <a:ln w="63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chemeClr val="bg1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 </a:t>
            </a:r>
            <a:r>
              <a:rPr lang="en-US" sz="3200" kern="10" dirty="0" err="1">
                <a:ln w="63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chemeClr val="bg1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học</a:t>
            </a:r>
            <a:r>
              <a:rPr lang="en-US" sz="3200" kern="10" dirty="0">
                <a:ln w="63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chemeClr val="bg1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:</a:t>
            </a:r>
          </a:p>
        </p:txBody>
      </p:sp>
      <p:sp>
        <p:nvSpPr>
          <p:cNvPr id="21" name="WordArt 6">
            <a:extLst>
              <a:ext uri="{FF2B5EF4-FFF2-40B4-BE49-F238E27FC236}">
                <a16:creationId xmlns:a16="http://schemas.microsoft.com/office/drawing/2014/main" id="{85164A13-4EDA-4ECF-A778-364DA9AE518C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3073400" y="361950"/>
            <a:ext cx="5334000" cy="444500"/>
          </a:xfrm>
          <a:prstGeom prst="rect">
            <a:avLst/>
          </a:prstGeom>
          <a:noFill/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3200" kern="10" dirty="0">
                <a:ln w="19050">
                  <a:solidFill>
                    <a:srgbClr val="00FF00"/>
                  </a:solidFill>
                  <a:round/>
                  <a:headEnd/>
                  <a:tailEnd/>
                </a:ln>
                <a:solidFill>
                  <a:srgbClr val="00B0F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itchFamily="18" charset="0"/>
                <a:cs typeface="Times New Roman" pitchFamily="18" charset="0"/>
              </a:rPr>
              <a:t>Tác động của con người đến môi trường rừng</a:t>
            </a:r>
            <a:endParaRPr lang="en-US" sz="3200" kern="10" dirty="0">
              <a:ln w="19050">
                <a:solidFill>
                  <a:srgbClr val="00FF00"/>
                </a:solidFill>
                <a:round/>
                <a:headEnd/>
                <a:tailEnd/>
              </a:ln>
              <a:solidFill>
                <a:srgbClr val="00B0F0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5" name="Group 2">
            <a:extLst>
              <a:ext uri="{FF2B5EF4-FFF2-40B4-BE49-F238E27FC236}">
                <a16:creationId xmlns:a16="http://schemas.microsoft.com/office/drawing/2014/main" id="{023C5A74-8D79-4D8D-BBF4-9C28D756242C}"/>
              </a:ext>
            </a:extLst>
          </p:cNvPr>
          <p:cNvGrpSpPr>
            <a:grpSpLocks/>
          </p:cNvGrpSpPr>
          <p:nvPr/>
        </p:nvGrpSpPr>
        <p:grpSpPr bwMode="auto">
          <a:xfrm>
            <a:off x="1588" y="-66675"/>
            <a:ext cx="9294812" cy="6924675"/>
            <a:chOff x="1487540" y="0"/>
            <a:chExt cx="9250140" cy="6871909"/>
          </a:xfrm>
        </p:grpSpPr>
        <p:pic>
          <p:nvPicPr>
            <p:cNvPr id="16" name="Picture 7" descr="lollipop[1]">
              <a:extLst>
                <a:ext uri="{FF2B5EF4-FFF2-40B4-BE49-F238E27FC236}">
                  <a16:creationId xmlns:a16="http://schemas.microsoft.com/office/drawing/2014/main" id="{2F1F0531-311A-4B9E-B568-907FAE312B69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 flipV="1">
              <a:off x="-1903360" y="3390900"/>
              <a:ext cx="6858000" cy="76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17" name="Group 4">
              <a:extLst>
                <a:ext uri="{FF2B5EF4-FFF2-40B4-BE49-F238E27FC236}">
                  <a16:creationId xmlns:a16="http://schemas.microsoft.com/office/drawing/2014/main" id="{5E02021F-113A-4180-9430-F6584ABB7B0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502530" y="13909"/>
              <a:ext cx="9235150" cy="6858000"/>
              <a:chOff x="-54690" y="0"/>
              <a:chExt cx="9235150" cy="6858000"/>
            </a:xfrm>
          </p:grpSpPr>
          <p:pic>
            <p:nvPicPr>
              <p:cNvPr id="18" name="Picture 7" descr="lollipop[1]">
                <a:extLst>
                  <a:ext uri="{FF2B5EF4-FFF2-40B4-BE49-F238E27FC236}">
                    <a16:creationId xmlns:a16="http://schemas.microsoft.com/office/drawing/2014/main" id="{1056A0B2-D586-4B29-9D8F-0754F2B49C09}"/>
                  </a:ext>
                </a:extLst>
              </p:cNvPr>
              <p:cNvPicPr>
                <a:picLocks noChangeAspect="1" noChangeArrowheads="1" noCrop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5400000" flipV="1">
                <a:off x="5658670" y="3372670"/>
                <a:ext cx="6858000" cy="11266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9" name="Picture 6" descr="lollipop[1]">
                <a:extLst>
                  <a:ext uri="{FF2B5EF4-FFF2-40B4-BE49-F238E27FC236}">
                    <a16:creationId xmlns:a16="http://schemas.microsoft.com/office/drawing/2014/main" id="{E106EB31-F435-417D-9C92-9370D06E62C2}"/>
                  </a:ext>
                </a:extLst>
              </p:cNvPr>
              <p:cNvPicPr>
                <a:picLocks noChangeAspect="1" noChangeArrowheads="1" noCrop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V="1">
                <a:off x="-54690" y="0"/>
                <a:ext cx="9142360" cy="10158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9" name="Picture 7" descr="lollipop[1]">
                <a:extLst>
                  <a:ext uri="{FF2B5EF4-FFF2-40B4-BE49-F238E27FC236}">
                    <a16:creationId xmlns:a16="http://schemas.microsoft.com/office/drawing/2014/main" id="{C1CB0452-1E98-49D7-B302-6D97B8DBF940}"/>
                  </a:ext>
                </a:extLst>
              </p:cNvPr>
              <p:cNvPicPr>
                <a:picLocks noChangeAspect="1" noChangeArrowheads="1" noCrop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V="1">
                <a:off x="38100" y="6756418"/>
                <a:ext cx="9142360" cy="10158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  <p:sp>
        <p:nvSpPr>
          <p:cNvPr id="30" name="Rectangle 8">
            <a:extLst>
              <a:ext uri="{FF2B5EF4-FFF2-40B4-BE49-F238E27FC236}">
                <a16:creationId xmlns:a16="http://schemas.microsoft.com/office/drawing/2014/main" id="{C315AD6D-79AF-45C9-A844-2B420C5844DA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xfrm>
            <a:off x="329644" y="2162346"/>
            <a:ext cx="8229600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marL="0" indent="0">
              <a:buNone/>
            </a:pPr>
            <a:r>
              <a:rPr lang="en-US" altLang="en-US" sz="3200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en-US" sz="3200" b="1" dirty="0" err="1">
                <a:latin typeface="Times New Roman" pitchFamily="18" charset="0"/>
                <a:cs typeface="Times New Roman" pitchFamily="18" charset="0"/>
              </a:rPr>
              <a:t>Kết</a:t>
            </a:r>
            <a:r>
              <a:rPr lang="en-US" alt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latin typeface="Times New Roman" pitchFamily="18" charset="0"/>
                <a:cs typeface="Times New Roman" pitchFamily="18" charset="0"/>
              </a:rPr>
              <a:t>luận</a:t>
            </a:r>
            <a:r>
              <a:rPr lang="en-US" altLang="en-US" sz="3200" b="1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altLang="en-US" sz="3200" dirty="0" err="1">
                <a:latin typeface="Times New Roman" pitchFamily="18" charset="0"/>
                <a:cs typeface="Times New Roman" pitchFamily="18" charset="0"/>
              </a:rPr>
              <a:t>Việc</a:t>
            </a:r>
            <a:r>
              <a:rPr lang="en-US" alt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 err="1">
                <a:latin typeface="Times New Roman" pitchFamily="18" charset="0"/>
                <a:cs typeface="Times New Roman" pitchFamily="18" charset="0"/>
              </a:rPr>
              <a:t>phá</a:t>
            </a:r>
            <a:r>
              <a:rPr lang="en-US" alt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 err="1">
                <a:latin typeface="Times New Roman" pitchFamily="18" charset="0"/>
                <a:cs typeface="Times New Roman" pitchFamily="18" charset="0"/>
              </a:rPr>
              <a:t>rừng</a:t>
            </a:r>
            <a:r>
              <a:rPr lang="en-US" alt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 err="1"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alt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 err="1">
                <a:latin typeface="Times New Roman" pitchFamily="18" charset="0"/>
                <a:cs typeface="Times New Roman" pitchFamily="18" charset="0"/>
              </a:rPr>
              <a:t>gây</a:t>
            </a:r>
            <a:r>
              <a:rPr lang="en-US" alt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 err="1"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alt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 err="1">
                <a:latin typeface="Times New Roman" pitchFamily="18" charset="0"/>
                <a:cs typeface="Times New Roman" pitchFamily="18" charset="0"/>
              </a:rPr>
              <a:t>hậu</a:t>
            </a:r>
            <a:r>
              <a:rPr lang="en-US" altLang="en-US" sz="3200" dirty="0">
                <a:latin typeface="Times New Roman" pitchFamily="18" charset="0"/>
                <a:cs typeface="Times New Roman" pitchFamily="18" charset="0"/>
              </a:rPr>
              <a:t> quả </a:t>
            </a:r>
            <a:r>
              <a:rPr lang="en-US" altLang="en-US" sz="3200" dirty="0" err="1">
                <a:latin typeface="Times New Roman" pitchFamily="18" charset="0"/>
                <a:cs typeface="Times New Roman" pitchFamily="18" charset="0"/>
              </a:rPr>
              <a:t>nghiêm</a:t>
            </a:r>
            <a:r>
              <a:rPr lang="en-US" alt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 err="1">
                <a:latin typeface="Times New Roman" pitchFamily="18" charset="0"/>
                <a:cs typeface="Times New Roman" pitchFamily="18" charset="0"/>
              </a:rPr>
              <a:t>trọng</a:t>
            </a:r>
            <a:r>
              <a:rPr lang="en-US" alt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 err="1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alt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 err="1">
                <a:latin typeface="Times New Roman" pitchFamily="18" charset="0"/>
                <a:cs typeface="Times New Roman" pitchFamily="18" charset="0"/>
              </a:rPr>
              <a:t>đời</a:t>
            </a:r>
            <a:r>
              <a:rPr lang="en-US" alt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 err="1">
                <a:latin typeface="Times New Roman" pitchFamily="18" charset="0"/>
                <a:cs typeface="Times New Roman" pitchFamily="18" charset="0"/>
              </a:rPr>
              <a:t>sống</a:t>
            </a:r>
            <a:r>
              <a:rPr lang="en-US" altLang="en-US" sz="3200" dirty="0"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altLang="en-US" sz="3200" dirty="0" err="1">
                <a:latin typeface="Times New Roman" pitchFamily="18" charset="0"/>
                <a:cs typeface="Times New Roman" pitchFamily="18" charset="0"/>
              </a:rPr>
              <a:t>người</a:t>
            </a:r>
            <a:r>
              <a:rPr lang="en-US" alt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 err="1"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altLang="en-US" sz="3200" dirty="0"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  <p:sp>
        <p:nvSpPr>
          <p:cNvPr id="32" name="Rectangle 16">
            <a:extLst>
              <a:ext uri="{FF2B5EF4-FFF2-40B4-BE49-F238E27FC236}">
                <a16:creationId xmlns:a16="http://schemas.microsoft.com/office/drawing/2014/main" id="{BCDE4505-647F-4495-942D-FA9BFC63854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6512" y="3533945"/>
            <a:ext cx="8570912" cy="20621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en-US" altLang="en-US" sz="3200" dirty="0" err="1">
                <a:latin typeface="Times New Roman" pitchFamily="18" charset="0"/>
                <a:cs typeface="Times New Roman" pitchFamily="18" charset="0"/>
              </a:rPr>
              <a:t>Khí</a:t>
            </a:r>
            <a:r>
              <a:rPr lang="en-US" alt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 err="1">
                <a:latin typeface="Times New Roman" pitchFamily="18" charset="0"/>
                <a:cs typeface="Times New Roman" pitchFamily="18" charset="0"/>
              </a:rPr>
              <a:t>hậu</a:t>
            </a:r>
            <a:r>
              <a:rPr lang="en-US" alt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 err="1">
                <a:latin typeface="Times New Roman" pitchFamily="18" charset="0"/>
                <a:cs typeface="Times New Roman" pitchFamily="18" charset="0"/>
              </a:rPr>
              <a:t>bị</a:t>
            </a:r>
            <a:r>
              <a:rPr lang="en-US" alt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 err="1">
                <a:latin typeface="Times New Roman" pitchFamily="18" charset="0"/>
                <a:cs typeface="Times New Roman" pitchFamily="18" charset="0"/>
              </a:rPr>
              <a:t>thay</a:t>
            </a:r>
            <a:r>
              <a:rPr lang="en-US" alt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 err="1">
                <a:latin typeface="Times New Roman" pitchFamily="18" charset="0"/>
                <a:cs typeface="Times New Roman" pitchFamily="18" charset="0"/>
              </a:rPr>
              <a:t>đổi</a:t>
            </a:r>
            <a:r>
              <a:rPr lang="en-US" altLang="en-US" sz="32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altLang="en-US" sz="3200" dirty="0" err="1">
                <a:latin typeface="Times New Roman" pitchFamily="18" charset="0"/>
                <a:cs typeface="Times New Roman" pitchFamily="18" charset="0"/>
              </a:rPr>
              <a:t>lũ</a:t>
            </a:r>
            <a:r>
              <a:rPr lang="en-US" alt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 err="1">
                <a:latin typeface="Times New Roman" pitchFamily="18" charset="0"/>
                <a:cs typeface="Times New Roman" pitchFamily="18" charset="0"/>
              </a:rPr>
              <a:t>lụt</a:t>
            </a:r>
            <a:r>
              <a:rPr lang="en-US" altLang="en-US" sz="32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altLang="en-US" sz="3200" dirty="0" err="1">
                <a:latin typeface="Times New Roman" pitchFamily="18" charset="0"/>
                <a:cs typeface="Times New Roman" pitchFamily="18" charset="0"/>
              </a:rPr>
              <a:t>hạn</a:t>
            </a:r>
            <a:r>
              <a:rPr lang="en-US" alt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 err="1">
                <a:latin typeface="Times New Roman" pitchFamily="18" charset="0"/>
                <a:cs typeface="Times New Roman" pitchFamily="18" charset="0"/>
              </a:rPr>
              <a:t>hán</a:t>
            </a:r>
            <a:r>
              <a:rPr lang="en-US" alt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 err="1">
                <a:latin typeface="Times New Roman" pitchFamily="18" charset="0"/>
                <a:cs typeface="Times New Roman" pitchFamily="18" charset="0"/>
              </a:rPr>
              <a:t>xảy</a:t>
            </a:r>
            <a:r>
              <a:rPr lang="en-US" alt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 err="1"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alt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 err="1">
                <a:latin typeface="Times New Roman" pitchFamily="18" charset="0"/>
                <a:cs typeface="Times New Roman" pitchFamily="18" charset="0"/>
              </a:rPr>
              <a:t>thường</a:t>
            </a:r>
            <a:r>
              <a:rPr lang="en-US" alt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 err="1">
                <a:latin typeface="Times New Roman" pitchFamily="18" charset="0"/>
                <a:cs typeface="Times New Roman" pitchFamily="18" charset="0"/>
              </a:rPr>
              <a:t>xuyên</a:t>
            </a:r>
            <a:r>
              <a:rPr lang="en-US" altLang="en-US" sz="32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altLang="en-US" sz="3200" dirty="0" err="1">
                <a:latin typeface="Times New Roman" pitchFamily="18" charset="0"/>
                <a:cs typeface="Times New Roman" pitchFamily="18" charset="0"/>
              </a:rPr>
              <a:t>Đất</a:t>
            </a:r>
            <a:r>
              <a:rPr lang="en-US" alt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 err="1">
                <a:latin typeface="Times New Roman" pitchFamily="18" charset="0"/>
                <a:cs typeface="Times New Roman" pitchFamily="18" charset="0"/>
              </a:rPr>
              <a:t>bị</a:t>
            </a:r>
            <a:r>
              <a:rPr lang="en-US" alt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 err="1">
                <a:latin typeface="Times New Roman" pitchFamily="18" charset="0"/>
                <a:cs typeface="Times New Roman" pitchFamily="18" charset="0"/>
              </a:rPr>
              <a:t>xói</a:t>
            </a:r>
            <a:r>
              <a:rPr lang="en-US" alt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 err="1">
                <a:latin typeface="Times New Roman" pitchFamily="18" charset="0"/>
                <a:cs typeface="Times New Roman" pitchFamily="18" charset="0"/>
              </a:rPr>
              <a:t>mòn</a:t>
            </a:r>
            <a:r>
              <a:rPr lang="en-US" alt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 err="1">
                <a:latin typeface="Times New Roman" pitchFamily="18" charset="0"/>
                <a:cs typeface="Times New Roman" pitchFamily="18" charset="0"/>
              </a:rPr>
              <a:t>trở</a:t>
            </a:r>
            <a:r>
              <a:rPr lang="en-US" alt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 err="1">
                <a:latin typeface="Times New Roman" pitchFamily="18" charset="0"/>
                <a:cs typeface="Times New Roman" pitchFamily="18" charset="0"/>
              </a:rPr>
              <a:t>nên</a:t>
            </a:r>
            <a:r>
              <a:rPr lang="en-US" alt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 err="1">
                <a:latin typeface="Times New Roman" pitchFamily="18" charset="0"/>
                <a:cs typeface="Times New Roman" pitchFamily="18" charset="0"/>
              </a:rPr>
              <a:t>bạc</a:t>
            </a:r>
            <a:r>
              <a:rPr lang="en-US" alt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 err="1">
                <a:latin typeface="Times New Roman" pitchFamily="18" charset="0"/>
                <a:cs typeface="Times New Roman" pitchFamily="18" charset="0"/>
              </a:rPr>
              <a:t>màu</a:t>
            </a:r>
            <a:r>
              <a:rPr lang="en-US" altLang="en-US" sz="32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en-US" altLang="en-US" sz="3200" dirty="0" err="1"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alt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 err="1"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altLang="en-US" sz="32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altLang="en-US" sz="3200" dirty="0" err="1"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alt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 err="1"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alt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 err="1">
                <a:latin typeface="Times New Roman" pitchFamily="18" charset="0"/>
                <a:cs typeface="Times New Roman" pitchFamily="18" charset="0"/>
              </a:rPr>
              <a:t>quý</a:t>
            </a:r>
            <a:r>
              <a:rPr lang="en-US" alt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 err="1">
                <a:latin typeface="Times New Roman" pitchFamily="18" charset="0"/>
                <a:cs typeface="Times New Roman" pitchFamily="18" charset="0"/>
              </a:rPr>
              <a:t>hiếm</a:t>
            </a:r>
            <a:r>
              <a:rPr lang="en-US" alt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 err="1">
                <a:latin typeface="Times New Roman" pitchFamily="18" charset="0"/>
                <a:cs typeface="Times New Roman" pitchFamily="18" charset="0"/>
              </a:rPr>
              <a:t>giảm</a:t>
            </a:r>
            <a:r>
              <a:rPr lang="en-US" alt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 err="1">
                <a:latin typeface="Times New Roman" pitchFamily="18" charset="0"/>
                <a:cs typeface="Times New Roman" pitchFamily="18" charset="0"/>
              </a:rPr>
              <a:t>dần</a:t>
            </a:r>
            <a:r>
              <a:rPr lang="en-US" altLang="en-US" sz="32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altLang="en-US" sz="3200" dirty="0" err="1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alt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alt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 err="1">
                <a:latin typeface="Times New Roman" pitchFamily="18" charset="0"/>
                <a:cs typeface="Times New Roman" pitchFamily="18" charset="0"/>
              </a:rPr>
              <a:t>loài</a:t>
            </a:r>
            <a:r>
              <a:rPr lang="en-US" alt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alt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 err="1">
                <a:latin typeface="Times New Roman" pitchFamily="18" charset="0"/>
                <a:cs typeface="Times New Roman" pitchFamily="18" charset="0"/>
              </a:rPr>
              <a:t>nguy</a:t>
            </a:r>
            <a:r>
              <a:rPr lang="en-US" alt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 err="1">
                <a:latin typeface="Times New Roman" pitchFamily="18" charset="0"/>
                <a:cs typeface="Times New Roman" pitchFamily="18" charset="0"/>
              </a:rPr>
              <a:t>cơ</a:t>
            </a:r>
            <a:r>
              <a:rPr lang="en-US" alt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 err="1">
                <a:latin typeface="Times New Roman" pitchFamily="18" charset="0"/>
                <a:cs typeface="Times New Roman" pitchFamily="18" charset="0"/>
              </a:rPr>
              <a:t>bị</a:t>
            </a:r>
            <a:r>
              <a:rPr lang="en-US" alt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 err="1">
                <a:latin typeface="Times New Roman" pitchFamily="18" charset="0"/>
                <a:cs typeface="Times New Roman" pitchFamily="18" charset="0"/>
              </a:rPr>
              <a:t>tuyệt</a:t>
            </a:r>
            <a:r>
              <a:rPr lang="en-US" alt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 err="1">
                <a:latin typeface="Times New Roman" pitchFamily="18" charset="0"/>
                <a:cs typeface="Times New Roman" pitchFamily="18" charset="0"/>
              </a:rPr>
              <a:t>chủng</a:t>
            </a:r>
            <a:r>
              <a:rPr lang="en-US" altLang="en-US" sz="32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33" name="Text Box 10">
            <a:extLst>
              <a:ext uri="{FF2B5EF4-FFF2-40B4-BE49-F238E27FC236}">
                <a16:creationId xmlns:a16="http://schemas.microsoft.com/office/drawing/2014/main" id="{91CD884B-A12D-421E-B875-10E688531EA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9915" y="1247946"/>
            <a:ext cx="8652353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Hoạt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động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2: 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Tác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hại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việc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phá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rừng</a:t>
            </a:r>
            <a:endParaRPr lang="en-US" sz="36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520722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  <p:bldP spid="3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4" descr="Picture2">
            <a:extLst>
              <a:ext uri="{FF2B5EF4-FFF2-40B4-BE49-F238E27FC236}">
                <a16:creationId xmlns:a16="http://schemas.microsoft.com/office/drawing/2014/main" id="{55E397FC-2D9C-4E6E-A1B9-F98E92E652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WordArt 5">
            <a:extLst>
              <a:ext uri="{FF2B5EF4-FFF2-40B4-BE49-F238E27FC236}">
                <a16:creationId xmlns:a16="http://schemas.microsoft.com/office/drawing/2014/main" id="{593B2198-4343-4B11-A311-60E513334D5C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755338" y="431800"/>
            <a:ext cx="1752600" cy="304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200" kern="10" dirty="0" err="1">
                <a:ln w="63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chemeClr val="bg1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Khoa</a:t>
            </a:r>
            <a:r>
              <a:rPr lang="en-US" sz="3200" kern="10" dirty="0">
                <a:ln w="63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chemeClr val="bg1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 </a:t>
            </a:r>
            <a:r>
              <a:rPr lang="en-US" sz="3200" kern="10" dirty="0" err="1">
                <a:ln w="63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chemeClr val="bg1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học</a:t>
            </a:r>
            <a:r>
              <a:rPr lang="en-US" sz="3200" kern="10" dirty="0">
                <a:ln w="63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chemeClr val="bg1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:</a:t>
            </a:r>
          </a:p>
        </p:txBody>
      </p:sp>
      <p:sp>
        <p:nvSpPr>
          <p:cNvPr id="21" name="WordArt 6">
            <a:extLst>
              <a:ext uri="{FF2B5EF4-FFF2-40B4-BE49-F238E27FC236}">
                <a16:creationId xmlns:a16="http://schemas.microsoft.com/office/drawing/2014/main" id="{85164A13-4EDA-4ECF-A778-364DA9AE518C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3073400" y="361950"/>
            <a:ext cx="5334000" cy="444500"/>
          </a:xfrm>
          <a:prstGeom prst="rect">
            <a:avLst/>
          </a:prstGeom>
          <a:noFill/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3200" kern="10" dirty="0">
                <a:ln w="19050">
                  <a:solidFill>
                    <a:srgbClr val="00FF00"/>
                  </a:solidFill>
                  <a:round/>
                  <a:headEnd/>
                  <a:tailEnd/>
                </a:ln>
                <a:solidFill>
                  <a:srgbClr val="00B0F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itchFamily="18" charset="0"/>
                <a:cs typeface="Times New Roman" pitchFamily="18" charset="0"/>
              </a:rPr>
              <a:t>Tác động của con người đến môi trường rừng</a:t>
            </a:r>
            <a:endParaRPr lang="en-US" sz="3200" kern="10" dirty="0">
              <a:ln w="19050">
                <a:solidFill>
                  <a:srgbClr val="00FF00"/>
                </a:solidFill>
                <a:round/>
                <a:headEnd/>
                <a:tailEnd/>
              </a:ln>
              <a:solidFill>
                <a:srgbClr val="00B0F0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Text Box 19">
            <a:extLst>
              <a:ext uri="{FF2B5EF4-FFF2-40B4-BE49-F238E27FC236}">
                <a16:creationId xmlns:a16="http://schemas.microsoft.com/office/drawing/2014/main" id="{C9E36EE3-3E3E-45EE-9221-64DBA3A48783}"/>
              </a:ext>
            </a:extLst>
          </p:cNvPr>
          <p:cNvSpPr txBox="1">
            <a:spLocks noGrp="1" noChangeArrowheads="1"/>
          </p:cNvSpPr>
          <p:nvPr>
            <p:ph idx="1"/>
          </p:nvPr>
        </p:nvSpPr>
        <p:spPr bwMode="auto">
          <a:xfrm>
            <a:off x="495300" y="1027093"/>
            <a:ext cx="8229600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0" indent="0">
              <a:spcBef>
                <a:spcPct val="50000"/>
              </a:spcBef>
              <a:buNone/>
            </a:pP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Hoạt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động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1: 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nguyên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dẫn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ến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việc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rừng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bị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tàn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phá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23" name="Text Box 10">
            <a:extLst>
              <a:ext uri="{FF2B5EF4-FFF2-40B4-BE49-F238E27FC236}">
                <a16:creationId xmlns:a16="http://schemas.microsoft.com/office/drawing/2014/main" id="{79FA86C0-F96A-48FE-98DD-AFC96150C6D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4321" y="2454582"/>
            <a:ext cx="8241083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Qua </a:t>
            </a:r>
            <a:r>
              <a:rPr lang="en-US" sz="28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2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hoạt</a:t>
            </a:r>
            <a:r>
              <a:rPr lang="en-US" sz="2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động</a:t>
            </a:r>
            <a:r>
              <a:rPr lang="en-US" sz="2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2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đa</a:t>
            </a:r>
            <a:r>
              <a:rPr lang="en-US" sz="2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̃ </a:t>
            </a:r>
            <a:r>
              <a:rPr lang="en-US" sz="28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học</a:t>
            </a:r>
            <a:r>
              <a:rPr lang="en-US" sz="2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được</a:t>
            </a:r>
            <a:r>
              <a:rPr lang="en-US" sz="2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những</a:t>
            </a:r>
            <a:r>
              <a:rPr lang="en-US" sz="2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gi</a:t>
            </a:r>
            <a:r>
              <a:rPr lang="en-US" sz="2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̀?</a:t>
            </a:r>
          </a:p>
        </p:txBody>
      </p:sp>
      <p:sp>
        <p:nvSpPr>
          <p:cNvPr id="24" name="Text Box 6">
            <a:extLst>
              <a:ext uri="{FF2B5EF4-FFF2-40B4-BE49-F238E27FC236}">
                <a16:creationId xmlns:a16="http://schemas.microsoft.com/office/drawing/2014/main" id="{93894DD0-B423-4F06-9238-29E3E0F14C6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0999" y="2977802"/>
            <a:ext cx="8681581" cy="1569660"/>
          </a:xfrm>
          <a:prstGeom prst="rect">
            <a:avLst/>
          </a:prstGeom>
          <a:noFill/>
          <a:ln w="76200" cmpd="tri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* </a:t>
            </a:r>
            <a:r>
              <a:rPr lang="en-US" sz="24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4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nhiều</a:t>
            </a:r>
            <a:r>
              <a:rPr lang="en-US" sz="24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lí</a:t>
            </a:r>
            <a:r>
              <a:rPr lang="en-US" sz="24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do </a:t>
            </a:r>
            <a:r>
              <a:rPr lang="en-US" sz="24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khiến</a:t>
            </a:r>
            <a:r>
              <a:rPr lang="en-US" sz="24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rừng</a:t>
            </a:r>
            <a:r>
              <a:rPr lang="en-US" sz="24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bị</a:t>
            </a:r>
            <a:r>
              <a:rPr lang="en-US" sz="24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tàn</a:t>
            </a:r>
            <a:r>
              <a:rPr lang="en-US" sz="24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phá</a:t>
            </a:r>
            <a:r>
              <a:rPr lang="en-US" sz="24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nh</a:t>
            </a:r>
            <a:r>
              <a:rPr lang="vi-VN" sz="24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ư</a:t>
            </a:r>
            <a:r>
              <a:rPr lang="en-US" sz="24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vi-VN" sz="24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đ</a:t>
            </a:r>
            <a:r>
              <a:rPr lang="en-US" sz="24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ốt</a:t>
            </a:r>
            <a:r>
              <a:rPr lang="en-US" sz="24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rừng</a:t>
            </a:r>
            <a:r>
              <a:rPr lang="en-US" sz="24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24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n</a:t>
            </a:r>
            <a:r>
              <a:rPr lang="vi-VN" sz="24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ươ</a:t>
            </a:r>
            <a:r>
              <a:rPr lang="en-US" sz="24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ng</a:t>
            </a:r>
            <a:r>
              <a:rPr lang="en-US" sz="24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rẫy</a:t>
            </a:r>
            <a:r>
              <a:rPr lang="en-US" sz="24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lấy</a:t>
            </a:r>
            <a:r>
              <a:rPr lang="en-US" sz="24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củi</a:t>
            </a:r>
            <a:r>
              <a:rPr lang="en-US" sz="24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vi-VN" sz="24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đ</a:t>
            </a:r>
            <a:r>
              <a:rPr lang="en-US" sz="24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ốt</a:t>
            </a:r>
            <a:r>
              <a:rPr lang="en-US" sz="24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than, </a:t>
            </a:r>
            <a:r>
              <a:rPr lang="en-US" sz="24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lấy</a:t>
            </a:r>
            <a:r>
              <a:rPr lang="en-US" sz="24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gỗ</a:t>
            </a:r>
            <a:r>
              <a:rPr lang="en-US" sz="24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24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sz="24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vi-VN" sz="24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đ</a:t>
            </a:r>
            <a:r>
              <a:rPr lang="en-US" sz="24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óng</a:t>
            </a:r>
            <a:r>
              <a:rPr lang="en-US" sz="24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4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đ</a:t>
            </a:r>
            <a:r>
              <a:rPr lang="en-US" sz="24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ồ </a:t>
            </a:r>
            <a:r>
              <a:rPr lang="en-US" sz="24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dùng</a:t>
            </a:r>
            <a:r>
              <a:rPr lang="en-US" sz="24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… </a:t>
            </a:r>
            <a:r>
              <a:rPr lang="en-US" sz="24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phá</a:t>
            </a:r>
            <a:r>
              <a:rPr lang="en-US" sz="24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rừng</a:t>
            </a:r>
            <a:r>
              <a:rPr lang="en-US" sz="24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4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đ</a:t>
            </a:r>
            <a:r>
              <a:rPr lang="en-US" sz="24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ể </a:t>
            </a:r>
            <a:r>
              <a:rPr lang="en-US" sz="24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lấy</a:t>
            </a:r>
            <a:r>
              <a:rPr lang="en-US" sz="24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4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đ</a:t>
            </a:r>
            <a:r>
              <a:rPr lang="en-US" sz="24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ất</a:t>
            </a:r>
            <a:r>
              <a:rPr lang="en-US" sz="24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24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4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sz="24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24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4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đư</a:t>
            </a:r>
            <a:r>
              <a:rPr lang="en-US" sz="24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ờng</a:t>
            </a:r>
            <a:r>
              <a:rPr lang="en-US" sz="24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xây</a:t>
            </a:r>
            <a:r>
              <a:rPr lang="en-US" sz="24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dựng</a:t>
            </a:r>
            <a:r>
              <a:rPr lang="en-US" sz="24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4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khu</a:t>
            </a:r>
            <a:r>
              <a:rPr lang="en-US" sz="24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công</a:t>
            </a:r>
            <a:r>
              <a:rPr lang="en-US" sz="24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nghiệp</a:t>
            </a:r>
            <a:r>
              <a:rPr lang="en-US" sz="24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khu</a:t>
            </a:r>
            <a:r>
              <a:rPr lang="en-US" sz="24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24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thái</a:t>
            </a:r>
            <a:r>
              <a:rPr lang="en-US" sz="24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vui</a:t>
            </a:r>
            <a:r>
              <a:rPr lang="en-US" sz="24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ch</a:t>
            </a:r>
            <a:r>
              <a:rPr lang="vi-VN" sz="24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ơ</a:t>
            </a:r>
            <a:r>
              <a:rPr lang="en-US" sz="24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i </a:t>
            </a:r>
            <a:r>
              <a:rPr lang="en-US" sz="24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giải</a:t>
            </a:r>
            <a:r>
              <a:rPr lang="en-US" sz="24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trí</a:t>
            </a:r>
            <a:r>
              <a:rPr lang="en-US" sz="24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,… </a:t>
            </a:r>
          </a:p>
        </p:txBody>
      </p:sp>
      <p:sp>
        <p:nvSpPr>
          <p:cNvPr id="25" name="Text Box 9">
            <a:extLst>
              <a:ext uri="{FF2B5EF4-FFF2-40B4-BE49-F238E27FC236}">
                <a16:creationId xmlns:a16="http://schemas.microsoft.com/office/drawing/2014/main" id="{709D7120-75CA-48A4-B3FA-D9A7CC9A7E0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599" y="5673931"/>
            <a:ext cx="8686801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4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- </a:t>
            </a:r>
            <a:r>
              <a:rPr lang="en-US" sz="24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24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24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24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24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quý</a:t>
            </a:r>
            <a:r>
              <a:rPr lang="en-US" sz="24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hiếm</a:t>
            </a:r>
            <a:r>
              <a:rPr lang="en-US" sz="24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giảm</a:t>
            </a:r>
            <a:r>
              <a:rPr lang="en-US" sz="24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dần</a:t>
            </a:r>
            <a:r>
              <a:rPr lang="en-US" sz="24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4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4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loài</a:t>
            </a:r>
            <a:r>
              <a:rPr lang="en-US" sz="24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4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nguy</a:t>
            </a:r>
            <a:r>
              <a:rPr lang="en-US" sz="24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c</a:t>
            </a:r>
            <a:r>
              <a:rPr lang="vi-VN" sz="24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ơ</a:t>
            </a:r>
            <a:r>
              <a:rPr lang="en-US" sz="24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bị</a:t>
            </a:r>
            <a:r>
              <a:rPr lang="en-US" sz="24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tuyệt</a:t>
            </a:r>
            <a:r>
              <a:rPr lang="en-US" sz="24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chủng</a:t>
            </a:r>
            <a:r>
              <a:rPr lang="en-US" sz="24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26" name="Text Box 10">
            <a:extLst>
              <a:ext uri="{FF2B5EF4-FFF2-40B4-BE49-F238E27FC236}">
                <a16:creationId xmlns:a16="http://schemas.microsoft.com/office/drawing/2014/main" id="{85C6023D-C3EA-4AED-8B55-54E57A7BB36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0998" y="4778375"/>
            <a:ext cx="896642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4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Khí</a:t>
            </a:r>
            <a:r>
              <a:rPr lang="en-US" sz="24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hậu</a:t>
            </a:r>
            <a:r>
              <a:rPr lang="en-US" sz="24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bị</a:t>
            </a:r>
            <a:r>
              <a:rPr lang="en-US" sz="24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thay</a:t>
            </a:r>
            <a:r>
              <a:rPr lang="en-US" sz="24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4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đ</a:t>
            </a:r>
            <a:r>
              <a:rPr lang="en-US" sz="24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ổi</a:t>
            </a:r>
            <a:r>
              <a:rPr lang="en-US" sz="24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; </a:t>
            </a:r>
            <a:r>
              <a:rPr lang="en-US" sz="24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lũ</a:t>
            </a:r>
            <a:r>
              <a:rPr lang="en-US" sz="24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lụt</a:t>
            </a:r>
            <a:r>
              <a:rPr lang="en-US" sz="24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hạn</a:t>
            </a:r>
            <a:r>
              <a:rPr lang="en-US" sz="24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hán</a:t>
            </a:r>
            <a:r>
              <a:rPr lang="en-US" sz="24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xảy</a:t>
            </a:r>
            <a:r>
              <a:rPr lang="en-US" sz="24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24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th</a:t>
            </a:r>
            <a:r>
              <a:rPr lang="vi-VN" sz="24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ư</a:t>
            </a:r>
            <a:r>
              <a:rPr lang="en-US" sz="24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ờng</a:t>
            </a:r>
            <a:r>
              <a:rPr lang="en-US" sz="24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xuyên</a:t>
            </a:r>
            <a:r>
              <a:rPr lang="en-US" sz="24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27" name="Text Box 11">
            <a:extLst>
              <a:ext uri="{FF2B5EF4-FFF2-40B4-BE49-F238E27FC236}">
                <a16:creationId xmlns:a16="http://schemas.microsoft.com/office/drawing/2014/main" id="{E65609F1-1F12-4FCA-9BCD-B5B41BC6A48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0998" y="5172640"/>
            <a:ext cx="469922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4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4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Đất</a:t>
            </a:r>
            <a:r>
              <a:rPr lang="en-US" sz="24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bị</a:t>
            </a:r>
            <a:r>
              <a:rPr lang="en-US" sz="24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xói</a:t>
            </a:r>
            <a:r>
              <a:rPr lang="en-US" sz="24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mòn</a:t>
            </a:r>
            <a:r>
              <a:rPr lang="en-US" sz="24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trở</a:t>
            </a:r>
            <a:r>
              <a:rPr lang="en-US" sz="24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nên</a:t>
            </a:r>
            <a:r>
              <a:rPr lang="en-US" sz="24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bạc</a:t>
            </a:r>
            <a:r>
              <a:rPr lang="en-US" sz="24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màu</a:t>
            </a:r>
            <a:r>
              <a:rPr lang="en-US" sz="24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28" name="Text Box 10">
            <a:extLst>
              <a:ext uri="{FF2B5EF4-FFF2-40B4-BE49-F238E27FC236}">
                <a16:creationId xmlns:a16="http://schemas.microsoft.com/office/drawing/2014/main" id="{0856E2AB-DE3E-4E7F-8AE0-DDF99017510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" y="1915180"/>
            <a:ext cx="8652353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Hoạt</a:t>
            </a:r>
            <a:r>
              <a:rPr lang="en-US" sz="2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động</a:t>
            </a:r>
            <a:r>
              <a:rPr lang="en-US" sz="2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2:  </a:t>
            </a:r>
            <a:r>
              <a:rPr lang="en-US" sz="28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Tác</a:t>
            </a:r>
            <a:r>
              <a:rPr lang="en-US" sz="2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hại</a:t>
            </a:r>
            <a:r>
              <a:rPr lang="en-US" sz="2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việc</a:t>
            </a:r>
            <a:r>
              <a:rPr lang="en-US" sz="2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phá</a:t>
            </a:r>
            <a:r>
              <a:rPr lang="en-US" sz="2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rừng</a:t>
            </a:r>
            <a:endParaRPr lang="en-US" sz="28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8" name="Group 2">
            <a:extLst>
              <a:ext uri="{FF2B5EF4-FFF2-40B4-BE49-F238E27FC236}">
                <a16:creationId xmlns:a16="http://schemas.microsoft.com/office/drawing/2014/main" id="{F1299362-8073-419A-B736-62DB31218A3C}"/>
              </a:ext>
            </a:extLst>
          </p:cNvPr>
          <p:cNvGrpSpPr>
            <a:grpSpLocks/>
          </p:cNvGrpSpPr>
          <p:nvPr/>
        </p:nvGrpSpPr>
        <p:grpSpPr bwMode="auto">
          <a:xfrm>
            <a:off x="1588" y="-66675"/>
            <a:ext cx="9294812" cy="6924675"/>
            <a:chOff x="1487540" y="0"/>
            <a:chExt cx="9250140" cy="6871909"/>
          </a:xfrm>
        </p:grpSpPr>
        <p:pic>
          <p:nvPicPr>
            <p:cNvPr id="19" name="Picture 7" descr="lollipop[1]">
              <a:extLst>
                <a:ext uri="{FF2B5EF4-FFF2-40B4-BE49-F238E27FC236}">
                  <a16:creationId xmlns:a16="http://schemas.microsoft.com/office/drawing/2014/main" id="{C83337A9-709E-47A8-8B03-DCA7E82A20FF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 flipV="1">
              <a:off x="-1903360" y="3390900"/>
              <a:ext cx="6858000" cy="76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29" name="Group 4">
              <a:extLst>
                <a:ext uri="{FF2B5EF4-FFF2-40B4-BE49-F238E27FC236}">
                  <a16:creationId xmlns:a16="http://schemas.microsoft.com/office/drawing/2014/main" id="{A94D3C69-8DE2-4093-8DC4-44733F8F734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502530" y="13909"/>
              <a:ext cx="9235150" cy="6858000"/>
              <a:chOff x="-54690" y="0"/>
              <a:chExt cx="9235150" cy="6858000"/>
            </a:xfrm>
          </p:grpSpPr>
          <p:pic>
            <p:nvPicPr>
              <p:cNvPr id="30" name="Picture 7" descr="lollipop[1]">
                <a:extLst>
                  <a:ext uri="{FF2B5EF4-FFF2-40B4-BE49-F238E27FC236}">
                    <a16:creationId xmlns:a16="http://schemas.microsoft.com/office/drawing/2014/main" id="{22359129-6AD0-4EC2-A4D1-D0277FA38EAF}"/>
                  </a:ext>
                </a:extLst>
              </p:cNvPr>
              <p:cNvPicPr>
                <a:picLocks noChangeAspect="1" noChangeArrowheads="1" noCrop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5400000" flipV="1">
                <a:off x="5658670" y="3372670"/>
                <a:ext cx="6858000" cy="11266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32" name="Picture 6" descr="lollipop[1]">
                <a:extLst>
                  <a:ext uri="{FF2B5EF4-FFF2-40B4-BE49-F238E27FC236}">
                    <a16:creationId xmlns:a16="http://schemas.microsoft.com/office/drawing/2014/main" id="{B6013533-D65E-409F-9C85-1213C57C9B93}"/>
                  </a:ext>
                </a:extLst>
              </p:cNvPr>
              <p:cNvPicPr>
                <a:picLocks noChangeAspect="1" noChangeArrowheads="1" noCrop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V="1">
                <a:off x="-54690" y="0"/>
                <a:ext cx="9142360" cy="10158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33" name="Picture 7" descr="lollipop[1]">
                <a:extLst>
                  <a:ext uri="{FF2B5EF4-FFF2-40B4-BE49-F238E27FC236}">
                    <a16:creationId xmlns:a16="http://schemas.microsoft.com/office/drawing/2014/main" id="{4A27433B-4D1D-4758-9894-29CD4BDCB3AB}"/>
                  </a:ext>
                </a:extLst>
              </p:cNvPr>
              <p:cNvPicPr>
                <a:picLocks noChangeAspect="1" noChangeArrowheads="1" noCrop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V="1">
                <a:off x="38100" y="6756418"/>
                <a:ext cx="9142360" cy="10158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  <p:sp>
        <p:nvSpPr>
          <p:cNvPr id="35" name="Text Box 10">
            <a:extLst>
              <a:ext uri="{FF2B5EF4-FFF2-40B4-BE49-F238E27FC236}">
                <a16:creationId xmlns:a16="http://schemas.microsoft.com/office/drawing/2014/main" id="{85C6023D-C3EA-4AED-8B55-54E57A7BB36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3398" y="4469110"/>
            <a:ext cx="8077202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lvl="0"/>
            <a:r>
              <a:rPr lang="en-US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4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* </a:t>
            </a:r>
            <a:r>
              <a:rPr lang="en-US" sz="24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Việc</a:t>
            </a:r>
            <a:r>
              <a:rPr lang="en-US" sz="24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phá</a:t>
            </a:r>
            <a:r>
              <a:rPr lang="en-US" sz="24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rừng</a:t>
            </a:r>
            <a:r>
              <a:rPr lang="en-US" sz="24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ồ </a:t>
            </a:r>
            <a:r>
              <a:rPr lang="en-US" sz="24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ạt</a:t>
            </a:r>
            <a:r>
              <a:rPr lang="en-US" sz="24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24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4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eaLnBrk="0" hangingPunct="0">
              <a:spcBef>
                <a:spcPct val="50000"/>
              </a:spcBef>
            </a:pPr>
            <a:endParaRPr lang="en-US" sz="24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699388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24" grpId="0"/>
      <p:bldP spid="25" grpId="0"/>
      <p:bldP spid="26" grpId="0"/>
      <p:bldP spid="27" grpId="0"/>
      <p:bldP spid="3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4" descr="Picture2">
            <a:extLst>
              <a:ext uri="{FF2B5EF4-FFF2-40B4-BE49-F238E27FC236}">
                <a16:creationId xmlns:a16="http://schemas.microsoft.com/office/drawing/2014/main" id="{55E397FC-2D9C-4E6E-A1B9-F98E92E652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99941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WordArt 6">
            <a:extLst>
              <a:ext uri="{FF2B5EF4-FFF2-40B4-BE49-F238E27FC236}">
                <a16:creationId xmlns:a16="http://schemas.microsoft.com/office/drawing/2014/main" id="{EEB9F05F-B845-444B-8C57-F65967E94F63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3491459" y="143379"/>
            <a:ext cx="1790700" cy="4445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200" kern="10" dirty="0" err="1">
                <a:ln w="19050">
                  <a:solidFill>
                    <a:srgbClr val="00FF00"/>
                  </a:solidFill>
                  <a:round/>
                  <a:headEnd/>
                  <a:tailEnd/>
                </a:ln>
                <a:solidFill>
                  <a:schemeClr val="bg1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Vận</a:t>
            </a:r>
            <a:r>
              <a:rPr lang="en-US" sz="3200" kern="10" dirty="0">
                <a:ln w="19050">
                  <a:solidFill>
                    <a:srgbClr val="00FF00"/>
                  </a:solidFill>
                  <a:round/>
                  <a:headEnd/>
                  <a:tailEnd/>
                </a:ln>
                <a:solidFill>
                  <a:schemeClr val="bg1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 </a:t>
            </a:r>
            <a:r>
              <a:rPr lang="en-US" sz="3200" kern="10" dirty="0" err="1">
                <a:ln w="19050">
                  <a:solidFill>
                    <a:srgbClr val="00FF00"/>
                  </a:solidFill>
                  <a:round/>
                  <a:headEnd/>
                  <a:tailEnd/>
                </a:ln>
                <a:solidFill>
                  <a:schemeClr val="bg1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dụng</a:t>
            </a:r>
            <a:endParaRPr lang="en-US" sz="3200" kern="10" dirty="0">
              <a:ln w="19050">
                <a:solidFill>
                  <a:srgbClr val="00FF00"/>
                </a:solidFill>
                <a:round/>
                <a:headEnd/>
                <a:tailEnd/>
              </a:ln>
              <a:solidFill>
                <a:schemeClr val="bg1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Arial"/>
              <a:cs typeface="Arial"/>
            </a:endParaRPr>
          </a:p>
        </p:txBody>
      </p:sp>
      <p:sp>
        <p:nvSpPr>
          <p:cNvPr id="9" name="Rectangle 11">
            <a:extLst>
              <a:ext uri="{FF2B5EF4-FFF2-40B4-BE49-F238E27FC236}">
                <a16:creationId xmlns:a16="http://schemas.microsoft.com/office/drawing/2014/main" id="{B3E7844A-31A2-4FB4-908C-A2F4FB83D6A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13673" y="1063625"/>
            <a:ext cx="2133600" cy="1066800"/>
          </a:xfrm>
          <a:prstGeom prst="rect">
            <a:avLst/>
          </a:prstGeom>
          <a:solidFill>
            <a:srgbClr val="00B0F0"/>
          </a:solidFill>
          <a:ln w="2857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>
              <a:lnSpc>
                <a:spcPct val="70000"/>
              </a:lnSpc>
            </a:pPr>
            <a:r>
              <a:rPr lang="en-US" sz="2000" dirty="0">
                <a:solidFill>
                  <a:schemeClr val="bg1"/>
                </a:solidFill>
              </a:rPr>
              <a:t>BẢO VỆ RỪNG</a:t>
            </a:r>
            <a:endParaRPr lang="en-US" sz="2000" b="1" dirty="0">
              <a:solidFill>
                <a:schemeClr val="bg1"/>
              </a:solidFill>
            </a:endParaRPr>
          </a:p>
        </p:txBody>
      </p:sp>
      <p:sp>
        <p:nvSpPr>
          <p:cNvPr id="10" name="Text Box 12">
            <a:extLst>
              <a:ext uri="{FF2B5EF4-FFF2-40B4-BE49-F238E27FC236}">
                <a16:creationId xmlns:a16="http://schemas.microsoft.com/office/drawing/2014/main" id="{85EA1854-B21C-4353-9B96-715134BFAF0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3232150"/>
            <a:ext cx="1600200" cy="3046988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160000"/>
              </a:lnSpc>
            </a:pPr>
            <a:r>
              <a:rPr lang="en-US" sz="2000" b="1" dirty="0" err="1">
                <a:solidFill>
                  <a:srgbClr val="002060"/>
                </a:solidFill>
              </a:rPr>
              <a:t>Thực</a:t>
            </a:r>
            <a:r>
              <a:rPr lang="en-US" sz="2000" b="1" dirty="0">
                <a:solidFill>
                  <a:srgbClr val="002060"/>
                </a:solidFill>
              </a:rPr>
              <a:t> </a:t>
            </a:r>
            <a:r>
              <a:rPr lang="en-US" sz="2000" b="1" dirty="0" err="1">
                <a:solidFill>
                  <a:srgbClr val="002060"/>
                </a:solidFill>
              </a:rPr>
              <a:t>hiện</a:t>
            </a:r>
            <a:r>
              <a:rPr lang="en-US" sz="2000" b="1" dirty="0">
                <a:solidFill>
                  <a:srgbClr val="002060"/>
                </a:solidFill>
              </a:rPr>
              <a:t> </a:t>
            </a:r>
            <a:r>
              <a:rPr lang="en-US" sz="2000" b="1" dirty="0" err="1">
                <a:solidFill>
                  <a:srgbClr val="002060"/>
                </a:solidFill>
              </a:rPr>
              <a:t>các</a:t>
            </a:r>
            <a:r>
              <a:rPr lang="en-US" sz="2000" b="1" dirty="0">
                <a:solidFill>
                  <a:srgbClr val="002060"/>
                </a:solidFill>
              </a:rPr>
              <a:t> </a:t>
            </a:r>
            <a:r>
              <a:rPr lang="en-US" sz="2000" b="1" dirty="0" err="1">
                <a:solidFill>
                  <a:srgbClr val="002060"/>
                </a:solidFill>
              </a:rPr>
              <a:t>quy</a:t>
            </a:r>
            <a:r>
              <a:rPr lang="en-US" sz="2000" b="1" dirty="0">
                <a:solidFill>
                  <a:srgbClr val="002060"/>
                </a:solidFill>
              </a:rPr>
              <a:t> </a:t>
            </a:r>
            <a:r>
              <a:rPr lang="vi-VN" sz="2000" b="1" dirty="0">
                <a:solidFill>
                  <a:srgbClr val="002060"/>
                </a:solidFill>
              </a:rPr>
              <a:t>đ</a:t>
            </a:r>
            <a:r>
              <a:rPr lang="en-US" sz="2000" b="1" dirty="0" err="1">
                <a:solidFill>
                  <a:srgbClr val="002060"/>
                </a:solidFill>
              </a:rPr>
              <a:t>ịnh</a:t>
            </a:r>
            <a:r>
              <a:rPr lang="en-US" sz="2000" b="1" dirty="0">
                <a:solidFill>
                  <a:srgbClr val="002060"/>
                </a:solidFill>
              </a:rPr>
              <a:t> </a:t>
            </a:r>
            <a:r>
              <a:rPr lang="en-US" sz="2000" b="1" dirty="0" err="1">
                <a:solidFill>
                  <a:srgbClr val="002060"/>
                </a:solidFill>
              </a:rPr>
              <a:t>của</a:t>
            </a:r>
            <a:r>
              <a:rPr lang="en-US" sz="2000" b="1" dirty="0">
                <a:solidFill>
                  <a:srgbClr val="002060"/>
                </a:solidFill>
              </a:rPr>
              <a:t> </a:t>
            </a:r>
            <a:r>
              <a:rPr lang="en-US" sz="2000" b="1" dirty="0" err="1">
                <a:solidFill>
                  <a:srgbClr val="002060"/>
                </a:solidFill>
              </a:rPr>
              <a:t>pháp</a:t>
            </a:r>
            <a:r>
              <a:rPr lang="en-US" sz="2000" b="1" dirty="0">
                <a:solidFill>
                  <a:srgbClr val="002060"/>
                </a:solidFill>
              </a:rPr>
              <a:t> </a:t>
            </a:r>
            <a:r>
              <a:rPr lang="en-US" sz="2000" b="1" dirty="0" err="1">
                <a:solidFill>
                  <a:srgbClr val="002060"/>
                </a:solidFill>
              </a:rPr>
              <a:t>luật</a:t>
            </a:r>
            <a:r>
              <a:rPr lang="en-US" sz="2000" b="1" dirty="0">
                <a:solidFill>
                  <a:srgbClr val="002060"/>
                </a:solidFill>
              </a:rPr>
              <a:t> </a:t>
            </a:r>
            <a:r>
              <a:rPr lang="en-US" sz="2000" b="1" dirty="0" err="1">
                <a:solidFill>
                  <a:srgbClr val="002060"/>
                </a:solidFill>
              </a:rPr>
              <a:t>về</a:t>
            </a:r>
            <a:r>
              <a:rPr lang="en-US" sz="2000" b="1" dirty="0">
                <a:solidFill>
                  <a:srgbClr val="002060"/>
                </a:solidFill>
              </a:rPr>
              <a:t> </a:t>
            </a:r>
            <a:r>
              <a:rPr lang="en-US" sz="2000" b="1" dirty="0" err="1">
                <a:solidFill>
                  <a:srgbClr val="002060"/>
                </a:solidFill>
              </a:rPr>
              <a:t>bảo</a:t>
            </a:r>
            <a:r>
              <a:rPr lang="en-US" sz="2000" b="1" dirty="0">
                <a:solidFill>
                  <a:srgbClr val="002060"/>
                </a:solidFill>
              </a:rPr>
              <a:t> </a:t>
            </a:r>
            <a:r>
              <a:rPr lang="en-US" sz="2000" b="1" dirty="0" err="1">
                <a:solidFill>
                  <a:srgbClr val="002060"/>
                </a:solidFill>
              </a:rPr>
              <a:t>vệ</a:t>
            </a:r>
            <a:r>
              <a:rPr lang="en-US" sz="2000" b="1" dirty="0">
                <a:solidFill>
                  <a:srgbClr val="002060"/>
                </a:solidFill>
              </a:rPr>
              <a:t> </a:t>
            </a:r>
            <a:r>
              <a:rPr lang="en-US" sz="2000" b="1" dirty="0" err="1">
                <a:solidFill>
                  <a:srgbClr val="002060"/>
                </a:solidFill>
              </a:rPr>
              <a:t>rừng</a:t>
            </a:r>
            <a:endParaRPr lang="en-US" sz="2000" b="1" dirty="0">
              <a:solidFill>
                <a:srgbClr val="002060"/>
              </a:solidFill>
            </a:endParaRPr>
          </a:p>
        </p:txBody>
      </p:sp>
      <p:sp>
        <p:nvSpPr>
          <p:cNvPr id="11" name="Text Box 13">
            <a:extLst>
              <a:ext uri="{FF2B5EF4-FFF2-40B4-BE49-F238E27FC236}">
                <a16:creationId xmlns:a16="http://schemas.microsoft.com/office/drawing/2014/main" id="{9B44F8C8-969C-41EE-9BF2-94BD34B5D21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52600" y="3232150"/>
            <a:ext cx="1828800" cy="3046988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160000"/>
              </a:lnSpc>
            </a:pPr>
            <a:r>
              <a:rPr lang="en-US" sz="2000" b="1" dirty="0" err="1">
                <a:solidFill>
                  <a:srgbClr val="002060"/>
                </a:solidFill>
              </a:rPr>
              <a:t>Tuyên</a:t>
            </a:r>
            <a:r>
              <a:rPr lang="en-US" sz="2000" b="1" dirty="0">
                <a:solidFill>
                  <a:srgbClr val="002060"/>
                </a:solidFill>
              </a:rPr>
              <a:t> </a:t>
            </a:r>
            <a:r>
              <a:rPr lang="en-US" sz="2000" b="1" dirty="0" err="1">
                <a:solidFill>
                  <a:srgbClr val="002060"/>
                </a:solidFill>
              </a:rPr>
              <a:t>truyền</a:t>
            </a:r>
            <a:r>
              <a:rPr lang="en-US" sz="2000" b="1" dirty="0">
                <a:solidFill>
                  <a:srgbClr val="002060"/>
                </a:solidFill>
              </a:rPr>
              <a:t> </a:t>
            </a:r>
            <a:r>
              <a:rPr lang="en-US" sz="2000" b="1" dirty="0" err="1">
                <a:solidFill>
                  <a:srgbClr val="002060"/>
                </a:solidFill>
              </a:rPr>
              <a:t>nhắc</a:t>
            </a:r>
            <a:r>
              <a:rPr lang="en-US" sz="2000" b="1" dirty="0">
                <a:solidFill>
                  <a:srgbClr val="002060"/>
                </a:solidFill>
              </a:rPr>
              <a:t> </a:t>
            </a:r>
            <a:r>
              <a:rPr lang="en-US" sz="2000" b="1" dirty="0" err="1">
                <a:solidFill>
                  <a:srgbClr val="002060"/>
                </a:solidFill>
              </a:rPr>
              <a:t>nhở</a:t>
            </a:r>
            <a:r>
              <a:rPr lang="en-US" sz="2000" b="1" dirty="0">
                <a:solidFill>
                  <a:srgbClr val="002060"/>
                </a:solidFill>
              </a:rPr>
              <a:t> </a:t>
            </a:r>
            <a:r>
              <a:rPr lang="en-US" sz="2000" b="1" dirty="0" err="1">
                <a:solidFill>
                  <a:srgbClr val="002060"/>
                </a:solidFill>
              </a:rPr>
              <a:t>mọi</a:t>
            </a:r>
            <a:r>
              <a:rPr lang="en-US" sz="2000" b="1" dirty="0">
                <a:solidFill>
                  <a:srgbClr val="002060"/>
                </a:solidFill>
              </a:rPr>
              <a:t> </a:t>
            </a:r>
            <a:r>
              <a:rPr lang="en-US" sz="2000" b="1" dirty="0" err="1">
                <a:solidFill>
                  <a:srgbClr val="002060"/>
                </a:solidFill>
              </a:rPr>
              <a:t>ng</a:t>
            </a:r>
            <a:r>
              <a:rPr lang="vi-VN" sz="2000" b="1" dirty="0">
                <a:solidFill>
                  <a:srgbClr val="002060"/>
                </a:solidFill>
              </a:rPr>
              <a:t>ư</a:t>
            </a:r>
            <a:r>
              <a:rPr lang="en-US" sz="2000" b="1" dirty="0" err="1">
                <a:solidFill>
                  <a:srgbClr val="002060"/>
                </a:solidFill>
              </a:rPr>
              <a:t>ời</a:t>
            </a:r>
            <a:r>
              <a:rPr lang="en-US" sz="2000" b="1" dirty="0">
                <a:solidFill>
                  <a:srgbClr val="002060"/>
                </a:solidFill>
              </a:rPr>
              <a:t> </a:t>
            </a:r>
            <a:r>
              <a:rPr lang="en-US" sz="2000" b="1" dirty="0" err="1">
                <a:solidFill>
                  <a:srgbClr val="002060"/>
                </a:solidFill>
              </a:rPr>
              <a:t>cùng</a:t>
            </a:r>
            <a:r>
              <a:rPr lang="en-US" sz="2000" b="1" dirty="0">
                <a:solidFill>
                  <a:srgbClr val="002060"/>
                </a:solidFill>
              </a:rPr>
              <a:t> </a:t>
            </a:r>
            <a:r>
              <a:rPr lang="en-US" sz="2000" b="1" dirty="0" err="1">
                <a:solidFill>
                  <a:srgbClr val="002060"/>
                </a:solidFill>
              </a:rPr>
              <a:t>thực</a:t>
            </a:r>
            <a:r>
              <a:rPr lang="en-US" sz="2000" b="1" dirty="0">
                <a:solidFill>
                  <a:srgbClr val="002060"/>
                </a:solidFill>
              </a:rPr>
              <a:t> </a:t>
            </a:r>
            <a:r>
              <a:rPr lang="en-US" sz="2000" b="1" dirty="0" err="1">
                <a:solidFill>
                  <a:srgbClr val="002060"/>
                </a:solidFill>
              </a:rPr>
              <a:t>hiện</a:t>
            </a:r>
            <a:r>
              <a:rPr lang="en-US" sz="2000" b="1" dirty="0">
                <a:solidFill>
                  <a:srgbClr val="002060"/>
                </a:solidFill>
              </a:rPr>
              <a:t> </a:t>
            </a:r>
            <a:r>
              <a:rPr lang="en-US" sz="2000" b="1" dirty="0" err="1">
                <a:solidFill>
                  <a:srgbClr val="002060"/>
                </a:solidFill>
              </a:rPr>
              <a:t>bảo</a:t>
            </a:r>
            <a:r>
              <a:rPr lang="en-US" sz="2000" b="1" dirty="0">
                <a:solidFill>
                  <a:srgbClr val="002060"/>
                </a:solidFill>
              </a:rPr>
              <a:t> </a:t>
            </a:r>
            <a:r>
              <a:rPr lang="en-US" sz="2000" b="1" dirty="0" err="1">
                <a:solidFill>
                  <a:srgbClr val="002060"/>
                </a:solidFill>
              </a:rPr>
              <a:t>vệ</a:t>
            </a:r>
            <a:r>
              <a:rPr lang="en-US" sz="2000" b="1" dirty="0">
                <a:solidFill>
                  <a:srgbClr val="002060"/>
                </a:solidFill>
              </a:rPr>
              <a:t> </a:t>
            </a:r>
            <a:r>
              <a:rPr lang="en-US" sz="2000" b="1" dirty="0" err="1">
                <a:solidFill>
                  <a:srgbClr val="002060"/>
                </a:solidFill>
              </a:rPr>
              <a:t>rừng</a:t>
            </a:r>
            <a:endParaRPr lang="en-US" sz="2000" b="1" dirty="0">
              <a:solidFill>
                <a:srgbClr val="002060"/>
              </a:solidFill>
            </a:endParaRPr>
          </a:p>
        </p:txBody>
      </p:sp>
      <p:sp>
        <p:nvSpPr>
          <p:cNvPr id="12" name="Text Box 14">
            <a:extLst>
              <a:ext uri="{FF2B5EF4-FFF2-40B4-BE49-F238E27FC236}">
                <a16:creationId xmlns:a16="http://schemas.microsoft.com/office/drawing/2014/main" id="{DCAB2E60-F771-4FA3-90D8-AD39B8028B8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9525" y="3200400"/>
            <a:ext cx="1739900" cy="2982291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160000"/>
              </a:lnSpc>
            </a:pPr>
            <a:r>
              <a:rPr lang="en-US" sz="2000" b="1" dirty="0" err="1">
                <a:solidFill>
                  <a:srgbClr val="002060"/>
                </a:solidFill>
              </a:rPr>
              <a:t>Khai</a:t>
            </a:r>
            <a:r>
              <a:rPr lang="en-US" sz="2000" b="1" dirty="0">
                <a:solidFill>
                  <a:srgbClr val="002060"/>
                </a:solidFill>
              </a:rPr>
              <a:t> </a:t>
            </a:r>
            <a:r>
              <a:rPr lang="en-US" sz="2000" b="1" dirty="0" err="1">
                <a:solidFill>
                  <a:srgbClr val="002060"/>
                </a:solidFill>
              </a:rPr>
              <a:t>thác</a:t>
            </a:r>
            <a:r>
              <a:rPr lang="en-US" sz="2000" b="1" dirty="0">
                <a:solidFill>
                  <a:srgbClr val="002060"/>
                </a:solidFill>
              </a:rPr>
              <a:t> </a:t>
            </a:r>
            <a:r>
              <a:rPr lang="en-US" sz="2000" b="1" dirty="0" err="1">
                <a:solidFill>
                  <a:srgbClr val="002060"/>
                </a:solidFill>
              </a:rPr>
              <a:t>hợp</a:t>
            </a:r>
            <a:r>
              <a:rPr lang="en-US" sz="2000" b="1" dirty="0">
                <a:solidFill>
                  <a:srgbClr val="002060"/>
                </a:solidFill>
              </a:rPr>
              <a:t> </a:t>
            </a:r>
            <a:r>
              <a:rPr lang="en-US" sz="2000" b="1" dirty="0" err="1">
                <a:solidFill>
                  <a:srgbClr val="002060"/>
                </a:solidFill>
              </a:rPr>
              <a:t>lý</a:t>
            </a:r>
            <a:r>
              <a:rPr lang="en-US" sz="2000" b="1" dirty="0">
                <a:solidFill>
                  <a:srgbClr val="002060"/>
                </a:solidFill>
              </a:rPr>
              <a:t> </a:t>
            </a:r>
            <a:r>
              <a:rPr lang="en-US" sz="2000" b="1" dirty="0" err="1">
                <a:solidFill>
                  <a:srgbClr val="002060"/>
                </a:solidFill>
              </a:rPr>
              <a:t>nguồn</a:t>
            </a:r>
            <a:r>
              <a:rPr lang="en-US" sz="2000" b="1" dirty="0">
                <a:solidFill>
                  <a:srgbClr val="002060"/>
                </a:solidFill>
              </a:rPr>
              <a:t> </a:t>
            </a:r>
            <a:r>
              <a:rPr lang="en-US" sz="2000" b="1" dirty="0" err="1">
                <a:solidFill>
                  <a:srgbClr val="002060"/>
                </a:solidFill>
              </a:rPr>
              <a:t>tài</a:t>
            </a:r>
            <a:r>
              <a:rPr lang="en-US" sz="2000" b="1" dirty="0">
                <a:solidFill>
                  <a:srgbClr val="002060"/>
                </a:solidFill>
              </a:rPr>
              <a:t> </a:t>
            </a:r>
            <a:r>
              <a:rPr lang="en-US" sz="2000" b="1" dirty="0" err="1">
                <a:solidFill>
                  <a:srgbClr val="002060"/>
                </a:solidFill>
              </a:rPr>
              <a:t>nguyên</a:t>
            </a:r>
            <a:r>
              <a:rPr lang="en-US" sz="2000" b="1" dirty="0">
                <a:solidFill>
                  <a:srgbClr val="002060"/>
                </a:solidFill>
              </a:rPr>
              <a:t> </a:t>
            </a:r>
            <a:r>
              <a:rPr lang="en-US" sz="2000" b="1" dirty="0" err="1">
                <a:solidFill>
                  <a:srgbClr val="002060"/>
                </a:solidFill>
              </a:rPr>
              <a:t>thiên</a:t>
            </a:r>
            <a:r>
              <a:rPr lang="en-US" sz="2000" b="1" dirty="0">
                <a:solidFill>
                  <a:srgbClr val="002060"/>
                </a:solidFill>
              </a:rPr>
              <a:t> </a:t>
            </a:r>
            <a:r>
              <a:rPr lang="en-US" sz="2000" b="1" dirty="0" err="1">
                <a:solidFill>
                  <a:srgbClr val="002060"/>
                </a:solidFill>
              </a:rPr>
              <a:t>nhiên</a:t>
            </a:r>
            <a:r>
              <a:rPr lang="en-US" sz="2000" b="1" dirty="0">
                <a:solidFill>
                  <a:srgbClr val="002060"/>
                </a:solidFill>
              </a:rPr>
              <a:t> </a:t>
            </a:r>
            <a:r>
              <a:rPr lang="en-US" sz="2000" b="1" dirty="0" err="1">
                <a:solidFill>
                  <a:srgbClr val="002060"/>
                </a:solidFill>
              </a:rPr>
              <a:t>rừng</a:t>
            </a:r>
            <a:endParaRPr lang="en-US" sz="2000" b="1" dirty="0">
              <a:solidFill>
                <a:srgbClr val="002060"/>
              </a:solidFill>
            </a:endParaRPr>
          </a:p>
        </p:txBody>
      </p:sp>
      <p:sp>
        <p:nvSpPr>
          <p:cNvPr id="13" name="Text Box 15">
            <a:extLst>
              <a:ext uri="{FF2B5EF4-FFF2-40B4-BE49-F238E27FC236}">
                <a16:creationId xmlns:a16="http://schemas.microsoft.com/office/drawing/2014/main" id="{B9BFF835-51D3-4F11-9628-B5070F5A86F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76913" y="3200400"/>
            <a:ext cx="1600200" cy="3474734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160000"/>
              </a:lnSpc>
            </a:pPr>
            <a:r>
              <a:rPr lang="en-US" sz="2000" b="1" dirty="0" err="1">
                <a:solidFill>
                  <a:srgbClr val="002060"/>
                </a:solidFill>
              </a:rPr>
              <a:t>Vận</a:t>
            </a:r>
            <a:r>
              <a:rPr lang="en-US" sz="2000" b="1" dirty="0">
                <a:solidFill>
                  <a:srgbClr val="002060"/>
                </a:solidFill>
              </a:rPr>
              <a:t> </a:t>
            </a:r>
            <a:r>
              <a:rPr lang="en-US" sz="2000" b="1" dirty="0" err="1">
                <a:solidFill>
                  <a:srgbClr val="002060"/>
                </a:solidFill>
              </a:rPr>
              <a:t>động</a:t>
            </a:r>
            <a:r>
              <a:rPr lang="en-US" sz="2000" b="1" dirty="0">
                <a:solidFill>
                  <a:srgbClr val="002060"/>
                </a:solidFill>
              </a:rPr>
              <a:t> </a:t>
            </a:r>
            <a:r>
              <a:rPr lang="en-US" sz="2000" b="1" dirty="0" err="1">
                <a:solidFill>
                  <a:srgbClr val="002060"/>
                </a:solidFill>
              </a:rPr>
              <a:t>gia</a:t>
            </a:r>
            <a:r>
              <a:rPr lang="en-US" sz="2000" b="1" dirty="0">
                <a:solidFill>
                  <a:srgbClr val="002060"/>
                </a:solidFill>
              </a:rPr>
              <a:t> </a:t>
            </a:r>
            <a:r>
              <a:rPr lang="en-US" sz="2000" b="1" dirty="0" err="1">
                <a:solidFill>
                  <a:srgbClr val="002060"/>
                </a:solidFill>
              </a:rPr>
              <a:t>đình</a:t>
            </a:r>
            <a:r>
              <a:rPr lang="en-US" sz="2000" b="1" dirty="0">
                <a:solidFill>
                  <a:srgbClr val="002060"/>
                </a:solidFill>
              </a:rPr>
              <a:t> </a:t>
            </a:r>
            <a:r>
              <a:rPr lang="en-US" sz="2000" b="1" dirty="0" err="1">
                <a:solidFill>
                  <a:srgbClr val="002060"/>
                </a:solidFill>
              </a:rPr>
              <a:t>va</a:t>
            </a:r>
            <a:r>
              <a:rPr lang="en-US" sz="2000" b="1" dirty="0">
                <a:solidFill>
                  <a:srgbClr val="002060"/>
                </a:solidFill>
              </a:rPr>
              <a:t>̀ </a:t>
            </a:r>
            <a:r>
              <a:rPr lang="en-US" sz="2000" b="1" dirty="0" err="1">
                <a:solidFill>
                  <a:srgbClr val="002060"/>
                </a:solidFill>
              </a:rPr>
              <a:t>người</a:t>
            </a:r>
            <a:r>
              <a:rPr lang="en-US" sz="2000" b="1" dirty="0">
                <a:solidFill>
                  <a:srgbClr val="002060"/>
                </a:solidFill>
              </a:rPr>
              <a:t> </a:t>
            </a:r>
            <a:r>
              <a:rPr lang="en-US" sz="2000" b="1" dirty="0" err="1">
                <a:solidFill>
                  <a:srgbClr val="002060"/>
                </a:solidFill>
              </a:rPr>
              <a:t>thân</a:t>
            </a:r>
            <a:r>
              <a:rPr lang="en-US" sz="2000" b="1" dirty="0">
                <a:solidFill>
                  <a:srgbClr val="002060"/>
                </a:solidFill>
              </a:rPr>
              <a:t> </a:t>
            </a:r>
            <a:r>
              <a:rPr lang="en-US" sz="2000" b="1" dirty="0" err="1">
                <a:solidFill>
                  <a:srgbClr val="002060"/>
                </a:solidFill>
              </a:rPr>
              <a:t>tích</a:t>
            </a:r>
            <a:r>
              <a:rPr lang="en-US" sz="2000" b="1" dirty="0">
                <a:solidFill>
                  <a:srgbClr val="002060"/>
                </a:solidFill>
              </a:rPr>
              <a:t> </a:t>
            </a:r>
            <a:r>
              <a:rPr lang="en-US" sz="2000" b="1" dirty="0" err="1">
                <a:solidFill>
                  <a:srgbClr val="002060"/>
                </a:solidFill>
              </a:rPr>
              <a:t>cực</a:t>
            </a:r>
            <a:r>
              <a:rPr lang="en-US" sz="2000" b="1" dirty="0">
                <a:solidFill>
                  <a:srgbClr val="002060"/>
                </a:solidFill>
              </a:rPr>
              <a:t> </a:t>
            </a:r>
            <a:r>
              <a:rPr lang="en-US" sz="2000" b="1" dirty="0" err="1">
                <a:solidFill>
                  <a:srgbClr val="002060"/>
                </a:solidFill>
              </a:rPr>
              <a:t>trồng</a:t>
            </a:r>
            <a:r>
              <a:rPr lang="en-US" sz="2000" b="1" dirty="0">
                <a:solidFill>
                  <a:srgbClr val="002060"/>
                </a:solidFill>
              </a:rPr>
              <a:t> </a:t>
            </a:r>
            <a:r>
              <a:rPr lang="en-US" sz="2000" b="1" dirty="0" err="1">
                <a:solidFill>
                  <a:srgbClr val="002060"/>
                </a:solidFill>
              </a:rPr>
              <a:t>va</a:t>
            </a:r>
            <a:r>
              <a:rPr lang="en-US" sz="2000" b="1" dirty="0">
                <a:solidFill>
                  <a:srgbClr val="002060"/>
                </a:solidFill>
              </a:rPr>
              <a:t>̀ </a:t>
            </a:r>
            <a:r>
              <a:rPr lang="en-US" sz="2000" b="1" dirty="0" err="1">
                <a:solidFill>
                  <a:srgbClr val="002060"/>
                </a:solidFill>
              </a:rPr>
              <a:t>bảo</a:t>
            </a:r>
            <a:r>
              <a:rPr lang="en-US" sz="2000" b="1" dirty="0">
                <a:solidFill>
                  <a:srgbClr val="002060"/>
                </a:solidFill>
              </a:rPr>
              <a:t> </a:t>
            </a:r>
            <a:r>
              <a:rPr lang="en-US" sz="2000" b="1" dirty="0" err="1">
                <a:solidFill>
                  <a:srgbClr val="002060"/>
                </a:solidFill>
              </a:rPr>
              <a:t>vê</a:t>
            </a:r>
            <a:r>
              <a:rPr lang="en-US" sz="2000" b="1" dirty="0">
                <a:solidFill>
                  <a:srgbClr val="002060"/>
                </a:solidFill>
              </a:rPr>
              <a:t>̣ </a:t>
            </a:r>
            <a:r>
              <a:rPr lang="en-US" sz="2000" b="1" dirty="0" err="1">
                <a:solidFill>
                  <a:srgbClr val="002060"/>
                </a:solidFill>
              </a:rPr>
              <a:t>rừng</a:t>
            </a:r>
            <a:endParaRPr lang="en-US" sz="2000" b="1" dirty="0">
              <a:solidFill>
                <a:srgbClr val="002060"/>
              </a:solidFill>
            </a:endParaRPr>
          </a:p>
        </p:txBody>
      </p:sp>
      <p:sp>
        <p:nvSpPr>
          <p:cNvPr id="14" name="Text Box 16">
            <a:extLst>
              <a:ext uri="{FF2B5EF4-FFF2-40B4-BE49-F238E27FC236}">
                <a16:creationId xmlns:a16="http://schemas.microsoft.com/office/drawing/2014/main" id="{9014FBE2-DC1F-49DA-9832-23F386260C0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43800" y="3203575"/>
            <a:ext cx="1600200" cy="3046988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160000"/>
              </a:lnSpc>
            </a:pPr>
            <a:r>
              <a:rPr lang="en-US" sz="2000" b="1" dirty="0" err="1">
                <a:solidFill>
                  <a:srgbClr val="002060"/>
                </a:solidFill>
              </a:rPr>
              <a:t>Phu</a:t>
            </a:r>
            <a:r>
              <a:rPr lang="en-US" sz="2000" b="1" dirty="0">
                <a:solidFill>
                  <a:srgbClr val="002060"/>
                </a:solidFill>
              </a:rPr>
              <a:t>̉ </a:t>
            </a:r>
            <a:r>
              <a:rPr lang="en-US" sz="2000" b="1" dirty="0" err="1">
                <a:solidFill>
                  <a:srgbClr val="002060"/>
                </a:solidFill>
              </a:rPr>
              <a:t>xanh</a:t>
            </a:r>
            <a:r>
              <a:rPr lang="en-US" sz="2000" b="1" dirty="0">
                <a:solidFill>
                  <a:srgbClr val="002060"/>
                </a:solidFill>
              </a:rPr>
              <a:t> </a:t>
            </a:r>
            <a:r>
              <a:rPr lang="en-US" sz="2000" b="1" dirty="0" err="1">
                <a:solidFill>
                  <a:srgbClr val="002060"/>
                </a:solidFill>
              </a:rPr>
              <a:t>đất</a:t>
            </a:r>
            <a:r>
              <a:rPr lang="en-US" sz="2000" b="1" dirty="0">
                <a:solidFill>
                  <a:srgbClr val="002060"/>
                </a:solidFill>
              </a:rPr>
              <a:t> </a:t>
            </a:r>
            <a:r>
              <a:rPr lang="en-US" sz="2000" b="1" dirty="0" err="1">
                <a:solidFill>
                  <a:srgbClr val="002060"/>
                </a:solidFill>
              </a:rPr>
              <a:t>trống</a:t>
            </a:r>
            <a:r>
              <a:rPr lang="en-US" sz="2000" b="1" dirty="0">
                <a:solidFill>
                  <a:srgbClr val="002060"/>
                </a:solidFill>
              </a:rPr>
              <a:t>, </a:t>
            </a:r>
            <a:r>
              <a:rPr lang="en-US" sz="2000" b="1" dirty="0" err="1">
                <a:solidFill>
                  <a:srgbClr val="002060"/>
                </a:solidFill>
              </a:rPr>
              <a:t>đồi</a:t>
            </a:r>
            <a:r>
              <a:rPr lang="en-US" sz="2000" b="1" dirty="0">
                <a:solidFill>
                  <a:srgbClr val="002060"/>
                </a:solidFill>
              </a:rPr>
              <a:t> </a:t>
            </a:r>
            <a:r>
              <a:rPr lang="en-US" sz="2000" b="1" dirty="0" err="1">
                <a:solidFill>
                  <a:srgbClr val="002060"/>
                </a:solidFill>
              </a:rPr>
              <a:t>trọc</a:t>
            </a:r>
            <a:r>
              <a:rPr lang="en-US" sz="2000" b="1" dirty="0">
                <a:solidFill>
                  <a:srgbClr val="002060"/>
                </a:solidFill>
              </a:rPr>
              <a:t> </a:t>
            </a:r>
            <a:r>
              <a:rPr lang="en-US" sz="2000" b="1" dirty="0" err="1">
                <a:solidFill>
                  <a:srgbClr val="002060"/>
                </a:solidFill>
              </a:rPr>
              <a:t>đê</a:t>
            </a:r>
            <a:r>
              <a:rPr lang="en-US" sz="2000" b="1" dirty="0">
                <a:solidFill>
                  <a:srgbClr val="002060"/>
                </a:solidFill>
              </a:rPr>
              <a:t>̉ </a:t>
            </a:r>
            <a:r>
              <a:rPr lang="en-US" sz="2000" b="1" dirty="0" err="1">
                <a:solidFill>
                  <a:srgbClr val="002060"/>
                </a:solidFill>
              </a:rPr>
              <a:t>thiên</a:t>
            </a:r>
            <a:r>
              <a:rPr lang="en-US" sz="2000" b="1" dirty="0">
                <a:solidFill>
                  <a:srgbClr val="002060"/>
                </a:solidFill>
              </a:rPr>
              <a:t> </a:t>
            </a:r>
            <a:r>
              <a:rPr lang="en-US" sz="2000" b="1" dirty="0" err="1">
                <a:solidFill>
                  <a:srgbClr val="002060"/>
                </a:solidFill>
              </a:rPr>
              <a:t>nhiên</a:t>
            </a:r>
            <a:r>
              <a:rPr lang="en-US" sz="2000" b="1" dirty="0">
                <a:solidFill>
                  <a:srgbClr val="002060"/>
                </a:solidFill>
              </a:rPr>
              <a:t> </a:t>
            </a:r>
            <a:r>
              <a:rPr lang="en-US" sz="2000" b="1" dirty="0" err="1">
                <a:solidFill>
                  <a:srgbClr val="002060"/>
                </a:solidFill>
              </a:rPr>
              <a:t>thêm</a:t>
            </a:r>
            <a:r>
              <a:rPr lang="en-US" sz="2000" b="1" dirty="0">
                <a:solidFill>
                  <a:srgbClr val="002060"/>
                </a:solidFill>
              </a:rPr>
              <a:t> </a:t>
            </a:r>
            <a:r>
              <a:rPr lang="en-US" sz="2000" b="1" dirty="0" err="1">
                <a:solidFill>
                  <a:srgbClr val="002060"/>
                </a:solidFill>
              </a:rPr>
              <a:t>tươi</a:t>
            </a:r>
            <a:r>
              <a:rPr lang="en-US" sz="2000" b="1" dirty="0">
                <a:solidFill>
                  <a:srgbClr val="002060"/>
                </a:solidFill>
              </a:rPr>
              <a:t> </a:t>
            </a:r>
            <a:r>
              <a:rPr lang="en-US" sz="2000" b="1" dirty="0" err="1">
                <a:solidFill>
                  <a:srgbClr val="002060"/>
                </a:solidFill>
              </a:rPr>
              <a:t>đẹp</a:t>
            </a:r>
            <a:endParaRPr lang="en-US" sz="2000" b="1" dirty="0">
              <a:solidFill>
                <a:srgbClr val="002060"/>
              </a:solidFill>
            </a:endParaRPr>
          </a:p>
        </p:txBody>
      </p:sp>
      <p:sp>
        <p:nvSpPr>
          <p:cNvPr id="15" name="Line 17">
            <a:extLst>
              <a:ext uri="{FF2B5EF4-FFF2-40B4-BE49-F238E27FC236}">
                <a16:creationId xmlns:a16="http://schemas.microsoft.com/office/drawing/2014/main" id="{3ACF7544-11A1-42E0-9883-70AFB6310F49}"/>
              </a:ext>
            </a:extLst>
          </p:cNvPr>
          <p:cNvSpPr>
            <a:spLocks noChangeShapeType="1"/>
          </p:cNvSpPr>
          <p:nvPr/>
        </p:nvSpPr>
        <p:spPr bwMode="auto">
          <a:xfrm>
            <a:off x="4343400" y="2133600"/>
            <a:ext cx="0" cy="1066800"/>
          </a:xfrm>
          <a:prstGeom prst="line">
            <a:avLst/>
          </a:prstGeom>
          <a:noFill/>
          <a:ln w="76200">
            <a:solidFill>
              <a:srgbClr val="66FF33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6" name="Line 18">
            <a:extLst>
              <a:ext uri="{FF2B5EF4-FFF2-40B4-BE49-F238E27FC236}">
                <a16:creationId xmlns:a16="http://schemas.microsoft.com/office/drawing/2014/main" id="{2020E93C-591B-4FD8-B171-8EFCA8E81D94}"/>
              </a:ext>
            </a:extLst>
          </p:cNvPr>
          <p:cNvSpPr>
            <a:spLocks noChangeShapeType="1"/>
          </p:cNvSpPr>
          <p:nvPr/>
        </p:nvSpPr>
        <p:spPr bwMode="auto">
          <a:xfrm>
            <a:off x="4343400" y="2133600"/>
            <a:ext cx="2133600" cy="1066800"/>
          </a:xfrm>
          <a:prstGeom prst="line">
            <a:avLst/>
          </a:prstGeom>
          <a:noFill/>
          <a:ln w="76200">
            <a:solidFill>
              <a:srgbClr val="66FF33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7" name="Line 19">
            <a:extLst>
              <a:ext uri="{FF2B5EF4-FFF2-40B4-BE49-F238E27FC236}">
                <a16:creationId xmlns:a16="http://schemas.microsoft.com/office/drawing/2014/main" id="{45C58B33-32AA-4CD1-889A-C552D0492063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2667000" y="2133600"/>
            <a:ext cx="1676400" cy="1066800"/>
          </a:xfrm>
          <a:prstGeom prst="line">
            <a:avLst/>
          </a:prstGeom>
          <a:noFill/>
          <a:ln w="76200">
            <a:solidFill>
              <a:srgbClr val="66FF33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8" name="Line 20">
            <a:extLst>
              <a:ext uri="{FF2B5EF4-FFF2-40B4-BE49-F238E27FC236}">
                <a16:creationId xmlns:a16="http://schemas.microsoft.com/office/drawing/2014/main" id="{B338A519-4133-436F-B40C-6B00051E4A89}"/>
              </a:ext>
            </a:extLst>
          </p:cNvPr>
          <p:cNvSpPr>
            <a:spLocks noChangeShapeType="1"/>
          </p:cNvSpPr>
          <p:nvPr/>
        </p:nvSpPr>
        <p:spPr bwMode="auto">
          <a:xfrm>
            <a:off x="4343400" y="2133600"/>
            <a:ext cx="4038600" cy="1066800"/>
          </a:xfrm>
          <a:prstGeom prst="line">
            <a:avLst/>
          </a:prstGeom>
          <a:noFill/>
          <a:ln w="76200">
            <a:solidFill>
              <a:srgbClr val="66FF33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9" name="Line 21">
            <a:extLst>
              <a:ext uri="{FF2B5EF4-FFF2-40B4-BE49-F238E27FC236}">
                <a16:creationId xmlns:a16="http://schemas.microsoft.com/office/drawing/2014/main" id="{4A682586-0135-428E-902F-9A474CF03BE0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762000" y="2133600"/>
            <a:ext cx="3581400" cy="1066800"/>
          </a:xfrm>
          <a:prstGeom prst="line">
            <a:avLst/>
          </a:prstGeom>
          <a:noFill/>
          <a:ln w="76200">
            <a:solidFill>
              <a:srgbClr val="66FF33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grpSp>
        <p:nvGrpSpPr>
          <p:cNvPr id="25" name="Group 2">
            <a:extLst>
              <a:ext uri="{FF2B5EF4-FFF2-40B4-BE49-F238E27FC236}">
                <a16:creationId xmlns:a16="http://schemas.microsoft.com/office/drawing/2014/main" id="{7DDB95C1-ABB7-4F87-BC2E-5653F31F1CFF}"/>
              </a:ext>
            </a:extLst>
          </p:cNvPr>
          <p:cNvGrpSpPr>
            <a:grpSpLocks/>
          </p:cNvGrpSpPr>
          <p:nvPr/>
        </p:nvGrpSpPr>
        <p:grpSpPr bwMode="auto">
          <a:xfrm>
            <a:off x="1588" y="-66675"/>
            <a:ext cx="9294812" cy="6924675"/>
            <a:chOff x="1487540" y="0"/>
            <a:chExt cx="9250140" cy="6871909"/>
          </a:xfrm>
        </p:grpSpPr>
        <p:pic>
          <p:nvPicPr>
            <p:cNvPr id="26" name="Picture 7" descr="lollipop[1]">
              <a:extLst>
                <a:ext uri="{FF2B5EF4-FFF2-40B4-BE49-F238E27FC236}">
                  <a16:creationId xmlns:a16="http://schemas.microsoft.com/office/drawing/2014/main" id="{3322D918-9D2C-4EDC-A9E0-1AB8576B20A2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 flipV="1">
              <a:off x="-1903360" y="3390900"/>
              <a:ext cx="6858000" cy="76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27" name="Group 4">
              <a:extLst>
                <a:ext uri="{FF2B5EF4-FFF2-40B4-BE49-F238E27FC236}">
                  <a16:creationId xmlns:a16="http://schemas.microsoft.com/office/drawing/2014/main" id="{FFDBE325-6176-4294-BDA4-6180EFF236F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502530" y="13909"/>
              <a:ext cx="9235150" cy="6858000"/>
              <a:chOff x="-54690" y="0"/>
              <a:chExt cx="9235150" cy="6858000"/>
            </a:xfrm>
          </p:grpSpPr>
          <p:pic>
            <p:nvPicPr>
              <p:cNvPr id="28" name="Picture 7" descr="lollipop[1]">
                <a:extLst>
                  <a:ext uri="{FF2B5EF4-FFF2-40B4-BE49-F238E27FC236}">
                    <a16:creationId xmlns:a16="http://schemas.microsoft.com/office/drawing/2014/main" id="{6FA22BE5-574F-4446-A639-B5858F02C278}"/>
                  </a:ext>
                </a:extLst>
              </p:cNvPr>
              <p:cNvPicPr>
                <a:picLocks noChangeAspect="1" noChangeArrowheads="1" noCrop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5400000" flipV="1">
                <a:off x="5658670" y="3372670"/>
                <a:ext cx="6858000" cy="11266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9" name="Picture 6" descr="lollipop[1]">
                <a:extLst>
                  <a:ext uri="{FF2B5EF4-FFF2-40B4-BE49-F238E27FC236}">
                    <a16:creationId xmlns:a16="http://schemas.microsoft.com/office/drawing/2014/main" id="{B9976FD0-C279-4A49-AA49-5DAE2820AD82}"/>
                  </a:ext>
                </a:extLst>
              </p:cNvPr>
              <p:cNvPicPr>
                <a:picLocks noChangeAspect="1" noChangeArrowheads="1" noCrop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V="1">
                <a:off x="-54690" y="0"/>
                <a:ext cx="9142360" cy="10158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30" name="Picture 7" descr="lollipop[1]">
                <a:extLst>
                  <a:ext uri="{FF2B5EF4-FFF2-40B4-BE49-F238E27FC236}">
                    <a16:creationId xmlns:a16="http://schemas.microsoft.com/office/drawing/2014/main" id="{ECDFEB82-C490-4BBE-85D9-4EEF08D98F81}"/>
                  </a:ext>
                </a:extLst>
              </p:cNvPr>
              <p:cNvPicPr>
                <a:picLocks noChangeAspect="1" noChangeArrowheads="1" noCrop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V="1">
                <a:off x="38100" y="6756418"/>
                <a:ext cx="9142360" cy="10158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</p:spTree>
    <p:extLst>
      <p:ext uri="{BB962C8B-B14F-4D97-AF65-F5344CB8AC3E}">
        <p14:creationId xmlns:p14="http://schemas.microsoft.com/office/powerpoint/2010/main" val="39001435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3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3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6" dur="3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3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3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build="allAtOnce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76200" y="304800"/>
            <a:ext cx="8915400" cy="1143000"/>
          </a:xfrm>
        </p:spPr>
        <p:txBody>
          <a:bodyPr>
            <a:normAutofit/>
          </a:bodyPr>
          <a:lstStyle/>
          <a:p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Mời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các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xem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một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sô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́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hình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ảnh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vê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̀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trồng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bảo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vê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̣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rừng</a:t>
            </a:r>
            <a:endParaRPr lang="en-US" sz="3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8" name="Group 16"/>
          <p:cNvGrpSpPr>
            <a:grpSpLocks/>
          </p:cNvGrpSpPr>
          <p:nvPr/>
        </p:nvGrpSpPr>
        <p:grpSpPr bwMode="auto">
          <a:xfrm>
            <a:off x="0" y="1371600"/>
            <a:ext cx="9143840" cy="5105400"/>
            <a:chOff x="48" y="816"/>
            <a:chExt cx="5712" cy="2352"/>
          </a:xfrm>
        </p:grpSpPr>
        <p:pic>
          <p:nvPicPr>
            <p:cNvPr id="11" name="Picture 19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48" y="816"/>
              <a:ext cx="2856" cy="1116"/>
            </a:xfrm>
            <a:prstGeom prst="rect">
              <a:avLst/>
            </a:prstGeom>
            <a:noFill/>
            <a:ln w="9525">
              <a:solidFill>
                <a:srgbClr val="FF0066"/>
              </a:solidFill>
              <a:miter lim="800000"/>
              <a:headEnd/>
              <a:tailEnd/>
            </a:ln>
          </p:spPr>
        </p:pic>
        <p:pic>
          <p:nvPicPr>
            <p:cNvPr id="15" name="Picture 23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48" y="1974"/>
              <a:ext cx="2856" cy="1194"/>
            </a:xfrm>
            <a:prstGeom prst="rect">
              <a:avLst/>
            </a:prstGeom>
            <a:noFill/>
            <a:ln w="9525">
              <a:solidFill>
                <a:srgbClr val="FF0066"/>
              </a:solidFill>
              <a:miter lim="800000"/>
              <a:headEnd/>
              <a:tailEnd/>
            </a:ln>
          </p:spPr>
        </p:pic>
        <p:pic>
          <p:nvPicPr>
            <p:cNvPr id="16" name="Picture 24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2999" y="816"/>
              <a:ext cx="2761" cy="1104"/>
            </a:xfrm>
            <a:prstGeom prst="rect">
              <a:avLst/>
            </a:prstGeom>
            <a:noFill/>
            <a:ln w="9525">
              <a:solidFill>
                <a:srgbClr val="FF0066"/>
              </a:solidFill>
              <a:miter lim="800000"/>
              <a:headEnd/>
              <a:tailEnd/>
            </a:ln>
          </p:spPr>
        </p:pic>
        <p:pic>
          <p:nvPicPr>
            <p:cNvPr id="17" name="Picture 25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2999" y="1974"/>
              <a:ext cx="2761" cy="1194"/>
            </a:xfrm>
            <a:prstGeom prst="rect">
              <a:avLst/>
            </a:prstGeom>
            <a:noFill/>
            <a:ln w="9525">
              <a:solidFill>
                <a:srgbClr val="FF0066"/>
              </a:solidFill>
              <a:miter lim="800000"/>
              <a:headEnd/>
              <a:tailEnd/>
            </a:ln>
          </p:spPr>
        </p:pic>
      </p:grpSp>
      <p:grpSp>
        <p:nvGrpSpPr>
          <p:cNvPr id="9" name="Group 2">
            <a:extLst>
              <a:ext uri="{FF2B5EF4-FFF2-40B4-BE49-F238E27FC236}">
                <a16:creationId xmlns:a16="http://schemas.microsoft.com/office/drawing/2014/main" id="{03CA8E6A-249B-420E-A8AD-C8BC2BFFFF08}"/>
              </a:ext>
            </a:extLst>
          </p:cNvPr>
          <p:cNvGrpSpPr>
            <a:grpSpLocks/>
          </p:cNvGrpSpPr>
          <p:nvPr/>
        </p:nvGrpSpPr>
        <p:grpSpPr bwMode="auto">
          <a:xfrm>
            <a:off x="1588" y="-66675"/>
            <a:ext cx="9294812" cy="6924675"/>
            <a:chOff x="1487540" y="0"/>
            <a:chExt cx="9250140" cy="6871909"/>
          </a:xfrm>
        </p:grpSpPr>
        <p:pic>
          <p:nvPicPr>
            <p:cNvPr id="10" name="Picture 7" descr="lollipop[1]">
              <a:extLst>
                <a:ext uri="{FF2B5EF4-FFF2-40B4-BE49-F238E27FC236}">
                  <a16:creationId xmlns:a16="http://schemas.microsoft.com/office/drawing/2014/main" id="{0E6C5AB1-84CF-4005-9BF2-EC9C6E512AA7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 flipV="1">
              <a:off x="-1903360" y="3390900"/>
              <a:ext cx="6858000" cy="76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12" name="Group 4">
              <a:extLst>
                <a:ext uri="{FF2B5EF4-FFF2-40B4-BE49-F238E27FC236}">
                  <a16:creationId xmlns:a16="http://schemas.microsoft.com/office/drawing/2014/main" id="{4BC6EFB0-EDFE-4C96-A75D-4801F634146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502530" y="13909"/>
              <a:ext cx="9235150" cy="6858000"/>
              <a:chOff x="-54690" y="0"/>
              <a:chExt cx="9235150" cy="6858000"/>
            </a:xfrm>
          </p:grpSpPr>
          <p:pic>
            <p:nvPicPr>
              <p:cNvPr id="13" name="Picture 7" descr="lollipop[1]">
                <a:extLst>
                  <a:ext uri="{FF2B5EF4-FFF2-40B4-BE49-F238E27FC236}">
                    <a16:creationId xmlns:a16="http://schemas.microsoft.com/office/drawing/2014/main" id="{573D7FBB-3637-401A-A659-9CC9D807AEDF}"/>
                  </a:ext>
                </a:extLst>
              </p:cNvPr>
              <p:cNvPicPr>
                <a:picLocks noChangeAspect="1" noChangeArrowheads="1" noCrop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5400000" flipV="1">
                <a:off x="5658670" y="3372670"/>
                <a:ext cx="6858000" cy="11266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4" name="Picture 6" descr="lollipop[1]">
                <a:extLst>
                  <a:ext uri="{FF2B5EF4-FFF2-40B4-BE49-F238E27FC236}">
                    <a16:creationId xmlns:a16="http://schemas.microsoft.com/office/drawing/2014/main" id="{78EB8A1E-15FE-4FC5-A637-06F56E7199A5}"/>
                  </a:ext>
                </a:extLst>
              </p:cNvPr>
              <p:cNvPicPr>
                <a:picLocks noChangeAspect="1" noChangeArrowheads="1" noCrop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V="1">
                <a:off x="-54690" y="0"/>
                <a:ext cx="9142360" cy="10158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8" name="Picture 7" descr="lollipop[1]">
                <a:extLst>
                  <a:ext uri="{FF2B5EF4-FFF2-40B4-BE49-F238E27FC236}">
                    <a16:creationId xmlns:a16="http://schemas.microsoft.com/office/drawing/2014/main" id="{1A5FCAB7-562D-4488-B350-6BA7D9BEFA8F}"/>
                  </a:ext>
                </a:extLst>
              </p:cNvPr>
              <p:cNvPicPr>
                <a:picLocks noChangeAspect="1" noChangeArrowheads="1" noCrop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V="1">
                <a:off x="38100" y="6756418"/>
                <a:ext cx="9142360" cy="10158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</p:spTree>
    <p:extLst>
      <p:ext uri="{BB962C8B-B14F-4D97-AF65-F5344CB8AC3E}">
        <p14:creationId xmlns:p14="http://schemas.microsoft.com/office/powerpoint/2010/main" val="29063133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314" name="Object 2"/>
          <p:cNvGraphicFramePr>
            <a:graphicFrameLocks noGrp="1" noChangeAspect="1"/>
          </p:cNvGraphicFramePr>
          <p:nvPr>
            <p:ph sz="quarter" idx="1"/>
          </p:nvPr>
        </p:nvGraphicFramePr>
        <p:xfrm>
          <a:off x="7143750" y="5026025"/>
          <a:ext cx="2000250" cy="1831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26" r:id="rId4" imgW="1999793" imgH="1831543" progId="">
                  <p:embed/>
                </p:oleObj>
              </mc:Choice>
              <mc:Fallback>
                <p:oleObj r:id="rId4" imgW="1999793" imgH="1831543" progId="">
                  <p:embed/>
                  <p:pic>
                    <p:nvPicPr>
                      <p:cNvPr id="0" name="Picture 58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43750" y="5026025"/>
                        <a:ext cx="2000250" cy="18319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315" name="Object 4"/>
          <p:cNvGraphicFramePr>
            <a:graphicFrameLocks noGrp="1" noChangeAspect="1"/>
          </p:cNvGraphicFramePr>
          <p:nvPr>
            <p:ph sz="quarter" idx="3"/>
          </p:nvPr>
        </p:nvGraphicFramePr>
        <p:xfrm>
          <a:off x="0" y="4670425"/>
          <a:ext cx="1738313" cy="2187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27" name="Clip" r:id="rId6" imgW="4006440" imgH="5036040" progId="">
                  <p:embed/>
                </p:oleObj>
              </mc:Choice>
              <mc:Fallback>
                <p:oleObj name="Clip" r:id="rId6" imgW="4006440" imgH="5036040" progId="">
                  <p:embed/>
                  <p:pic>
                    <p:nvPicPr>
                      <p:cNvPr id="0" name="Picture 59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b="22285"/>
                      <a:stretch>
                        <a:fillRect/>
                      </a:stretch>
                    </p:blipFill>
                    <p:spPr bwMode="auto">
                      <a:xfrm>
                        <a:off x="0" y="4670425"/>
                        <a:ext cx="1738313" cy="21875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6633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996633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316" name="WordArt 5"/>
          <p:cNvSpPr>
            <a:spLocks noChangeArrowheads="1" noChangeShapeType="1" noTextEdit="1"/>
          </p:cNvSpPr>
          <p:nvPr/>
        </p:nvSpPr>
        <p:spPr bwMode="auto">
          <a:xfrm>
            <a:off x="660400" y="584200"/>
            <a:ext cx="1752600" cy="304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63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chemeClr val="bg1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Khoa học:</a:t>
            </a:r>
          </a:p>
        </p:txBody>
      </p:sp>
      <p:sp>
        <p:nvSpPr>
          <p:cNvPr id="13317" name="WordArt 6"/>
          <p:cNvSpPr>
            <a:spLocks noChangeArrowheads="1" noChangeShapeType="1" noTextEdit="1"/>
          </p:cNvSpPr>
          <p:nvPr/>
        </p:nvSpPr>
        <p:spPr bwMode="auto">
          <a:xfrm>
            <a:off x="2552700" y="482600"/>
            <a:ext cx="5334000" cy="4445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3600" kern="10">
                <a:ln w="19050">
                  <a:solidFill>
                    <a:srgbClr val="00FF00"/>
                  </a:solidFill>
                  <a:round/>
                  <a:headEnd/>
                  <a:tailEnd/>
                </a:ln>
                <a:solidFill>
                  <a:schemeClr val="bg1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Tác động của con người đến môi trường rừng</a:t>
            </a:r>
            <a:endParaRPr lang="en-US" sz="3600" kern="10">
              <a:ln w="19050">
                <a:solidFill>
                  <a:srgbClr val="00FF00"/>
                </a:solidFill>
                <a:round/>
                <a:headEnd/>
                <a:tailEnd/>
              </a:ln>
              <a:solidFill>
                <a:schemeClr val="bg1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Arial"/>
              <a:cs typeface="Arial"/>
            </a:endParaRPr>
          </a:p>
        </p:txBody>
      </p:sp>
      <p:sp>
        <p:nvSpPr>
          <p:cNvPr id="13318" name="Text Box 7"/>
          <p:cNvSpPr txBox="1">
            <a:spLocks noChangeArrowheads="1"/>
          </p:cNvSpPr>
          <p:nvPr/>
        </p:nvSpPr>
        <p:spPr bwMode="auto">
          <a:xfrm>
            <a:off x="2286000" y="3962400"/>
            <a:ext cx="4191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/>
          </a:p>
        </p:txBody>
      </p:sp>
      <p:sp>
        <p:nvSpPr>
          <p:cNvPr id="13319" name="Text Box 8"/>
          <p:cNvSpPr txBox="1">
            <a:spLocks noChangeArrowheads="1"/>
          </p:cNvSpPr>
          <p:nvPr/>
        </p:nvSpPr>
        <p:spPr bwMode="auto">
          <a:xfrm>
            <a:off x="2895600" y="2971800"/>
            <a:ext cx="58674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/>
          </a:p>
        </p:txBody>
      </p:sp>
      <p:sp>
        <p:nvSpPr>
          <p:cNvPr id="13320" name="Text Box 9"/>
          <p:cNvSpPr txBox="1">
            <a:spLocks noChangeArrowheads="1"/>
          </p:cNvSpPr>
          <p:nvPr/>
        </p:nvSpPr>
        <p:spPr bwMode="auto">
          <a:xfrm>
            <a:off x="1736725" y="2855913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13321" name="Text Box 10"/>
          <p:cNvSpPr txBox="1">
            <a:spLocks noChangeArrowheads="1"/>
          </p:cNvSpPr>
          <p:nvPr/>
        </p:nvSpPr>
        <p:spPr bwMode="auto">
          <a:xfrm>
            <a:off x="2590800" y="3878263"/>
            <a:ext cx="19050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/>
          </a:p>
        </p:txBody>
      </p:sp>
      <p:sp>
        <p:nvSpPr>
          <p:cNvPr id="13322" name="Text Box 11"/>
          <p:cNvSpPr txBox="1">
            <a:spLocks noChangeArrowheads="1"/>
          </p:cNvSpPr>
          <p:nvPr/>
        </p:nvSpPr>
        <p:spPr bwMode="auto">
          <a:xfrm>
            <a:off x="3413125" y="3770313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en-US"/>
          </a:p>
        </p:txBody>
      </p:sp>
      <p:grpSp>
        <p:nvGrpSpPr>
          <p:cNvPr id="2" name="Group 16"/>
          <p:cNvGrpSpPr>
            <a:grpSpLocks/>
          </p:cNvGrpSpPr>
          <p:nvPr/>
        </p:nvGrpSpPr>
        <p:grpSpPr bwMode="auto">
          <a:xfrm>
            <a:off x="0" y="1295400"/>
            <a:ext cx="9163050" cy="5410200"/>
            <a:chOff x="36" y="2004"/>
            <a:chExt cx="5724" cy="2316"/>
          </a:xfrm>
        </p:grpSpPr>
        <p:pic>
          <p:nvPicPr>
            <p:cNvPr id="13324" name="Picture 17"/>
            <p:cNvPicPr>
              <a:picLocks noChangeAspect="1" noChangeArrowheads="1"/>
            </p:cNvPicPr>
            <p:nvPr/>
          </p:nvPicPr>
          <p:blipFill>
            <a:blip r:embed="rId8"/>
            <a:srcRect/>
            <a:stretch>
              <a:fillRect/>
            </a:stretch>
          </p:blipFill>
          <p:spPr bwMode="auto">
            <a:xfrm>
              <a:off x="36" y="2004"/>
              <a:ext cx="2796" cy="1152"/>
            </a:xfrm>
            <a:prstGeom prst="rect">
              <a:avLst/>
            </a:prstGeom>
            <a:noFill/>
            <a:ln w="9525">
              <a:solidFill>
                <a:srgbClr val="FF0066"/>
              </a:solidFill>
              <a:miter lim="800000"/>
              <a:headEnd/>
              <a:tailEnd/>
            </a:ln>
          </p:spPr>
        </p:pic>
        <p:pic>
          <p:nvPicPr>
            <p:cNvPr id="13325" name="Picture 18"/>
            <p:cNvPicPr>
              <a:picLocks noChangeAspect="1" noChangeArrowheads="1"/>
            </p:cNvPicPr>
            <p:nvPr/>
          </p:nvPicPr>
          <p:blipFill>
            <a:blip r:embed="rId9"/>
            <a:srcRect/>
            <a:stretch>
              <a:fillRect/>
            </a:stretch>
          </p:blipFill>
          <p:spPr bwMode="auto">
            <a:xfrm>
              <a:off x="2940" y="2004"/>
              <a:ext cx="2716" cy="1164"/>
            </a:xfrm>
            <a:prstGeom prst="rect">
              <a:avLst/>
            </a:prstGeom>
            <a:noFill/>
            <a:ln w="9525">
              <a:solidFill>
                <a:srgbClr val="FF0066"/>
              </a:solidFill>
              <a:miter lim="800000"/>
              <a:headEnd/>
              <a:tailEnd/>
            </a:ln>
          </p:spPr>
        </p:pic>
        <p:pic>
          <p:nvPicPr>
            <p:cNvPr id="13327" name="Picture 20"/>
            <p:cNvPicPr>
              <a:picLocks noChangeAspect="1" noChangeArrowheads="1"/>
            </p:cNvPicPr>
            <p:nvPr/>
          </p:nvPicPr>
          <p:blipFill>
            <a:blip r:embed="rId10"/>
            <a:srcRect/>
            <a:stretch>
              <a:fillRect/>
            </a:stretch>
          </p:blipFill>
          <p:spPr bwMode="auto">
            <a:xfrm>
              <a:off x="48" y="3216"/>
              <a:ext cx="1776" cy="1104"/>
            </a:xfrm>
            <a:prstGeom prst="rect">
              <a:avLst/>
            </a:prstGeom>
            <a:noFill/>
            <a:ln w="9525">
              <a:solidFill>
                <a:srgbClr val="FF0066"/>
              </a:solidFill>
              <a:miter lim="800000"/>
              <a:headEnd/>
              <a:tailEnd/>
            </a:ln>
          </p:spPr>
        </p:pic>
        <p:pic>
          <p:nvPicPr>
            <p:cNvPr id="13328" name="Picture 21"/>
            <p:cNvPicPr>
              <a:picLocks noChangeAspect="1" noChangeArrowheads="1"/>
            </p:cNvPicPr>
            <p:nvPr/>
          </p:nvPicPr>
          <p:blipFill>
            <a:blip r:embed="rId11"/>
            <a:srcRect/>
            <a:stretch>
              <a:fillRect/>
            </a:stretch>
          </p:blipFill>
          <p:spPr bwMode="auto">
            <a:xfrm>
              <a:off x="3840" y="3216"/>
              <a:ext cx="1920" cy="1104"/>
            </a:xfrm>
            <a:prstGeom prst="rect">
              <a:avLst/>
            </a:prstGeom>
            <a:noFill/>
            <a:ln w="9525">
              <a:solidFill>
                <a:srgbClr val="FF0066"/>
              </a:solidFill>
              <a:miter lim="800000"/>
              <a:headEnd/>
              <a:tailEnd/>
            </a:ln>
          </p:spPr>
        </p:pic>
        <p:pic>
          <p:nvPicPr>
            <p:cNvPr id="13329" name="Picture 22"/>
            <p:cNvPicPr>
              <a:picLocks noChangeAspect="1" noChangeArrowheads="1"/>
            </p:cNvPicPr>
            <p:nvPr/>
          </p:nvPicPr>
          <p:blipFill>
            <a:blip r:embed="rId12"/>
            <a:srcRect/>
            <a:stretch>
              <a:fillRect/>
            </a:stretch>
          </p:blipFill>
          <p:spPr bwMode="auto">
            <a:xfrm>
              <a:off x="1920" y="3216"/>
              <a:ext cx="1824" cy="1104"/>
            </a:xfrm>
            <a:prstGeom prst="rect">
              <a:avLst/>
            </a:prstGeom>
            <a:noFill/>
            <a:ln w="9525">
              <a:solidFill>
                <a:srgbClr val="FF0066"/>
              </a:solidFill>
              <a:miter lim="800000"/>
              <a:headEnd/>
              <a:tailEnd/>
            </a:ln>
          </p:spPr>
        </p:pic>
      </p:grpSp>
      <p:grpSp>
        <p:nvGrpSpPr>
          <p:cNvPr id="17" name="Group 2">
            <a:extLst>
              <a:ext uri="{FF2B5EF4-FFF2-40B4-BE49-F238E27FC236}">
                <a16:creationId xmlns:a16="http://schemas.microsoft.com/office/drawing/2014/main" id="{A263E248-ED20-4927-A9C7-8A5250BE9ACA}"/>
              </a:ext>
            </a:extLst>
          </p:cNvPr>
          <p:cNvGrpSpPr>
            <a:grpSpLocks/>
          </p:cNvGrpSpPr>
          <p:nvPr/>
        </p:nvGrpSpPr>
        <p:grpSpPr bwMode="auto">
          <a:xfrm>
            <a:off x="1588" y="-66675"/>
            <a:ext cx="9294812" cy="6924675"/>
            <a:chOff x="1487540" y="0"/>
            <a:chExt cx="9250140" cy="6871909"/>
          </a:xfrm>
        </p:grpSpPr>
        <p:pic>
          <p:nvPicPr>
            <p:cNvPr id="18" name="Picture 7" descr="lollipop[1]">
              <a:extLst>
                <a:ext uri="{FF2B5EF4-FFF2-40B4-BE49-F238E27FC236}">
                  <a16:creationId xmlns:a16="http://schemas.microsoft.com/office/drawing/2014/main" id="{DDA2962C-9EF8-45C2-9BD8-D8030D6AB122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 flipV="1">
              <a:off x="-1903360" y="3390900"/>
              <a:ext cx="6858000" cy="76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19" name="Group 4">
              <a:extLst>
                <a:ext uri="{FF2B5EF4-FFF2-40B4-BE49-F238E27FC236}">
                  <a16:creationId xmlns:a16="http://schemas.microsoft.com/office/drawing/2014/main" id="{692898C5-7861-4ED9-A64E-79496E96F653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502530" y="13909"/>
              <a:ext cx="9235150" cy="6858000"/>
              <a:chOff x="-54690" y="0"/>
              <a:chExt cx="9235150" cy="6858000"/>
            </a:xfrm>
          </p:grpSpPr>
          <p:pic>
            <p:nvPicPr>
              <p:cNvPr id="20" name="Picture 7" descr="lollipop[1]">
                <a:extLst>
                  <a:ext uri="{FF2B5EF4-FFF2-40B4-BE49-F238E27FC236}">
                    <a16:creationId xmlns:a16="http://schemas.microsoft.com/office/drawing/2014/main" id="{82C32034-210B-4224-9D0C-CFD511D6FE76}"/>
                  </a:ext>
                </a:extLst>
              </p:cNvPr>
              <p:cNvPicPr>
                <a:picLocks noChangeAspect="1" noChangeArrowheads="1" noCrop="1"/>
              </p:cNvPicPr>
              <p:nvPr/>
            </p:nvPicPr>
            <p:blipFill>
              <a:blip r:embed="rId1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5400000" flipV="1">
                <a:off x="5658670" y="3372670"/>
                <a:ext cx="6858000" cy="11266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1" name="Picture 6" descr="lollipop[1]">
                <a:extLst>
                  <a:ext uri="{FF2B5EF4-FFF2-40B4-BE49-F238E27FC236}">
                    <a16:creationId xmlns:a16="http://schemas.microsoft.com/office/drawing/2014/main" id="{07479B32-4DE8-446E-8591-48B7528AA11F}"/>
                  </a:ext>
                </a:extLst>
              </p:cNvPr>
              <p:cNvPicPr>
                <a:picLocks noChangeAspect="1" noChangeArrowheads="1" noCrop="1"/>
              </p:cNvPicPr>
              <p:nvPr/>
            </p:nvPicPr>
            <p:blipFill>
              <a:blip r:embed="rId1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V="1">
                <a:off x="-54690" y="0"/>
                <a:ext cx="9142360" cy="10158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2" name="Picture 7" descr="lollipop[1]">
                <a:extLst>
                  <a:ext uri="{FF2B5EF4-FFF2-40B4-BE49-F238E27FC236}">
                    <a16:creationId xmlns:a16="http://schemas.microsoft.com/office/drawing/2014/main" id="{9ABF6A0C-D8F0-4A40-A997-967425FFC6E2}"/>
                  </a:ext>
                </a:extLst>
              </p:cNvPr>
              <p:cNvPicPr>
                <a:picLocks noChangeAspect="1" noChangeArrowheads="1" noCrop="1"/>
              </p:cNvPicPr>
              <p:nvPr/>
            </p:nvPicPr>
            <p:blipFill>
              <a:blip r:embed="rId1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V="1">
                <a:off x="38100" y="6756418"/>
                <a:ext cx="9142360" cy="10158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</p:spTree>
    <p:extLst>
      <p:ext uri="{BB962C8B-B14F-4D97-AF65-F5344CB8AC3E}">
        <p14:creationId xmlns:p14="http://schemas.microsoft.com/office/powerpoint/2010/main" val="20122490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3" descr="images.jpg">
            <a:extLst>
              <a:ext uri="{FF2B5EF4-FFF2-40B4-BE49-F238E27FC236}">
                <a16:creationId xmlns:a16="http://schemas.microsoft.com/office/drawing/2014/main" id="{A08165A8-1A0A-449D-830A-55F269CD73F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58998"/>
            <a:ext cx="9144000" cy="6894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 Box 6">
            <a:extLst>
              <a:ext uri="{FF2B5EF4-FFF2-40B4-BE49-F238E27FC236}">
                <a16:creationId xmlns:a16="http://schemas.microsoft.com/office/drawing/2014/main" id="{3B55206F-427C-4E86-9CB5-54BBF4FBD3D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43000" y="3810000"/>
            <a:ext cx="6858000" cy="2477601"/>
          </a:xfrm>
          <a:prstGeom prst="rect">
            <a:avLst/>
          </a:prstGeom>
          <a:gradFill rotWithShape="1">
            <a:gsLst>
              <a:gs pos="0">
                <a:srgbClr val="FFFFCC"/>
              </a:gs>
              <a:gs pos="50000">
                <a:schemeClr val="bg1"/>
              </a:gs>
              <a:gs pos="100000">
                <a:srgbClr val="FFFFCC"/>
              </a:gs>
            </a:gsLst>
            <a:lin ang="0" scaled="1"/>
          </a:gradFill>
          <a:ln w="111125" cmpd="tri">
            <a:solidFill>
              <a:srgbClr val="FF6600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 typeface="Wingdings" panose="05000000000000000000" pitchFamily="2" charset="2"/>
              <a:buChar char="Ø"/>
              <a:defRPr/>
            </a:pPr>
            <a:endParaRPr lang="en-US" altLang="en-US" sz="3000" dirty="0">
              <a:solidFill>
                <a:srgbClr val="0000FF"/>
              </a:solidFill>
            </a:endParaRPr>
          </a:p>
          <a:p>
            <a:pPr>
              <a:spcBef>
                <a:spcPct val="50000"/>
              </a:spcBef>
              <a:buFont typeface="Wingdings" panose="05000000000000000000" pitchFamily="2" charset="2"/>
              <a:buChar char="Ø"/>
              <a:defRPr/>
            </a:pPr>
            <a:r>
              <a:rPr lang="en-US" altLang="en-US" sz="3200" dirty="0" err="1">
                <a:solidFill>
                  <a:srgbClr val="0000FF"/>
                </a:solidFill>
              </a:rPr>
              <a:t>Các</a:t>
            </a:r>
            <a:r>
              <a:rPr lang="en-US" altLang="en-US" sz="3200" dirty="0">
                <a:solidFill>
                  <a:srgbClr val="0000FF"/>
                </a:solidFill>
              </a:rPr>
              <a:t> </a:t>
            </a:r>
            <a:r>
              <a:rPr lang="en-US" altLang="en-US" sz="3200" dirty="0" err="1">
                <a:solidFill>
                  <a:srgbClr val="0000FF"/>
                </a:solidFill>
              </a:rPr>
              <a:t>em</a:t>
            </a:r>
            <a:r>
              <a:rPr lang="en-US" altLang="en-US" sz="3200" dirty="0">
                <a:solidFill>
                  <a:srgbClr val="0000FF"/>
                </a:solidFill>
              </a:rPr>
              <a:t> </a:t>
            </a:r>
            <a:r>
              <a:rPr lang="en-US" altLang="en-US" sz="3200" dirty="0" err="1">
                <a:solidFill>
                  <a:srgbClr val="0000FF"/>
                </a:solidFill>
              </a:rPr>
              <a:t>hãy</a:t>
            </a:r>
            <a:r>
              <a:rPr lang="en-US" altLang="en-US" sz="3200" dirty="0">
                <a:solidFill>
                  <a:srgbClr val="0000FF"/>
                </a:solidFill>
              </a:rPr>
              <a:t> </a:t>
            </a:r>
            <a:r>
              <a:rPr lang="en-US" altLang="en-US" sz="3200" dirty="0" err="1">
                <a:solidFill>
                  <a:srgbClr val="0000FF"/>
                </a:solidFill>
              </a:rPr>
              <a:t>có</a:t>
            </a:r>
            <a:r>
              <a:rPr lang="en-US" altLang="en-US" sz="3200" dirty="0">
                <a:solidFill>
                  <a:srgbClr val="0000FF"/>
                </a:solidFill>
              </a:rPr>
              <a:t> ý </a:t>
            </a:r>
            <a:r>
              <a:rPr lang="en-US" altLang="en-US" sz="3200" dirty="0" err="1">
                <a:solidFill>
                  <a:srgbClr val="0000FF"/>
                </a:solidFill>
              </a:rPr>
              <a:t>thức</a:t>
            </a:r>
            <a:r>
              <a:rPr lang="en-US" altLang="en-US" sz="3200" dirty="0">
                <a:solidFill>
                  <a:srgbClr val="0000FF"/>
                </a:solidFill>
              </a:rPr>
              <a:t> </a:t>
            </a:r>
            <a:r>
              <a:rPr lang="en-US" altLang="en-US" sz="3200" dirty="0" err="1">
                <a:solidFill>
                  <a:srgbClr val="0000FF"/>
                </a:solidFill>
              </a:rPr>
              <a:t>bảo</a:t>
            </a:r>
            <a:r>
              <a:rPr lang="en-US" altLang="en-US" sz="3200" dirty="0">
                <a:solidFill>
                  <a:srgbClr val="0000FF"/>
                </a:solidFill>
              </a:rPr>
              <a:t> </a:t>
            </a:r>
            <a:r>
              <a:rPr lang="en-US" altLang="en-US" sz="3200" dirty="0" err="1">
                <a:solidFill>
                  <a:srgbClr val="0000FF"/>
                </a:solidFill>
              </a:rPr>
              <a:t>vệ</a:t>
            </a:r>
            <a:r>
              <a:rPr lang="en-US" altLang="en-US" sz="3200" dirty="0">
                <a:solidFill>
                  <a:srgbClr val="0000FF"/>
                </a:solidFill>
              </a:rPr>
              <a:t> </a:t>
            </a:r>
            <a:r>
              <a:rPr lang="en-US" altLang="en-US" sz="3200" dirty="0" err="1">
                <a:solidFill>
                  <a:srgbClr val="0000FF"/>
                </a:solidFill>
              </a:rPr>
              <a:t>môi</a:t>
            </a:r>
            <a:r>
              <a:rPr lang="en-US" altLang="en-US" sz="3200" dirty="0">
                <a:solidFill>
                  <a:srgbClr val="0000FF"/>
                </a:solidFill>
              </a:rPr>
              <a:t> </a:t>
            </a:r>
            <a:r>
              <a:rPr lang="en-US" altLang="en-US" sz="3200" dirty="0" err="1">
                <a:solidFill>
                  <a:srgbClr val="0000FF"/>
                </a:solidFill>
              </a:rPr>
              <a:t>trường</a:t>
            </a:r>
            <a:r>
              <a:rPr lang="en-US" altLang="en-US" sz="3200" dirty="0">
                <a:solidFill>
                  <a:srgbClr val="0000FF"/>
                </a:solidFill>
              </a:rPr>
              <a:t> </a:t>
            </a:r>
            <a:r>
              <a:rPr lang="en-US" altLang="en-US" sz="3200" dirty="0" err="1">
                <a:solidFill>
                  <a:srgbClr val="0000FF"/>
                </a:solidFill>
              </a:rPr>
              <a:t>rừng</a:t>
            </a:r>
            <a:r>
              <a:rPr lang="en-US" altLang="en-US" sz="3200" dirty="0">
                <a:solidFill>
                  <a:srgbClr val="0000FF"/>
                </a:solidFill>
              </a:rPr>
              <a:t>.</a:t>
            </a:r>
            <a:endParaRPr lang="en-US" altLang="en-US" sz="3000" dirty="0">
              <a:solidFill>
                <a:srgbClr val="0000FF"/>
              </a:solidFill>
            </a:endParaRPr>
          </a:p>
          <a:p>
            <a:pPr>
              <a:spcBef>
                <a:spcPct val="50000"/>
              </a:spcBef>
              <a:buFont typeface="Wingdings" panose="05000000000000000000" pitchFamily="2" charset="2"/>
              <a:buNone/>
              <a:defRPr/>
            </a:pPr>
            <a:endParaRPr lang="en-US" altLang="en-US" sz="3000" dirty="0">
              <a:solidFill>
                <a:srgbClr val="0000FF"/>
              </a:solidFill>
            </a:endParaRPr>
          </a:p>
        </p:txBody>
      </p:sp>
      <p:sp>
        <p:nvSpPr>
          <p:cNvPr id="10" name="AutoShape 7">
            <a:extLst>
              <a:ext uri="{FF2B5EF4-FFF2-40B4-BE49-F238E27FC236}">
                <a16:creationId xmlns:a16="http://schemas.microsoft.com/office/drawing/2014/main" id="{E151008D-239F-4C11-8280-0F75930D08DC}"/>
              </a:ext>
            </a:extLst>
          </p:cNvPr>
          <p:cNvSpPr>
            <a:spLocks noChangeArrowheads="1"/>
          </p:cNvSpPr>
          <p:nvPr/>
        </p:nvSpPr>
        <p:spPr bwMode="auto">
          <a:xfrm rot="10800000">
            <a:off x="228600" y="1828800"/>
            <a:ext cx="8610600" cy="1981200"/>
          </a:xfrm>
          <a:custGeom>
            <a:avLst/>
            <a:gdLst>
              <a:gd name="T0" fmla="*/ 7534275 w 21600"/>
              <a:gd name="T1" fmla="*/ 990600 h 21600"/>
              <a:gd name="T2" fmla="*/ 4305300 w 21600"/>
              <a:gd name="T3" fmla="*/ 1981200 h 21600"/>
              <a:gd name="T4" fmla="*/ 1076325 w 21600"/>
              <a:gd name="T5" fmla="*/ 990600 h 21600"/>
              <a:gd name="T6" fmla="*/ 4305300 w 21600"/>
              <a:gd name="T7" fmla="*/ 0 h 21600"/>
              <a:gd name="T8" fmla="*/ 0 60000 65536"/>
              <a:gd name="T9" fmla="*/ 0 60000 65536"/>
              <a:gd name="T10" fmla="*/ 0 60000 65536"/>
              <a:gd name="T11" fmla="*/ 0 60000 65536"/>
              <a:gd name="T12" fmla="*/ 4500 w 21600"/>
              <a:gd name="T13" fmla="*/ 4500 h 21600"/>
              <a:gd name="T14" fmla="*/ 17100 w 21600"/>
              <a:gd name="T15" fmla="*/ 171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5400" y="21600"/>
                </a:lnTo>
                <a:lnTo>
                  <a:pt x="16200" y="21600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gradFill rotWithShape="0">
            <a:gsLst>
              <a:gs pos="0">
                <a:srgbClr val="FF9933"/>
              </a:gs>
              <a:gs pos="100000">
                <a:schemeClr val="bg1"/>
              </a:gs>
            </a:gsLst>
            <a:lin ang="18900000" scaled="1"/>
          </a:gradFill>
          <a:ln w="76200">
            <a:pattFill prst="lgConfetti">
              <a:fgClr>
                <a:srgbClr val="CC0000"/>
              </a:fgClr>
              <a:bgClr>
                <a:srgbClr val="00CC00"/>
              </a:bgClr>
            </a:patt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" name="WordArt 5">
            <a:extLst>
              <a:ext uri="{FF2B5EF4-FFF2-40B4-BE49-F238E27FC236}">
                <a16:creationId xmlns:a16="http://schemas.microsoft.com/office/drawing/2014/main" id="{5470271D-7ADD-484B-B219-12A1FE5D5E19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2371726" y="1219200"/>
            <a:ext cx="4486275" cy="2452688"/>
          </a:xfrm>
          <a:prstGeom prst="rect">
            <a:avLst/>
          </a:prstGeom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</a:bodyPr>
          <a:lstStyle/>
          <a:p>
            <a:pPr algn="ctr"/>
            <a:r>
              <a:rPr lang="en-US" sz="9600" kern="10">
                <a:ln w="31750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0FF00"/>
                </a:solidFill>
                <a:effectLst>
                  <a:prstShdw prst="shdw13" dist="53882" dir="13500000">
                    <a:srgbClr val="C0C0C0">
                      <a:alpha val="50000"/>
                    </a:srgbClr>
                  </a:prst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Về nhà</a:t>
            </a:r>
          </a:p>
        </p:txBody>
      </p:sp>
      <p:grpSp>
        <p:nvGrpSpPr>
          <p:cNvPr id="12" name="Group 2">
            <a:extLst>
              <a:ext uri="{FF2B5EF4-FFF2-40B4-BE49-F238E27FC236}">
                <a16:creationId xmlns:a16="http://schemas.microsoft.com/office/drawing/2014/main" id="{FCC72016-9D4C-451D-9A05-7E34CD9CFE8B}"/>
              </a:ext>
            </a:extLst>
          </p:cNvPr>
          <p:cNvGrpSpPr>
            <a:grpSpLocks/>
          </p:cNvGrpSpPr>
          <p:nvPr/>
        </p:nvGrpSpPr>
        <p:grpSpPr bwMode="auto">
          <a:xfrm>
            <a:off x="1588" y="-66675"/>
            <a:ext cx="9294812" cy="6924675"/>
            <a:chOff x="1487540" y="0"/>
            <a:chExt cx="9250140" cy="6871909"/>
          </a:xfrm>
        </p:grpSpPr>
        <p:pic>
          <p:nvPicPr>
            <p:cNvPr id="13" name="Picture 7" descr="lollipop[1]">
              <a:extLst>
                <a:ext uri="{FF2B5EF4-FFF2-40B4-BE49-F238E27FC236}">
                  <a16:creationId xmlns:a16="http://schemas.microsoft.com/office/drawing/2014/main" id="{C7EFC3C5-A651-4F9A-8071-B3E483883341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 flipV="1">
              <a:off x="-1903360" y="3390900"/>
              <a:ext cx="6858000" cy="76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14" name="Group 4">
              <a:extLst>
                <a:ext uri="{FF2B5EF4-FFF2-40B4-BE49-F238E27FC236}">
                  <a16:creationId xmlns:a16="http://schemas.microsoft.com/office/drawing/2014/main" id="{38A23D74-1B78-4491-A273-8E71A6343F8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502530" y="13909"/>
              <a:ext cx="9235150" cy="6858000"/>
              <a:chOff x="-54690" y="0"/>
              <a:chExt cx="9235150" cy="6858000"/>
            </a:xfrm>
          </p:grpSpPr>
          <p:pic>
            <p:nvPicPr>
              <p:cNvPr id="15" name="Picture 7" descr="lollipop[1]">
                <a:extLst>
                  <a:ext uri="{FF2B5EF4-FFF2-40B4-BE49-F238E27FC236}">
                    <a16:creationId xmlns:a16="http://schemas.microsoft.com/office/drawing/2014/main" id="{38515E5D-B977-4176-A163-31DB4587B8EB}"/>
                  </a:ext>
                </a:extLst>
              </p:cNvPr>
              <p:cNvPicPr>
                <a:picLocks noChangeAspect="1" noChangeArrowheads="1" noCrop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5400000" flipV="1">
                <a:off x="5658670" y="3372670"/>
                <a:ext cx="6858000" cy="11266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6" name="Picture 6" descr="lollipop[1]">
                <a:extLst>
                  <a:ext uri="{FF2B5EF4-FFF2-40B4-BE49-F238E27FC236}">
                    <a16:creationId xmlns:a16="http://schemas.microsoft.com/office/drawing/2014/main" id="{39124587-C8FE-4F57-9D62-84FB646D6C39}"/>
                  </a:ext>
                </a:extLst>
              </p:cNvPr>
              <p:cNvPicPr>
                <a:picLocks noChangeAspect="1" noChangeArrowheads="1" noCrop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V="1">
                <a:off x="-54690" y="0"/>
                <a:ext cx="9142360" cy="10158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7" name="Picture 7" descr="lollipop[1]">
                <a:extLst>
                  <a:ext uri="{FF2B5EF4-FFF2-40B4-BE49-F238E27FC236}">
                    <a16:creationId xmlns:a16="http://schemas.microsoft.com/office/drawing/2014/main" id="{6CF34B08-B105-4050-AC96-087A4037338A}"/>
                  </a:ext>
                </a:extLst>
              </p:cNvPr>
              <p:cNvPicPr>
                <a:picLocks noChangeAspect="1" noChangeArrowheads="1" noCrop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V="1">
                <a:off x="38100" y="6756418"/>
                <a:ext cx="9142360" cy="10158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</p:spTree>
    <p:extLst>
      <p:ext uri="{BB962C8B-B14F-4D97-AF65-F5344CB8AC3E}">
        <p14:creationId xmlns:p14="http://schemas.microsoft.com/office/powerpoint/2010/main" val="5209682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Picture2">
            <a:extLst>
              <a:ext uri="{FF2B5EF4-FFF2-40B4-BE49-F238E27FC236}">
                <a16:creationId xmlns:a16="http://schemas.microsoft.com/office/drawing/2014/main" id="{C6C45418-0892-4674-A4D8-887FBD7DD1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7995C9B0-E6B2-47BD-9376-56849125A3D0}"/>
              </a:ext>
            </a:extLst>
          </p:cNvPr>
          <p:cNvSpPr txBox="1">
            <a:spLocks/>
          </p:cNvSpPr>
          <p:nvPr/>
        </p:nvSpPr>
        <p:spPr>
          <a:xfrm>
            <a:off x="457200" y="3606452"/>
            <a:ext cx="8382000" cy="73694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6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en-US" sz="36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Nêu</a:t>
            </a:r>
            <a:r>
              <a:rPr lang="en-US" sz="36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được</a:t>
            </a:r>
            <a:r>
              <a:rPr lang="en-US" sz="36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tác</a:t>
            </a:r>
            <a:r>
              <a:rPr lang="en-US" sz="36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hại</a:t>
            </a:r>
            <a:r>
              <a:rPr lang="en-US" sz="36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của</a:t>
            </a:r>
            <a:r>
              <a:rPr lang="en-US" sz="36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việc</a:t>
            </a:r>
            <a:r>
              <a:rPr lang="en-US" sz="36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pha</a:t>
            </a:r>
            <a:r>
              <a:rPr lang="en-US" sz="36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́ </a:t>
            </a:r>
            <a:r>
              <a:rPr lang="en-US" sz="36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rừng</a:t>
            </a:r>
            <a:endParaRPr lang="en-US" sz="36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F34E930-5740-4E5C-A9D6-9DFA4A364020}"/>
              </a:ext>
            </a:extLst>
          </p:cNvPr>
          <p:cNvSpPr txBox="1"/>
          <p:nvPr/>
        </p:nvSpPr>
        <p:spPr>
          <a:xfrm>
            <a:off x="304800" y="2051219"/>
            <a:ext cx="8610600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sz="36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en-US" sz="36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Kê</a:t>
            </a:r>
            <a:r>
              <a:rPr lang="en-US" sz="36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̉ </a:t>
            </a:r>
            <a:r>
              <a:rPr lang="en-US" sz="36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được</a:t>
            </a:r>
            <a:r>
              <a:rPr lang="en-US" sz="36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nguyên</a:t>
            </a:r>
            <a:r>
              <a:rPr lang="en-US" sz="36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sz="36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dẫn</a:t>
            </a:r>
            <a:r>
              <a:rPr lang="en-US" sz="36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đến</a:t>
            </a:r>
            <a:r>
              <a:rPr lang="en-US" sz="36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rừng</a:t>
            </a:r>
            <a:r>
              <a:rPr lang="en-US" sz="36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bị </a:t>
            </a:r>
            <a:r>
              <a:rPr lang="en-US" sz="36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tàn</a:t>
            </a:r>
            <a:r>
              <a:rPr lang="en-US" sz="36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phá</a:t>
            </a:r>
            <a:endParaRPr lang="en-US" sz="36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4F8B27AA-3A25-4289-BA51-E536E7249993}"/>
              </a:ext>
            </a:extLst>
          </p:cNvPr>
          <p:cNvSpPr/>
          <p:nvPr/>
        </p:nvSpPr>
        <p:spPr>
          <a:xfrm>
            <a:off x="457200" y="430132"/>
            <a:ext cx="7848600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80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Khởi</a:t>
            </a:r>
            <a:r>
              <a:rPr lang="en-US" sz="80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80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động</a:t>
            </a:r>
            <a:endParaRPr lang="en-US" sz="80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290864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8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3" descr="images.jpg">
            <a:extLst>
              <a:ext uri="{FF2B5EF4-FFF2-40B4-BE49-F238E27FC236}">
                <a16:creationId xmlns:a16="http://schemas.microsoft.com/office/drawing/2014/main" id="{09718446-6B49-4646-8EF3-988B5BCA919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2400" y="-304800"/>
            <a:ext cx="9144000" cy="6894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6">
            <a:extLst>
              <a:ext uri="{FF2B5EF4-FFF2-40B4-BE49-F238E27FC236}">
                <a16:creationId xmlns:a16="http://schemas.microsoft.com/office/drawing/2014/main" id="{03123E23-110B-4856-B0E0-75E1B6E8CFBF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084476">
            <a:off x="8035549" y="236942"/>
            <a:ext cx="1276350" cy="885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4">
            <a:extLst>
              <a:ext uri="{FF2B5EF4-FFF2-40B4-BE49-F238E27FC236}">
                <a16:creationId xmlns:a16="http://schemas.microsoft.com/office/drawing/2014/main" id="{5270566C-9BE1-450F-AB23-35D05CB0189E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64164">
            <a:off x="2409449" y="589367"/>
            <a:ext cx="1276350" cy="885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8">
            <a:extLst>
              <a:ext uri="{FF2B5EF4-FFF2-40B4-BE49-F238E27FC236}">
                <a16:creationId xmlns:a16="http://schemas.microsoft.com/office/drawing/2014/main" id="{A903365F-FDDD-460A-833F-2B7463A5C9C1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07749">
            <a:off x="123449" y="436967"/>
            <a:ext cx="1276350" cy="885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WordArt 3">
            <a:extLst>
              <a:ext uri="{FF2B5EF4-FFF2-40B4-BE49-F238E27FC236}">
                <a16:creationId xmlns:a16="http://schemas.microsoft.com/office/drawing/2014/main" id="{CE54AB9E-E529-4268-9128-ABCB5A9BEB27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488249" y="5230172"/>
            <a:ext cx="8077200" cy="1296987"/>
          </a:xfrm>
          <a:prstGeom prst="rect">
            <a:avLst/>
          </a:prstGeom>
        </p:spPr>
        <p:txBody>
          <a:bodyPr wrap="none" fromWordArt="1">
            <a:prstTxWarp prst="textCanDown">
              <a:avLst>
                <a:gd name="adj" fmla="val 33333"/>
              </a:avLst>
            </a:prstTxWarp>
          </a:bodyPr>
          <a:lstStyle/>
          <a:p>
            <a:pPr algn="ctr"/>
            <a:r>
              <a:rPr lang="en-US" sz="3600" b="1" kern="1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CHÚC CÁC EM CHĂM NGOAN HỌC GIỎI</a:t>
            </a:r>
          </a:p>
        </p:txBody>
      </p:sp>
      <p:sp>
        <p:nvSpPr>
          <p:cNvPr id="12" name="WordArt 2">
            <a:extLst>
              <a:ext uri="{FF2B5EF4-FFF2-40B4-BE49-F238E27FC236}">
                <a16:creationId xmlns:a16="http://schemas.microsoft.com/office/drawing/2014/main" id="{EFE1D8F9-36CA-42FD-8DD9-B7FBC4069046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488249" y="1955158"/>
            <a:ext cx="8001000" cy="2438400"/>
          </a:xfrm>
          <a:prstGeom prst="rect">
            <a:avLst/>
          </a:prstGeom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</a:bodyPr>
          <a:lstStyle/>
          <a:p>
            <a:pPr algn="ctr"/>
            <a:r>
              <a:rPr lang="en-US" sz="3600" b="1" kern="10" dirty="0" err="1">
                <a:ln w="9525">
                  <a:solidFill>
                    <a:srgbClr val="CC3300"/>
                  </a:solidFill>
                  <a:round/>
                  <a:headEnd/>
                  <a:tailEnd/>
                </a:ln>
                <a:solidFill>
                  <a:srgbClr val="FF00FF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sz="3600" b="1" kern="10" dirty="0">
                <a:ln w="9525">
                  <a:solidFill>
                    <a:srgbClr val="CC3300"/>
                  </a:solidFill>
                  <a:round/>
                  <a:headEnd/>
                  <a:tailEnd/>
                </a:ln>
                <a:solidFill>
                  <a:srgbClr val="FF00FF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kern="10" dirty="0" err="1">
                <a:ln w="9525">
                  <a:solidFill>
                    <a:srgbClr val="CC3300"/>
                  </a:solidFill>
                  <a:round/>
                  <a:headEnd/>
                  <a:tailEnd/>
                </a:ln>
                <a:solidFill>
                  <a:srgbClr val="FF00FF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3600" b="1" kern="10" dirty="0">
                <a:ln w="9525">
                  <a:solidFill>
                    <a:srgbClr val="CC3300"/>
                  </a:solidFill>
                  <a:round/>
                  <a:headEnd/>
                  <a:tailEnd/>
                </a:ln>
                <a:solidFill>
                  <a:srgbClr val="FF00FF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kern="10" dirty="0" err="1">
                <a:ln w="9525">
                  <a:solidFill>
                    <a:srgbClr val="CC3300"/>
                  </a:solidFill>
                  <a:round/>
                  <a:headEnd/>
                  <a:tailEnd/>
                </a:ln>
                <a:solidFill>
                  <a:srgbClr val="FF00FF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3600" b="1" kern="10" dirty="0">
                <a:ln w="9525">
                  <a:solidFill>
                    <a:srgbClr val="CC3300"/>
                  </a:solidFill>
                  <a:round/>
                  <a:headEnd/>
                  <a:tailEnd/>
                </a:ln>
                <a:solidFill>
                  <a:srgbClr val="FF00FF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kern="10" dirty="0" err="1">
                <a:ln w="9525">
                  <a:solidFill>
                    <a:srgbClr val="CC3300"/>
                  </a:solidFill>
                  <a:round/>
                  <a:headEnd/>
                  <a:tailEnd/>
                </a:ln>
                <a:solidFill>
                  <a:srgbClr val="FF00FF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đây</a:t>
            </a:r>
            <a:r>
              <a:rPr lang="en-US" sz="3600" b="1" kern="10" dirty="0">
                <a:ln w="9525">
                  <a:solidFill>
                    <a:srgbClr val="CC3300"/>
                  </a:solidFill>
                  <a:round/>
                  <a:headEnd/>
                  <a:tailEnd/>
                </a:ln>
                <a:solidFill>
                  <a:srgbClr val="FF00FF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kern="10" dirty="0" err="1">
                <a:ln w="9525">
                  <a:solidFill>
                    <a:srgbClr val="CC3300"/>
                  </a:solidFill>
                  <a:round/>
                  <a:headEnd/>
                  <a:tailEnd/>
                </a:ln>
                <a:solidFill>
                  <a:srgbClr val="FF00FF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3600" b="1" kern="10" dirty="0">
                <a:ln w="9525">
                  <a:solidFill>
                    <a:srgbClr val="CC3300"/>
                  </a:solidFill>
                  <a:round/>
                  <a:headEnd/>
                  <a:tailEnd/>
                </a:ln>
                <a:solidFill>
                  <a:srgbClr val="FF00FF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kern="10" dirty="0" err="1">
                <a:ln w="9525">
                  <a:solidFill>
                    <a:srgbClr val="CC3300"/>
                  </a:solidFill>
                  <a:round/>
                  <a:headEnd/>
                  <a:tailEnd/>
                </a:ln>
                <a:solidFill>
                  <a:srgbClr val="FF00FF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thúc</a:t>
            </a:r>
            <a:endParaRPr lang="en-US" sz="3600" b="1" kern="10" dirty="0">
              <a:ln w="9525">
                <a:solidFill>
                  <a:srgbClr val="CC3300"/>
                </a:solidFill>
                <a:round/>
                <a:headEnd/>
                <a:tailEnd/>
              </a:ln>
              <a:solidFill>
                <a:srgbClr val="FF00FF"/>
              </a:solidFill>
              <a:effectLst>
                <a:outerShdw dist="53882" dir="2700000" algn="ctr" rotWithShape="0">
                  <a:srgbClr val="C0C0C0">
                    <a:alpha val="79999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3" name="Picture 5">
            <a:extLst>
              <a:ext uri="{FF2B5EF4-FFF2-40B4-BE49-F238E27FC236}">
                <a16:creationId xmlns:a16="http://schemas.microsoft.com/office/drawing/2014/main" id="{8E84BCA7-9059-4BA8-835C-9421BA7797B2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31889">
            <a:off x="4779261" y="1150297"/>
            <a:ext cx="1276350" cy="885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7">
            <a:extLst>
              <a:ext uri="{FF2B5EF4-FFF2-40B4-BE49-F238E27FC236}">
                <a16:creationId xmlns:a16="http://schemas.microsoft.com/office/drawing/2014/main" id="{8F29F703-AD07-4366-A8C7-2D9C2F4887E9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983394">
            <a:off x="6912861" y="693097"/>
            <a:ext cx="1276350" cy="885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5" name="Group 2">
            <a:extLst>
              <a:ext uri="{FF2B5EF4-FFF2-40B4-BE49-F238E27FC236}">
                <a16:creationId xmlns:a16="http://schemas.microsoft.com/office/drawing/2014/main" id="{D79C58BE-7174-4E5E-8697-C5F8D283A4B2}"/>
              </a:ext>
            </a:extLst>
          </p:cNvPr>
          <p:cNvGrpSpPr>
            <a:grpSpLocks/>
          </p:cNvGrpSpPr>
          <p:nvPr/>
        </p:nvGrpSpPr>
        <p:grpSpPr bwMode="auto">
          <a:xfrm>
            <a:off x="1588" y="-66675"/>
            <a:ext cx="9294812" cy="6924675"/>
            <a:chOff x="1487540" y="0"/>
            <a:chExt cx="9250140" cy="6871909"/>
          </a:xfrm>
        </p:grpSpPr>
        <p:pic>
          <p:nvPicPr>
            <p:cNvPr id="16" name="Picture 7" descr="lollipop[1]">
              <a:extLst>
                <a:ext uri="{FF2B5EF4-FFF2-40B4-BE49-F238E27FC236}">
                  <a16:creationId xmlns:a16="http://schemas.microsoft.com/office/drawing/2014/main" id="{602E0797-EE6B-4F47-A39B-09EBE83621B3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 flipV="1">
              <a:off x="-1903360" y="3390900"/>
              <a:ext cx="6858000" cy="76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17" name="Group 4">
              <a:extLst>
                <a:ext uri="{FF2B5EF4-FFF2-40B4-BE49-F238E27FC236}">
                  <a16:creationId xmlns:a16="http://schemas.microsoft.com/office/drawing/2014/main" id="{B6668B8A-9CF5-4B39-A34C-376A76F4BD0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502530" y="13909"/>
              <a:ext cx="9235150" cy="6858000"/>
              <a:chOff x="-54690" y="0"/>
              <a:chExt cx="9235150" cy="6858000"/>
            </a:xfrm>
          </p:grpSpPr>
          <p:pic>
            <p:nvPicPr>
              <p:cNvPr id="18" name="Picture 7" descr="lollipop[1]">
                <a:extLst>
                  <a:ext uri="{FF2B5EF4-FFF2-40B4-BE49-F238E27FC236}">
                    <a16:creationId xmlns:a16="http://schemas.microsoft.com/office/drawing/2014/main" id="{A32B8C70-9CF8-4391-B4EA-2B60E4E7DD89}"/>
                  </a:ext>
                </a:extLst>
              </p:cNvPr>
              <p:cNvPicPr>
                <a:picLocks noChangeAspect="1" noChangeArrowheads="1" noCrop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5400000" flipV="1">
                <a:off x="5658670" y="3372670"/>
                <a:ext cx="6858000" cy="11266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9" name="Picture 6" descr="lollipop[1]">
                <a:extLst>
                  <a:ext uri="{FF2B5EF4-FFF2-40B4-BE49-F238E27FC236}">
                    <a16:creationId xmlns:a16="http://schemas.microsoft.com/office/drawing/2014/main" id="{1A25EBDC-BD8C-4EE4-BFF8-73F553D1FDEC}"/>
                  </a:ext>
                </a:extLst>
              </p:cNvPr>
              <p:cNvPicPr>
                <a:picLocks noChangeAspect="1" noChangeArrowheads="1" noCrop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V="1">
                <a:off x="-54690" y="0"/>
                <a:ext cx="9142360" cy="10158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0" name="Picture 7" descr="lollipop[1]">
                <a:extLst>
                  <a:ext uri="{FF2B5EF4-FFF2-40B4-BE49-F238E27FC236}">
                    <a16:creationId xmlns:a16="http://schemas.microsoft.com/office/drawing/2014/main" id="{DAC93A78-3872-4964-9E1C-2FC5A7761BB4}"/>
                  </a:ext>
                </a:extLst>
              </p:cNvPr>
              <p:cNvPicPr>
                <a:picLocks noChangeAspect="1" noChangeArrowheads="1" noCrop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V="1">
                <a:off x="38100" y="6756418"/>
                <a:ext cx="9142360" cy="10158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  <p:pic>
        <p:nvPicPr>
          <p:cNvPr id="21" name="Picture 4">
            <a:extLst>
              <a:ext uri="{FF2B5EF4-FFF2-40B4-BE49-F238E27FC236}">
                <a16:creationId xmlns:a16="http://schemas.microsoft.com/office/drawing/2014/main" id="{D780AD66-5F42-48ED-B84D-1C199124B85A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64164">
            <a:off x="2497600" y="516799"/>
            <a:ext cx="1276350" cy="885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" name="Picture 8">
            <a:extLst>
              <a:ext uri="{FF2B5EF4-FFF2-40B4-BE49-F238E27FC236}">
                <a16:creationId xmlns:a16="http://schemas.microsoft.com/office/drawing/2014/main" id="{489BEE5B-613A-4C1B-90B9-A81B6DD6E802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07749">
            <a:off x="211600" y="364399"/>
            <a:ext cx="1276350" cy="885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" name="Picture 5">
            <a:extLst>
              <a:ext uri="{FF2B5EF4-FFF2-40B4-BE49-F238E27FC236}">
                <a16:creationId xmlns:a16="http://schemas.microsoft.com/office/drawing/2014/main" id="{165CBB3B-9513-48A1-AAAB-9BB3B12E0EA9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31889">
            <a:off x="4867412" y="1077729"/>
            <a:ext cx="1276350" cy="885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" name="Picture 7">
            <a:extLst>
              <a:ext uri="{FF2B5EF4-FFF2-40B4-BE49-F238E27FC236}">
                <a16:creationId xmlns:a16="http://schemas.microsoft.com/office/drawing/2014/main" id="{01190E28-EF96-4358-95D4-288CCDE318DF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983394">
            <a:off x="7001012" y="620529"/>
            <a:ext cx="1276350" cy="885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904256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8" presetClass="entr" presetSubtype="0" ac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48" presetClass="entr" presetSubtype="0" ac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3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3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3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3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3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3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3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8" presetClass="entr" presetSubtype="0" ac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48" presetClass="entr" presetSubtype="0" ac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48" presetClass="entr" presetSubtype="0" ac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48" presetClass="entr" presetSubtype="0" ac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48" presetClass="entr" presetSubtype="0" ac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Picture2">
            <a:extLst>
              <a:ext uri="{FF2B5EF4-FFF2-40B4-BE49-F238E27FC236}">
                <a16:creationId xmlns:a16="http://schemas.microsoft.com/office/drawing/2014/main" id="{C6C45418-0892-4674-A4D8-887FBD7DD1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4F8B27AA-3A25-4289-BA51-E536E7249993}"/>
              </a:ext>
            </a:extLst>
          </p:cNvPr>
          <p:cNvSpPr/>
          <p:nvPr/>
        </p:nvSpPr>
        <p:spPr>
          <a:xfrm>
            <a:off x="457200" y="430132"/>
            <a:ext cx="7848600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8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KhOA</a:t>
            </a:r>
            <a:r>
              <a:rPr lang="en-US" sz="48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HỌC</a:t>
            </a:r>
          </a:p>
        </p:txBody>
      </p:sp>
      <p:sp>
        <p:nvSpPr>
          <p:cNvPr id="6" name="Text Box 19">
            <a:extLst>
              <a:ext uri="{FF2B5EF4-FFF2-40B4-BE49-F238E27FC236}">
                <a16:creationId xmlns:a16="http://schemas.microsoft.com/office/drawing/2014/main" id="{82B6E1F4-B63A-47A1-8DC7-9C905C0CBFB5}"/>
              </a:ext>
            </a:extLst>
          </p:cNvPr>
          <p:cNvSpPr txBox="1">
            <a:spLocks noGrp="1" noChangeArrowheads="1"/>
          </p:cNvSpPr>
          <p:nvPr>
            <p:ph idx="1"/>
          </p:nvPr>
        </p:nvSpPr>
        <p:spPr bwMode="auto">
          <a:xfrm>
            <a:off x="266700" y="2951946"/>
            <a:ext cx="8229600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Hoạt</a:t>
            </a:r>
            <a:r>
              <a:rPr lang="en-US" sz="2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động</a:t>
            </a:r>
            <a:r>
              <a:rPr lang="en-US" sz="2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1:  </a:t>
            </a:r>
            <a:r>
              <a:rPr lang="en-US" sz="28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nguyên</a:t>
            </a:r>
            <a:r>
              <a:rPr lang="en-US" sz="2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sz="2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dẫn</a:t>
            </a:r>
            <a:r>
              <a:rPr lang="en-US" sz="2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đ</a:t>
            </a:r>
            <a:r>
              <a:rPr lang="en-US" sz="28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ến</a:t>
            </a:r>
            <a:r>
              <a:rPr lang="en-US" sz="2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việc</a:t>
            </a:r>
            <a:r>
              <a:rPr lang="en-US" sz="2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rừng</a:t>
            </a:r>
            <a:r>
              <a:rPr lang="en-US" sz="2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bị</a:t>
            </a:r>
            <a:r>
              <a:rPr lang="en-US" sz="2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tàn</a:t>
            </a:r>
            <a:r>
              <a:rPr lang="en-US" sz="2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phá</a:t>
            </a:r>
            <a:r>
              <a:rPr lang="en-US" sz="2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C2EE0E2-73EB-47EB-8FCB-F6B4FB376474}"/>
              </a:ext>
            </a:extLst>
          </p:cNvPr>
          <p:cNvSpPr txBox="1"/>
          <p:nvPr/>
        </p:nvSpPr>
        <p:spPr>
          <a:xfrm>
            <a:off x="533400" y="1460206"/>
            <a:ext cx="8229600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TÁC ĐỘNG CỦA CON NGƯỜI ĐẾN  MÔI  TRƯỜNG RỪNG</a:t>
            </a:r>
            <a:endParaRPr lang="en-US" sz="4000" b="1" dirty="0"/>
          </a:p>
        </p:txBody>
      </p:sp>
    </p:spTree>
    <p:extLst>
      <p:ext uri="{BB962C8B-B14F-4D97-AF65-F5344CB8AC3E}">
        <p14:creationId xmlns:p14="http://schemas.microsoft.com/office/powerpoint/2010/main" val="13748686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6" grpId="0"/>
      <p:bldP spid="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WordArt 6"/>
          <p:cNvSpPr>
            <a:spLocks noChangeArrowheads="1" noChangeShapeType="1" noTextEdit="1"/>
          </p:cNvSpPr>
          <p:nvPr/>
        </p:nvSpPr>
        <p:spPr bwMode="auto">
          <a:xfrm>
            <a:off x="660400" y="457200"/>
            <a:ext cx="1752600" cy="304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 err="1">
                <a:ln w="63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chemeClr val="bg1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itchFamily="18" charset="0"/>
                <a:cs typeface="Times New Roman" pitchFamily="18" charset="0"/>
              </a:rPr>
              <a:t>Khoa</a:t>
            </a:r>
            <a:r>
              <a:rPr lang="en-US" sz="3600" kern="10" dirty="0">
                <a:ln w="63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chemeClr val="bg1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kern="10" dirty="0" err="1">
                <a:ln w="63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chemeClr val="bg1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3600" kern="10" dirty="0">
                <a:ln w="63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chemeClr val="bg1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  <p:sp>
        <p:nvSpPr>
          <p:cNvPr id="17411" name="WordArt 7"/>
          <p:cNvSpPr>
            <a:spLocks noChangeArrowheads="1" noChangeShapeType="1" noTextEdit="1"/>
          </p:cNvSpPr>
          <p:nvPr/>
        </p:nvSpPr>
        <p:spPr bwMode="auto">
          <a:xfrm>
            <a:off x="2552700" y="381000"/>
            <a:ext cx="5334000" cy="4445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3600" kern="10" dirty="0">
                <a:ln w="19050">
                  <a:solidFill>
                    <a:srgbClr val="00FF00"/>
                  </a:solidFill>
                  <a:round/>
                  <a:headEnd/>
                  <a:tailEnd/>
                </a:ln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itchFamily="18" charset="0"/>
                <a:cs typeface="Times New Roman" pitchFamily="18" charset="0"/>
              </a:rPr>
              <a:t>Tác động của con người đến môi trường rừng</a:t>
            </a:r>
            <a:endParaRPr lang="en-US" sz="3600" kern="10" dirty="0">
              <a:ln w="19050">
                <a:solidFill>
                  <a:srgbClr val="00FF00"/>
                </a:solidFill>
                <a:round/>
                <a:headEnd/>
                <a:tailEnd/>
              </a:ln>
              <a:effectLst>
                <a:outerShdw dist="35921" dir="2700000" algn="ctr" rotWithShape="0">
                  <a:srgbClr val="990000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8552" name="Picture 8" descr="Untitled-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90599" y="2819400"/>
            <a:ext cx="7743825" cy="1752600"/>
          </a:xfrm>
          <a:prstGeom prst="rect">
            <a:avLst/>
          </a:prstGeom>
          <a:solidFill>
            <a:srgbClr val="FF33CC"/>
          </a:solidFill>
          <a:ln w="38100">
            <a:solidFill>
              <a:srgbClr val="FF33CC"/>
            </a:solidFill>
            <a:miter lim="800000"/>
            <a:headEnd/>
            <a:tailEnd/>
          </a:ln>
        </p:spPr>
      </p:pic>
      <p:sp>
        <p:nvSpPr>
          <p:cNvPr id="108553" name="Text Box 9"/>
          <p:cNvSpPr txBox="1">
            <a:spLocks noChangeArrowheads="1"/>
          </p:cNvSpPr>
          <p:nvPr/>
        </p:nvSpPr>
        <p:spPr bwMode="auto">
          <a:xfrm>
            <a:off x="4800600" y="4114800"/>
            <a:ext cx="1143000" cy="406400"/>
          </a:xfrm>
          <a:prstGeom prst="rect">
            <a:avLst/>
          </a:prstGeom>
          <a:solidFill>
            <a:schemeClr val="accent1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000" b="1" dirty="0" err="1">
                <a:solidFill>
                  <a:srgbClr val="0000FF"/>
                </a:solidFill>
              </a:rPr>
              <a:t>Hình</a:t>
            </a:r>
            <a:r>
              <a:rPr lang="en-US" sz="2000" b="1" dirty="0">
                <a:solidFill>
                  <a:srgbClr val="0000FF"/>
                </a:solidFill>
              </a:rPr>
              <a:t> 1</a:t>
            </a:r>
          </a:p>
        </p:txBody>
      </p:sp>
      <p:pic>
        <p:nvPicPr>
          <p:cNvPr id="108554" name="Picture 10" descr="Untitled-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990599" y="4800598"/>
            <a:ext cx="2133600" cy="2031306"/>
          </a:xfrm>
          <a:prstGeom prst="rect">
            <a:avLst/>
          </a:prstGeom>
          <a:noFill/>
          <a:ln w="38100">
            <a:solidFill>
              <a:srgbClr val="1515FF"/>
            </a:solidFill>
            <a:miter lim="800000"/>
            <a:headEnd/>
            <a:tailEnd/>
          </a:ln>
        </p:spPr>
      </p:pic>
      <p:pic>
        <p:nvPicPr>
          <p:cNvPr id="108555" name="Picture 11" descr="Untitled-9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648075" y="4800598"/>
            <a:ext cx="2305050" cy="2133601"/>
          </a:xfrm>
          <a:prstGeom prst="rect">
            <a:avLst/>
          </a:prstGeom>
          <a:noFill/>
          <a:ln w="57150" cap="rnd">
            <a:solidFill>
              <a:srgbClr val="FF0000"/>
            </a:solidFill>
            <a:prstDash val="sysDot"/>
            <a:miter lim="800000"/>
            <a:headEnd/>
            <a:tailEnd/>
          </a:ln>
        </p:spPr>
      </p:pic>
      <p:pic>
        <p:nvPicPr>
          <p:cNvPr id="108556" name="Picture 12" descr="Untitled-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323165" y="4800599"/>
            <a:ext cx="2438400" cy="2104373"/>
          </a:xfrm>
          <a:prstGeom prst="rect">
            <a:avLst/>
          </a:prstGeom>
          <a:noFill/>
          <a:ln w="38100">
            <a:solidFill>
              <a:srgbClr val="1515FF"/>
            </a:solidFill>
            <a:miter lim="800000"/>
            <a:headEnd/>
            <a:tailEnd/>
          </a:ln>
        </p:spPr>
      </p:pic>
      <p:sp>
        <p:nvSpPr>
          <p:cNvPr id="108557" name="Text Box 13"/>
          <p:cNvSpPr txBox="1">
            <a:spLocks noChangeArrowheads="1"/>
          </p:cNvSpPr>
          <p:nvPr/>
        </p:nvSpPr>
        <p:spPr bwMode="auto">
          <a:xfrm>
            <a:off x="2095500" y="6437313"/>
            <a:ext cx="1066800" cy="400050"/>
          </a:xfrm>
          <a:prstGeom prst="rect">
            <a:avLst/>
          </a:prstGeom>
          <a:solidFill>
            <a:schemeClr val="accent1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000" b="1">
                <a:solidFill>
                  <a:srgbClr val="0000FF"/>
                </a:solidFill>
              </a:rPr>
              <a:t>Hình  2</a:t>
            </a:r>
          </a:p>
        </p:txBody>
      </p:sp>
      <p:sp>
        <p:nvSpPr>
          <p:cNvPr id="108558" name="Text Box 14"/>
          <p:cNvSpPr txBox="1">
            <a:spLocks noChangeArrowheads="1"/>
          </p:cNvSpPr>
          <p:nvPr/>
        </p:nvSpPr>
        <p:spPr bwMode="auto">
          <a:xfrm>
            <a:off x="4800600" y="6391275"/>
            <a:ext cx="1219200" cy="466725"/>
          </a:xfrm>
          <a:prstGeom prst="rect">
            <a:avLst/>
          </a:prstGeom>
          <a:solidFill>
            <a:schemeClr val="accent1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400" b="1"/>
              <a:t>  </a:t>
            </a:r>
            <a:r>
              <a:rPr lang="en-US" sz="2000" b="1">
                <a:solidFill>
                  <a:srgbClr val="0000FF"/>
                </a:solidFill>
              </a:rPr>
              <a:t>Hình 3</a:t>
            </a:r>
          </a:p>
        </p:txBody>
      </p:sp>
      <p:sp>
        <p:nvSpPr>
          <p:cNvPr id="108559" name="Text Box 15"/>
          <p:cNvSpPr txBox="1">
            <a:spLocks noChangeArrowheads="1"/>
          </p:cNvSpPr>
          <p:nvPr/>
        </p:nvSpPr>
        <p:spPr bwMode="auto">
          <a:xfrm>
            <a:off x="7542365" y="6534150"/>
            <a:ext cx="990600" cy="400050"/>
          </a:xfrm>
          <a:prstGeom prst="rect">
            <a:avLst/>
          </a:prstGeom>
          <a:solidFill>
            <a:schemeClr val="accent1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000" b="1" dirty="0" err="1">
                <a:solidFill>
                  <a:srgbClr val="0000FF"/>
                </a:solidFill>
              </a:rPr>
              <a:t>Hình</a:t>
            </a:r>
            <a:r>
              <a:rPr lang="en-US" sz="2000" b="1" dirty="0">
                <a:solidFill>
                  <a:srgbClr val="0000FF"/>
                </a:solidFill>
              </a:rPr>
              <a:t> 4</a:t>
            </a:r>
          </a:p>
        </p:txBody>
      </p:sp>
      <p:sp>
        <p:nvSpPr>
          <p:cNvPr id="108563" name="Text Box 19"/>
          <p:cNvSpPr txBox="1">
            <a:spLocks noChangeArrowheads="1"/>
          </p:cNvSpPr>
          <p:nvPr/>
        </p:nvSpPr>
        <p:spPr bwMode="auto">
          <a:xfrm>
            <a:off x="0" y="838200"/>
            <a:ext cx="8534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I.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nguyên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dẫn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400" dirty="0">
                <a:latin typeface="Times New Roman" pitchFamily="18" charset="0"/>
                <a:cs typeface="Times New Roman" pitchFamily="18" charset="0"/>
              </a:rPr>
              <a:t>đ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ến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việc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rừng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bị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tàn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phá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  <p:sp>
        <p:nvSpPr>
          <p:cNvPr id="13" name="Text Box 18"/>
          <p:cNvSpPr txBox="1">
            <a:spLocks noChangeArrowheads="1"/>
          </p:cNvSpPr>
          <p:nvPr/>
        </p:nvSpPr>
        <p:spPr bwMode="auto">
          <a:xfrm>
            <a:off x="685800" y="1295400"/>
            <a:ext cx="7772400" cy="1569660"/>
          </a:xfrm>
          <a:prstGeom prst="rect">
            <a:avLst/>
          </a:prstGeom>
          <a:noFill/>
          <a:ln w="222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indent="-342900">
              <a:spcBef>
                <a:spcPct val="50000"/>
              </a:spcBef>
              <a:buFontTx/>
              <a:buAutoNum type="arabicParenR"/>
            </a:pP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Con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ng</a:t>
            </a:r>
            <a:r>
              <a:rPr lang="vi-VN" sz="2400" dirty="0">
                <a:latin typeface="Times New Roman" pitchFamily="18" charset="0"/>
                <a:cs typeface="Times New Roman" pitchFamily="18" charset="0"/>
              </a:rPr>
              <a:t>ư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ời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khai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thác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gỗ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phá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rừng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400" dirty="0">
                <a:latin typeface="Times New Roman" pitchFamily="18" charset="0"/>
                <a:cs typeface="Times New Roman" pitchFamily="18" charset="0"/>
              </a:rPr>
              <a:t>đ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ể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? </a:t>
            </a:r>
          </a:p>
          <a:p>
            <a:pPr marL="342900" indent="-342900">
              <a:spcBef>
                <a:spcPct val="50000"/>
              </a:spcBef>
              <a:buFontTx/>
              <a:buAutoNum type="arabicParenR"/>
            </a:pP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hãy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nêu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việc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làm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đo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́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ứng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với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các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hình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minh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họa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SGK</a:t>
            </a:r>
          </a:p>
          <a:p>
            <a:pPr marL="342900" indent="-342900">
              <a:spcBef>
                <a:spcPct val="50000"/>
              </a:spcBef>
            </a:pP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3)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Nêu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nguyên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khác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khiến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rừng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bị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tàn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phá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grpSp>
        <p:nvGrpSpPr>
          <p:cNvPr id="14" name="Group 2">
            <a:extLst>
              <a:ext uri="{FF2B5EF4-FFF2-40B4-BE49-F238E27FC236}">
                <a16:creationId xmlns:a16="http://schemas.microsoft.com/office/drawing/2014/main" id="{0001D8DC-37D0-406B-9551-FC28D43C6F2E}"/>
              </a:ext>
            </a:extLst>
          </p:cNvPr>
          <p:cNvGrpSpPr>
            <a:grpSpLocks/>
          </p:cNvGrpSpPr>
          <p:nvPr/>
        </p:nvGrpSpPr>
        <p:grpSpPr bwMode="auto">
          <a:xfrm>
            <a:off x="1588" y="-66675"/>
            <a:ext cx="9294812" cy="6924675"/>
            <a:chOff x="1487540" y="0"/>
            <a:chExt cx="9250140" cy="6871909"/>
          </a:xfrm>
        </p:grpSpPr>
        <p:pic>
          <p:nvPicPr>
            <p:cNvPr id="15" name="Picture 7" descr="lollipop[1]">
              <a:extLst>
                <a:ext uri="{FF2B5EF4-FFF2-40B4-BE49-F238E27FC236}">
                  <a16:creationId xmlns:a16="http://schemas.microsoft.com/office/drawing/2014/main" id="{1462037F-BA35-4852-94A4-61E3B109C4DB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 flipV="1">
              <a:off x="-1903360" y="3390900"/>
              <a:ext cx="6858000" cy="76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16" name="Group 4">
              <a:extLst>
                <a:ext uri="{FF2B5EF4-FFF2-40B4-BE49-F238E27FC236}">
                  <a16:creationId xmlns:a16="http://schemas.microsoft.com/office/drawing/2014/main" id="{12A2ACB6-0555-4946-9324-3ED95817AF6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502530" y="13909"/>
              <a:ext cx="9235150" cy="6858000"/>
              <a:chOff x="-54690" y="0"/>
              <a:chExt cx="9235150" cy="6858000"/>
            </a:xfrm>
          </p:grpSpPr>
          <p:pic>
            <p:nvPicPr>
              <p:cNvPr id="17" name="Picture 7" descr="lollipop[1]">
                <a:extLst>
                  <a:ext uri="{FF2B5EF4-FFF2-40B4-BE49-F238E27FC236}">
                    <a16:creationId xmlns:a16="http://schemas.microsoft.com/office/drawing/2014/main" id="{B3DBBEE3-2463-4050-843F-62FE0F19BA17}"/>
                  </a:ext>
                </a:extLst>
              </p:cNvPr>
              <p:cNvPicPr>
                <a:picLocks noChangeAspect="1" noChangeArrowheads="1" noCrop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5400000" flipV="1">
                <a:off x="5658670" y="3372670"/>
                <a:ext cx="6858000" cy="11266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8" name="Picture 6" descr="lollipop[1]">
                <a:extLst>
                  <a:ext uri="{FF2B5EF4-FFF2-40B4-BE49-F238E27FC236}">
                    <a16:creationId xmlns:a16="http://schemas.microsoft.com/office/drawing/2014/main" id="{23EE63C3-6875-4D6D-9713-8B712040D15B}"/>
                  </a:ext>
                </a:extLst>
              </p:cNvPr>
              <p:cNvPicPr>
                <a:picLocks noChangeAspect="1" noChangeArrowheads="1" noCrop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V="1">
                <a:off x="-54690" y="0"/>
                <a:ext cx="9142360" cy="10158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9" name="Picture 7" descr="lollipop[1]">
                <a:extLst>
                  <a:ext uri="{FF2B5EF4-FFF2-40B4-BE49-F238E27FC236}">
                    <a16:creationId xmlns:a16="http://schemas.microsoft.com/office/drawing/2014/main" id="{72AC362E-7EAE-4CCA-8B61-112C794525DD}"/>
                  </a:ext>
                </a:extLst>
              </p:cNvPr>
              <p:cNvPicPr>
                <a:picLocks noChangeAspect="1" noChangeArrowheads="1" noCrop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V="1">
                <a:off x="38100" y="6756418"/>
                <a:ext cx="9142360" cy="10158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</p:spTree>
    <p:extLst>
      <p:ext uri="{BB962C8B-B14F-4D97-AF65-F5344CB8AC3E}">
        <p14:creationId xmlns:p14="http://schemas.microsoft.com/office/powerpoint/2010/main" val="41885393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1085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0" dur="2000"/>
                                        <p:tgtEl>
                                          <p:spTgt spid="1085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3" dur="2000"/>
                                        <p:tgtEl>
                                          <p:spTgt spid="1085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1085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9" dur="2000"/>
                                        <p:tgtEl>
                                          <p:spTgt spid="1085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2" dur="2000"/>
                                        <p:tgtEl>
                                          <p:spTgt spid="1085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1085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8" dur="2000"/>
                                        <p:tgtEl>
                                          <p:spTgt spid="1085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8553" grpId="0" animBg="1"/>
      <p:bldP spid="108557" grpId="0" animBg="1"/>
      <p:bldP spid="108558" grpId="0" animBg="1"/>
      <p:bldP spid="108559" grpId="0" animBg="1"/>
      <p:bldP spid="1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098" name="Object 3"/>
          <p:cNvGraphicFramePr>
            <a:graphicFrameLocks noGrp="1" noChangeAspect="1"/>
          </p:cNvGraphicFramePr>
          <p:nvPr>
            <p:ph sz="quarter" idx="1"/>
          </p:nvPr>
        </p:nvGraphicFramePr>
        <p:xfrm>
          <a:off x="7143750" y="5026025"/>
          <a:ext cx="2000250" cy="1831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14" r:id="rId4" imgW="1999793" imgH="1831543" progId="">
                  <p:embed/>
                </p:oleObj>
              </mc:Choice>
              <mc:Fallback>
                <p:oleObj r:id="rId4" imgW="1999793" imgH="1831543" progId="">
                  <p:embed/>
                  <p:pic>
                    <p:nvPicPr>
                      <p:cNvPr id="0" name="Picture 62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43750" y="5026025"/>
                        <a:ext cx="2000250" cy="18319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099" name="Object 5"/>
          <p:cNvGraphicFramePr>
            <a:graphicFrameLocks noGrp="1" noChangeAspect="1"/>
          </p:cNvGraphicFramePr>
          <p:nvPr>
            <p:ph sz="quarter" idx="3"/>
          </p:nvPr>
        </p:nvGraphicFramePr>
        <p:xfrm>
          <a:off x="0" y="4670425"/>
          <a:ext cx="1738313" cy="2187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15" name="Clip" r:id="rId6" imgW="4006440" imgH="5036040" progId="">
                  <p:embed/>
                </p:oleObj>
              </mc:Choice>
              <mc:Fallback>
                <p:oleObj name="Clip" r:id="rId6" imgW="4006440" imgH="5036040" progId="">
                  <p:embed/>
                  <p:pic>
                    <p:nvPicPr>
                      <p:cNvPr id="0" name="Picture 63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b="22285"/>
                      <a:stretch>
                        <a:fillRect/>
                      </a:stretch>
                    </p:blipFill>
                    <p:spPr bwMode="auto">
                      <a:xfrm>
                        <a:off x="0" y="4670425"/>
                        <a:ext cx="1738313" cy="21875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6633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996633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100" name="WordArt 6"/>
          <p:cNvSpPr>
            <a:spLocks noChangeArrowheads="1" noChangeShapeType="1" noTextEdit="1"/>
          </p:cNvSpPr>
          <p:nvPr/>
        </p:nvSpPr>
        <p:spPr bwMode="auto">
          <a:xfrm>
            <a:off x="660400" y="584200"/>
            <a:ext cx="1752600" cy="304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200" kern="10" dirty="0" err="1">
                <a:ln w="63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chemeClr val="bg1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Khoa</a:t>
            </a:r>
            <a:r>
              <a:rPr lang="en-US" sz="3200" kern="10" dirty="0">
                <a:ln w="63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chemeClr val="bg1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 </a:t>
            </a:r>
            <a:r>
              <a:rPr lang="en-US" sz="3200" kern="10" dirty="0" err="1">
                <a:ln w="63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chemeClr val="bg1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học</a:t>
            </a:r>
            <a:r>
              <a:rPr lang="en-US" sz="3200" kern="10" dirty="0">
                <a:ln w="63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chemeClr val="bg1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:</a:t>
            </a:r>
          </a:p>
        </p:txBody>
      </p:sp>
      <p:sp>
        <p:nvSpPr>
          <p:cNvPr id="4101" name="WordArt 7"/>
          <p:cNvSpPr>
            <a:spLocks noChangeArrowheads="1" noChangeShapeType="1" noTextEdit="1"/>
          </p:cNvSpPr>
          <p:nvPr/>
        </p:nvSpPr>
        <p:spPr bwMode="auto">
          <a:xfrm>
            <a:off x="2552700" y="482600"/>
            <a:ext cx="5334000" cy="4445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3200" kern="10" dirty="0">
                <a:ln w="19050">
                  <a:solidFill>
                    <a:srgbClr val="00FF00"/>
                  </a:solidFill>
                  <a:round/>
                  <a:headEnd/>
                  <a:tailEnd/>
                </a:ln>
                <a:solidFill>
                  <a:schemeClr val="bg1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itchFamily="18" charset="0"/>
                <a:cs typeface="Times New Roman" pitchFamily="18" charset="0"/>
              </a:rPr>
              <a:t>Tác động của con người đến môi trường rừng</a:t>
            </a:r>
            <a:endParaRPr lang="en-US" sz="3200" kern="10" dirty="0">
              <a:ln w="19050">
                <a:solidFill>
                  <a:srgbClr val="00FF00"/>
                </a:solidFill>
                <a:round/>
                <a:headEnd/>
                <a:tailEnd/>
              </a:ln>
              <a:solidFill>
                <a:schemeClr val="bg1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0606" name="Picture 14" descr="Untitled-6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71411" y="1315448"/>
            <a:ext cx="8877300" cy="4438650"/>
          </a:xfrm>
          <a:prstGeom prst="rect">
            <a:avLst/>
          </a:prstGeom>
          <a:noFill/>
          <a:ln w="9525">
            <a:solidFill>
              <a:srgbClr val="FF33CC"/>
            </a:solidFill>
            <a:miter lim="800000"/>
            <a:headEnd/>
            <a:tailEnd/>
          </a:ln>
        </p:spPr>
      </p:pic>
      <p:sp>
        <p:nvSpPr>
          <p:cNvPr id="110607" name="Text Box 15"/>
          <p:cNvSpPr txBox="1">
            <a:spLocks noChangeArrowheads="1"/>
          </p:cNvSpPr>
          <p:nvPr/>
        </p:nvSpPr>
        <p:spPr bwMode="auto">
          <a:xfrm>
            <a:off x="3867150" y="5334000"/>
            <a:ext cx="1276350" cy="461963"/>
          </a:xfrm>
          <a:prstGeom prst="rect">
            <a:avLst/>
          </a:prstGeom>
          <a:solidFill>
            <a:schemeClr val="accent1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400" b="1">
                <a:solidFill>
                  <a:srgbClr val="0000FF"/>
                </a:solidFill>
              </a:rPr>
              <a:t>Hình 1</a:t>
            </a:r>
          </a:p>
        </p:txBody>
      </p:sp>
      <p:sp>
        <p:nvSpPr>
          <p:cNvPr id="110608" name="Text Box 16"/>
          <p:cNvSpPr txBox="1">
            <a:spLocks noChangeArrowheads="1"/>
          </p:cNvSpPr>
          <p:nvPr/>
        </p:nvSpPr>
        <p:spPr bwMode="auto">
          <a:xfrm>
            <a:off x="342900" y="5930900"/>
            <a:ext cx="8382000" cy="708025"/>
          </a:xfrm>
          <a:prstGeom prst="rect">
            <a:avLst/>
          </a:prstGeom>
          <a:solidFill>
            <a:srgbClr val="FFCCFF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>
                <a:solidFill>
                  <a:srgbClr val="FF0000"/>
                </a:solidFill>
              </a:rPr>
              <a:t>Hình 1)</a:t>
            </a:r>
            <a:r>
              <a:rPr lang="en-US" sz="2000"/>
              <a:t> </a:t>
            </a:r>
            <a:r>
              <a:rPr lang="en-US" sz="2000">
                <a:solidFill>
                  <a:srgbClr val="1515FF"/>
                </a:solidFill>
              </a:rPr>
              <a:t>Con ng</a:t>
            </a:r>
            <a:r>
              <a:rPr lang="vi-VN" sz="2000">
                <a:solidFill>
                  <a:srgbClr val="1515FF"/>
                </a:solidFill>
              </a:rPr>
              <a:t>ư</a:t>
            </a:r>
            <a:r>
              <a:rPr lang="en-US" sz="2000">
                <a:solidFill>
                  <a:srgbClr val="1515FF"/>
                </a:solidFill>
              </a:rPr>
              <a:t>ời khai thác gỗ và phá rừng </a:t>
            </a:r>
            <a:r>
              <a:rPr lang="vi-VN" sz="2000">
                <a:solidFill>
                  <a:srgbClr val="1515FF"/>
                </a:solidFill>
              </a:rPr>
              <a:t>đ</a:t>
            </a:r>
            <a:r>
              <a:rPr lang="en-US" sz="2000">
                <a:solidFill>
                  <a:srgbClr val="1515FF"/>
                </a:solidFill>
              </a:rPr>
              <a:t>ể lấy </a:t>
            </a:r>
            <a:r>
              <a:rPr lang="vi-VN" sz="2000">
                <a:solidFill>
                  <a:srgbClr val="1515FF"/>
                </a:solidFill>
              </a:rPr>
              <a:t>đ</a:t>
            </a:r>
            <a:r>
              <a:rPr lang="en-US" sz="2000">
                <a:solidFill>
                  <a:srgbClr val="1515FF"/>
                </a:solidFill>
              </a:rPr>
              <a:t>ất canh tác, trồng các cây l</a:t>
            </a:r>
            <a:r>
              <a:rPr lang="vi-VN" sz="2000">
                <a:solidFill>
                  <a:srgbClr val="1515FF"/>
                </a:solidFill>
              </a:rPr>
              <a:t>ươ</a:t>
            </a:r>
            <a:r>
              <a:rPr lang="en-US" sz="2000">
                <a:solidFill>
                  <a:srgbClr val="1515FF"/>
                </a:solidFill>
              </a:rPr>
              <a:t>ng thực, các cây </a:t>
            </a:r>
            <a:r>
              <a:rPr lang="vi-VN" sz="2000">
                <a:solidFill>
                  <a:srgbClr val="1515FF"/>
                </a:solidFill>
              </a:rPr>
              <a:t>ă</a:t>
            </a:r>
            <a:r>
              <a:rPr lang="en-US" sz="2000">
                <a:solidFill>
                  <a:srgbClr val="1515FF"/>
                </a:solidFill>
              </a:rPr>
              <a:t>n quả và cây công nghiệp.</a:t>
            </a:r>
          </a:p>
        </p:txBody>
      </p:sp>
      <p:sp>
        <p:nvSpPr>
          <p:cNvPr id="4106" name="Text Box 18"/>
          <p:cNvSpPr txBox="1">
            <a:spLocks noChangeArrowheads="1"/>
          </p:cNvSpPr>
          <p:nvPr/>
        </p:nvSpPr>
        <p:spPr bwMode="auto">
          <a:xfrm>
            <a:off x="0" y="838200"/>
            <a:ext cx="85344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I.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nguyên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dẫn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000" b="1" dirty="0">
                <a:latin typeface="Times New Roman" pitchFamily="18" charset="0"/>
                <a:cs typeface="Times New Roman" pitchFamily="18" charset="0"/>
              </a:rPr>
              <a:t>đ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ến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việc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rừng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bị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tàn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phá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  <p:grpSp>
        <p:nvGrpSpPr>
          <p:cNvPr id="16" name="Group 2">
            <a:extLst>
              <a:ext uri="{FF2B5EF4-FFF2-40B4-BE49-F238E27FC236}">
                <a16:creationId xmlns:a16="http://schemas.microsoft.com/office/drawing/2014/main" id="{F55B4F5C-CCBF-4D12-B1A7-9EC0D3690821}"/>
              </a:ext>
            </a:extLst>
          </p:cNvPr>
          <p:cNvGrpSpPr>
            <a:grpSpLocks/>
          </p:cNvGrpSpPr>
          <p:nvPr/>
        </p:nvGrpSpPr>
        <p:grpSpPr bwMode="auto">
          <a:xfrm>
            <a:off x="1588" y="-66675"/>
            <a:ext cx="9294812" cy="6924675"/>
            <a:chOff x="1487540" y="0"/>
            <a:chExt cx="9250140" cy="6871909"/>
          </a:xfrm>
        </p:grpSpPr>
        <p:pic>
          <p:nvPicPr>
            <p:cNvPr id="17" name="Picture 7" descr="lollipop[1]">
              <a:extLst>
                <a:ext uri="{FF2B5EF4-FFF2-40B4-BE49-F238E27FC236}">
                  <a16:creationId xmlns:a16="http://schemas.microsoft.com/office/drawing/2014/main" id="{1587B6DF-53BE-41C2-8E8A-CE6D68879A5C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 flipV="1">
              <a:off x="-1903360" y="3390900"/>
              <a:ext cx="6858000" cy="76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18" name="Group 4">
              <a:extLst>
                <a:ext uri="{FF2B5EF4-FFF2-40B4-BE49-F238E27FC236}">
                  <a16:creationId xmlns:a16="http://schemas.microsoft.com/office/drawing/2014/main" id="{77FB88F6-B3C7-4FDF-B392-0F325105F59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502530" y="13909"/>
              <a:ext cx="9235150" cy="6858000"/>
              <a:chOff x="-54690" y="0"/>
              <a:chExt cx="9235150" cy="6858000"/>
            </a:xfrm>
          </p:grpSpPr>
          <p:pic>
            <p:nvPicPr>
              <p:cNvPr id="19" name="Picture 7" descr="lollipop[1]">
                <a:extLst>
                  <a:ext uri="{FF2B5EF4-FFF2-40B4-BE49-F238E27FC236}">
                    <a16:creationId xmlns:a16="http://schemas.microsoft.com/office/drawing/2014/main" id="{9DD6FC03-78A7-4468-8159-9E595604AF97}"/>
                  </a:ext>
                </a:extLst>
              </p:cNvPr>
              <p:cNvPicPr>
                <a:picLocks noChangeAspect="1" noChangeArrowheads="1" noCrop="1"/>
              </p:cNvPicPr>
              <p:nvPr/>
            </p:nvPicPr>
            <p:blipFill>
              <a:blip r:embed="rId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5400000" flipV="1">
                <a:off x="5658670" y="3372670"/>
                <a:ext cx="6858000" cy="11266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0" name="Picture 6" descr="lollipop[1]">
                <a:extLst>
                  <a:ext uri="{FF2B5EF4-FFF2-40B4-BE49-F238E27FC236}">
                    <a16:creationId xmlns:a16="http://schemas.microsoft.com/office/drawing/2014/main" id="{C8CB38A9-D411-4489-A4B0-E50AA40B6309}"/>
                  </a:ext>
                </a:extLst>
              </p:cNvPr>
              <p:cNvPicPr>
                <a:picLocks noChangeAspect="1" noChangeArrowheads="1" noCrop="1"/>
              </p:cNvPicPr>
              <p:nvPr/>
            </p:nvPicPr>
            <p:blipFill>
              <a:blip r:embed="rId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V="1">
                <a:off x="-54690" y="0"/>
                <a:ext cx="9142360" cy="10158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1" name="Picture 7" descr="lollipop[1]">
                <a:extLst>
                  <a:ext uri="{FF2B5EF4-FFF2-40B4-BE49-F238E27FC236}">
                    <a16:creationId xmlns:a16="http://schemas.microsoft.com/office/drawing/2014/main" id="{00386B9D-2458-49BF-BE96-27E032AF3E87}"/>
                  </a:ext>
                </a:extLst>
              </p:cNvPr>
              <p:cNvPicPr>
                <a:picLocks noChangeAspect="1" noChangeArrowheads="1" noCrop="1"/>
              </p:cNvPicPr>
              <p:nvPr/>
            </p:nvPicPr>
            <p:blipFill>
              <a:blip r:embed="rId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V="1">
                <a:off x="38100" y="6756418"/>
                <a:ext cx="9142360" cy="10158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</p:spTree>
    <p:extLst>
      <p:ext uri="{BB962C8B-B14F-4D97-AF65-F5344CB8AC3E}">
        <p14:creationId xmlns:p14="http://schemas.microsoft.com/office/powerpoint/2010/main" val="29425826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6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1106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6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0" dur="2000"/>
                                        <p:tgtEl>
                                          <p:spTgt spid="1106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6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1106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0607" grpId="0" animBg="1"/>
      <p:bldP spid="11060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146" name="Object 3"/>
          <p:cNvGraphicFramePr>
            <a:graphicFrameLocks noGrp="1" noChangeAspect="1"/>
          </p:cNvGraphicFramePr>
          <p:nvPr>
            <p:ph sz="quarter" idx="1"/>
          </p:nvPr>
        </p:nvGraphicFramePr>
        <p:xfrm>
          <a:off x="7143750" y="5026025"/>
          <a:ext cx="2000250" cy="1831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62" r:id="rId4" imgW="1999793" imgH="1831543" progId="">
                  <p:embed/>
                </p:oleObj>
              </mc:Choice>
              <mc:Fallback>
                <p:oleObj r:id="rId4" imgW="1999793" imgH="1831543" progId="">
                  <p:embed/>
                  <p:pic>
                    <p:nvPicPr>
                      <p:cNvPr id="0" name="Picture 62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43750" y="5026025"/>
                        <a:ext cx="2000250" cy="18319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147" name="Object 5"/>
          <p:cNvGraphicFramePr>
            <a:graphicFrameLocks noGrp="1" noChangeAspect="1"/>
          </p:cNvGraphicFramePr>
          <p:nvPr>
            <p:ph sz="quarter" idx="3"/>
          </p:nvPr>
        </p:nvGraphicFramePr>
        <p:xfrm>
          <a:off x="0" y="4670425"/>
          <a:ext cx="1738313" cy="2187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63" name="Clip" r:id="rId6" imgW="4006440" imgH="5036040" progId="">
                  <p:embed/>
                </p:oleObj>
              </mc:Choice>
              <mc:Fallback>
                <p:oleObj name="Clip" r:id="rId6" imgW="4006440" imgH="5036040" progId="">
                  <p:embed/>
                  <p:pic>
                    <p:nvPicPr>
                      <p:cNvPr id="0" name="Picture 63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b="22285"/>
                      <a:stretch>
                        <a:fillRect/>
                      </a:stretch>
                    </p:blipFill>
                    <p:spPr bwMode="auto">
                      <a:xfrm>
                        <a:off x="0" y="4670425"/>
                        <a:ext cx="1738313" cy="21875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6633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996633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148" name="WordArt 6"/>
          <p:cNvSpPr>
            <a:spLocks noChangeArrowheads="1" noChangeShapeType="1" noTextEdit="1"/>
          </p:cNvSpPr>
          <p:nvPr/>
        </p:nvSpPr>
        <p:spPr bwMode="auto">
          <a:xfrm>
            <a:off x="660400" y="584200"/>
            <a:ext cx="1752600" cy="304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200" kern="10">
                <a:ln w="63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chemeClr val="bg1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Khoa học:</a:t>
            </a:r>
          </a:p>
        </p:txBody>
      </p:sp>
      <p:sp>
        <p:nvSpPr>
          <p:cNvPr id="6149" name="WordArt 7"/>
          <p:cNvSpPr>
            <a:spLocks noChangeArrowheads="1" noChangeShapeType="1" noTextEdit="1"/>
          </p:cNvSpPr>
          <p:nvPr/>
        </p:nvSpPr>
        <p:spPr bwMode="auto">
          <a:xfrm>
            <a:off x="2552700" y="482600"/>
            <a:ext cx="5334000" cy="4445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3200" kern="10" dirty="0">
                <a:ln w="19050">
                  <a:solidFill>
                    <a:srgbClr val="00FF00"/>
                  </a:solidFill>
                  <a:round/>
                  <a:headEnd/>
                  <a:tailEnd/>
                </a:ln>
                <a:solidFill>
                  <a:schemeClr val="bg1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itchFamily="18" charset="0"/>
                <a:cs typeface="Times New Roman" pitchFamily="18" charset="0"/>
              </a:rPr>
              <a:t>Tác động của con người đến môi trường rừng</a:t>
            </a:r>
            <a:endParaRPr lang="en-US" sz="3200" kern="10" dirty="0">
              <a:ln w="19050">
                <a:solidFill>
                  <a:srgbClr val="00FF00"/>
                </a:solidFill>
                <a:round/>
                <a:headEnd/>
                <a:tailEnd/>
              </a:ln>
              <a:solidFill>
                <a:schemeClr val="bg1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150" name="Picture 8" descr="Untitled-5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114300" y="1524000"/>
            <a:ext cx="4419600" cy="4133850"/>
          </a:xfrm>
          <a:prstGeom prst="rect">
            <a:avLst/>
          </a:prstGeom>
          <a:noFill/>
          <a:ln w="76200" cmpd="tri">
            <a:solidFill>
              <a:srgbClr val="FF0000"/>
            </a:solidFill>
            <a:miter lim="800000"/>
            <a:headEnd/>
            <a:tailEnd/>
          </a:ln>
        </p:spPr>
      </p:pic>
      <p:pic>
        <p:nvPicPr>
          <p:cNvPr id="116745" name="Picture 9" descr="Untitled-9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4724400" y="1524000"/>
            <a:ext cx="4343400" cy="4114800"/>
          </a:xfrm>
          <a:prstGeom prst="rect">
            <a:avLst/>
          </a:prstGeom>
          <a:noFill/>
          <a:ln w="76200" cmpd="tri">
            <a:solidFill>
              <a:srgbClr val="FF0000"/>
            </a:solidFill>
            <a:miter lim="800000"/>
            <a:headEnd/>
            <a:tailEnd/>
          </a:ln>
        </p:spPr>
      </p:pic>
      <p:sp>
        <p:nvSpPr>
          <p:cNvPr id="116746" name="Text Box 10"/>
          <p:cNvSpPr txBox="1">
            <a:spLocks noChangeArrowheads="1"/>
          </p:cNvSpPr>
          <p:nvPr/>
        </p:nvSpPr>
        <p:spPr bwMode="auto">
          <a:xfrm>
            <a:off x="41848" y="5765800"/>
            <a:ext cx="4343400" cy="1016000"/>
          </a:xfrm>
          <a:prstGeom prst="rect">
            <a:avLst/>
          </a:prstGeom>
          <a:solidFill>
            <a:srgbClr val="FFCCFF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dirty="0">
                <a:solidFill>
                  <a:srgbClr val="FF33CC"/>
                </a:solidFill>
              </a:rPr>
              <a:t>Hình2 )</a:t>
            </a:r>
            <a:r>
              <a:rPr lang="en-US" sz="2000" dirty="0"/>
              <a:t> </a:t>
            </a:r>
            <a:r>
              <a:rPr lang="en-US" sz="2000" dirty="0">
                <a:solidFill>
                  <a:srgbClr val="1515FF"/>
                </a:solidFill>
              </a:rPr>
              <a:t>Con ng</a:t>
            </a:r>
            <a:r>
              <a:rPr lang="vi-VN" sz="2000" dirty="0">
                <a:solidFill>
                  <a:srgbClr val="1515FF"/>
                </a:solidFill>
              </a:rPr>
              <a:t>ư</a:t>
            </a:r>
            <a:r>
              <a:rPr lang="en-US" sz="2000" dirty="0" err="1">
                <a:solidFill>
                  <a:srgbClr val="1515FF"/>
                </a:solidFill>
              </a:rPr>
              <a:t>ời</a:t>
            </a:r>
            <a:r>
              <a:rPr lang="en-US" sz="2000" dirty="0">
                <a:solidFill>
                  <a:srgbClr val="1515FF"/>
                </a:solidFill>
              </a:rPr>
              <a:t> </a:t>
            </a:r>
            <a:r>
              <a:rPr lang="en-US" sz="2000" dirty="0" err="1">
                <a:solidFill>
                  <a:srgbClr val="1515FF"/>
                </a:solidFill>
              </a:rPr>
              <a:t>phá</a:t>
            </a:r>
            <a:r>
              <a:rPr lang="en-US" sz="2000" dirty="0">
                <a:solidFill>
                  <a:srgbClr val="1515FF"/>
                </a:solidFill>
              </a:rPr>
              <a:t> </a:t>
            </a:r>
            <a:r>
              <a:rPr lang="en-US" sz="2000" dirty="0" err="1">
                <a:solidFill>
                  <a:srgbClr val="1515FF"/>
                </a:solidFill>
              </a:rPr>
              <a:t>rừng</a:t>
            </a:r>
            <a:r>
              <a:rPr lang="en-US" sz="2000" dirty="0">
                <a:solidFill>
                  <a:srgbClr val="1515FF"/>
                </a:solidFill>
              </a:rPr>
              <a:t>, </a:t>
            </a:r>
            <a:r>
              <a:rPr lang="en-US" sz="2000" dirty="0" err="1">
                <a:solidFill>
                  <a:srgbClr val="1515FF"/>
                </a:solidFill>
              </a:rPr>
              <a:t>khai</a:t>
            </a:r>
            <a:r>
              <a:rPr lang="en-US" sz="2000" dirty="0">
                <a:solidFill>
                  <a:srgbClr val="1515FF"/>
                </a:solidFill>
              </a:rPr>
              <a:t> </a:t>
            </a:r>
            <a:r>
              <a:rPr lang="en-US" sz="2000" dirty="0" err="1">
                <a:solidFill>
                  <a:srgbClr val="1515FF"/>
                </a:solidFill>
              </a:rPr>
              <a:t>thác</a:t>
            </a:r>
            <a:r>
              <a:rPr lang="en-US" sz="2000" dirty="0">
                <a:solidFill>
                  <a:srgbClr val="1515FF"/>
                </a:solidFill>
              </a:rPr>
              <a:t> </a:t>
            </a:r>
            <a:r>
              <a:rPr lang="en-US" sz="2000" dirty="0" err="1">
                <a:solidFill>
                  <a:srgbClr val="1515FF"/>
                </a:solidFill>
              </a:rPr>
              <a:t>gỗ</a:t>
            </a:r>
            <a:r>
              <a:rPr lang="en-US" sz="2000" dirty="0">
                <a:solidFill>
                  <a:srgbClr val="1515FF"/>
                </a:solidFill>
              </a:rPr>
              <a:t> </a:t>
            </a:r>
            <a:r>
              <a:rPr lang="vi-VN" sz="2000" dirty="0">
                <a:solidFill>
                  <a:srgbClr val="1515FF"/>
                </a:solidFill>
              </a:rPr>
              <a:t>đ</a:t>
            </a:r>
            <a:r>
              <a:rPr lang="en-US" sz="2000" dirty="0">
                <a:solidFill>
                  <a:srgbClr val="1515FF"/>
                </a:solidFill>
              </a:rPr>
              <a:t>ể </a:t>
            </a:r>
            <a:r>
              <a:rPr lang="en-US" sz="2000" dirty="0" err="1">
                <a:solidFill>
                  <a:srgbClr val="1515FF"/>
                </a:solidFill>
              </a:rPr>
              <a:t>lấy</a:t>
            </a:r>
            <a:r>
              <a:rPr lang="en-US" sz="2000" dirty="0">
                <a:solidFill>
                  <a:srgbClr val="1515FF"/>
                </a:solidFill>
              </a:rPr>
              <a:t> </a:t>
            </a:r>
            <a:r>
              <a:rPr lang="en-US" sz="2000" dirty="0" err="1">
                <a:solidFill>
                  <a:srgbClr val="1515FF"/>
                </a:solidFill>
              </a:rPr>
              <a:t>củi</a:t>
            </a:r>
            <a:r>
              <a:rPr lang="en-US" sz="2000" dirty="0">
                <a:solidFill>
                  <a:srgbClr val="1515FF"/>
                </a:solidFill>
              </a:rPr>
              <a:t> </a:t>
            </a:r>
            <a:r>
              <a:rPr lang="en-US" sz="2000" dirty="0" err="1">
                <a:solidFill>
                  <a:srgbClr val="1515FF"/>
                </a:solidFill>
              </a:rPr>
              <a:t>làm</a:t>
            </a:r>
            <a:r>
              <a:rPr lang="en-US" sz="2000" dirty="0">
                <a:solidFill>
                  <a:srgbClr val="1515FF"/>
                </a:solidFill>
              </a:rPr>
              <a:t> </a:t>
            </a:r>
            <a:r>
              <a:rPr lang="en-US" sz="2000" dirty="0" err="1">
                <a:solidFill>
                  <a:srgbClr val="1515FF"/>
                </a:solidFill>
              </a:rPr>
              <a:t>chất</a:t>
            </a:r>
            <a:r>
              <a:rPr lang="en-US" sz="2000" dirty="0">
                <a:solidFill>
                  <a:srgbClr val="1515FF"/>
                </a:solidFill>
              </a:rPr>
              <a:t> </a:t>
            </a:r>
            <a:r>
              <a:rPr lang="vi-VN" sz="2000" dirty="0">
                <a:solidFill>
                  <a:srgbClr val="1515FF"/>
                </a:solidFill>
              </a:rPr>
              <a:t>đ</a:t>
            </a:r>
            <a:r>
              <a:rPr lang="en-US" sz="2000" dirty="0" err="1">
                <a:solidFill>
                  <a:srgbClr val="1515FF"/>
                </a:solidFill>
              </a:rPr>
              <a:t>ốt</a:t>
            </a:r>
            <a:r>
              <a:rPr lang="en-US" sz="2000" dirty="0">
                <a:solidFill>
                  <a:srgbClr val="1515FF"/>
                </a:solidFill>
              </a:rPr>
              <a:t> </a:t>
            </a:r>
            <a:r>
              <a:rPr lang="en-US" sz="2000" dirty="0" err="1">
                <a:solidFill>
                  <a:srgbClr val="1515FF"/>
                </a:solidFill>
              </a:rPr>
              <a:t>hoặc</a:t>
            </a:r>
            <a:r>
              <a:rPr lang="en-US" sz="2000" dirty="0">
                <a:solidFill>
                  <a:srgbClr val="1515FF"/>
                </a:solidFill>
              </a:rPr>
              <a:t> </a:t>
            </a:r>
            <a:r>
              <a:rPr lang="vi-VN" sz="2000" dirty="0">
                <a:solidFill>
                  <a:srgbClr val="1515FF"/>
                </a:solidFill>
              </a:rPr>
              <a:t>đ</a:t>
            </a:r>
            <a:r>
              <a:rPr lang="en-US" sz="2000" dirty="0" err="1">
                <a:solidFill>
                  <a:srgbClr val="1515FF"/>
                </a:solidFill>
              </a:rPr>
              <a:t>ốt</a:t>
            </a:r>
            <a:r>
              <a:rPr lang="en-US" sz="2000" dirty="0">
                <a:solidFill>
                  <a:srgbClr val="1515FF"/>
                </a:solidFill>
              </a:rPr>
              <a:t> than </a:t>
            </a:r>
            <a:r>
              <a:rPr lang="vi-VN" sz="2000" dirty="0">
                <a:solidFill>
                  <a:srgbClr val="1515FF"/>
                </a:solidFill>
              </a:rPr>
              <a:t>đ</a:t>
            </a:r>
            <a:r>
              <a:rPr lang="en-US" sz="2000" dirty="0" err="1">
                <a:solidFill>
                  <a:srgbClr val="1515FF"/>
                </a:solidFill>
              </a:rPr>
              <a:t>em</a:t>
            </a:r>
            <a:r>
              <a:rPr lang="en-US" sz="2000" dirty="0">
                <a:solidFill>
                  <a:srgbClr val="1515FF"/>
                </a:solidFill>
              </a:rPr>
              <a:t> </a:t>
            </a:r>
            <a:r>
              <a:rPr lang="en-US" sz="2000" dirty="0" err="1">
                <a:solidFill>
                  <a:srgbClr val="1515FF"/>
                </a:solidFill>
              </a:rPr>
              <a:t>bán</a:t>
            </a:r>
            <a:r>
              <a:rPr lang="en-US" sz="2000" dirty="0">
                <a:solidFill>
                  <a:srgbClr val="1515FF"/>
                </a:solidFill>
              </a:rPr>
              <a:t>.</a:t>
            </a:r>
          </a:p>
        </p:txBody>
      </p:sp>
      <p:sp>
        <p:nvSpPr>
          <p:cNvPr id="116747" name="Text Box 11"/>
          <p:cNvSpPr txBox="1">
            <a:spLocks noChangeArrowheads="1"/>
          </p:cNvSpPr>
          <p:nvPr/>
        </p:nvSpPr>
        <p:spPr bwMode="auto">
          <a:xfrm>
            <a:off x="4705218" y="5765800"/>
            <a:ext cx="4343400" cy="1016000"/>
          </a:xfrm>
          <a:prstGeom prst="rect">
            <a:avLst/>
          </a:prstGeom>
          <a:solidFill>
            <a:srgbClr val="FFCCFF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dirty="0">
                <a:solidFill>
                  <a:srgbClr val="FF33CC"/>
                </a:solidFill>
              </a:rPr>
              <a:t>Hình3)</a:t>
            </a:r>
            <a:r>
              <a:rPr lang="en-US" sz="2000" dirty="0"/>
              <a:t> </a:t>
            </a:r>
            <a:r>
              <a:rPr lang="en-US" sz="2000" dirty="0">
                <a:solidFill>
                  <a:srgbClr val="1515FF"/>
                </a:solidFill>
              </a:rPr>
              <a:t>Con ng</a:t>
            </a:r>
            <a:r>
              <a:rPr lang="vi-VN" sz="2000" dirty="0">
                <a:solidFill>
                  <a:srgbClr val="1515FF"/>
                </a:solidFill>
              </a:rPr>
              <a:t>ư</a:t>
            </a:r>
            <a:r>
              <a:rPr lang="en-US" sz="2000" dirty="0" err="1">
                <a:solidFill>
                  <a:srgbClr val="1515FF"/>
                </a:solidFill>
              </a:rPr>
              <a:t>ời</a:t>
            </a:r>
            <a:r>
              <a:rPr lang="en-US" sz="2000" dirty="0">
                <a:solidFill>
                  <a:srgbClr val="1515FF"/>
                </a:solidFill>
              </a:rPr>
              <a:t> </a:t>
            </a:r>
            <a:r>
              <a:rPr lang="en-US" sz="2000" dirty="0" err="1">
                <a:solidFill>
                  <a:srgbClr val="1515FF"/>
                </a:solidFill>
              </a:rPr>
              <a:t>phá</a:t>
            </a:r>
            <a:r>
              <a:rPr lang="en-US" sz="2000" dirty="0">
                <a:solidFill>
                  <a:srgbClr val="1515FF"/>
                </a:solidFill>
              </a:rPr>
              <a:t> </a:t>
            </a:r>
            <a:r>
              <a:rPr lang="en-US" sz="2000" dirty="0" err="1">
                <a:solidFill>
                  <a:srgbClr val="1515FF"/>
                </a:solidFill>
              </a:rPr>
              <a:t>rừng</a:t>
            </a:r>
            <a:r>
              <a:rPr lang="en-US" sz="2000" dirty="0">
                <a:solidFill>
                  <a:srgbClr val="1515FF"/>
                </a:solidFill>
              </a:rPr>
              <a:t>, </a:t>
            </a:r>
            <a:r>
              <a:rPr lang="en-US" sz="2000" dirty="0" err="1">
                <a:solidFill>
                  <a:srgbClr val="1515FF"/>
                </a:solidFill>
              </a:rPr>
              <a:t>khai</a:t>
            </a:r>
            <a:r>
              <a:rPr lang="en-US" sz="2000" dirty="0">
                <a:solidFill>
                  <a:srgbClr val="1515FF"/>
                </a:solidFill>
              </a:rPr>
              <a:t> </a:t>
            </a:r>
            <a:r>
              <a:rPr lang="en-US" sz="2000" dirty="0" err="1">
                <a:solidFill>
                  <a:srgbClr val="1515FF"/>
                </a:solidFill>
              </a:rPr>
              <a:t>thác</a:t>
            </a:r>
            <a:r>
              <a:rPr lang="en-US" sz="2000" dirty="0">
                <a:solidFill>
                  <a:srgbClr val="1515FF"/>
                </a:solidFill>
              </a:rPr>
              <a:t> </a:t>
            </a:r>
            <a:r>
              <a:rPr lang="en-US" sz="2000" dirty="0" err="1">
                <a:solidFill>
                  <a:srgbClr val="1515FF"/>
                </a:solidFill>
              </a:rPr>
              <a:t>gỗ</a:t>
            </a:r>
            <a:r>
              <a:rPr lang="en-US" sz="2000" dirty="0">
                <a:solidFill>
                  <a:srgbClr val="1515FF"/>
                </a:solidFill>
              </a:rPr>
              <a:t> </a:t>
            </a:r>
            <a:r>
              <a:rPr lang="vi-VN" sz="2000" dirty="0">
                <a:solidFill>
                  <a:srgbClr val="1515FF"/>
                </a:solidFill>
              </a:rPr>
              <a:t>đ</a:t>
            </a:r>
            <a:r>
              <a:rPr lang="en-US" sz="2000" dirty="0">
                <a:solidFill>
                  <a:srgbClr val="1515FF"/>
                </a:solidFill>
              </a:rPr>
              <a:t>ể </a:t>
            </a:r>
            <a:r>
              <a:rPr lang="en-US" sz="2000" dirty="0" err="1">
                <a:solidFill>
                  <a:srgbClr val="1515FF"/>
                </a:solidFill>
              </a:rPr>
              <a:t>lấy</a:t>
            </a:r>
            <a:r>
              <a:rPr lang="en-US" sz="2000" dirty="0">
                <a:solidFill>
                  <a:srgbClr val="1515FF"/>
                </a:solidFill>
              </a:rPr>
              <a:t> </a:t>
            </a:r>
            <a:r>
              <a:rPr lang="en-US" sz="2000" dirty="0" err="1">
                <a:solidFill>
                  <a:srgbClr val="1515FF"/>
                </a:solidFill>
              </a:rPr>
              <a:t>gỗ</a:t>
            </a:r>
            <a:r>
              <a:rPr lang="en-US" sz="2000" dirty="0">
                <a:solidFill>
                  <a:srgbClr val="1515FF"/>
                </a:solidFill>
              </a:rPr>
              <a:t> </a:t>
            </a:r>
            <a:r>
              <a:rPr lang="en-US" sz="2000" dirty="0" err="1">
                <a:solidFill>
                  <a:srgbClr val="1515FF"/>
                </a:solidFill>
              </a:rPr>
              <a:t>làm</a:t>
            </a:r>
            <a:r>
              <a:rPr lang="en-US" sz="2000" dirty="0">
                <a:solidFill>
                  <a:srgbClr val="1515FF"/>
                </a:solidFill>
              </a:rPr>
              <a:t> </a:t>
            </a:r>
            <a:r>
              <a:rPr lang="en-US" sz="2000" dirty="0" err="1">
                <a:solidFill>
                  <a:srgbClr val="1515FF"/>
                </a:solidFill>
              </a:rPr>
              <a:t>nhà</a:t>
            </a:r>
            <a:r>
              <a:rPr lang="en-US" sz="2000" dirty="0">
                <a:solidFill>
                  <a:srgbClr val="1515FF"/>
                </a:solidFill>
              </a:rPr>
              <a:t>, </a:t>
            </a:r>
            <a:r>
              <a:rPr lang="vi-VN" sz="2000" dirty="0">
                <a:solidFill>
                  <a:srgbClr val="1515FF"/>
                </a:solidFill>
              </a:rPr>
              <a:t>đ</a:t>
            </a:r>
            <a:r>
              <a:rPr lang="en-US" sz="2000" dirty="0" err="1">
                <a:solidFill>
                  <a:srgbClr val="1515FF"/>
                </a:solidFill>
              </a:rPr>
              <a:t>óng</a:t>
            </a:r>
            <a:r>
              <a:rPr lang="en-US" sz="2000" dirty="0">
                <a:solidFill>
                  <a:srgbClr val="1515FF"/>
                </a:solidFill>
              </a:rPr>
              <a:t> </a:t>
            </a:r>
            <a:r>
              <a:rPr lang="en-US" sz="2000" dirty="0" err="1">
                <a:solidFill>
                  <a:srgbClr val="1515FF"/>
                </a:solidFill>
              </a:rPr>
              <a:t>các</a:t>
            </a:r>
            <a:r>
              <a:rPr lang="en-US" sz="2000" dirty="0">
                <a:solidFill>
                  <a:srgbClr val="1515FF"/>
                </a:solidFill>
              </a:rPr>
              <a:t> </a:t>
            </a:r>
            <a:r>
              <a:rPr lang="vi-VN" sz="2000" dirty="0">
                <a:solidFill>
                  <a:srgbClr val="1515FF"/>
                </a:solidFill>
              </a:rPr>
              <a:t>đ</a:t>
            </a:r>
            <a:r>
              <a:rPr lang="en-US" sz="2000" dirty="0">
                <a:solidFill>
                  <a:srgbClr val="1515FF"/>
                </a:solidFill>
              </a:rPr>
              <a:t>ồ </a:t>
            </a:r>
            <a:r>
              <a:rPr lang="en-US" sz="2000" dirty="0" err="1">
                <a:solidFill>
                  <a:srgbClr val="1515FF"/>
                </a:solidFill>
              </a:rPr>
              <a:t>dùng</a:t>
            </a:r>
            <a:r>
              <a:rPr lang="en-US" sz="2000" dirty="0">
                <a:solidFill>
                  <a:srgbClr val="1515FF"/>
                </a:solidFill>
              </a:rPr>
              <a:t> </a:t>
            </a:r>
            <a:r>
              <a:rPr lang="en-US" sz="2000" dirty="0" err="1">
                <a:solidFill>
                  <a:srgbClr val="1515FF"/>
                </a:solidFill>
              </a:rPr>
              <a:t>trong</a:t>
            </a:r>
            <a:r>
              <a:rPr lang="en-US" sz="2000" dirty="0">
                <a:solidFill>
                  <a:srgbClr val="1515FF"/>
                </a:solidFill>
              </a:rPr>
              <a:t> </a:t>
            </a:r>
            <a:r>
              <a:rPr lang="en-US" sz="2000" dirty="0" err="1">
                <a:solidFill>
                  <a:srgbClr val="1515FF"/>
                </a:solidFill>
              </a:rPr>
              <a:t>nhà</a:t>
            </a:r>
            <a:r>
              <a:rPr lang="en-US" sz="2000" dirty="0">
                <a:solidFill>
                  <a:srgbClr val="1515FF"/>
                </a:solidFill>
              </a:rPr>
              <a:t>.</a:t>
            </a:r>
          </a:p>
        </p:txBody>
      </p:sp>
      <p:sp>
        <p:nvSpPr>
          <p:cNvPr id="116748" name="Text Box 12"/>
          <p:cNvSpPr txBox="1">
            <a:spLocks noChangeArrowheads="1"/>
          </p:cNvSpPr>
          <p:nvPr/>
        </p:nvSpPr>
        <p:spPr bwMode="auto">
          <a:xfrm>
            <a:off x="1295400" y="5105400"/>
            <a:ext cx="1447800" cy="461963"/>
          </a:xfrm>
          <a:prstGeom prst="rect">
            <a:avLst/>
          </a:prstGeom>
          <a:solidFill>
            <a:schemeClr val="accent1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400" b="1">
                <a:solidFill>
                  <a:srgbClr val="0000FF"/>
                </a:solidFill>
              </a:rPr>
              <a:t>Hình  2</a:t>
            </a:r>
          </a:p>
        </p:txBody>
      </p:sp>
      <p:sp>
        <p:nvSpPr>
          <p:cNvPr id="116750" name="Text Box 14"/>
          <p:cNvSpPr txBox="1">
            <a:spLocks noChangeArrowheads="1"/>
          </p:cNvSpPr>
          <p:nvPr/>
        </p:nvSpPr>
        <p:spPr bwMode="auto">
          <a:xfrm>
            <a:off x="6096000" y="5105400"/>
            <a:ext cx="1447800" cy="461963"/>
          </a:xfrm>
          <a:prstGeom prst="rect">
            <a:avLst/>
          </a:prstGeom>
          <a:solidFill>
            <a:schemeClr val="accent1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000" b="1"/>
              <a:t> </a:t>
            </a:r>
            <a:r>
              <a:rPr lang="en-US" sz="2400" b="1">
                <a:solidFill>
                  <a:srgbClr val="0000FF"/>
                </a:solidFill>
              </a:rPr>
              <a:t>Hình 3</a:t>
            </a:r>
          </a:p>
        </p:txBody>
      </p:sp>
      <p:grpSp>
        <p:nvGrpSpPr>
          <p:cNvPr id="6156" name="Group 15"/>
          <p:cNvGrpSpPr>
            <a:grpSpLocks/>
          </p:cNvGrpSpPr>
          <p:nvPr/>
        </p:nvGrpSpPr>
        <p:grpSpPr bwMode="auto">
          <a:xfrm>
            <a:off x="-228600" y="-228600"/>
            <a:ext cx="9525000" cy="7315200"/>
            <a:chOff x="0" y="192"/>
            <a:chExt cx="5760" cy="3936"/>
          </a:xfrm>
        </p:grpSpPr>
        <p:grpSp>
          <p:nvGrpSpPr>
            <p:cNvPr id="6158" name="Group 16"/>
            <p:cNvGrpSpPr>
              <a:grpSpLocks/>
            </p:cNvGrpSpPr>
            <p:nvPr/>
          </p:nvGrpSpPr>
          <p:grpSpPr bwMode="auto">
            <a:xfrm>
              <a:off x="0" y="336"/>
              <a:ext cx="5760" cy="3700"/>
              <a:chOff x="0" y="336"/>
              <a:chExt cx="5760" cy="3700"/>
            </a:xfrm>
          </p:grpSpPr>
          <p:pic>
            <p:nvPicPr>
              <p:cNvPr id="6161" name="Picture 17" descr="n3"/>
              <p:cNvPicPr>
                <a:picLocks noChangeAspect="1" noChangeArrowheads="1"/>
              </p:cNvPicPr>
              <p:nvPr/>
            </p:nvPicPr>
            <p:blipFill>
              <a:blip r:embed="rId10"/>
              <a:srcRect/>
              <a:stretch>
                <a:fillRect/>
              </a:stretch>
            </p:blipFill>
            <p:spPr bwMode="auto">
              <a:xfrm>
                <a:off x="0" y="3984"/>
                <a:ext cx="5760" cy="5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6162" name="Picture 18" descr="n3"/>
              <p:cNvPicPr>
                <a:picLocks noChangeAspect="1" noChangeArrowheads="1"/>
              </p:cNvPicPr>
              <p:nvPr/>
            </p:nvPicPr>
            <p:blipFill>
              <a:blip r:embed="rId10"/>
              <a:srcRect/>
              <a:stretch>
                <a:fillRect/>
              </a:stretch>
            </p:blipFill>
            <p:spPr bwMode="auto">
              <a:xfrm>
                <a:off x="0" y="336"/>
                <a:ext cx="5760" cy="4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pic>
          <p:nvPicPr>
            <p:cNvPr id="6159" name="Picture 19" descr="n3"/>
            <p:cNvPicPr>
              <a:picLocks noChangeAspect="1" noChangeArrowheads="1"/>
            </p:cNvPicPr>
            <p:nvPr/>
          </p:nvPicPr>
          <p:blipFill>
            <a:blip r:embed="rId10"/>
            <a:srcRect/>
            <a:stretch>
              <a:fillRect/>
            </a:stretch>
          </p:blipFill>
          <p:spPr bwMode="auto">
            <a:xfrm rot="5400000">
              <a:off x="-1848" y="2136"/>
              <a:ext cx="3936" cy="4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160" name="Picture 20" descr="n3"/>
            <p:cNvPicPr>
              <a:picLocks noChangeAspect="1" noChangeArrowheads="1"/>
            </p:cNvPicPr>
            <p:nvPr/>
          </p:nvPicPr>
          <p:blipFill>
            <a:blip r:embed="rId10"/>
            <a:srcRect/>
            <a:stretch>
              <a:fillRect/>
            </a:stretch>
          </p:blipFill>
          <p:spPr bwMode="auto">
            <a:xfrm rot="16200000" flipH="1">
              <a:off x="3671" y="2135"/>
              <a:ext cx="3936" cy="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6157" name="Text Box 22"/>
          <p:cNvSpPr txBox="1">
            <a:spLocks noChangeArrowheads="1"/>
          </p:cNvSpPr>
          <p:nvPr/>
        </p:nvSpPr>
        <p:spPr bwMode="auto">
          <a:xfrm>
            <a:off x="-30163" y="1006007"/>
            <a:ext cx="85344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I.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nguyên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dẫn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000" b="1" dirty="0">
                <a:latin typeface="Times New Roman" pitchFamily="18" charset="0"/>
                <a:cs typeface="Times New Roman" pitchFamily="18" charset="0"/>
              </a:rPr>
              <a:t>đ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ến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việc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rừng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bị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tàn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phá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</p:spTree>
    <p:extLst>
      <p:ext uri="{BB962C8B-B14F-4D97-AF65-F5344CB8AC3E}">
        <p14:creationId xmlns:p14="http://schemas.microsoft.com/office/powerpoint/2010/main" val="37938578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167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0" dur="2000"/>
                                        <p:tgtEl>
                                          <p:spTgt spid="1167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1167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500"/>
                                        <p:tgtEl>
                                          <p:spTgt spid="1167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3" dur="500"/>
                                        <p:tgtEl>
                                          <p:spTgt spid="1167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6746" grpId="0" animBg="1"/>
      <p:bldP spid="116747" grpId="0" animBg="1"/>
      <p:bldP spid="116748" grpId="0" animBg="1"/>
      <p:bldP spid="11675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170" name="Object 2"/>
          <p:cNvGraphicFramePr>
            <a:graphicFrameLocks noGrp="1" noChangeAspect="1"/>
          </p:cNvGraphicFramePr>
          <p:nvPr>
            <p:ph sz="quarter" idx="1"/>
          </p:nvPr>
        </p:nvGraphicFramePr>
        <p:xfrm>
          <a:off x="7143750" y="5026025"/>
          <a:ext cx="2000250" cy="1831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84" r:id="rId4" imgW="1999793" imgH="1831543" progId="">
                  <p:embed/>
                </p:oleObj>
              </mc:Choice>
              <mc:Fallback>
                <p:oleObj r:id="rId4" imgW="1999793" imgH="1831543" progId="">
                  <p:embed/>
                  <p:pic>
                    <p:nvPicPr>
                      <p:cNvPr id="0" name="Picture 60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43750" y="5026025"/>
                        <a:ext cx="2000250" cy="18319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171" name="Object 4"/>
          <p:cNvGraphicFramePr>
            <a:graphicFrameLocks noGrp="1" noChangeAspect="1"/>
          </p:cNvGraphicFramePr>
          <p:nvPr>
            <p:ph sz="quarter" idx="3"/>
          </p:nvPr>
        </p:nvGraphicFramePr>
        <p:xfrm>
          <a:off x="0" y="4670425"/>
          <a:ext cx="1738313" cy="2187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85" name="Clip" r:id="rId6" imgW="4006440" imgH="5036040" progId="">
                  <p:embed/>
                </p:oleObj>
              </mc:Choice>
              <mc:Fallback>
                <p:oleObj name="Clip" r:id="rId6" imgW="4006440" imgH="5036040" progId="">
                  <p:embed/>
                  <p:pic>
                    <p:nvPicPr>
                      <p:cNvPr id="0" name="Picture 61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b="22285"/>
                      <a:stretch>
                        <a:fillRect/>
                      </a:stretch>
                    </p:blipFill>
                    <p:spPr bwMode="auto">
                      <a:xfrm>
                        <a:off x="0" y="4670425"/>
                        <a:ext cx="1738313" cy="21875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6633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996633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172" name="WordArt 5"/>
          <p:cNvSpPr>
            <a:spLocks noChangeArrowheads="1" noChangeShapeType="1" noTextEdit="1"/>
          </p:cNvSpPr>
          <p:nvPr/>
        </p:nvSpPr>
        <p:spPr bwMode="auto">
          <a:xfrm>
            <a:off x="660400" y="584200"/>
            <a:ext cx="1752600" cy="304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63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chemeClr val="bg1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Khoa học:</a:t>
            </a:r>
          </a:p>
        </p:txBody>
      </p:sp>
      <p:sp>
        <p:nvSpPr>
          <p:cNvPr id="7173" name="WordArt 6"/>
          <p:cNvSpPr>
            <a:spLocks noChangeArrowheads="1" noChangeShapeType="1" noTextEdit="1"/>
          </p:cNvSpPr>
          <p:nvPr/>
        </p:nvSpPr>
        <p:spPr bwMode="auto">
          <a:xfrm>
            <a:off x="2552700" y="482600"/>
            <a:ext cx="5334000" cy="4445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3600" kern="10">
                <a:ln w="19050">
                  <a:solidFill>
                    <a:srgbClr val="00FF00"/>
                  </a:solidFill>
                  <a:round/>
                  <a:headEnd/>
                  <a:tailEnd/>
                </a:ln>
                <a:solidFill>
                  <a:schemeClr val="bg1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Tác động của con người đến môi trường rừng</a:t>
            </a:r>
            <a:endParaRPr lang="en-US" sz="3600" kern="10">
              <a:ln w="19050">
                <a:solidFill>
                  <a:srgbClr val="00FF00"/>
                </a:solidFill>
                <a:round/>
                <a:headEnd/>
                <a:tailEnd/>
              </a:ln>
              <a:solidFill>
                <a:schemeClr val="bg1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Arial"/>
              <a:cs typeface="Arial"/>
            </a:endParaRPr>
          </a:p>
        </p:txBody>
      </p:sp>
      <p:sp>
        <p:nvSpPr>
          <p:cNvPr id="7174" name="Text Box 12"/>
          <p:cNvSpPr txBox="1">
            <a:spLocks noChangeArrowheads="1"/>
          </p:cNvSpPr>
          <p:nvPr/>
        </p:nvSpPr>
        <p:spPr bwMode="auto">
          <a:xfrm>
            <a:off x="0" y="838200"/>
            <a:ext cx="8534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 dirty="0"/>
              <a:t>I. </a:t>
            </a:r>
            <a:r>
              <a:rPr lang="en-US" sz="2400" b="1" dirty="0" err="1"/>
              <a:t>Những</a:t>
            </a:r>
            <a:r>
              <a:rPr lang="en-US" sz="2400" b="1" dirty="0"/>
              <a:t> </a:t>
            </a:r>
            <a:r>
              <a:rPr lang="en-US" sz="2400" b="1" dirty="0" err="1"/>
              <a:t>nguyên</a:t>
            </a:r>
            <a:r>
              <a:rPr lang="en-US" sz="2400" b="1" dirty="0"/>
              <a:t> </a:t>
            </a:r>
            <a:r>
              <a:rPr lang="en-US" sz="2400" b="1" dirty="0" err="1"/>
              <a:t>nhân</a:t>
            </a:r>
            <a:r>
              <a:rPr lang="en-US" sz="2400" b="1" dirty="0"/>
              <a:t> </a:t>
            </a:r>
            <a:r>
              <a:rPr lang="en-US" sz="2400" b="1" dirty="0" err="1"/>
              <a:t>dẫn</a:t>
            </a:r>
            <a:r>
              <a:rPr lang="en-US" sz="2400" b="1" dirty="0"/>
              <a:t> </a:t>
            </a:r>
            <a:r>
              <a:rPr lang="vi-VN" sz="2400" b="1" dirty="0"/>
              <a:t>đ</a:t>
            </a:r>
            <a:r>
              <a:rPr lang="en-US" sz="2400" b="1" dirty="0" err="1"/>
              <a:t>ến</a:t>
            </a:r>
            <a:r>
              <a:rPr lang="en-US" sz="2400" b="1" dirty="0"/>
              <a:t> </a:t>
            </a:r>
            <a:r>
              <a:rPr lang="en-US" sz="2400" b="1" dirty="0" err="1"/>
              <a:t>việc</a:t>
            </a:r>
            <a:r>
              <a:rPr lang="en-US" sz="2400" b="1" dirty="0"/>
              <a:t> </a:t>
            </a:r>
            <a:r>
              <a:rPr lang="en-US" sz="2400" b="1" dirty="0" err="1"/>
              <a:t>rừng</a:t>
            </a:r>
            <a:r>
              <a:rPr lang="en-US" sz="2400" b="1" dirty="0"/>
              <a:t> </a:t>
            </a:r>
            <a:r>
              <a:rPr lang="en-US" sz="2400" b="1" dirty="0" err="1"/>
              <a:t>bị</a:t>
            </a:r>
            <a:r>
              <a:rPr lang="en-US" sz="2400" b="1" dirty="0"/>
              <a:t> </a:t>
            </a:r>
            <a:r>
              <a:rPr lang="en-US" sz="2400" b="1" dirty="0" err="1"/>
              <a:t>tàn</a:t>
            </a:r>
            <a:r>
              <a:rPr lang="en-US" sz="2400" b="1" dirty="0"/>
              <a:t> </a:t>
            </a:r>
            <a:r>
              <a:rPr lang="en-US" sz="2400" b="1" dirty="0" err="1"/>
              <a:t>phá</a:t>
            </a:r>
            <a:r>
              <a:rPr lang="en-US" sz="2400" b="1" dirty="0"/>
              <a:t>:</a:t>
            </a:r>
          </a:p>
        </p:txBody>
      </p:sp>
      <p:grpSp>
        <p:nvGrpSpPr>
          <p:cNvPr id="3" name="Group 39"/>
          <p:cNvGrpSpPr>
            <a:grpSpLocks/>
          </p:cNvGrpSpPr>
          <p:nvPr/>
        </p:nvGrpSpPr>
        <p:grpSpPr bwMode="auto">
          <a:xfrm>
            <a:off x="151737" y="1295400"/>
            <a:ext cx="8030434" cy="2235200"/>
            <a:chOff x="31" y="200"/>
            <a:chExt cx="1949" cy="1408"/>
          </a:xfrm>
        </p:grpSpPr>
        <p:pic>
          <p:nvPicPr>
            <p:cNvPr id="7181" name="Picture 22" descr="ANd9GcTEbuL99PTU348qIsoQvifs4lzPvvPpBXVv_5yAjvAvgQd80Kmp"/>
            <p:cNvPicPr>
              <a:picLocks noChangeAspect="1" noChangeArrowheads="1"/>
            </p:cNvPicPr>
            <p:nvPr/>
          </p:nvPicPr>
          <p:blipFill>
            <a:blip r:embed="rId8"/>
            <a:srcRect/>
            <a:stretch>
              <a:fillRect/>
            </a:stretch>
          </p:blipFill>
          <p:spPr bwMode="auto">
            <a:xfrm>
              <a:off x="31" y="200"/>
              <a:ext cx="1031" cy="1344"/>
            </a:xfrm>
            <a:prstGeom prst="rect">
              <a:avLst/>
            </a:prstGeom>
            <a:noFill/>
            <a:ln w="9525">
              <a:solidFill>
                <a:srgbClr val="FF33CC"/>
              </a:solidFill>
              <a:miter lim="800000"/>
              <a:headEnd/>
              <a:tailEnd/>
            </a:ln>
          </p:spPr>
        </p:pic>
        <p:pic>
          <p:nvPicPr>
            <p:cNvPr id="7182" name="Picture 23" descr="031210_PSA_BVRXvelang10"/>
            <p:cNvPicPr>
              <a:picLocks noChangeAspect="1" noChangeArrowheads="1"/>
            </p:cNvPicPr>
            <p:nvPr/>
          </p:nvPicPr>
          <p:blipFill>
            <a:blip r:embed="rId9"/>
            <a:srcRect/>
            <a:stretch>
              <a:fillRect/>
            </a:stretch>
          </p:blipFill>
          <p:spPr bwMode="auto">
            <a:xfrm>
              <a:off x="1104" y="200"/>
              <a:ext cx="876" cy="1408"/>
            </a:xfrm>
            <a:prstGeom prst="rect">
              <a:avLst/>
            </a:prstGeom>
            <a:noFill/>
            <a:ln w="9525">
              <a:solidFill>
                <a:srgbClr val="FF33CC"/>
              </a:solidFill>
              <a:miter lim="800000"/>
              <a:headEnd/>
              <a:tailEnd/>
            </a:ln>
          </p:spPr>
        </p:pic>
      </p:grpSp>
      <p:grpSp>
        <p:nvGrpSpPr>
          <p:cNvPr id="4" name="Group 31"/>
          <p:cNvGrpSpPr>
            <a:grpSpLocks/>
          </p:cNvGrpSpPr>
          <p:nvPr/>
        </p:nvGrpSpPr>
        <p:grpSpPr bwMode="auto">
          <a:xfrm>
            <a:off x="245301" y="3636039"/>
            <a:ext cx="7936870" cy="2702849"/>
            <a:chOff x="0" y="1200"/>
            <a:chExt cx="5760" cy="3120"/>
          </a:xfrm>
        </p:grpSpPr>
        <p:pic>
          <p:nvPicPr>
            <p:cNvPr id="7179" name="Picture 32" descr="031210_PSA_BVRXvelang13"/>
            <p:cNvPicPr>
              <a:picLocks noChangeAspect="1" noChangeArrowheads="1"/>
            </p:cNvPicPr>
            <p:nvPr/>
          </p:nvPicPr>
          <p:blipFill>
            <a:blip r:embed="rId10"/>
            <a:srcRect/>
            <a:stretch>
              <a:fillRect/>
            </a:stretch>
          </p:blipFill>
          <p:spPr bwMode="auto">
            <a:xfrm>
              <a:off x="0" y="1200"/>
              <a:ext cx="3168" cy="31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180" name="Picture 33" descr="031210_PSA_BVRXvelang14"/>
            <p:cNvPicPr>
              <a:picLocks noChangeAspect="1" noChangeArrowheads="1"/>
            </p:cNvPicPr>
            <p:nvPr/>
          </p:nvPicPr>
          <p:blipFill>
            <a:blip r:embed="rId11"/>
            <a:srcRect/>
            <a:stretch>
              <a:fillRect/>
            </a:stretch>
          </p:blipFill>
          <p:spPr bwMode="auto">
            <a:xfrm>
              <a:off x="3168" y="1200"/>
              <a:ext cx="2592" cy="31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92550" name="Text Box 38"/>
          <p:cNvSpPr txBox="1">
            <a:spLocks noChangeArrowheads="1"/>
          </p:cNvSpPr>
          <p:nvPr/>
        </p:nvSpPr>
        <p:spPr bwMode="auto">
          <a:xfrm>
            <a:off x="1981200" y="6338888"/>
            <a:ext cx="4833938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 dirty="0" err="1"/>
              <a:t>Người</a:t>
            </a:r>
            <a:r>
              <a:rPr lang="en-US" sz="2800" dirty="0"/>
              <a:t> </a:t>
            </a:r>
            <a:r>
              <a:rPr lang="en-US" sz="2800" dirty="0" err="1"/>
              <a:t>dân</a:t>
            </a:r>
            <a:r>
              <a:rPr lang="en-US" sz="2800" dirty="0"/>
              <a:t> </a:t>
            </a:r>
            <a:r>
              <a:rPr lang="en-US" sz="2800" dirty="0" err="1"/>
              <a:t>khai</a:t>
            </a:r>
            <a:r>
              <a:rPr lang="en-US" sz="2800" dirty="0"/>
              <a:t> </a:t>
            </a:r>
            <a:r>
              <a:rPr lang="en-US" sz="2800" dirty="0" err="1"/>
              <a:t>thác</a:t>
            </a:r>
            <a:r>
              <a:rPr lang="en-US" sz="2800" dirty="0"/>
              <a:t> </a:t>
            </a:r>
            <a:r>
              <a:rPr lang="en-US" sz="2800" dirty="0" err="1"/>
              <a:t>gỗ</a:t>
            </a:r>
            <a:r>
              <a:rPr lang="en-US" sz="2800" dirty="0"/>
              <a:t> </a:t>
            </a:r>
            <a:r>
              <a:rPr lang="en-US" sz="2800" dirty="0" err="1"/>
              <a:t>tự</a:t>
            </a:r>
            <a:r>
              <a:rPr lang="en-US" sz="2800" dirty="0"/>
              <a:t> do</a:t>
            </a:r>
          </a:p>
        </p:txBody>
      </p:sp>
      <p:grpSp>
        <p:nvGrpSpPr>
          <p:cNvPr id="14" name="Group 2">
            <a:extLst>
              <a:ext uri="{FF2B5EF4-FFF2-40B4-BE49-F238E27FC236}">
                <a16:creationId xmlns:a16="http://schemas.microsoft.com/office/drawing/2014/main" id="{AFC8CC61-CAAC-4CDC-A369-BB39C3E64D6A}"/>
              </a:ext>
            </a:extLst>
          </p:cNvPr>
          <p:cNvGrpSpPr>
            <a:grpSpLocks/>
          </p:cNvGrpSpPr>
          <p:nvPr/>
        </p:nvGrpSpPr>
        <p:grpSpPr bwMode="auto">
          <a:xfrm>
            <a:off x="1588" y="-66675"/>
            <a:ext cx="9294812" cy="6924675"/>
            <a:chOff x="1487540" y="0"/>
            <a:chExt cx="9250140" cy="6871909"/>
          </a:xfrm>
        </p:grpSpPr>
        <p:pic>
          <p:nvPicPr>
            <p:cNvPr id="15" name="Picture 7" descr="lollipop[1]">
              <a:extLst>
                <a:ext uri="{FF2B5EF4-FFF2-40B4-BE49-F238E27FC236}">
                  <a16:creationId xmlns:a16="http://schemas.microsoft.com/office/drawing/2014/main" id="{D0E35BA2-41BC-4EE8-84B8-4BE6C18D338A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 flipV="1">
              <a:off x="-1903360" y="3390900"/>
              <a:ext cx="6858000" cy="76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16" name="Group 4">
              <a:extLst>
                <a:ext uri="{FF2B5EF4-FFF2-40B4-BE49-F238E27FC236}">
                  <a16:creationId xmlns:a16="http://schemas.microsoft.com/office/drawing/2014/main" id="{DF102DD8-71AF-4F39-A3F1-0DF820A2F55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502530" y="13909"/>
              <a:ext cx="9235150" cy="6858000"/>
              <a:chOff x="-54690" y="0"/>
              <a:chExt cx="9235150" cy="6858000"/>
            </a:xfrm>
          </p:grpSpPr>
          <p:pic>
            <p:nvPicPr>
              <p:cNvPr id="17" name="Picture 7" descr="lollipop[1]">
                <a:extLst>
                  <a:ext uri="{FF2B5EF4-FFF2-40B4-BE49-F238E27FC236}">
                    <a16:creationId xmlns:a16="http://schemas.microsoft.com/office/drawing/2014/main" id="{FEAC663D-3DA9-4DB1-9514-DE739E004D6E}"/>
                  </a:ext>
                </a:extLst>
              </p:cNvPr>
              <p:cNvPicPr>
                <a:picLocks noChangeAspect="1" noChangeArrowheads="1" noCrop="1"/>
              </p:cNvPicPr>
              <p:nvPr/>
            </p:nvPicPr>
            <p:blipFill>
              <a:blip r:embed="rId1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5400000" flipV="1">
                <a:off x="5658670" y="3372670"/>
                <a:ext cx="6858000" cy="11266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8" name="Picture 6" descr="lollipop[1]">
                <a:extLst>
                  <a:ext uri="{FF2B5EF4-FFF2-40B4-BE49-F238E27FC236}">
                    <a16:creationId xmlns:a16="http://schemas.microsoft.com/office/drawing/2014/main" id="{7710BAD7-F117-4718-B9F7-2842A7660343}"/>
                  </a:ext>
                </a:extLst>
              </p:cNvPr>
              <p:cNvPicPr>
                <a:picLocks noChangeAspect="1" noChangeArrowheads="1" noCrop="1"/>
              </p:cNvPicPr>
              <p:nvPr/>
            </p:nvPicPr>
            <p:blipFill>
              <a:blip r:embed="rId1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V="1">
                <a:off x="-54690" y="0"/>
                <a:ext cx="9142360" cy="10158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9" name="Picture 7" descr="lollipop[1]">
                <a:extLst>
                  <a:ext uri="{FF2B5EF4-FFF2-40B4-BE49-F238E27FC236}">
                    <a16:creationId xmlns:a16="http://schemas.microsoft.com/office/drawing/2014/main" id="{AF721FD9-1735-41BE-B1FC-C9EEDF94C8CE}"/>
                  </a:ext>
                </a:extLst>
              </p:cNvPr>
              <p:cNvPicPr>
                <a:picLocks noChangeAspect="1" noChangeArrowheads="1" noCrop="1"/>
              </p:cNvPicPr>
              <p:nvPr/>
            </p:nvPicPr>
            <p:blipFill>
              <a:blip r:embed="rId1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V="1">
                <a:off x="38100" y="6756418"/>
                <a:ext cx="9142360" cy="10158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</p:spTree>
    <p:extLst>
      <p:ext uri="{BB962C8B-B14F-4D97-AF65-F5344CB8AC3E}">
        <p14:creationId xmlns:p14="http://schemas.microsoft.com/office/powerpoint/2010/main" val="9942651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5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925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0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 override="childStyle">
                                        <p:cTn id="12" dur="1000" autoRev="1" fill="hold"/>
                                        <p:tgtEl>
                                          <p:spTgt spid="19255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0000FF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3" dur="1000" autoRev="1" fill="hold"/>
                                        <p:tgtEl>
                                          <p:spTgt spid="19255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0000FF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4" dur="1000" autoRev="1" fill="hold"/>
                                        <p:tgtEl>
                                          <p:spTgt spid="19255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2550" grpId="0"/>
      <p:bldP spid="192550" grpId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194" name="Object 3"/>
          <p:cNvGraphicFramePr>
            <a:graphicFrameLocks noGrp="1" noChangeAspect="1"/>
          </p:cNvGraphicFramePr>
          <p:nvPr>
            <p:ph sz="quarter" idx="1"/>
          </p:nvPr>
        </p:nvGraphicFramePr>
        <p:xfrm>
          <a:off x="7143750" y="5026025"/>
          <a:ext cx="2000250" cy="1831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00" r:id="rId4" imgW="1999793" imgH="1831543" progId="">
                  <p:embed/>
                </p:oleObj>
              </mc:Choice>
              <mc:Fallback>
                <p:oleObj r:id="rId4" imgW="1999793" imgH="1831543" progId="">
                  <p:embed/>
                  <p:pic>
                    <p:nvPicPr>
                      <p:cNvPr id="0" name="Picture 54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43750" y="5026025"/>
                        <a:ext cx="2000250" cy="18319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196" name="WordArt 6"/>
          <p:cNvSpPr>
            <a:spLocks noChangeArrowheads="1" noChangeShapeType="1" noTextEdit="1"/>
          </p:cNvSpPr>
          <p:nvPr/>
        </p:nvSpPr>
        <p:spPr bwMode="auto">
          <a:xfrm>
            <a:off x="660400" y="584200"/>
            <a:ext cx="1752600" cy="304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200" kern="10">
                <a:ln w="63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chemeClr val="bg1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Khoa học:</a:t>
            </a:r>
          </a:p>
        </p:txBody>
      </p:sp>
      <p:sp>
        <p:nvSpPr>
          <p:cNvPr id="8197" name="WordArt 7"/>
          <p:cNvSpPr>
            <a:spLocks noChangeArrowheads="1" noChangeShapeType="1" noTextEdit="1"/>
          </p:cNvSpPr>
          <p:nvPr/>
        </p:nvSpPr>
        <p:spPr bwMode="auto">
          <a:xfrm>
            <a:off x="2552700" y="482600"/>
            <a:ext cx="5334000" cy="4445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3200" kern="10" dirty="0">
                <a:ln w="19050">
                  <a:solidFill>
                    <a:srgbClr val="00FF00"/>
                  </a:solidFill>
                  <a:round/>
                  <a:headEnd/>
                  <a:tailEnd/>
                </a:ln>
                <a:solidFill>
                  <a:schemeClr val="bg1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itchFamily="18" charset="0"/>
                <a:cs typeface="Times New Roman" pitchFamily="18" charset="0"/>
              </a:rPr>
              <a:t>Tác động của con người đến môi trường rừng</a:t>
            </a:r>
            <a:endParaRPr lang="en-US" sz="3200" kern="10" dirty="0">
              <a:ln w="19050">
                <a:solidFill>
                  <a:srgbClr val="00FF00"/>
                </a:solidFill>
                <a:round/>
                <a:headEnd/>
                <a:tailEnd/>
              </a:ln>
              <a:solidFill>
                <a:schemeClr val="bg1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8198" name="Group 8"/>
          <p:cNvGrpSpPr>
            <a:grpSpLocks/>
          </p:cNvGrpSpPr>
          <p:nvPr/>
        </p:nvGrpSpPr>
        <p:grpSpPr bwMode="auto">
          <a:xfrm>
            <a:off x="-152400" y="-304800"/>
            <a:ext cx="9448800" cy="7391400"/>
            <a:chOff x="0" y="192"/>
            <a:chExt cx="5760" cy="3936"/>
          </a:xfrm>
        </p:grpSpPr>
        <p:grpSp>
          <p:nvGrpSpPr>
            <p:cNvPr id="8204" name="Group 9"/>
            <p:cNvGrpSpPr>
              <a:grpSpLocks/>
            </p:cNvGrpSpPr>
            <p:nvPr/>
          </p:nvGrpSpPr>
          <p:grpSpPr bwMode="auto">
            <a:xfrm>
              <a:off x="0" y="336"/>
              <a:ext cx="5760" cy="3700"/>
              <a:chOff x="0" y="336"/>
              <a:chExt cx="5760" cy="3700"/>
            </a:xfrm>
          </p:grpSpPr>
          <p:pic>
            <p:nvPicPr>
              <p:cNvPr id="8207" name="Picture 10" descr="n3"/>
              <p:cNvPicPr>
                <a:picLocks noChangeAspect="1" noChangeArrowheads="1"/>
              </p:cNvPicPr>
              <p:nvPr/>
            </p:nvPicPr>
            <p:blipFill>
              <a:blip r:embed="rId6"/>
              <a:srcRect/>
              <a:stretch>
                <a:fillRect/>
              </a:stretch>
            </p:blipFill>
            <p:spPr bwMode="auto">
              <a:xfrm>
                <a:off x="0" y="3984"/>
                <a:ext cx="5760" cy="5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8208" name="Picture 11" descr="n3"/>
              <p:cNvPicPr>
                <a:picLocks noChangeAspect="1" noChangeArrowheads="1"/>
              </p:cNvPicPr>
              <p:nvPr/>
            </p:nvPicPr>
            <p:blipFill>
              <a:blip r:embed="rId6"/>
              <a:srcRect/>
              <a:stretch>
                <a:fillRect/>
              </a:stretch>
            </p:blipFill>
            <p:spPr bwMode="auto">
              <a:xfrm>
                <a:off x="0" y="336"/>
                <a:ext cx="5760" cy="4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pic>
          <p:nvPicPr>
            <p:cNvPr id="8205" name="Picture 12" descr="n3"/>
            <p:cNvPicPr>
              <a:picLocks noChangeAspect="1"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 rot="5400000">
              <a:off x="-1848" y="2136"/>
              <a:ext cx="3936" cy="4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8206" name="Picture 13" descr="n3"/>
            <p:cNvPicPr>
              <a:picLocks noChangeAspect="1"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 rot="16200000" flipH="1">
              <a:off x="3671" y="2135"/>
              <a:ext cx="3936" cy="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8199" name="Picture 14" descr="Untitled-2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152400" y="1447800"/>
            <a:ext cx="8839200" cy="4800600"/>
          </a:xfrm>
          <a:prstGeom prst="rect">
            <a:avLst/>
          </a:prstGeom>
          <a:noFill/>
          <a:ln w="76200" cmpd="tri">
            <a:solidFill>
              <a:srgbClr val="FF0000"/>
            </a:solidFill>
            <a:miter lim="800000"/>
            <a:headEnd/>
            <a:tailEnd/>
          </a:ln>
        </p:spPr>
      </p:pic>
      <p:pic>
        <p:nvPicPr>
          <p:cNvPr id="118800" name="Picture 16" descr="ag00355_"/>
          <p:cNvPicPr>
            <a:picLocks noChangeAspect="1" noChangeArrowheads="1" noCrop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1828800" y="2057400"/>
            <a:ext cx="3657600" cy="3552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201" name="Text Box 17"/>
          <p:cNvSpPr txBox="1">
            <a:spLocks noChangeArrowheads="1"/>
          </p:cNvSpPr>
          <p:nvPr/>
        </p:nvSpPr>
        <p:spPr bwMode="auto">
          <a:xfrm>
            <a:off x="3810000" y="5715000"/>
            <a:ext cx="1295400" cy="461963"/>
          </a:xfrm>
          <a:prstGeom prst="rect">
            <a:avLst/>
          </a:prstGeom>
          <a:solidFill>
            <a:schemeClr val="accent1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400" b="1">
                <a:solidFill>
                  <a:srgbClr val="0000FF"/>
                </a:solidFill>
              </a:rPr>
              <a:t>Hình 4</a:t>
            </a:r>
          </a:p>
        </p:txBody>
      </p:sp>
      <p:sp>
        <p:nvSpPr>
          <p:cNvPr id="118802" name="Text Box 18"/>
          <p:cNvSpPr txBox="1">
            <a:spLocks noChangeArrowheads="1"/>
          </p:cNvSpPr>
          <p:nvPr/>
        </p:nvSpPr>
        <p:spPr bwMode="auto">
          <a:xfrm>
            <a:off x="335457" y="6374571"/>
            <a:ext cx="7239000" cy="461963"/>
          </a:xfrm>
          <a:prstGeom prst="rect">
            <a:avLst/>
          </a:prstGeom>
          <a:solidFill>
            <a:srgbClr val="CCFFCC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400" dirty="0"/>
              <a:t>  </a:t>
            </a:r>
            <a:r>
              <a:rPr lang="en-US" sz="2400" dirty="0" err="1">
                <a:solidFill>
                  <a:srgbClr val="FF33CC"/>
                </a:solidFill>
              </a:rPr>
              <a:t>Hình</a:t>
            </a:r>
            <a:r>
              <a:rPr lang="en-US" sz="2400" dirty="0">
                <a:solidFill>
                  <a:srgbClr val="FF33CC"/>
                </a:solidFill>
              </a:rPr>
              <a:t> 4)</a:t>
            </a:r>
            <a:r>
              <a:rPr lang="en-US" sz="2400" dirty="0"/>
              <a:t>  </a:t>
            </a:r>
            <a:r>
              <a:rPr lang="en-US" sz="2400" dirty="0">
                <a:solidFill>
                  <a:srgbClr val="0000FF"/>
                </a:solidFill>
              </a:rPr>
              <a:t>Con ng</a:t>
            </a:r>
            <a:r>
              <a:rPr lang="vi-VN" sz="2400" dirty="0">
                <a:solidFill>
                  <a:srgbClr val="0000FF"/>
                </a:solidFill>
              </a:rPr>
              <a:t>ư</a:t>
            </a:r>
            <a:r>
              <a:rPr lang="en-US" sz="2400" dirty="0" err="1">
                <a:solidFill>
                  <a:srgbClr val="0000FF"/>
                </a:solidFill>
              </a:rPr>
              <a:t>ời</a:t>
            </a:r>
            <a:r>
              <a:rPr lang="en-US" sz="2400" dirty="0">
                <a:solidFill>
                  <a:srgbClr val="0000FF"/>
                </a:solidFill>
              </a:rPr>
              <a:t> </a:t>
            </a:r>
            <a:r>
              <a:rPr lang="en-US" sz="2400" dirty="0" err="1">
                <a:solidFill>
                  <a:srgbClr val="0000FF"/>
                </a:solidFill>
              </a:rPr>
              <a:t>phá</a:t>
            </a:r>
            <a:r>
              <a:rPr lang="en-US" sz="2400" dirty="0">
                <a:solidFill>
                  <a:srgbClr val="0000FF"/>
                </a:solidFill>
              </a:rPr>
              <a:t> </a:t>
            </a:r>
            <a:r>
              <a:rPr lang="en-US" sz="2400" dirty="0" err="1">
                <a:solidFill>
                  <a:srgbClr val="0000FF"/>
                </a:solidFill>
              </a:rPr>
              <a:t>rừng</a:t>
            </a:r>
            <a:r>
              <a:rPr lang="en-US" sz="2400" dirty="0">
                <a:solidFill>
                  <a:srgbClr val="0000FF"/>
                </a:solidFill>
              </a:rPr>
              <a:t> </a:t>
            </a:r>
            <a:r>
              <a:rPr lang="vi-VN" sz="2400" dirty="0">
                <a:solidFill>
                  <a:srgbClr val="0000FF"/>
                </a:solidFill>
              </a:rPr>
              <a:t>đ</a:t>
            </a:r>
            <a:r>
              <a:rPr lang="en-US" sz="2400" dirty="0">
                <a:solidFill>
                  <a:srgbClr val="0000FF"/>
                </a:solidFill>
              </a:rPr>
              <a:t>ể </a:t>
            </a:r>
            <a:r>
              <a:rPr lang="en-US" sz="2400" dirty="0" err="1">
                <a:solidFill>
                  <a:srgbClr val="0000FF"/>
                </a:solidFill>
              </a:rPr>
              <a:t>làm</a:t>
            </a:r>
            <a:r>
              <a:rPr lang="en-US" sz="2400" dirty="0">
                <a:solidFill>
                  <a:srgbClr val="0000FF"/>
                </a:solidFill>
              </a:rPr>
              <a:t> n</a:t>
            </a:r>
            <a:r>
              <a:rPr lang="vi-VN" sz="2400" dirty="0">
                <a:solidFill>
                  <a:srgbClr val="0000FF"/>
                </a:solidFill>
              </a:rPr>
              <a:t>ươ</a:t>
            </a:r>
            <a:r>
              <a:rPr lang="en-US" sz="2400" dirty="0">
                <a:solidFill>
                  <a:srgbClr val="0000FF"/>
                </a:solidFill>
              </a:rPr>
              <a:t>ng </a:t>
            </a:r>
            <a:r>
              <a:rPr lang="en-US" sz="2400" dirty="0" err="1">
                <a:solidFill>
                  <a:srgbClr val="0000FF"/>
                </a:solidFill>
              </a:rPr>
              <a:t>rẫy</a:t>
            </a:r>
            <a:r>
              <a:rPr lang="en-US" sz="2400" dirty="0">
                <a:solidFill>
                  <a:srgbClr val="0000FF"/>
                </a:solidFill>
              </a:rPr>
              <a:t>.</a:t>
            </a:r>
            <a:r>
              <a:rPr lang="en-US" sz="2400" b="1" dirty="0">
                <a:solidFill>
                  <a:srgbClr val="0000FF"/>
                </a:solidFill>
              </a:rPr>
              <a:t>                                                     </a:t>
            </a:r>
          </a:p>
        </p:txBody>
      </p:sp>
      <p:sp>
        <p:nvSpPr>
          <p:cNvPr id="8203" name="Text Box 20"/>
          <p:cNvSpPr txBox="1">
            <a:spLocks noChangeArrowheads="1"/>
          </p:cNvSpPr>
          <p:nvPr/>
        </p:nvSpPr>
        <p:spPr bwMode="auto">
          <a:xfrm>
            <a:off x="3186" y="927567"/>
            <a:ext cx="85344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I.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nguyên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dẫn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000" b="1" dirty="0">
                <a:latin typeface="Times New Roman" pitchFamily="18" charset="0"/>
                <a:cs typeface="Times New Roman" pitchFamily="18" charset="0"/>
              </a:rPr>
              <a:t>đ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ến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việc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rừng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bị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tàn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phá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7E18227-7144-4449-A336-4E478BDF2E5C}"/>
              </a:ext>
            </a:extLst>
          </p:cNvPr>
          <p:cNvSpPr>
            <a:spLocks noGrp="1"/>
          </p:cNvSpPr>
          <p:nvPr>
            <p:ph sz="quarter" idx="3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60404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8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188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88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8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5" dur="80"/>
                                        <p:tgtEl>
                                          <p:spTgt spid="11880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6" dur="80"/>
                                        <p:tgtEl>
                                          <p:spTgt spid="11880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" dur="80"/>
                                        <p:tgtEl>
                                          <p:spTgt spid="11880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880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4" descr="Picture2">
            <a:extLst>
              <a:ext uri="{FF2B5EF4-FFF2-40B4-BE49-F238E27FC236}">
                <a16:creationId xmlns:a16="http://schemas.microsoft.com/office/drawing/2014/main" id="{55E397FC-2D9C-4E6E-A1B9-F98E92E652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871" y="63719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WordArt 5">
            <a:extLst>
              <a:ext uri="{FF2B5EF4-FFF2-40B4-BE49-F238E27FC236}">
                <a16:creationId xmlns:a16="http://schemas.microsoft.com/office/drawing/2014/main" id="{593B2198-4343-4B11-A311-60E513334D5C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749349" y="152065"/>
            <a:ext cx="1752600" cy="304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200" kern="10" dirty="0" err="1">
                <a:ln w="63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chemeClr val="bg1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Khoa</a:t>
            </a:r>
            <a:r>
              <a:rPr lang="en-US" sz="3200" kern="10" dirty="0">
                <a:ln w="63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chemeClr val="bg1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 </a:t>
            </a:r>
            <a:r>
              <a:rPr lang="en-US" sz="3200" kern="10" dirty="0" err="1">
                <a:ln w="63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chemeClr val="bg1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học</a:t>
            </a:r>
            <a:r>
              <a:rPr lang="en-US" sz="3200" kern="10" dirty="0">
                <a:ln w="63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chemeClr val="bg1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:</a:t>
            </a:r>
          </a:p>
        </p:txBody>
      </p:sp>
      <p:sp>
        <p:nvSpPr>
          <p:cNvPr id="21" name="WordArt 6">
            <a:extLst>
              <a:ext uri="{FF2B5EF4-FFF2-40B4-BE49-F238E27FC236}">
                <a16:creationId xmlns:a16="http://schemas.microsoft.com/office/drawing/2014/main" id="{85164A13-4EDA-4ECF-A778-364DA9AE518C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3067411" y="82215"/>
            <a:ext cx="5334000" cy="444500"/>
          </a:xfrm>
          <a:prstGeom prst="rect">
            <a:avLst/>
          </a:prstGeom>
          <a:noFill/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3200" kern="10" dirty="0">
                <a:ln w="19050">
                  <a:solidFill>
                    <a:srgbClr val="00FF00"/>
                  </a:solidFill>
                  <a:round/>
                  <a:headEnd/>
                  <a:tailEnd/>
                </a:ln>
                <a:solidFill>
                  <a:srgbClr val="00B0F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itchFamily="18" charset="0"/>
                <a:cs typeface="Times New Roman" pitchFamily="18" charset="0"/>
              </a:rPr>
              <a:t>Tác động của con người đến môi trường rừng</a:t>
            </a:r>
            <a:endParaRPr lang="en-US" sz="3200" kern="10" dirty="0">
              <a:ln w="19050">
                <a:solidFill>
                  <a:srgbClr val="00FF00"/>
                </a:solidFill>
                <a:round/>
                <a:headEnd/>
                <a:tailEnd/>
              </a:ln>
              <a:solidFill>
                <a:srgbClr val="00B0F0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5" name="Group 2">
            <a:extLst>
              <a:ext uri="{FF2B5EF4-FFF2-40B4-BE49-F238E27FC236}">
                <a16:creationId xmlns:a16="http://schemas.microsoft.com/office/drawing/2014/main" id="{023C5A74-8D79-4D8D-BBF4-9C28D756242C}"/>
              </a:ext>
            </a:extLst>
          </p:cNvPr>
          <p:cNvGrpSpPr>
            <a:grpSpLocks/>
          </p:cNvGrpSpPr>
          <p:nvPr/>
        </p:nvGrpSpPr>
        <p:grpSpPr bwMode="auto">
          <a:xfrm>
            <a:off x="1588" y="-66675"/>
            <a:ext cx="9294812" cy="6924675"/>
            <a:chOff x="1487540" y="0"/>
            <a:chExt cx="9250140" cy="6871909"/>
          </a:xfrm>
        </p:grpSpPr>
        <p:pic>
          <p:nvPicPr>
            <p:cNvPr id="16" name="Picture 7" descr="lollipop[1]">
              <a:extLst>
                <a:ext uri="{FF2B5EF4-FFF2-40B4-BE49-F238E27FC236}">
                  <a16:creationId xmlns:a16="http://schemas.microsoft.com/office/drawing/2014/main" id="{2F1F0531-311A-4B9E-B568-907FAE312B69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 flipV="1">
              <a:off x="-1903360" y="3390900"/>
              <a:ext cx="6858000" cy="76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17" name="Group 4">
              <a:extLst>
                <a:ext uri="{FF2B5EF4-FFF2-40B4-BE49-F238E27FC236}">
                  <a16:creationId xmlns:a16="http://schemas.microsoft.com/office/drawing/2014/main" id="{5E02021F-113A-4180-9430-F6584ABB7B0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502530" y="13909"/>
              <a:ext cx="9235150" cy="6858000"/>
              <a:chOff x="-54690" y="0"/>
              <a:chExt cx="9235150" cy="6858000"/>
            </a:xfrm>
          </p:grpSpPr>
          <p:pic>
            <p:nvPicPr>
              <p:cNvPr id="18" name="Picture 7" descr="lollipop[1]">
                <a:extLst>
                  <a:ext uri="{FF2B5EF4-FFF2-40B4-BE49-F238E27FC236}">
                    <a16:creationId xmlns:a16="http://schemas.microsoft.com/office/drawing/2014/main" id="{1056A0B2-D586-4B29-9D8F-0754F2B49C09}"/>
                  </a:ext>
                </a:extLst>
              </p:cNvPr>
              <p:cNvPicPr>
                <a:picLocks noChangeAspect="1" noChangeArrowheads="1" noCrop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5400000" flipV="1">
                <a:off x="5658670" y="3372670"/>
                <a:ext cx="6858000" cy="11266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9" name="Picture 6" descr="lollipop[1]">
                <a:extLst>
                  <a:ext uri="{FF2B5EF4-FFF2-40B4-BE49-F238E27FC236}">
                    <a16:creationId xmlns:a16="http://schemas.microsoft.com/office/drawing/2014/main" id="{E106EB31-F435-417D-9C92-9370D06E62C2}"/>
                  </a:ext>
                </a:extLst>
              </p:cNvPr>
              <p:cNvPicPr>
                <a:picLocks noChangeAspect="1" noChangeArrowheads="1" noCrop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V="1">
                <a:off x="-54690" y="0"/>
                <a:ext cx="9142360" cy="10158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9" name="Picture 7" descr="lollipop[1]">
                <a:extLst>
                  <a:ext uri="{FF2B5EF4-FFF2-40B4-BE49-F238E27FC236}">
                    <a16:creationId xmlns:a16="http://schemas.microsoft.com/office/drawing/2014/main" id="{C1CB0452-1E98-49D7-B302-6D97B8DBF940}"/>
                  </a:ext>
                </a:extLst>
              </p:cNvPr>
              <p:cNvPicPr>
                <a:picLocks noChangeAspect="1" noChangeArrowheads="1" noCrop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V="1">
                <a:off x="38100" y="6756418"/>
                <a:ext cx="9142360" cy="10158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  <p:sp>
        <p:nvSpPr>
          <p:cNvPr id="26" name="Title 1">
            <a:extLst>
              <a:ext uri="{FF2B5EF4-FFF2-40B4-BE49-F238E27FC236}">
                <a16:creationId xmlns:a16="http://schemas.microsoft.com/office/drawing/2014/main" id="{A76E5C2D-6914-4838-B527-A0DCF920F35D}"/>
              </a:ext>
            </a:extLst>
          </p:cNvPr>
          <p:cNvSpPr>
            <a:spLocks noGrp="1"/>
          </p:cNvSpPr>
          <p:nvPr>
            <p:ph type="title" sz="quarter"/>
          </p:nvPr>
        </p:nvSpPr>
        <p:spPr>
          <a:xfrm>
            <a:off x="586375" y="2063263"/>
            <a:ext cx="8229600" cy="1676400"/>
          </a:xfrm>
        </p:spPr>
        <p:txBody>
          <a:bodyPr>
            <a:normAutofit/>
          </a:bodyPr>
          <a:lstStyle/>
          <a:p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Ngoài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những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nguyên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trên</a:t>
            </a:r>
            <a:b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Có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những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nguyên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nào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khiến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rừng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bị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tàn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phá</a:t>
            </a:r>
            <a:endParaRPr lang="en-US" sz="3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Rectangle 13">
            <a:extLst>
              <a:ext uri="{FF2B5EF4-FFF2-40B4-BE49-F238E27FC236}">
                <a16:creationId xmlns:a16="http://schemas.microsoft.com/office/drawing/2014/main" id="{C57B52F0-6FE8-42EC-A08F-FC3A9171C9B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9100" y="3663463"/>
            <a:ext cx="7658100" cy="20621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/>
            <a:r>
              <a:rPr lang="en-US" sz="32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 </a:t>
            </a:r>
            <a:r>
              <a:rPr lang="en-US" sz="3200" dirty="0" err="1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Rừng</a:t>
            </a:r>
            <a:r>
              <a:rPr lang="en-US" sz="32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</a:t>
            </a:r>
            <a:r>
              <a:rPr lang="en-US" sz="3200" dirty="0" err="1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bị</a:t>
            </a:r>
            <a:r>
              <a:rPr lang="en-US" sz="32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tàn</a:t>
            </a:r>
            <a:r>
              <a:rPr lang="en-US" sz="32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phá</a:t>
            </a:r>
            <a:r>
              <a:rPr lang="en-US" sz="32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do </a:t>
            </a:r>
            <a:r>
              <a:rPr lang="en-US" sz="3200" dirty="0" err="1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khai</a:t>
            </a:r>
            <a:r>
              <a:rPr lang="en-US" sz="32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thác</a:t>
            </a:r>
            <a:r>
              <a:rPr lang="en-US" sz="32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bừa</a:t>
            </a:r>
            <a:r>
              <a:rPr lang="en-US" sz="32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bãi</a:t>
            </a:r>
            <a:r>
              <a:rPr lang="en-US" sz="32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</a:t>
            </a:r>
            <a:r>
              <a:rPr lang="en-US" sz="3200" dirty="0" err="1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cháy</a:t>
            </a:r>
            <a:r>
              <a:rPr lang="en-US" sz="32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rừng</a:t>
            </a:r>
            <a:endParaRPr lang="en-US" sz="3200" dirty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eaLnBrk="0" hangingPunct="0"/>
            <a:r>
              <a:rPr lang="en-US" sz="32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 Do </a:t>
            </a:r>
            <a:r>
              <a:rPr lang="en-US" sz="3200" dirty="0" err="1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biến</a:t>
            </a:r>
            <a:r>
              <a:rPr lang="en-US" sz="32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đổi</a:t>
            </a:r>
            <a:r>
              <a:rPr lang="en-US" sz="32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khí</a:t>
            </a:r>
            <a:r>
              <a:rPr lang="en-US" sz="32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hậu</a:t>
            </a:r>
            <a:r>
              <a:rPr lang="en-US" sz="32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</a:t>
            </a:r>
            <a:r>
              <a:rPr lang="en-US" sz="3200" dirty="0" err="1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thiên</a:t>
            </a:r>
            <a:r>
              <a:rPr lang="en-US" sz="32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tai: </a:t>
            </a:r>
            <a:r>
              <a:rPr lang="en-US" sz="3200" dirty="0" err="1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ngập</a:t>
            </a:r>
            <a:r>
              <a:rPr lang="en-US" sz="32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lụt</a:t>
            </a:r>
            <a:r>
              <a:rPr lang="en-US" sz="32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</a:t>
            </a:r>
            <a:r>
              <a:rPr lang="en-US" sz="3200" dirty="0" err="1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hạn</a:t>
            </a:r>
            <a:r>
              <a:rPr lang="en-US" sz="32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hán</a:t>
            </a:r>
            <a:r>
              <a:rPr lang="en-US" sz="32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…</a:t>
            </a:r>
            <a:endParaRPr lang="en-US" sz="3200" dirty="0"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28" name="Text Box 9">
            <a:extLst>
              <a:ext uri="{FF2B5EF4-FFF2-40B4-BE49-F238E27FC236}">
                <a16:creationId xmlns:a16="http://schemas.microsoft.com/office/drawing/2014/main" id="{4D718064-70B1-4787-AC33-BFAD1B6F2C1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" y="977413"/>
            <a:ext cx="853440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Hoạt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động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1: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nguyên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dẫn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3600" b="1" dirty="0">
                <a:latin typeface="Times New Roman" pitchFamily="18" charset="0"/>
                <a:cs typeface="Times New Roman" pitchFamily="18" charset="0"/>
              </a:rPr>
              <a:t>đ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ến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việc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rừng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bị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tàn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phá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</p:spTree>
    <p:extLst>
      <p:ext uri="{BB962C8B-B14F-4D97-AF65-F5344CB8AC3E}">
        <p14:creationId xmlns:p14="http://schemas.microsoft.com/office/powerpoint/2010/main" val="8602921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larity">
  <a:themeElements>
    <a:clrScheme name="Clarity">
      <a:dk1>
        <a:srgbClr val="292934"/>
      </a:dk1>
      <a:lt1>
        <a:srgbClr val="FFFFFF"/>
      </a:lt1>
      <a:dk2>
        <a:srgbClr val="D2533C"/>
      </a:dk2>
      <a:lt2>
        <a:srgbClr val="F3F2DC"/>
      </a:lt2>
      <a:accent1>
        <a:srgbClr val="93A299"/>
      </a:accent1>
      <a:accent2>
        <a:srgbClr val="AD8F67"/>
      </a:accent2>
      <a:accent3>
        <a:srgbClr val="726056"/>
      </a:accent3>
      <a:accent4>
        <a:srgbClr val="4C5A6A"/>
      </a:accent4>
      <a:accent5>
        <a:srgbClr val="808DA0"/>
      </a:accent5>
      <a:accent6>
        <a:srgbClr val="79463D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larity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6425" cap="flat" cmpd="sng" algn="ctr">
          <a:solidFill>
            <a:schemeClr val="phClr"/>
          </a:solidFill>
          <a:prstDash val="solid"/>
        </a:ln>
        <a:ln w="444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atMod val="180000"/>
              </a:schemeClr>
            </a:gs>
            <a:gs pos="40000">
              <a:schemeClr val="phClr">
                <a:tint val="95000"/>
                <a:shade val="85000"/>
                <a:satMod val="150000"/>
              </a:schemeClr>
            </a:gs>
            <a:gs pos="100000">
              <a:schemeClr val="phClr">
                <a:shade val="45000"/>
                <a:satMod val="2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55000"/>
              </a:schemeClr>
              <a:schemeClr val="phClr">
                <a:tint val="97000"/>
                <a:satMod val="95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Clarity</Template>
  <TotalTime>598</TotalTime>
  <Words>1152</Words>
  <Application>Microsoft Office PowerPoint</Application>
  <PresentationFormat>On-screen Show (4:3)</PresentationFormat>
  <Paragraphs>110</Paragraphs>
  <Slides>20</Slides>
  <Notes>6</Notes>
  <HiddenSlides>0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6" baseType="lpstr">
      <vt:lpstr>Arial</vt:lpstr>
      <vt:lpstr>Calibri</vt:lpstr>
      <vt:lpstr>Times New Roman</vt:lpstr>
      <vt:lpstr>Wingdings</vt:lpstr>
      <vt:lpstr>Clarity</vt:lpstr>
      <vt:lpstr>Clip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Ngoài những nguyên nhân trên Có những nguyên nhân nào khiến rừng bị tàn phá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Mời các em xem một số hình ảnh về trồng và bảo vệ rừng</vt:lpstr>
      <vt:lpstr>PowerPoint Presentation</vt:lpstr>
      <vt:lpstr>PowerPoint Presentation</vt:lpstr>
      <vt:lpstr>PowerPoint Presentation</vt:lpstr>
    </vt:vector>
  </TitlesOfParts>
  <Company>Grizli777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KHOA HỌC  LỚP 5</dc:title>
  <dc:creator>Administrator</dc:creator>
  <cp:lastModifiedBy>Hà Minh Châu</cp:lastModifiedBy>
  <cp:revision>67</cp:revision>
  <dcterms:created xsi:type="dcterms:W3CDTF">2021-11-26T09:35:45Z</dcterms:created>
  <dcterms:modified xsi:type="dcterms:W3CDTF">2022-05-22T16:10:56Z</dcterms:modified>
</cp:coreProperties>
</file>