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3" r:id="rId3"/>
  </p:sldMasterIdLst>
  <p:notesMasterIdLst>
    <p:notesMasterId r:id="rId30"/>
  </p:notesMasterIdLst>
  <p:sldIdLst>
    <p:sldId id="355" r:id="rId4"/>
    <p:sldId id="356" r:id="rId5"/>
    <p:sldId id="257" r:id="rId6"/>
    <p:sldId id="264" r:id="rId7"/>
    <p:sldId id="316" r:id="rId8"/>
    <p:sldId id="295" r:id="rId9"/>
    <p:sldId id="317" r:id="rId10"/>
    <p:sldId id="297" r:id="rId11"/>
    <p:sldId id="319" r:id="rId12"/>
    <p:sldId id="269" r:id="rId13"/>
    <p:sldId id="332" r:id="rId14"/>
    <p:sldId id="333" r:id="rId15"/>
    <p:sldId id="335" r:id="rId16"/>
    <p:sldId id="336" r:id="rId17"/>
    <p:sldId id="337" r:id="rId18"/>
    <p:sldId id="338" r:id="rId19"/>
    <p:sldId id="323" r:id="rId20"/>
    <p:sldId id="334" r:id="rId21"/>
    <p:sldId id="311" r:id="rId22"/>
    <p:sldId id="313" r:id="rId23"/>
    <p:sldId id="325" r:id="rId24"/>
    <p:sldId id="286" r:id="rId25"/>
    <p:sldId id="328" r:id="rId26"/>
    <p:sldId id="288" r:id="rId27"/>
    <p:sldId id="330" r:id="rId28"/>
    <p:sldId id="380" r:id="rId29"/>
  </p:sldIdLst>
  <p:sldSz cx="118872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F03"/>
    <a:srgbClr val="FFCCCC"/>
    <a:srgbClr val="FF3300"/>
    <a:srgbClr val="FFFFFF"/>
    <a:srgbClr val="FF66FF"/>
    <a:srgbClr val="FF33CC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/>
    <p:restoredTop sz="93740"/>
  </p:normalViewPr>
  <p:slideViewPr>
    <p:cSldViewPr showGuides="1">
      <p:cViewPr varScale="1">
        <p:scale>
          <a:sx n="77" d="100"/>
          <a:sy n="77" d="100"/>
        </p:scale>
        <p:origin x="874" y="43"/>
      </p:cViewPr>
      <p:guideLst>
        <p:guide orient="horz" pos="2160"/>
        <p:guide pos="3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BB962C8B-B14F-4D97-AF65-F5344CB8AC3E}" type="datetimeFigureOut">
              <a:rPr lang="en-US" sz="1200" dirty="0"/>
              <a:t>5/23/2022</a:t>
            </a:fld>
            <a:endParaRPr lang="en-US" sz="120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0" y="1600201"/>
            <a:ext cx="1069848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2157413" y="1600200"/>
            <a:ext cx="8888412" cy="3200400"/>
            <a:chOff x="1045" y="1008"/>
            <a:chExt cx="4307" cy="2016"/>
          </a:xfrm>
        </p:grpSpPr>
        <p:sp>
          <p:nvSpPr>
            <p:cNvPr id="3080" name="Oval 3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1" name="Oval 4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2" name="Oval 5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3" name="Oval 6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4" name="Oval 7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085" name="Oval 8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9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1540" y="1219201"/>
            <a:ext cx="1010412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74620" y="3505200"/>
            <a:ext cx="832104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8400"/>
            <a:ext cx="277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None/>
            </a:pPr>
            <a:endParaRPr dirty="0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8400"/>
            <a:ext cx="37655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buNone/>
            </a:pPr>
            <a:endParaRPr dirty="0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8400"/>
            <a:ext cx="277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0" y="1600201"/>
            <a:ext cx="1069848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93725" y="1600200"/>
            <a:ext cx="1069975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5225"/>
            <a:ext cx="37655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/>
          </p:cNvSpPr>
          <p:nvPr>
            <p:ph type="body" idx="1"/>
          </p:nvPr>
        </p:nvSpPr>
        <p:spPr>
          <a:xfrm>
            <a:off x="593725" y="1600200"/>
            <a:ext cx="1069975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051" name="Rectangle 12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8400"/>
            <a:ext cx="277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0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8400"/>
            <a:ext cx="37655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8400"/>
            <a:ext cx="27749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93725" y="1600200"/>
            <a:ext cx="1069975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5225"/>
            <a:ext cx="37655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3073"/>
          <p:cNvGrpSpPr/>
          <p:nvPr/>
        </p:nvGrpSpPr>
        <p:grpSpPr>
          <a:xfrm>
            <a:off x="34290" y="5235575"/>
            <a:ext cx="11823700" cy="1622425"/>
            <a:chOff x="0" y="3307"/>
            <a:chExt cx="5760" cy="1022"/>
          </a:xfrm>
        </p:grpSpPr>
        <p:pic>
          <p:nvPicPr>
            <p:cNvPr id="2050" name="Picture 3074" descr="tuli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8" y="3316"/>
              <a:ext cx="1392" cy="1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" name="Picture 3075" descr="tuli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" y="3307"/>
              <a:ext cx="1584" cy="1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Picture 3076" descr="tuli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" y="3307"/>
              <a:ext cx="1392" cy="10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Picture 3077" descr="tuli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07"/>
              <a:ext cx="1392" cy="101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4" name="Text Box 3079"/>
          <p:cNvSpPr txBox="1"/>
          <p:nvPr/>
        </p:nvSpPr>
        <p:spPr>
          <a:xfrm>
            <a:off x="2166938" y="4543425"/>
            <a:ext cx="6486525" cy="1292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endParaRPr lang="en-US" altLang="zh-CN" sz="2600" b="1" dirty="0" err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Thúy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– 5A5</a:t>
            </a:r>
          </a:p>
          <a:p>
            <a:pPr algn="ctr"/>
            <a:endParaRPr lang="en-US" altLang="zh-CN" sz="2600" b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055" name="Picture 3081" descr="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530" y="0"/>
            <a:ext cx="247396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3082" descr="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" y="0"/>
            <a:ext cx="2533650" cy="189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Text Box 3085"/>
          <p:cNvSpPr txBox="1"/>
          <p:nvPr/>
        </p:nvSpPr>
        <p:spPr>
          <a:xfrm>
            <a:off x="2193290" y="175260"/>
            <a:ext cx="7411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TRƯỜNG TIỂU HỌC NGỌC LÂM </a:t>
            </a:r>
            <a:endParaRPr lang="en-US" altLang="zh-CN" sz="2800" b="1" dirty="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58" name="Text Box 1"/>
          <p:cNvSpPr txBox="1"/>
          <p:nvPr/>
        </p:nvSpPr>
        <p:spPr>
          <a:xfrm>
            <a:off x="2672715" y="2266950"/>
            <a:ext cx="648652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10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</a:t>
            </a: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60" name="Text Box 2"/>
          <p:cNvSpPr txBox="1"/>
          <p:nvPr/>
        </p:nvSpPr>
        <p:spPr>
          <a:xfrm>
            <a:off x="3517900" y="1066800"/>
            <a:ext cx="497681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5400" b="1">
                <a:solidFill>
                  <a:srgbClr val="FF00FF"/>
                </a:solidFill>
                <a:latin typeface="Times New Roman" panose="02020603050405020304" pitchFamily="18" charset="0"/>
              </a:rPr>
              <a:t>Địa lý lớp 5</a:t>
            </a:r>
          </a:p>
        </p:txBody>
      </p:sp>
      <p:pic>
        <p:nvPicPr>
          <p:cNvPr id="2061" name="Picture 10" descr="cartoon1%20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" y="990600"/>
            <a:ext cx="2807335" cy="3959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400" name="Picture 48" descr="Hoa tim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80" y="2513965"/>
            <a:ext cx="2894330" cy="29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/>
          <p:cNvPicPr>
            <a:picLocks noChangeAspect="1"/>
          </p:cNvPicPr>
          <p:nvPr/>
        </p:nvPicPr>
        <p:blipFill>
          <a:blip r:embed="rId2"/>
          <a:srcRect l="17741" t="34177" r="43549" b="26582"/>
          <a:stretch>
            <a:fillRect/>
          </a:stretch>
        </p:blipFill>
        <p:spPr>
          <a:xfrm>
            <a:off x="381000" y="152400"/>
            <a:ext cx="108966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Freeform 7"/>
          <p:cNvSpPr/>
          <p:nvPr/>
        </p:nvSpPr>
        <p:spPr>
          <a:xfrm>
            <a:off x="5572125" y="652463"/>
            <a:ext cx="1782763" cy="1304925"/>
          </a:xfrm>
          <a:custGeom>
            <a:avLst/>
            <a:gdLst>
              <a:gd name="txL" fmla="*/ 0 w 864"/>
              <a:gd name="txT" fmla="*/ 0 h 822"/>
              <a:gd name="txR" fmla="*/ 864 w 864"/>
              <a:gd name="txB" fmla="*/ 822 h 8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864" h="822">
                <a:moveTo>
                  <a:pt x="765" y="3"/>
                </a:moveTo>
                <a:lnTo>
                  <a:pt x="702" y="6"/>
                </a:lnTo>
                <a:lnTo>
                  <a:pt x="666" y="6"/>
                </a:lnTo>
                <a:lnTo>
                  <a:pt x="597" y="45"/>
                </a:lnTo>
                <a:lnTo>
                  <a:pt x="573" y="105"/>
                </a:lnTo>
                <a:lnTo>
                  <a:pt x="504" y="99"/>
                </a:lnTo>
                <a:lnTo>
                  <a:pt x="420" y="81"/>
                </a:lnTo>
                <a:lnTo>
                  <a:pt x="243" y="90"/>
                </a:lnTo>
                <a:lnTo>
                  <a:pt x="216" y="141"/>
                </a:lnTo>
                <a:lnTo>
                  <a:pt x="192" y="213"/>
                </a:lnTo>
                <a:lnTo>
                  <a:pt x="189" y="246"/>
                </a:lnTo>
                <a:lnTo>
                  <a:pt x="252" y="216"/>
                </a:lnTo>
                <a:lnTo>
                  <a:pt x="291" y="282"/>
                </a:lnTo>
                <a:lnTo>
                  <a:pt x="333" y="210"/>
                </a:lnTo>
                <a:lnTo>
                  <a:pt x="315" y="147"/>
                </a:lnTo>
                <a:lnTo>
                  <a:pt x="357" y="132"/>
                </a:lnTo>
                <a:lnTo>
                  <a:pt x="375" y="195"/>
                </a:lnTo>
                <a:lnTo>
                  <a:pt x="393" y="216"/>
                </a:lnTo>
                <a:lnTo>
                  <a:pt x="363" y="288"/>
                </a:lnTo>
                <a:lnTo>
                  <a:pt x="285" y="312"/>
                </a:lnTo>
                <a:lnTo>
                  <a:pt x="216" y="285"/>
                </a:lnTo>
                <a:lnTo>
                  <a:pt x="159" y="366"/>
                </a:lnTo>
                <a:lnTo>
                  <a:pt x="135" y="462"/>
                </a:lnTo>
                <a:lnTo>
                  <a:pt x="69" y="507"/>
                </a:lnTo>
                <a:lnTo>
                  <a:pt x="114" y="588"/>
                </a:lnTo>
                <a:lnTo>
                  <a:pt x="105" y="636"/>
                </a:lnTo>
                <a:lnTo>
                  <a:pt x="60" y="627"/>
                </a:lnTo>
                <a:lnTo>
                  <a:pt x="0" y="651"/>
                </a:lnTo>
                <a:lnTo>
                  <a:pt x="9" y="726"/>
                </a:lnTo>
                <a:lnTo>
                  <a:pt x="9" y="798"/>
                </a:lnTo>
                <a:lnTo>
                  <a:pt x="108" y="822"/>
                </a:lnTo>
                <a:lnTo>
                  <a:pt x="135" y="714"/>
                </a:lnTo>
                <a:lnTo>
                  <a:pt x="183" y="651"/>
                </a:lnTo>
                <a:lnTo>
                  <a:pt x="252" y="612"/>
                </a:lnTo>
                <a:lnTo>
                  <a:pt x="276" y="675"/>
                </a:lnTo>
                <a:lnTo>
                  <a:pt x="354" y="765"/>
                </a:lnTo>
                <a:lnTo>
                  <a:pt x="321" y="663"/>
                </a:lnTo>
                <a:lnTo>
                  <a:pt x="282" y="558"/>
                </a:lnTo>
                <a:lnTo>
                  <a:pt x="366" y="669"/>
                </a:lnTo>
                <a:lnTo>
                  <a:pt x="381" y="750"/>
                </a:lnTo>
                <a:lnTo>
                  <a:pt x="438" y="804"/>
                </a:lnTo>
                <a:lnTo>
                  <a:pt x="459" y="708"/>
                </a:lnTo>
                <a:lnTo>
                  <a:pt x="504" y="711"/>
                </a:lnTo>
                <a:lnTo>
                  <a:pt x="471" y="630"/>
                </a:lnTo>
                <a:lnTo>
                  <a:pt x="522" y="558"/>
                </a:lnTo>
                <a:lnTo>
                  <a:pt x="588" y="543"/>
                </a:lnTo>
                <a:lnTo>
                  <a:pt x="633" y="591"/>
                </a:lnTo>
                <a:lnTo>
                  <a:pt x="681" y="663"/>
                </a:lnTo>
                <a:lnTo>
                  <a:pt x="744" y="678"/>
                </a:lnTo>
                <a:lnTo>
                  <a:pt x="735" y="573"/>
                </a:lnTo>
                <a:lnTo>
                  <a:pt x="726" y="531"/>
                </a:lnTo>
                <a:lnTo>
                  <a:pt x="684" y="477"/>
                </a:lnTo>
                <a:lnTo>
                  <a:pt x="756" y="429"/>
                </a:lnTo>
                <a:lnTo>
                  <a:pt x="789" y="444"/>
                </a:lnTo>
                <a:lnTo>
                  <a:pt x="846" y="453"/>
                </a:lnTo>
                <a:lnTo>
                  <a:pt x="864" y="393"/>
                </a:lnTo>
                <a:lnTo>
                  <a:pt x="822" y="303"/>
                </a:lnTo>
                <a:lnTo>
                  <a:pt x="795" y="222"/>
                </a:lnTo>
                <a:lnTo>
                  <a:pt x="792" y="105"/>
                </a:lnTo>
                <a:lnTo>
                  <a:pt x="765" y="0"/>
                </a:lnTo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8"/>
          <p:cNvSpPr/>
          <p:nvPr/>
        </p:nvSpPr>
        <p:spPr>
          <a:xfrm>
            <a:off x="5546725" y="1033463"/>
            <a:ext cx="273050" cy="352425"/>
          </a:xfrm>
          <a:custGeom>
            <a:avLst/>
            <a:gdLst>
              <a:gd name="txL" fmla="*/ 0 w 132"/>
              <a:gd name="txT" fmla="*/ 0 h 222"/>
              <a:gd name="txR" fmla="*/ 132 w 132"/>
              <a:gd name="txB" fmla="*/ 222 h 22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2" h="222">
                <a:moveTo>
                  <a:pt x="87" y="0"/>
                </a:moveTo>
                <a:lnTo>
                  <a:pt x="42" y="48"/>
                </a:lnTo>
                <a:lnTo>
                  <a:pt x="54" y="93"/>
                </a:lnTo>
                <a:lnTo>
                  <a:pt x="0" y="150"/>
                </a:lnTo>
                <a:lnTo>
                  <a:pt x="9" y="222"/>
                </a:lnTo>
                <a:lnTo>
                  <a:pt x="51" y="174"/>
                </a:lnTo>
                <a:lnTo>
                  <a:pt x="60" y="123"/>
                </a:lnTo>
                <a:lnTo>
                  <a:pt x="87" y="33"/>
                </a:lnTo>
                <a:lnTo>
                  <a:pt x="96" y="126"/>
                </a:lnTo>
                <a:lnTo>
                  <a:pt x="81" y="195"/>
                </a:lnTo>
                <a:lnTo>
                  <a:pt x="132" y="198"/>
                </a:lnTo>
                <a:lnTo>
                  <a:pt x="132" y="129"/>
                </a:lnTo>
                <a:lnTo>
                  <a:pt x="108" y="45"/>
                </a:lnTo>
                <a:lnTo>
                  <a:pt x="93" y="3"/>
                </a:lnTo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396875" y="914400"/>
            <a:ext cx="5392738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13315" name="Rectangle 11"/>
          <p:cNvSpPr txBox="1"/>
          <p:nvPr/>
        </p:nvSpPr>
        <p:spPr>
          <a:xfrm>
            <a:off x="296863" y="1905000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13316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75" y="2133600"/>
            <a:ext cx="604202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2"/>
          <p:cNvSpPr/>
          <p:nvPr/>
        </p:nvSpPr>
        <p:spPr>
          <a:xfrm>
            <a:off x="495300" y="14478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13318" name="Text Box 4"/>
          <p:cNvSpPr txBox="1"/>
          <p:nvPr/>
        </p:nvSpPr>
        <p:spPr>
          <a:xfrm>
            <a:off x="198438" y="2667000"/>
            <a:ext cx="5745162" cy="2103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Địa hình 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Đồng bằng chiếm 2/3 diện tích, kéo d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từ tây sang đông.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Đồi núi chiếm 1/3 diện tích, hệ thống núi cao tập trung ở phía nam.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296863" y="4838700"/>
            <a:ext cx="5349875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Khí hậu: Châu Âu có khí hậu ôn hòa.</a:t>
            </a:r>
          </a:p>
        </p:txBody>
      </p:sp>
      <p:sp>
        <p:nvSpPr>
          <p:cNvPr id="13320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787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4" name="Line 8"/>
          <p:cNvSpPr/>
          <p:nvPr/>
        </p:nvSpPr>
        <p:spPr>
          <a:xfrm flipH="1" flipV="1">
            <a:off x="2971800" y="4495800"/>
            <a:ext cx="5051425" cy="1371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86" name="Line 10"/>
          <p:cNvSpPr/>
          <p:nvPr/>
        </p:nvSpPr>
        <p:spPr>
          <a:xfrm flipH="1" flipV="1">
            <a:off x="3863975" y="3505200"/>
            <a:ext cx="3962400" cy="685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87" name="Line 11"/>
          <p:cNvSpPr/>
          <p:nvPr/>
        </p:nvSpPr>
        <p:spPr>
          <a:xfrm flipH="1">
            <a:off x="3665538" y="685800"/>
            <a:ext cx="4259262" cy="1295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88" name="Line 12"/>
          <p:cNvSpPr/>
          <p:nvPr/>
        </p:nvSpPr>
        <p:spPr>
          <a:xfrm flipH="1" flipV="1">
            <a:off x="5249863" y="2286000"/>
            <a:ext cx="2674937" cy="152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21"/>
          <p:cNvGrpSpPr/>
          <p:nvPr/>
        </p:nvGrpSpPr>
        <p:grpSpPr>
          <a:xfrm>
            <a:off x="7924800" y="12700"/>
            <a:ext cx="3962400" cy="1708150"/>
            <a:chOff x="3840" y="0"/>
            <a:chExt cx="1920" cy="1076"/>
          </a:xfrm>
        </p:grpSpPr>
        <p:pic>
          <p:nvPicPr>
            <p:cNvPr id="14353" name="Picture 14" descr="day nui am po"/>
            <p:cNvPicPr>
              <a:picLocks noChangeAspect="1"/>
            </p:cNvPicPr>
            <p:nvPr/>
          </p:nvPicPr>
          <p:blipFill>
            <a:blip r:embed="rId3"/>
            <a:srcRect t="14989"/>
            <a:stretch>
              <a:fillRect/>
            </a:stretch>
          </p:blipFill>
          <p:spPr>
            <a:xfrm>
              <a:off x="3840" y="0"/>
              <a:ext cx="1920" cy="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4" name="Text Box 16"/>
            <p:cNvSpPr txBox="1"/>
            <p:nvPr/>
          </p:nvSpPr>
          <p:spPr>
            <a:xfrm>
              <a:off x="3984" y="864"/>
              <a:ext cx="1608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 dirty="0">
                  <a:latin typeface="Arial" panose="020B0604020202020204" pitchFamily="34" charset="0"/>
                </a:rPr>
                <a:t>a) Dãy núi cao (An-pơ)</a:t>
              </a: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7924800" y="1676400"/>
            <a:ext cx="3962400" cy="1708150"/>
            <a:chOff x="3840" y="1056"/>
            <a:chExt cx="1920" cy="1076"/>
          </a:xfrm>
        </p:grpSpPr>
        <p:pic>
          <p:nvPicPr>
            <p:cNvPr id="14351" name="Picture 3" descr="DSC03249"/>
            <p:cNvPicPr>
              <a:picLocks noChangeAspect="1"/>
            </p:cNvPicPr>
            <p:nvPr/>
          </p:nvPicPr>
          <p:blipFill>
            <a:blip r:embed="rId4">
              <a:lum bright="6000" contrast="30000"/>
            </a:blip>
            <a:srcRect t="14063"/>
            <a:stretch>
              <a:fillRect/>
            </a:stretch>
          </p:blipFill>
          <p:spPr>
            <a:xfrm>
              <a:off x="3840" y="1056"/>
              <a:ext cx="1920" cy="8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2" name="Text Box 17"/>
            <p:cNvSpPr txBox="1"/>
            <p:nvPr/>
          </p:nvSpPr>
          <p:spPr>
            <a:xfrm>
              <a:off x="3888" y="1920"/>
              <a:ext cx="187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 dirty="0">
                  <a:latin typeface="Arial" panose="020B0604020202020204" pitchFamily="34" charset="0"/>
                </a:rPr>
                <a:t>b) Đồng bằng (Trung Âu)</a:t>
              </a: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7726363" y="3378200"/>
            <a:ext cx="4359275" cy="1784350"/>
            <a:chOff x="3744" y="2112"/>
            <a:chExt cx="2112" cy="1124"/>
          </a:xfrm>
        </p:grpSpPr>
        <p:pic>
          <p:nvPicPr>
            <p:cNvPr id="14349" name="Picture 13" descr="ban dao Xcan-di-na-vo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4" y="2112"/>
              <a:ext cx="1920" cy="9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0" name="Text Box 18"/>
            <p:cNvSpPr txBox="1"/>
            <p:nvPr/>
          </p:nvSpPr>
          <p:spPr>
            <a:xfrm>
              <a:off x="3744" y="3024"/>
              <a:ext cx="211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b="1" dirty="0">
                  <a:latin typeface="Arial" panose="020B0604020202020204" pitchFamily="34" charset="0"/>
                </a:rPr>
                <a:t>c) Phi-o(bán đảo Xcan-đi-na-vơ)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7132638" y="5213350"/>
            <a:ext cx="4852987" cy="1720850"/>
            <a:chOff x="3408" y="3216"/>
            <a:chExt cx="2352" cy="1084"/>
          </a:xfrm>
        </p:grpSpPr>
        <p:pic>
          <p:nvPicPr>
            <p:cNvPr id="14347" name="Picture 15" descr="rung la ki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0" y="3216"/>
              <a:ext cx="1920" cy="9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8" name="Text Box 20"/>
            <p:cNvSpPr txBox="1"/>
            <p:nvPr/>
          </p:nvSpPr>
          <p:spPr>
            <a:xfrm>
              <a:off x="3408" y="4108"/>
              <a:ext cx="2352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400" b="1" dirty="0">
                  <a:latin typeface="Arial" panose="020B0604020202020204" pitchFamily="34" charset="0"/>
                </a:rPr>
                <a:t>          d) Rừng lá kim(đồng bằng Đông Âu)</a:t>
              </a:r>
            </a:p>
          </p:txBody>
        </p:sp>
      </p:grp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7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0139 -0.5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5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139 0.2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2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494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wowww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10995025" cy="593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593725" y="-152400"/>
            <a:ext cx="1069975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dirty="0"/>
              <a:t>Dãy núi An-Pơ</a:t>
            </a: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593725" y="0"/>
            <a:ext cx="1069975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dirty="0"/>
              <a:t>Đồng bằng Trung Âu</a:t>
            </a:r>
          </a:p>
        </p:txBody>
      </p:sp>
      <p:pic>
        <p:nvPicPr>
          <p:cNvPr id="54277" name="Picture 5" descr="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" y="1066800"/>
            <a:ext cx="11840845" cy="572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4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" y="762000"/>
            <a:ext cx="11858625" cy="6002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593725" y="-228600"/>
            <a:ext cx="1069975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dirty="0"/>
              <a:t>Pi-O</a:t>
            </a: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593725" y="115570"/>
            <a:ext cx="10699750" cy="1098550"/>
          </a:xfrm>
        </p:spPr>
        <p:txBody>
          <a:bodyPr vert="horz" wrap="square" lIns="91440" tIns="45720" rIns="91440" bIns="45720" anchor="ctr" anchorCtr="0"/>
          <a:lstStyle/>
          <a:p>
            <a:r>
              <a:rPr dirty="0"/>
              <a:t>Rừng Lá Kim </a:t>
            </a:r>
          </a:p>
        </p:txBody>
      </p:sp>
      <p:pic>
        <p:nvPicPr>
          <p:cNvPr id="56324" name="Picture 4" descr="t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" y="1081405"/>
            <a:ext cx="11809095" cy="5697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5" name="Rectangle 2"/>
          <p:cNvSpPr/>
          <p:nvPr/>
        </p:nvSpPr>
        <p:spPr>
          <a:xfrm>
            <a:off x="396875" y="914400"/>
            <a:ext cx="5392738" cy="835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Vị trí địa lí, giới hạn:</a:t>
            </a:r>
          </a:p>
        </p:txBody>
      </p:sp>
      <p:sp>
        <p:nvSpPr>
          <p:cNvPr id="22566" name="Rectangle 11"/>
          <p:cNvSpPr txBox="1"/>
          <p:nvPr/>
        </p:nvSpPr>
        <p:spPr>
          <a:xfrm>
            <a:off x="-122237" y="1624013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22567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75" y="2133600"/>
            <a:ext cx="604202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68" name="Rectangle 2"/>
          <p:cNvSpPr/>
          <p:nvPr/>
        </p:nvSpPr>
        <p:spPr>
          <a:xfrm>
            <a:off x="479425" y="13335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22569" name="Text Box 4"/>
          <p:cNvSpPr txBox="1"/>
          <p:nvPr/>
        </p:nvSpPr>
        <p:spPr>
          <a:xfrm>
            <a:off x="314325" y="3276600"/>
            <a:ext cx="57451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Đồi núi chiếm 1/3 diện tích , hệ thống núi   cao tập trung ở phía nam 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570" name="Text Box 3"/>
          <p:cNvSpPr txBox="1"/>
          <p:nvPr/>
        </p:nvSpPr>
        <p:spPr>
          <a:xfrm>
            <a:off x="396875" y="4025900"/>
            <a:ext cx="5348288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Khí hậu: Châu Âu có khí hậu ôn hòa .</a:t>
            </a:r>
          </a:p>
        </p:txBody>
      </p:sp>
      <p:sp>
        <p:nvSpPr>
          <p:cNvPr id="61451" name="Rectangle 11"/>
          <p:cNvSpPr/>
          <p:nvPr/>
        </p:nvSpPr>
        <p:spPr>
          <a:xfrm>
            <a:off x="396875" y="5181600"/>
            <a:ext cx="5645150" cy="1108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lang="vi-VN" altLang="x-none" sz="2200" dirty="0">
                <a:latin typeface="Times New Roman" panose="02020603050405020304" pitchFamily="18" charset="0"/>
              </a:rPr>
              <a:t>- Rừng lá kim ở phía Bắc, núi cao. Rừng lá </a:t>
            </a:r>
            <a:r>
              <a:rPr sz="2200" dirty="0">
                <a:latin typeface="Times New Roman" panose="02020603050405020304" pitchFamily="18" charset="0"/>
              </a:rPr>
              <a:t>  </a:t>
            </a:r>
            <a:r>
              <a:rPr lang="vi-VN" altLang="x-none" sz="2200" dirty="0">
                <a:latin typeface="Times New Roman" panose="02020603050405020304" pitchFamily="18" charset="0"/>
              </a:rPr>
              <a:t>rộng ở Tây Âu.</a:t>
            </a:r>
          </a:p>
          <a:p>
            <a:pPr eaLnBrk="1" hangingPunct="1"/>
            <a:r>
              <a:rPr lang="vi-VN" altLang="x-none" sz="2200" dirty="0">
                <a:latin typeface="Times New Roman" panose="02020603050405020304" pitchFamily="18" charset="0"/>
              </a:rPr>
              <a:t>- Mùa đông tuyết phủ trắng gần hết châu Âu. 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396875" y="4775200"/>
            <a:ext cx="5348288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Thiên nhiên:</a:t>
            </a:r>
          </a:p>
        </p:txBody>
      </p:sp>
      <p:sp>
        <p:nvSpPr>
          <p:cNvPr id="22573" name="Text Box 4"/>
          <p:cNvSpPr txBox="1"/>
          <p:nvPr/>
        </p:nvSpPr>
        <p:spPr>
          <a:xfrm>
            <a:off x="396875" y="2209800"/>
            <a:ext cx="2773363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Địa hình 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574" name="Text Box 4"/>
          <p:cNvSpPr txBox="1"/>
          <p:nvPr/>
        </p:nvSpPr>
        <p:spPr>
          <a:xfrm>
            <a:off x="396875" y="2565400"/>
            <a:ext cx="54483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Đồng bằng chiếm 2/3 diện tích, kéo d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từ tây sang đông.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468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/>
          </p:cNvSpPr>
          <p:nvPr>
            <p:ph type="title" idx="4294967295"/>
          </p:nvPr>
        </p:nvSpPr>
        <p:spPr>
          <a:xfrm>
            <a:off x="396875" y="914400"/>
            <a:ext cx="5392738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52230" name="Rectangle 11"/>
          <p:cNvSpPr txBox="1"/>
          <p:nvPr/>
        </p:nvSpPr>
        <p:spPr>
          <a:xfrm>
            <a:off x="296863" y="1638300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52231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75" y="2133600"/>
            <a:ext cx="604202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2" name="Rectangle 2"/>
          <p:cNvSpPr/>
          <p:nvPr/>
        </p:nvSpPr>
        <p:spPr>
          <a:xfrm>
            <a:off x="479425" y="13335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52233" name="Text Box 4"/>
          <p:cNvSpPr txBox="1"/>
          <p:nvPr/>
        </p:nvSpPr>
        <p:spPr>
          <a:xfrm>
            <a:off x="314325" y="3276600"/>
            <a:ext cx="57451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Đồi núi chiếm 1/3 diện tích , hệ thống núi   cao tập trung ở phía nam 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34" name="Text Box 3"/>
          <p:cNvSpPr txBox="1"/>
          <p:nvPr/>
        </p:nvSpPr>
        <p:spPr>
          <a:xfrm>
            <a:off x="396875" y="4025900"/>
            <a:ext cx="5348288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Khí hậu: Châu Âu có khí hậu ôn hòa .</a:t>
            </a:r>
          </a:p>
        </p:txBody>
      </p:sp>
      <p:sp>
        <p:nvSpPr>
          <p:cNvPr id="61451" name="Rectangle 11"/>
          <p:cNvSpPr/>
          <p:nvPr/>
        </p:nvSpPr>
        <p:spPr>
          <a:xfrm>
            <a:off x="396875" y="5181600"/>
            <a:ext cx="5645150" cy="1108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lang="vi-VN" altLang="x-none" sz="2200" dirty="0">
                <a:latin typeface="Times New Roman" panose="02020603050405020304" pitchFamily="18" charset="0"/>
              </a:rPr>
              <a:t>- Rừng lá kim ở phía Bắc, núi cao. Rừng lá</a:t>
            </a:r>
            <a:r>
              <a:rPr sz="2200" dirty="0">
                <a:latin typeface="Times New Roman" panose="02020603050405020304" pitchFamily="18" charset="0"/>
              </a:rPr>
              <a:t>  </a:t>
            </a:r>
            <a:r>
              <a:rPr lang="vi-VN" altLang="x-none" sz="2200" dirty="0">
                <a:latin typeface="Times New Roman" panose="02020603050405020304" pitchFamily="18" charset="0"/>
              </a:rPr>
              <a:t> rộng ở Tây Âu.</a:t>
            </a:r>
          </a:p>
          <a:p>
            <a:pPr eaLnBrk="1" hangingPunct="1"/>
            <a:r>
              <a:rPr lang="vi-VN" altLang="x-none" sz="2200" dirty="0">
                <a:latin typeface="Times New Roman" panose="02020603050405020304" pitchFamily="18" charset="0"/>
              </a:rPr>
              <a:t>- Mùa đông tuyết phủ trắng gần hết châu Âu. 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396875" y="4775200"/>
            <a:ext cx="5348288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Thiên nhiên:</a:t>
            </a:r>
          </a:p>
        </p:txBody>
      </p:sp>
      <p:sp>
        <p:nvSpPr>
          <p:cNvPr id="52237" name="Text Box 4"/>
          <p:cNvSpPr txBox="1"/>
          <p:nvPr/>
        </p:nvSpPr>
        <p:spPr>
          <a:xfrm>
            <a:off x="396875" y="2209800"/>
            <a:ext cx="2773363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Địa hình 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38" name="Text Box 4"/>
          <p:cNvSpPr txBox="1"/>
          <p:nvPr/>
        </p:nvSpPr>
        <p:spPr>
          <a:xfrm>
            <a:off x="396875" y="2565400"/>
            <a:ext cx="54483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Đồng bằng chiếm 2/3 diện tích, kéo d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từ tây sang đông.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492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52232" grpId="0"/>
      <p:bldP spid="52233" grpId="0"/>
      <p:bldP spid="52234" grpId="0"/>
      <p:bldP spid="61451" grpId="0"/>
      <p:bldP spid="2" grpId="0"/>
      <p:bldP spid="52237" grpId="0"/>
      <p:bldP spid="522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21505"/>
          <p:cNvGraphicFramePr>
            <a:graphicFrameLocks noGrp="1"/>
          </p:cNvGraphicFramePr>
          <p:nvPr>
            <p:ph idx="1"/>
          </p:nvPr>
        </p:nvGraphicFramePr>
        <p:xfrm>
          <a:off x="593725" y="1905000"/>
          <a:ext cx="10699750" cy="3875102"/>
        </p:xfrm>
        <a:graphic>
          <a:graphicData uri="http://schemas.openxmlformats.org/drawingml/2006/table">
            <a:tbl>
              <a:tblPr/>
              <a:tblGrid>
                <a:gridCol w="518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Châu lục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Dân số năm 2004 (triệu người)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Á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3875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Mĩ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876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Phi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884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Âu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728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Đại Dương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33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Châu Nam Cực</a:t>
                      </a:r>
                      <a:endParaRPr lang="en-US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0</a:t>
                      </a:r>
                      <a:endParaRPr lang="vi-VN" altLang="x-none" sz="2400" b="1" dirty="0">
                        <a:latin typeface="Times New Roman" panose="02020603050405020304" pitchFamily="18" charset="0"/>
                      </a:endParaRPr>
                    </a:p>
                  </a:txBody>
                  <a:tcPr marL="118886" marR="118886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angle 11"/>
          <p:cNvSpPr txBox="1"/>
          <p:nvPr/>
        </p:nvSpPr>
        <p:spPr>
          <a:xfrm>
            <a:off x="-401637" y="1066800"/>
            <a:ext cx="9029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Dân cư và hoạt động kinh tế ở châu Âu:</a:t>
            </a:r>
          </a:p>
        </p:txBody>
      </p:sp>
      <p:sp>
        <p:nvSpPr>
          <p:cNvPr id="16" name="Oval 52"/>
          <p:cNvSpPr/>
          <p:nvPr/>
        </p:nvSpPr>
        <p:spPr>
          <a:xfrm>
            <a:off x="7786688" y="4114800"/>
            <a:ext cx="1584325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34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1"/>
          <p:cNvPicPr>
            <a:picLocks noChangeAspect="1"/>
          </p:cNvPicPr>
          <p:nvPr/>
        </p:nvPicPr>
        <p:blipFill>
          <a:blip r:embed="rId2">
            <a:lum bright="-23999" contrast="42000"/>
          </a:blip>
          <a:srcRect l="3334" t="3256" r="2499" b="10991"/>
          <a:stretch>
            <a:fillRect/>
          </a:stretch>
        </p:blipFill>
        <p:spPr>
          <a:xfrm>
            <a:off x="14605" y="99060"/>
            <a:ext cx="11887200" cy="685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Freeform 6"/>
          <p:cNvSpPr/>
          <p:nvPr/>
        </p:nvSpPr>
        <p:spPr>
          <a:xfrm>
            <a:off x="5665788" y="1138238"/>
            <a:ext cx="1968500" cy="1265237"/>
          </a:xfrm>
          <a:custGeom>
            <a:avLst/>
            <a:gdLst>
              <a:gd name="txL" fmla="*/ 0 w 954"/>
              <a:gd name="txT" fmla="*/ 0 h 797"/>
              <a:gd name="txR" fmla="*/ 954 w 954"/>
              <a:gd name="txB" fmla="*/ 797 h 79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54" h="797">
                <a:moveTo>
                  <a:pt x="213" y="288"/>
                </a:moveTo>
                <a:cubicBezTo>
                  <a:pt x="210" y="264"/>
                  <a:pt x="194" y="213"/>
                  <a:pt x="222" y="204"/>
                </a:cubicBezTo>
                <a:cubicBezTo>
                  <a:pt x="226" y="187"/>
                  <a:pt x="237" y="182"/>
                  <a:pt x="252" y="177"/>
                </a:cubicBezTo>
                <a:cubicBezTo>
                  <a:pt x="259" y="166"/>
                  <a:pt x="264" y="167"/>
                  <a:pt x="270" y="156"/>
                </a:cubicBezTo>
                <a:cubicBezTo>
                  <a:pt x="274" y="150"/>
                  <a:pt x="282" y="138"/>
                  <a:pt x="282" y="138"/>
                </a:cubicBezTo>
                <a:cubicBezTo>
                  <a:pt x="283" y="131"/>
                  <a:pt x="281" y="123"/>
                  <a:pt x="285" y="117"/>
                </a:cubicBezTo>
                <a:cubicBezTo>
                  <a:pt x="289" y="112"/>
                  <a:pt x="303" y="111"/>
                  <a:pt x="303" y="111"/>
                </a:cubicBezTo>
                <a:cubicBezTo>
                  <a:pt x="314" y="95"/>
                  <a:pt x="301" y="60"/>
                  <a:pt x="324" y="57"/>
                </a:cubicBezTo>
                <a:cubicBezTo>
                  <a:pt x="335" y="55"/>
                  <a:pt x="337" y="63"/>
                  <a:pt x="357" y="54"/>
                </a:cubicBezTo>
                <a:cubicBezTo>
                  <a:pt x="377" y="45"/>
                  <a:pt x="414" y="6"/>
                  <a:pt x="441" y="3"/>
                </a:cubicBezTo>
                <a:cubicBezTo>
                  <a:pt x="468" y="0"/>
                  <a:pt x="498" y="21"/>
                  <a:pt x="522" y="33"/>
                </a:cubicBezTo>
                <a:cubicBezTo>
                  <a:pt x="546" y="45"/>
                  <a:pt x="579" y="66"/>
                  <a:pt x="588" y="78"/>
                </a:cubicBezTo>
                <a:cubicBezTo>
                  <a:pt x="597" y="90"/>
                  <a:pt x="573" y="105"/>
                  <a:pt x="573" y="105"/>
                </a:cubicBezTo>
                <a:cubicBezTo>
                  <a:pt x="569" y="122"/>
                  <a:pt x="567" y="126"/>
                  <a:pt x="570" y="144"/>
                </a:cubicBezTo>
                <a:cubicBezTo>
                  <a:pt x="586" y="140"/>
                  <a:pt x="594" y="135"/>
                  <a:pt x="612" y="132"/>
                </a:cubicBezTo>
                <a:cubicBezTo>
                  <a:pt x="614" y="114"/>
                  <a:pt x="612" y="91"/>
                  <a:pt x="633" y="105"/>
                </a:cubicBezTo>
                <a:cubicBezTo>
                  <a:pt x="663" y="102"/>
                  <a:pt x="666" y="103"/>
                  <a:pt x="651" y="81"/>
                </a:cubicBezTo>
                <a:cubicBezTo>
                  <a:pt x="663" y="73"/>
                  <a:pt x="666" y="76"/>
                  <a:pt x="678" y="84"/>
                </a:cubicBezTo>
                <a:cubicBezTo>
                  <a:pt x="685" y="105"/>
                  <a:pt x="733" y="95"/>
                  <a:pt x="702" y="75"/>
                </a:cubicBezTo>
                <a:cubicBezTo>
                  <a:pt x="701" y="71"/>
                  <a:pt x="694" y="58"/>
                  <a:pt x="702" y="54"/>
                </a:cubicBezTo>
                <a:cubicBezTo>
                  <a:pt x="705" y="52"/>
                  <a:pt x="708" y="59"/>
                  <a:pt x="711" y="60"/>
                </a:cubicBezTo>
                <a:cubicBezTo>
                  <a:pt x="717" y="63"/>
                  <a:pt x="729" y="66"/>
                  <a:pt x="729" y="66"/>
                </a:cubicBezTo>
                <a:cubicBezTo>
                  <a:pt x="736" y="65"/>
                  <a:pt x="743" y="65"/>
                  <a:pt x="750" y="63"/>
                </a:cubicBezTo>
                <a:cubicBezTo>
                  <a:pt x="753" y="62"/>
                  <a:pt x="756" y="56"/>
                  <a:pt x="759" y="57"/>
                </a:cubicBezTo>
                <a:cubicBezTo>
                  <a:pt x="762" y="58"/>
                  <a:pt x="760" y="64"/>
                  <a:pt x="762" y="66"/>
                </a:cubicBezTo>
                <a:cubicBezTo>
                  <a:pt x="764" y="68"/>
                  <a:pt x="768" y="68"/>
                  <a:pt x="771" y="69"/>
                </a:cubicBezTo>
                <a:cubicBezTo>
                  <a:pt x="808" y="64"/>
                  <a:pt x="790" y="56"/>
                  <a:pt x="831" y="60"/>
                </a:cubicBezTo>
                <a:cubicBezTo>
                  <a:pt x="834" y="75"/>
                  <a:pt x="843" y="88"/>
                  <a:pt x="858" y="93"/>
                </a:cubicBezTo>
                <a:cubicBezTo>
                  <a:pt x="861" y="103"/>
                  <a:pt x="873" y="120"/>
                  <a:pt x="873" y="120"/>
                </a:cubicBezTo>
                <a:cubicBezTo>
                  <a:pt x="875" y="172"/>
                  <a:pt x="878" y="219"/>
                  <a:pt x="882" y="270"/>
                </a:cubicBezTo>
                <a:cubicBezTo>
                  <a:pt x="885" y="306"/>
                  <a:pt x="877" y="328"/>
                  <a:pt x="906" y="348"/>
                </a:cubicBezTo>
                <a:cubicBezTo>
                  <a:pt x="912" y="366"/>
                  <a:pt x="919" y="377"/>
                  <a:pt x="930" y="393"/>
                </a:cubicBezTo>
                <a:cubicBezTo>
                  <a:pt x="934" y="398"/>
                  <a:pt x="932" y="406"/>
                  <a:pt x="936" y="411"/>
                </a:cubicBezTo>
                <a:cubicBezTo>
                  <a:pt x="941" y="419"/>
                  <a:pt x="948" y="438"/>
                  <a:pt x="948" y="438"/>
                </a:cubicBezTo>
                <a:cubicBezTo>
                  <a:pt x="942" y="487"/>
                  <a:pt x="954" y="452"/>
                  <a:pt x="882" y="465"/>
                </a:cubicBezTo>
                <a:cubicBezTo>
                  <a:pt x="876" y="466"/>
                  <a:pt x="875" y="475"/>
                  <a:pt x="870" y="477"/>
                </a:cubicBezTo>
                <a:cubicBezTo>
                  <a:pt x="863" y="467"/>
                  <a:pt x="858" y="463"/>
                  <a:pt x="846" y="459"/>
                </a:cubicBezTo>
                <a:cubicBezTo>
                  <a:pt x="834" y="460"/>
                  <a:pt x="822" y="458"/>
                  <a:pt x="810" y="462"/>
                </a:cubicBezTo>
                <a:cubicBezTo>
                  <a:pt x="807" y="463"/>
                  <a:pt x="809" y="468"/>
                  <a:pt x="807" y="471"/>
                </a:cubicBezTo>
                <a:cubicBezTo>
                  <a:pt x="801" y="482"/>
                  <a:pt x="792" y="498"/>
                  <a:pt x="783" y="507"/>
                </a:cubicBezTo>
                <a:cubicBezTo>
                  <a:pt x="789" y="546"/>
                  <a:pt x="777" y="516"/>
                  <a:pt x="807" y="531"/>
                </a:cubicBezTo>
                <a:cubicBezTo>
                  <a:pt x="810" y="532"/>
                  <a:pt x="808" y="538"/>
                  <a:pt x="810" y="540"/>
                </a:cubicBezTo>
                <a:cubicBezTo>
                  <a:pt x="815" y="545"/>
                  <a:pt x="828" y="552"/>
                  <a:pt x="828" y="552"/>
                </a:cubicBezTo>
                <a:cubicBezTo>
                  <a:pt x="824" y="576"/>
                  <a:pt x="814" y="573"/>
                  <a:pt x="807" y="594"/>
                </a:cubicBezTo>
                <a:cubicBezTo>
                  <a:pt x="808" y="606"/>
                  <a:pt x="816" y="658"/>
                  <a:pt x="810" y="681"/>
                </a:cubicBezTo>
                <a:cubicBezTo>
                  <a:pt x="799" y="680"/>
                  <a:pt x="786" y="682"/>
                  <a:pt x="777" y="675"/>
                </a:cubicBezTo>
                <a:cubicBezTo>
                  <a:pt x="772" y="671"/>
                  <a:pt x="773" y="661"/>
                  <a:pt x="768" y="657"/>
                </a:cubicBezTo>
                <a:cubicBezTo>
                  <a:pt x="757" y="649"/>
                  <a:pt x="743" y="646"/>
                  <a:pt x="732" y="639"/>
                </a:cubicBezTo>
                <a:cubicBezTo>
                  <a:pt x="718" y="629"/>
                  <a:pt x="726" y="634"/>
                  <a:pt x="705" y="627"/>
                </a:cubicBezTo>
                <a:cubicBezTo>
                  <a:pt x="702" y="626"/>
                  <a:pt x="696" y="624"/>
                  <a:pt x="696" y="624"/>
                </a:cubicBezTo>
                <a:cubicBezTo>
                  <a:pt x="671" y="599"/>
                  <a:pt x="686" y="570"/>
                  <a:pt x="654" y="549"/>
                </a:cubicBezTo>
                <a:cubicBezTo>
                  <a:pt x="643" y="550"/>
                  <a:pt x="632" y="549"/>
                  <a:pt x="621" y="552"/>
                </a:cubicBezTo>
                <a:cubicBezTo>
                  <a:pt x="618" y="553"/>
                  <a:pt x="618" y="558"/>
                  <a:pt x="615" y="561"/>
                </a:cubicBezTo>
                <a:cubicBezTo>
                  <a:pt x="612" y="564"/>
                  <a:pt x="609" y="566"/>
                  <a:pt x="606" y="567"/>
                </a:cubicBezTo>
                <a:cubicBezTo>
                  <a:pt x="597" y="569"/>
                  <a:pt x="588" y="569"/>
                  <a:pt x="579" y="570"/>
                </a:cubicBezTo>
                <a:cubicBezTo>
                  <a:pt x="567" y="588"/>
                  <a:pt x="563" y="607"/>
                  <a:pt x="552" y="624"/>
                </a:cubicBezTo>
                <a:cubicBezTo>
                  <a:pt x="549" y="657"/>
                  <a:pt x="547" y="681"/>
                  <a:pt x="513" y="687"/>
                </a:cubicBezTo>
                <a:cubicBezTo>
                  <a:pt x="506" y="697"/>
                  <a:pt x="501" y="701"/>
                  <a:pt x="489" y="705"/>
                </a:cubicBezTo>
                <a:cubicBezTo>
                  <a:pt x="497" y="718"/>
                  <a:pt x="494" y="723"/>
                  <a:pt x="486" y="735"/>
                </a:cubicBezTo>
                <a:cubicBezTo>
                  <a:pt x="483" y="759"/>
                  <a:pt x="482" y="769"/>
                  <a:pt x="459" y="777"/>
                </a:cubicBezTo>
                <a:cubicBezTo>
                  <a:pt x="450" y="749"/>
                  <a:pt x="440" y="721"/>
                  <a:pt x="423" y="696"/>
                </a:cubicBezTo>
                <a:cubicBezTo>
                  <a:pt x="419" y="691"/>
                  <a:pt x="419" y="684"/>
                  <a:pt x="417" y="678"/>
                </a:cubicBezTo>
                <a:cubicBezTo>
                  <a:pt x="410" y="657"/>
                  <a:pt x="392" y="642"/>
                  <a:pt x="375" y="630"/>
                </a:cubicBezTo>
                <a:cubicBezTo>
                  <a:pt x="359" y="620"/>
                  <a:pt x="356" y="606"/>
                  <a:pt x="339" y="600"/>
                </a:cubicBezTo>
                <a:cubicBezTo>
                  <a:pt x="310" y="610"/>
                  <a:pt x="344" y="642"/>
                  <a:pt x="357" y="651"/>
                </a:cubicBezTo>
                <a:cubicBezTo>
                  <a:pt x="361" y="663"/>
                  <a:pt x="369" y="666"/>
                  <a:pt x="378" y="675"/>
                </a:cubicBezTo>
                <a:cubicBezTo>
                  <a:pt x="375" y="734"/>
                  <a:pt x="387" y="746"/>
                  <a:pt x="339" y="762"/>
                </a:cubicBezTo>
                <a:cubicBezTo>
                  <a:pt x="346" y="752"/>
                  <a:pt x="353" y="748"/>
                  <a:pt x="360" y="738"/>
                </a:cubicBezTo>
                <a:cubicBezTo>
                  <a:pt x="359" y="729"/>
                  <a:pt x="361" y="719"/>
                  <a:pt x="357" y="711"/>
                </a:cubicBezTo>
                <a:cubicBezTo>
                  <a:pt x="351" y="700"/>
                  <a:pt x="330" y="698"/>
                  <a:pt x="321" y="690"/>
                </a:cubicBezTo>
                <a:cubicBezTo>
                  <a:pt x="309" y="680"/>
                  <a:pt x="304" y="666"/>
                  <a:pt x="291" y="657"/>
                </a:cubicBezTo>
                <a:cubicBezTo>
                  <a:pt x="286" y="642"/>
                  <a:pt x="286" y="629"/>
                  <a:pt x="270" y="624"/>
                </a:cubicBezTo>
                <a:cubicBezTo>
                  <a:pt x="257" y="625"/>
                  <a:pt x="244" y="624"/>
                  <a:pt x="231" y="627"/>
                </a:cubicBezTo>
                <a:cubicBezTo>
                  <a:pt x="224" y="629"/>
                  <a:pt x="213" y="639"/>
                  <a:pt x="213" y="639"/>
                </a:cubicBezTo>
                <a:cubicBezTo>
                  <a:pt x="203" y="654"/>
                  <a:pt x="198" y="662"/>
                  <a:pt x="183" y="672"/>
                </a:cubicBezTo>
                <a:cubicBezTo>
                  <a:pt x="177" y="689"/>
                  <a:pt x="158" y="697"/>
                  <a:pt x="150" y="714"/>
                </a:cubicBezTo>
                <a:cubicBezTo>
                  <a:pt x="136" y="745"/>
                  <a:pt x="129" y="772"/>
                  <a:pt x="99" y="792"/>
                </a:cubicBezTo>
                <a:cubicBezTo>
                  <a:pt x="17" y="788"/>
                  <a:pt x="49" y="797"/>
                  <a:pt x="9" y="771"/>
                </a:cubicBezTo>
                <a:cubicBezTo>
                  <a:pt x="7" y="765"/>
                  <a:pt x="5" y="759"/>
                  <a:pt x="3" y="753"/>
                </a:cubicBezTo>
                <a:cubicBezTo>
                  <a:pt x="2" y="750"/>
                  <a:pt x="0" y="744"/>
                  <a:pt x="0" y="744"/>
                </a:cubicBezTo>
                <a:cubicBezTo>
                  <a:pt x="3" y="701"/>
                  <a:pt x="3" y="711"/>
                  <a:pt x="12" y="684"/>
                </a:cubicBezTo>
                <a:cubicBezTo>
                  <a:pt x="13" y="667"/>
                  <a:pt x="9" y="649"/>
                  <a:pt x="15" y="633"/>
                </a:cubicBezTo>
                <a:cubicBezTo>
                  <a:pt x="17" y="627"/>
                  <a:pt x="33" y="627"/>
                  <a:pt x="33" y="627"/>
                </a:cubicBezTo>
                <a:cubicBezTo>
                  <a:pt x="61" y="629"/>
                  <a:pt x="76" y="634"/>
                  <a:pt x="102" y="630"/>
                </a:cubicBezTo>
                <a:cubicBezTo>
                  <a:pt x="115" y="592"/>
                  <a:pt x="119" y="638"/>
                  <a:pt x="111" y="561"/>
                </a:cubicBezTo>
                <a:cubicBezTo>
                  <a:pt x="110" y="548"/>
                  <a:pt x="101" y="548"/>
                  <a:pt x="96" y="534"/>
                </a:cubicBezTo>
                <a:cubicBezTo>
                  <a:pt x="94" y="528"/>
                  <a:pt x="90" y="516"/>
                  <a:pt x="90" y="516"/>
                </a:cubicBezTo>
                <a:cubicBezTo>
                  <a:pt x="91" y="513"/>
                  <a:pt x="90" y="509"/>
                  <a:pt x="93" y="507"/>
                </a:cubicBezTo>
                <a:cubicBezTo>
                  <a:pt x="98" y="503"/>
                  <a:pt x="111" y="501"/>
                  <a:pt x="111" y="501"/>
                </a:cubicBezTo>
                <a:cubicBezTo>
                  <a:pt x="119" y="488"/>
                  <a:pt x="147" y="470"/>
                  <a:pt x="162" y="465"/>
                </a:cubicBezTo>
                <a:cubicBezTo>
                  <a:pt x="166" y="459"/>
                  <a:pt x="170" y="453"/>
                  <a:pt x="174" y="447"/>
                </a:cubicBezTo>
                <a:cubicBezTo>
                  <a:pt x="176" y="444"/>
                  <a:pt x="180" y="438"/>
                  <a:pt x="180" y="438"/>
                </a:cubicBezTo>
                <a:cubicBezTo>
                  <a:pt x="181" y="430"/>
                  <a:pt x="180" y="422"/>
                  <a:pt x="183" y="414"/>
                </a:cubicBezTo>
                <a:cubicBezTo>
                  <a:pt x="185" y="407"/>
                  <a:pt x="195" y="396"/>
                  <a:pt x="195" y="396"/>
                </a:cubicBezTo>
                <a:cubicBezTo>
                  <a:pt x="200" y="368"/>
                  <a:pt x="206" y="379"/>
                  <a:pt x="225" y="366"/>
                </a:cubicBezTo>
                <a:cubicBezTo>
                  <a:pt x="233" y="354"/>
                  <a:pt x="235" y="342"/>
                  <a:pt x="243" y="330"/>
                </a:cubicBezTo>
                <a:cubicBezTo>
                  <a:pt x="272" y="336"/>
                  <a:pt x="259" y="354"/>
                  <a:pt x="291" y="360"/>
                </a:cubicBezTo>
                <a:cubicBezTo>
                  <a:pt x="321" y="350"/>
                  <a:pt x="289" y="292"/>
                  <a:pt x="270" y="279"/>
                </a:cubicBezTo>
                <a:cubicBezTo>
                  <a:pt x="261" y="280"/>
                  <a:pt x="252" y="280"/>
                  <a:pt x="243" y="282"/>
                </a:cubicBezTo>
                <a:cubicBezTo>
                  <a:pt x="232" y="285"/>
                  <a:pt x="230" y="296"/>
                  <a:pt x="219" y="300"/>
                </a:cubicBezTo>
                <a:cubicBezTo>
                  <a:pt x="212" y="280"/>
                  <a:pt x="213" y="276"/>
                  <a:pt x="213" y="288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Freeform 7"/>
          <p:cNvSpPr/>
          <p:nvPr/>
        </p:nvSpPr>
        <p:spPr>
          <a:xfrm>
            <a:off x="5789613" y="1581150"/>
            <a:ext cx="185737" cy="273050"/>
          </a:xfrm>
          <a:custGeom>
            <a:avLst/>
            <a:gdLst>
              <a:gd name="txL" fmla="*/ 0 w 90"/>
              <a:gd name="txT" fmla="*/ 0 h 172"/>
              <a:gd name="txR" fmla="*/ 90 w 90"/>
              <a:gd name="txB" fmla="*/ 172 h 17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0" h="172">
                <a:moveTo>
                  <a:pt x="39" y="0"/>
                </a:moveTo>
                <a:cubicBezTo>
                  <a:pt x="32" y="1"/>
                  <a:pt x="24" y="0"/>
                  <a:pt x="18" y="3"/>
                </a:cubicBezTo>
                <a:cubicBezTo>
                  <a:pt x="11" y="6"/>
                  <a:pt x="14" y="17"/>
                  <a:pt x="12" y="24"/>
                </a:cubicBezTo>
                <a:cubicBezTo>
                  <a:pt x="10" y="30"/>
                  <a:pt x="6" y="42"/>
                  <a:pt x="6" y="42"/>
                </a:cubicBezTo>
                <a:cubicBezTo>
                  <a:pt x="7" y="54"/>
                  <a:pt x="5" y="67"/>
                  <a:pt x="9" y="78"/>
                </a:cubicBezTo>
                <a:cubicBezTo>
                  <a:pt x="10" y="82"/>
                  <a:pt x="20" y="77"/>
                  <a:pt x="21" y="81"/>
                </a:cubicBezTo>
                <a:cubicBezTo>
                  <a:pt x="38" y="172"/>
                  <a:pt x="0" y="143"/>
                  <a:pt x="33" y="165"/>
                </a:cubicBezTo>
                <a:cubicBezTo>
                  <a:pt x="90" y="160"/>
                  <a:pt x="55" y="164"/>
                  <a:pt x="81" y="138"/>
                </a:cubicBezTo>
                <a:cubicBezTo>
                  <a:pt x="86" y="122"/>
                  <a:pt x="86" y="127"/>
                  <a:pt x="81" y="102"/>
                </a:cubicBezTo>
                <a:cubicBezTo>
                  <a:pt x="77" y="83"/>
                  <a:pt x="68" y="65"/>
                  <a:pt x="60" y="48"/>
                </a:cubicBezTo>
                <a:cubicBezTo>
                  <a:pt x="51" y="30"/>
                  <a:pt x="54" y="15"/>
                  <a:pt x="39" y="0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Freeform 8"/>
          <p:cNvSpPr/>
          <p:nvPr/>
        </p:nvSpPr>
        <p:spPr>
          <a:xfrm>
            <a:off x="5668963" y="1685925"/>
            <a:ext cx="138112" cy="161925"/>
          </a:xfrm>
          <a:custGeom>
            <a:avLst/>
            <a:gdLst>
              <a:gd name="txL" fmla="*/ 0 w 67"/>
              <a:gd name="txT" fmla="*/ 0 h 102"/>
              <a:gd name="txR" fmla="*/ 67 w 67"/>
              <a:gd name="txB" fmla="*/ 102 h 10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7" h="102">
                <a:moveTo>
                  <a:pt x="55" y="0"/>
                </a:moveTo>
                <a:cubicBezTo>
                  <a:pt x="49" y="1"/>
                  <a:pt x="42" y="0"/>
                  <a:pt x="37" y="3"/>
                </a:cubicBezTo>
                <a:cubicBezTo>
                  <a:pt x="34" y="5"/>
                  <a:pt x="34" y="10"/>
                  <a:pt x="31" y="12"/>
                </a:cubicBezTo>
                <a:cubicBezTo>
                  <a:pt x="26" y="15"/>
                  <a:pt x="13" y="18"/>
                  <a:pt x="13" y="18"/>
                </a:cubicBezTo>
                <a:cubicBezTo>
                  <a:pt x="0" y="57"/>
                  <a:pt x="7" y="30"/>
                  <a:pt x="10" y="102"/>
                </a:cubicBezTo>
                <a:cubicBezTo>
                  <a:pt x="28" y="99"/>
                  <a:pt x="33" y="95"/>
                  <a:pt x="49" y="90"/>
                </a:cubicBezTo>
                <a:cubicBezTo>
                  <a:pt x="50" y="86"/>
                  <a:pt x="50" y="81"/>
                  <a:pt x="52" y="78"/>
                </a:cubicBezTo>
                <a:cubicBezTo>
                  <a:pt x="54" y="75"/>
                  <a:pt x="60" y="75"/>
                  <a:pt x="61" y="72"/>
                </a:cubicBezTo>
                <a:cubicBezTo>
                  <a:pt x="65" y="60"/>
                  <a:pt x="63" y="45"/>
                  <a:pt x="67" y="33"/>
                </a:cubicBezTo>
                <a:cubicBezTo>
                  <a:pt x="63" y="26"/>
                  <a:pt x="50" y="5"/>
                  <a:pt x="55" y="0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Freeform 9"/>
          <p:cNvSpPr/>
          <p:nvPr/>
        </p:nvSpPr>
        <p:spPr>
          <a:xfrm>
            <a:off x="5399088" y="1316038"/>
            <a:ext cx="222250" cy="104775"/>
          </a:xfrm>
          <a:custGeom>
            <a:avLst/>
            <a:gdLst>
              <a:gd name="txL" fmla="*/ 0 w 108"/>
              <a:gd name="txT" fmla="*/ 0 h 66"/>
              <a:gd name="txR" fmla="*/ 108 w 108"/>
              <a:gd name="txB" fmla="*/ 66 h 6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8" h="66">
                <a:moveTo>
                  <a:pt x="108" y="26"/>
                </a:moveTo>
                <a:cubicBezTo>
                  <a:pt x="91" y="20"/>
                  <a:pt x="75" y="14"/>
                  <a:pt x="57" y="8"/>
                </a:cubicBezTo>
                <a:cubicBezTo>
                  <a:pt x="51" y="6"/>
                  <a:pt x="39" y="2"/>
                  <a:pt x="39" y="2"/>
                </a:cubicBezTo>
                <a:cubicBezTo>
                  <a:pt x="31" y="3"/>
                  <a:pt x="22" y="0"/>
                  <a:pt x="15" y="5"/>
                </a:cubicBezTo>
                <a:cubicBezTo>
                  <a:pt x="15" y="5"/>
                  <a:pt x="1" y="38"/>
                  <a:pt x="0" y="41"/>
                </a:cubicBezTo>
                <a:cubicBezTo>
                  <a:pt x="9" y="50"/>
                  <a:pt x="17" y="52"/>
                  <a:pt x="27" y="59"/>
                </a:cubicBezTo>
                <a:cubicBezTo>
                  <a:pt x="68" y="57"/>
                  <a:pt x="101" y="66"/>
                  <a:pt x="108" y="26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/>
          <p:nvPr/>
        </p:nvSpPr>
        <p:spPr>
          <a:xfrm>
            <a:off x="6172200" y="2195513"/>
            <a:ext cx="71438" cy="95250"/>
          </a:xfrm>
          <a:custGeom>
            <a:avLst/>
            <a:gdLst>
              <a:gd name="txL" fmla="*/ 0 w 34"/>
              <a:gd name="txT" fmla="*/ 0 h 60"/>
              <a:gd name="txR" fmla="*/ 34 w 34"/>
              <a:gd name="txB" fmla="*/ 60 h 60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34" h="60">
                <a:moveTo>
                  <a:pt x="18" y="0"/>
                </a:moveTo>
                <a:cubicBezTo>
                  <a:pt x="11" y="11"/>
                  <a:pt x="4" y="24"/>
                  <a:pt x="0" y="36"/>
                </a:cubicBezTo>
                <a:cubicBezTo>
                  <a:pt x="1" y="40"/>
                  <a:pt x="0" y="45"/>
                  <a:pt x="3" y="48"/>
                </a:cubicBezTo>
                <a:cubicBezTo>
                  <a:pt x="8" y="53"/>
                  <a:pt x="21" y="60"/>
                  <a:pt x="21" y="60"/>
                </a:cubicBezTo>
                <a:cubicBezTo>
                  <a:pt x="28" y="39"/>
                  <a:pt x="23" y="47"/>
                  <a:pt x="33" y="33"/>
                </a:cubicBezTo>
                <a:cubicBezTo>
                  <a:pt x="32" y="23"/>
                  <a:pt x="34" y="10"/>
                  <a:pt x="27" y="3"/>
                </a:cubicBezTo>
                <a:cubicBezTo>
                  <a:pt x="25" y="1"/>
                  <a:pt x="18" y="0"/>
                  <a:pt x="18" y="0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13"/>
          <p:cNvSpPr/>
          <p:nvPr/>
        </p:nvSpPr>
        <p:spPr>
          <a:xfrm>
            <a:off x="7121525" y="1004888"/>
            <a:ext cx="238125" cy="195262"/>
          </a:xfrm>
          <a:custGeom>
            <a:avLst/>
            <a:gdLst>
              <a:gd name="txL" fmla="*/ 0 w 115"/>
              <a:gd name="txT" fmla="*/ 0 h 123"/>
              <a:gd name="txR" fmla="*/ 115 w 115"/>
              <a:gd name="txB" fmla="*/ 123 h 12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15" h="123">
                <a:moveTo>
                  <a:pt x="107" y="0"/>
                </a:moveTo>
                <a:cubicBezTo>
                  <a:pt x="85" y="5"/>
                  <a:pt x="70" y="9"/>
                  <a:pt x="47" y="12"/>
                </a:cubicBezTo>
                <a:cubicBezTo>
                  <a:pt x="33" y="26"/>
                  <a:pt x="33" y="46"/>
                  <a:pt x="14" y="51"/>
                </a:cubicBezTo>
                <a:cubicBezTo>
                  <a:pt x="9" y="67"/>
                  <a:pt x="0" y="85"/>
                  <a:pt x="11" y="102"/>
                </a:cubicBezTo>
                <a:cubicBezTo>
                  <a:pt x="15" y="108"/>
                  <a:pt x="25" y="104"/>
                  <a:pt x="32" y="105"/>
                </a:cubicBezTo>
                <a:cubicBezTo>
                  <a:pt x="46" y="119"/>
                  <a:pt x="46" y="123"/>
                  <a:pt x="77" y="111"/>
                </a:cubicBezTo>
                <a:cubicBezTo>
                  <a:pt x="80" y="110"/>
                  <a:pt x="74" y="105"/>
                  <a:pt x="71" y="102"/>
                </a:cubicBezTo>
                <a:cubicBezTo>
                  <a:pt x="64" y="95"/>
                  <a:pt x="44" y="90"/>
                  <a:pt x="44" y="90"/>
                </a:cubicBezTo>
                <a:cubicBezTo>
                  <a:pt x="45" y="80"/>
                  <a:pt x="44" y="70"/>
                  <a:pt x="47" y="60"/>
                </a:cubicBezTo>
                <a:cubicBezTo>
                  <a:pt x="50" y="52"/>
                  <a:pt x="74" y="48"/>
                  <a:pt x="83" y="42"/>
                </a:cubicBezTo>
                <a:cubicBezTo>
                  <a:pt x="88" y="28"/>
                  <a:pt x="97" y="31"/>
                  <a:pt x="110" y="27"/>
                </a:cubicBezTo>
                <a:cubicBezTo>
                  <a:pt x="113" y="17"/>
                  <a:pt x="115" y="8"/>
                  <a:pt x="107" y="0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/>
          <p:nvPr/>
        </p:nvSpPr>
        <p:spPr>
          <a:xfrm>
            <a:off x="6470650" y="2274888"/>
            <a:ext cx="55563" cy="60325"/>
          </a:xfrm>
          <a:custGeom>
            <a:avLst/>
            <a:gdLst>
              <a:gd name="txL" fmla="*/ 0 w 27"/>
              <a:gd name="txT" fmla="*/ 0 h 38"/>
              <a:gd name="txR" fmla="*/ 27 w 27"/>
              <a:gd name="txB" fmla="*/ 38 h 3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" h="38">
                <a:moveTo>
                  <a:pt x="21" y="1"/>
                </a:moveTo>
                <a:cubicBezTo>
                  <a:pt x="16" y="2"/>
                  <a:pt x="10" y="0"/>
                  <a:pt x="6" y="4"/>
                </a:cubicBezTo>
                <a:cubicBezTo>
                  <a:pt x="2" y="8"/>
                  <a:pt x="0" y="22"/>
                  <a:pt x="0" y="22"/>
                </a:cubicBezTo>
                <a:cubicBezTo>
                  <a:pt x="5" y="38"/>
                  <a:pt x="11" y="37"/>
                  <a:pt x="27" y="34"/>
                </a:cubicBezTo>
                <a:cubicBezTo>
                  <a:pt x="24" y="7"/>
                  <a:pt x="27" y="18"/>
                  <a:pt x="21" y="1"/>
                </a:cubicBezTo>
                <a:close/>
              </a:path>
            </a:pathLst>
          </a:custGeom>
          <a:noFill/>
          <a:ln w="254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98373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Text Box 12"/>
          <p:cNvSpPr txBox="1"/>
          <p:nvPr/>
        </p:nvSpPr>
        <p:spPr>
          <a:xfrm>
            <a:off x="396875" y="4343400"/>
            <a:ext cx="5745163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Da trắng , mũi cao 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Tóc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hoặc nâu 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Mắt thường có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xanh hoặc nâu 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3" name="Text Box 13"/>
          <p:cNvSpPr txBox="1"/>
          <p:nvPr/>
        </p:nvSpPr>
        <p:spPr>
          <a:xfrm>
            <a:off x="6637338" y="4419600"/>
            <a:ext cx="386238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har char="-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</a:p>
          <a:p>
            <a:pPr eaLnBrk="1" hangingPunct="1">
              <a:spcBef>
                <a:spcPct val="50000"/>
              </a:spcBef>
              <a:buChar char="-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Mắt đen </a:t>
            </a:r>
          </a:p>
          <a:p>
            <a:pPr eaLnBrk="1" hangingPunct="1">
              <a:spcBef>
                <a:spcPct val="50000"/>
              </a:spcBef>
              <a:buChar char="-"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Tóc đen 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Line 14"/>
          <p:cNvSpPr/>
          <p:nvPr/>
        </p:nvSpPr>
        <p:spPr>
          <a:xfrm>
            <a:off x="6042025" y="3581400"/>
            <a:ext cx="0" cy="3276600"/>
          </a:xfrm>
          <a:prstGeom prst="line">
            <a:avLst/>
          </a:prstGeom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2533" name="Picture 13" descr="hh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42025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15" descr="Trường-anh-ngữ-Cella-là-địa-điểm-được-nhiều-sinh-viên-châu-Á-chọn-lựa-khi-du-học-Philippin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0"/>
            <a:ext cx="5845175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WordArt 16"/>
          <p:cNvSpPr>
            <a:spLocks noTextEdit="1"/>
          </p:cNvSpPr>
          <p:nvPr/>
        </p:nvSpPr>
        <p:spPr>
          <a:xfrm>
            <a:off x="6537325" y="3733800"/>
            <a:ext cx="43592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Người Châu Á</a:t>
            </a:r>
          </a:p>
        </p:txBody>
      </p:sp>
      <p:sp>
        <p:nvSpPr>
          <p:cNvPr id="22536" name="WordArt 18"/>
          <p:cNvSpPr>
            <a:spLocks noTextEdit="1"/>
          </p:cNvSpPr>
          <p:nvPr/>
        </p:nvSpPr>
        <p:spPr>
          <a:xfrm>
            <a:off x="990600" y="3733800"/>
            <a:ext cx="366553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Người Châu ÂU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358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 txBox="1"/>
          <p:nvPr/>
        </p:nvSpPr>
        <p:spPr>
          <a:xfrm>
            <a:off x="-82550" y="2074863"/>
            <a:ext cx="7769225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Dân cư và hoạt động kinh tế ở châu Âu:</a:t>
            </a:r>
          </a:p>
        </p:txBody>
      </p:sp>
      <p:sp>
        <p:nvSpPr>
          <p:cNvPr id="23555" name="Rectangle 11"/>
          <p:cNvSpPr txBox="1"/>
          <p:nvPr/>
        </p:nvSpPr>
        <p:spPr>
          <a:xfrm>
            <a:off x="-693737" y="2514600"/>
            <a:ext cx="4457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* Dân cư:</a:t>
            </a:r>
          </a:p>
        </p:txBody>
      </p:sp>
      <p:sp>
        <p:nvSpPr>
          <p:cNvPr id="3" name="Rectangle 11"/>
          <p:cNvSpPr txBox="1"/>
          <p:nvPr/>
        </p:nvSpPr>
        <p:spPr>
          <a:xfrm>
            <a:off x="0" y="2971800"/>
            <a:ext cx="833755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  Dân cư châu Âu chủ yếu là người da trắng.</a:t>
            </a:r>
          </a:p>
        </p:txBody>
      </p:sp>
      <p:sp>
        <p:nvSpPr>
          <p:cNvPr id="63523" name="Rectangle 35"/>
          <p:cNvSpPr/>
          <p:nvPr/>
        </p:nvSpPr>
        <p:spPr>
          <a:xfrm>
            <a:off x="1311275" y="3581400"/>
            <a:ext cx="69183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vi-VN" altLang="x-none" sz="2400" dirty="0">
                <a:latin typeface="Times New Roman" panose="02020603050405020304" pitchFamily="18" charset="0"/>
              </a:rPr>
              <a:t>- Phần lớn sống ở các thành phố và phân bố khá đều. </a:t>
            </a:r>
            <a:r>
              <a:rPr sz="2400" dirty="0">
                <a:latin typeface="Times New Roman" panose="02020603050405020304" pitchFamily="18" charset="0"/>
              </a:rPr>
              <a:t>  </a:t>
            </a:r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3524" name="Rectangle 36"/>
          <p:cNvSpPr/>
          <p:nvPr/>
        </p:nvSpPr>
        <p:spPr>
          <a:xfrm>
            <a:off x="792163" y="3962400"/>
            <a:ext cx="15017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just"/>
            <a:r>
              <a:rPr sz="2400" b="1" dirty="0">
                <a:latin typeface="Times New Roman" panose="02020603050405020304" pitchFamily="18" charset="0"/>
              </a:rPr>
              <a:t>* Kinh tế:</a:t>
            </a:r>
          </a:p>
        </p:txBody>
      </p:sp>
      <p:sp>
        <p:nvSpPr>
          <p:cNvPr id="23559" name="Rectangle 2"/>
          <p:cNvSpPr/>
          <p:nvPr/>
        </p:nvSpPr>
        <p:spPr>
          <a:xfrm>
            <a:off x="963613" y="1260475"/>
            <a:ext cx="5392737" cy="835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 Vị trí địa lí, giới hạn:</a:t>
            </a:r>
          </a:p>
        </p:txBody>
      </p:sp>
      <p:sp>
        <p:nvSpPr>
          <p:cNvPr id="23560" name="Rectangle 11"/>
          <p:cNvSpPr txBox="1"/>
          <p:nvPr/>
        </p:nvSpPr>
        <p:spPr>
          <a:xfrm>
            <a:off x="396875" y="1676400"/>
            <a:ext cx="4075113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sp>
        <p:nvSpPr>
          <p:cNvPr id="23561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523" grpId="0"/>
      <p:bldP spid="635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/>
          <p:nvPr/>
        </p:nvGrpSpPr>
        <p:grpSpPr>
          <a:xfrm>
            <a:off x="365125" y="0"/>
            <a:ext cx="5053013" cy="3276600"/>
            <a:chOff x="0" y="912"/>
            <a:chExt cx="2832" cy="3408"/>
          </a:xfrm>
        </p:grpSpPr>
        <p:pic>
          <p:nvPicPr>
            <p:cNvPr id="24588" name="Picture 6" descr="DSC03254"/>
            <p:cNvPicPr>
              <a:picLocks noChangeAspect="1"/>
            </p:cNvPicPr>
            <p:nvPr/>
          </p:nvPicPr>
          <p:blipFill>
            <a:blip r:embed="rId2">
              <a:lum bright="6000" contrast="36000"/>
            </a:blip>
            <a:stretch>
              <a:fillRect/>
            </a:stretch>
          </p:blipFill>
          <p:spPr>
            <a:xfrm>
              <a:off x="0" y="912"/>
              <a:ext cx="2832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9" name="Rectangle 7"/>
            <p:cNvSpPr/>
            <p:nvPr/>
          </p:nvSpPr>
          <p:spPr>
            <a:xfrm>
              <a:off x="0" y="3936"/>
              <a:ext cx="2832" cy="384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Thu hoạch lúa mì</a:t>
              </a:r>
            </a:p>
          </p:txBody>
        </p:sp>
      </p:grpSp>
      <p:grpSp>
        <p:nvGrpSpPr>
          <p:cNvPr id="24579" name="Group 8"/>
          <p:cNvGrpSpPr/>
          <p:nvPr/>
        </p:nvGrpSpPr>
        <p:grpSpPr>
          <a:xfrm>
            <a:off x="6142038" y="0"/>
            <a:ext cx="5546725" cy="3276600"/>
            <a:chOff x="2832" y="912"/>
            <a:chExt cx="2928" cy="3408"/>
          </a:xfrm>
        </p:grpSpPr>
        <p:pic>
          <p:nvPicPr>
            <p:cNvPr id="24586" name="Picture 9" descr="DSC03255"/>
            <p:cNvPicPr>
              <a:picLocks noChangeAspect="1"/>
            </p:cNvPicPr>
            <p:nvPr/>
          </p:nvPicPr>
          <p:blipFill>
            <a:blip r:embed="rId3">
              <a:lum bright="6000" contrast="36000"/>
            </a:blip>
            <a:stretch>
              <a:fillRect/>
            </a:stretch>
          </p:blipFill>
          <p:spPr>
            <a:xfrm>
              <a:off x="2832" y="912"/>
              <a:ext cx="2928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7" name="Rectangle 10"/>
            <p:cNvSpPr/>
            <p:nvPr/>
          </p:nvSpPr>
          <p:spPr>
            <a:xfrm>
              <a:off x="2832" y="3936"/>
              <a:ext cx="2928" cy="384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Nhà máy hóa chất</a:t>
              </a:r>
            </a:p>
          </p:txBody>
        </p:sp>
      </p:grpSp>
      <p:grpSp>
        <p:nvGrpSpPr>
          <p:cNvPr id="24580" name="Group 11"/>
          <p:cNvGrpSpPr/>
          <p:nvPr/>
        </p:nvGrpSpPr>
        <p:grpSpPr>
          <a:xfrm>
            <a:off x="396875" y="3429000"/>
            <a:ext cx="5149850" cy="3281363"/>
            <a:chOff x="0" y="936"/>
            <a:chExt cx="2832" cy="3432"/>
          </a:xfrm>
        </p:grpSpPr>
        <p:pic>
          <p:nvPicPr>
            <p:cNvPr id="24584" name="Picture 12" descr="DSC03274"/>
            <p:cNvPicPr>
              <a:picLocks noChangeAspect="1"/>
            </p:cNvPicPr>
            <p:nvPr/>
          </p:nvPicPr>
          <p:blipFill>
            <a:blip r:embed="rId4">
              <a:lum bright="6000" contrast="36000"/>
            </a:blip>
            <a:stretch>
              <a:fillRect/>
            </a:stretch>
          </p:blipFill>
          <p:spPr>
            <a:xfrm>
              <a:off x="0" y="936"/>
              <a:ext cx="2832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5" name="Rectangle 13"/>
            <p:cNvSpPr/>
            <p:nvPr/>
          </p:nvSpPr>
          <p:spPr>
            <a:xfrm>
              <a:off x="0" y="3960"/>
              <a:ext cx="2832" cy="408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sz="3200" b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Sơ chế cá trên tàu</a:t>
              </a:r>
            </a:p>
          </p:txBody>
        </p:sp>
      </p:grpSp>
      <p:grpSp>
        <p:nvGrpSpPr>
          <p:cNvPr id="24581" name="Group 14"/>
          <p:cNvGrpSpPr/>
          <p:nvPr/>
        </p:nvGrpSpPr>
        <p:grpSpPr>
          <a:xfrm>
            <a:off x="6142038" y="3429000"/>
            <a:ext cx="5546725" cy="3257550"/>
            <a:chOff x="2832" y="936"/>
            <a:chExt cx="2928" cy="3420"/>
          </a:xfrm>
        </p:grpSpPr>
        <p:pic>
          <p:nvPicPr>
            <p:cNvPr id="24582" name="Picture 15" descr="DSC03273"/>
            <p:cNvPicPr>
              <a:picLocks noChangeAspect="1"/>
            </p:cNvPicPr>
            <p:nvPr/>
          </p:nvPicPr>
          <p:blipFill>
            <a:blip r:embed="rId5">
              <a:lum contrast="24000"/>
            </a:blip>
            <a:stretch>
              <a:fillRect/>
            </a:stretch>
          </p:blipFill>
          <p:spPr>
            <a:xfrm>
              <a:off x="2832" y="936"/>
              <a:ext cx="2928" cy="3030"/>
            </a:xfrm>
            <a:prstGeom prst="rect">
              <a:avLst/>
            </a:prstGeom>
            <a:solidFill>
              <a:srgbClr val="663300"/>
            </a:solidFill>
            <a:ln w="9525">
              <a:noFill/>
            </a:ln>
          </p:spPr>
        </p:pic>
        <p:sp>
          <p:nvSpPr>
            <p:cNvPr id="24583" name="Rectangle 16"/>
            <p:cNvSpPr/>
            <p:nvPr/>
          </p:nvSpPr>
          <p:spPr>
            <a:xfrm>
              <a:off x="2832" y="3960"/>
              <a:ext cx="2928" cy="396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r>
                <a:rPr sz="3200" b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Khu công nghiệp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/>
          <p:nvPr/>
        </p:nvSpPr>
        <p:spPr>
          <a:xfrm>
            <a:off x="-1152525" y="2133600"/>
            <a:ext cx="9031288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3. Dân cư và hoạt động kinh tế ở châu Âu:</a:t>
            </a:r>
          </a:p>
        </p:txBody>
      </p:sp>
      <p:sp>
        <p:nvSpPr>
          <p:cNvPr id="25603" name="Rectangle 11"/>
          <p:cNvSpPr txBox="1"/>
          <p:nvPr/>
        </p:nvSpPr>
        <p:spPr>
          <a:xfrm>
            <a:off x="-693737" y="2514600"/>
            <a:ext cx="4457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* Dân cư:</a:t>
            </a:r>
          </a:p>
        </p:txBody>
      </p:sp>
      <p:sp>
        <p:nvSpPr>
          <p:cNvPr id="25604" name="Rectangle 11"/>
          <p:cNvSpPr txBox="1"/>
          <p:nvPr/>
        </p:nvSpPr>
        <p:spPr>
          <a:xfrm>
            <a:off x="0" y="2971800"/>
            <a:ext cx="833755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  Dân cư châu Âu chủ yếu là người da trắng.</a:t>
            </a:r>
          </a:p>
        </p:txBody>
      </p:sp>
      <p:sp>
        <p:nvSpPr>
          <p:cNvPr id="25605" name="Rectangle 8"/>
          <p:cNvSpPr/>
          <p:nvPr/>
        </p:nvSpPr>
        <p:spPr>
          <a:xfrm>
            <a:off x="495300" y="3581400"/>
            <a:ext cx="7612063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sz="2400" dirty="0">
                <a:latin typeface="Times New Roman" panose="02020603050405020304" pitchFamily="18" charset="0"/>
              </a:rPr>
              <a:t>           </a:t>
            </a:r>
            <a:r>
              <a:rPr lang="vi-VN" altLang="x-none" sz="2400" dirty="0">
                <a:latin typeface="Times New Roman" panose="02020603050405020304" pitchFamily="18" charset="0"/>
              </a:rPr>
              <a:t>- Phần lớn sống ở các thành phố và phân bố khá đều. </a:t>
            </a:r>
          </a:p>
        </p:txBody>
      </p:sp>
      <p:sp>
        <p:nvSpPr>
          <p:cNvPr id="25606" name="Rectangle 9"/>
          <p:cNvSpPr/>
          <p:nvPr/>
        </p:nvSpPr>
        <p:spPr>
          <a:xfrm>
            <a:off x="792163" y="3962400"/>
            <a:ext cx="141446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just"/>
            <a:r>
              <a:rPr sz="2400" dirty="0">
                <a:latin typeface="Times New Roman" panose="02020603050405020304" pitchFamily="18" charset="0"/>
              </a:rPr>
              <a:t>* Kinh tế:</a:t>
            </a:r>
          </a:p>
        </p:txBody>
      </p:sp>
      <p:sp>
        <p:nvSpPr>
          <p:cNvPr id="25607" name="Rectangle 2"/>
          <p:cNvSpPr/>
          <p:nvPr/>
        </p:nvSpPr>
        <p:spPr>
          <a:xfrm>
            <a:off x="495300" y="1219200"/>
            <a:ext cx="5392738" cy="835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25608" name="Rectangle 11"/>
          <p:cNvSpPr txBox="1"/>
          <p:nvPr/>
        </p:nvSpPr>
        <p:spPr>
          <a:xfrm>
            <a:off x="-55562" y="1676400"/>
            <a:ext cx="4075112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sp>
        <p:nvSpPr>
          <p:cNvPr id="66573" name="Rectangle 13"/>
          <p:cNvSpPr/>
          <p:nvPr/>
        </p:nvSpPr>
        <p:spPr>
          <a:xfrm>
            <a:off x="593725" y="4419600"/>
            <a:ext cx="10912475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vi-VN" altLang="x-none" sz="2400" dirty="0">
                <a:latin typeface="Times New Roman" panose="02020603050405020304" pitchFamily="18" charset="0"/>
              </a:rPr>
              <a:t>– Nhiều nước có nền kinh tế phát triển,họ liên kết khá chặt chẽ với nhau.</a:t>
            </a:r>
            <a:br>
              <a:rPr lang="vi-VN" altLang="x-none" sz="2400" dirty="0">
                <a:latin typeface="Times New Roman" panose="02020603050405020304" pitchFamily="18" charset="0"/>
              </a:rPr>
            </a:br>
            <a:r>
              <a:rPr lang="vi-VN" altLang="x-none" sz="2400" dirty="0">
                <a:latin typeface="Times New Roman" panose="02020603050405020304" pitchFamily="18" charset="0"/>
              </a:rPr>
              <a:t>– Sản phẩm công nghiệp nổi tiếng: máy bay, ô tô, thiết bị, hàng điện tử, len dạ, dược phẩm, mĩ phẩm…</a:t>
            </a:r>
          </a:p>
        </p:txBody>
      </p:sp>
      <p:sp>
        <p:nvSpPr>
          <p:cNvPr id="25610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7"/>
          <p:cNvSpPr>
            <a:spLocks noTextEdit="1"/>
          </p:cNvSpPr>
          <p:nvPr/>
        </p:nvSpPr>
        <p:spPr>
          <a:xfrm>
            <a:off x="2819400" y="99060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8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</a:t>
            </a:r>
          </a:p>
        </p:txBody>
      </p:sp>
      <p:sp>
        <p:nvSpPr>
          <p:cNvPr id="26627" name="Rectangle 8"/>
          <p:cNvSpPr>
            <a:spLocks noGrp="1"/>
          </p:cNvSpPr>
          <p:nvPr>
            <p:ph idx="1"/>
          </p:nvPr>
        </p:nvSpPr>
        <p:spPr>
          <a:xfrm>
            <a:off x="838200" y="1981200"/>
            <a:ext cx="10134600" cy="2819400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u="sng" dirty="0"/>
          </a:p>
          <a:p>
            <a:pPr algn="just" eaLnBrk="1" hangingPunct="1">
              <a:buNone/>
            </a:pPr>
            <a:r>
              <a:rPr sz="3600" dirty="0"/>
              <a:t> 		</a:t>
            </a:r>
            <a:r>
              <a:rPr sz="3600" b="1" dirty="0">
                <a:latin typeface="Times New Roman" panose="02020603050405020304" pitchFamily="18" charset="0"/>
              </a:rPr>
              <a:t>Châu Âu nằm ở phía tây châu Á, có khí hậu ôn hoà. Đa số dân cư châu Âu là người da trắng. Nhiều nước châu Âu có nền kinh tế phát triển.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7938" y="1371600"/>
            <a:ext cx="4259262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1/ </a:t>
            </a: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Đường chia quả đất làm hai bán cầu.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7938" y="2057400"/>
            <a:ext cx="4259262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2/ Châu Âu thuộc đới khí hậu.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7938" y="2743200"/>
            <a:ext cx="4259262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3/ Loại rừng tập trung chủ yếu ở phía bắc.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5088" y="3429000"/>
            <a:ext cx="4202112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4/ Châu lục tiếp giáp với châu Âu là..?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5088" y="4114800"/>
            <a:ext cx="4202112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/ Hiện tượng thời tiết của châu Âu vào mùa đông.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6363" y="4800600"/>
            <a:ext cx="4160837" cy="650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6/ Hệ thống núi tập trung chủ yếu ở nơi này? </a:t>
            </a:r>
          </a:p>
        </p:txBody>
      </p:sp>
      <p:graphicFrame>
        <p:nvGraphicFramePr>
          <p:cNvPr id="27656" name="Content Placeholder 27655"/>
          <p:cNvGraphicFramePr>
            <a:graphicFrameLocks noGrp="1"/>
          </p:cNvGraphicFramePr>
          <p:nvPr>
            <p:ph idx="4294967295"/>
          </p:nvPr>
        </p:nvGraphicFramePr>
        <p:xfrm>
          <a:off x="2278063" y="2235200"/>
          <a:ext cx="3252788" cy="365482"/>
        </p:xfrm>
        <a:graphic>
          <a:graphicData uri="http://schemas.openxmlformats.org/drawingml/2006/table">
            <a:tbl>
              <a:tblPr/>
              <a:tblGrid>
                <a:gridCol w="46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X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Í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C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Đ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Ạ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4" marR="11888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634" name="Group 26"/>
          <p:cNvGraphicFramePr>
            <a:graphicFrameLocks noGrp="1"/>
          </p:cNvGraphicFramePr>
          <p:nvPr/>
        </p:nvGraphicFramePr>
        <p:xfrm>
          <a:off x="2284413" y="2590800"/>
          <a:ext cx="2378074" cy="381000"/>
        </p:xfrm>
        <a:graphic>
          <a:graphicData uri="http://schemas.openxmlformats.org/drawingml/2006/table">
            <a:tbl>
              <a:tblPr/>
              <a:tblGrid>
                <a:gridCol w="47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Ò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118904" marR="1189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688" name="Table 27687"/>
          <p:cNvGraphicFramePr/>
          <p:nvPr/>
        </p:nvGraphicFramePr>
        <p:xfrm>
          <a:off x="3275013" y="2971800"/>
          <a:ext cx="4160838" cy="381000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R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Ừ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N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G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L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Á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K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I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M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10" name="Table 27709"/>
          <p:cNvGraphicFramePr/>
          <p:nvPr/>
        </p:nvGraphicFramePr>
        <p:xfrm>
          <a:off x="3275013" y="3733800"/>
          <a:ext cx="3665538" cy="441325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T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U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Y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Ế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T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P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Ủ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30" name="Table 27729"/>
          <p:cNvGraphicFramePr/>
          <p:nvPr/>
        </p:nvGraphicFramePr>
        <p:xfrm>
          <a:off x="4167188" y="4191000"/>
          <a:ext cx="3268663" cy="381000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P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Í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A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N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A 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M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48" name="Table 27747"/>
          <p:cNvGraphicFramePr/>
          <p:nvPr/>
        </p:nvGraphicFramePr>
        <p:xfrm>
          <a:off x="2779713" y="3352800"/>
          <a:ext cx="2378075" cy="365482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C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H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Â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U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r>
                        <a:rPr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Á</a:t>
                      </a:r>
                      <a:endParaRPr lang="en-US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62" name="Table 27761"/>
          <p:cNvGraphicFramePr/>
          <p:nvPr/>
        </p:nvGraphicFramePr>
        <p:xfrm>
          <a:off x="2278063" y="2209800"/>
          <a:ext cx="3254375" cy="381000"/>
        </p:xfrm>
        <a:graphic>
          <a:graphicData uri="http://schemas.openxmlformats.org/drawingml/2006/table">
            <a:tbl>
              <a:tblPr/>
              <a:tblGrid>
                <a:gridCol w="4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6" marR="11886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80" name="Table 27779"/>
          <p:cNvGraphicFramePr/>
          <p:nvPr/>
        </p:nvGraphicFramePr>
        <p:xfrm>
          <a:off x="2278063" y="2590800"/>
          <a:ext cx="2378075" cy="381000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04" marR="11890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794" name="Table 27793"/>
          <p:cNvGraphicFramePr/>
          <p:nvPr/>
        </p:nvGraphicFramePr>
        <p:xfrm>
          <a:off x="3268663" y="2971800"/>
          <a:ext cx="4160838" cy="381000"/>
        </p:xfrm>
        <a:graphic>
          <a:graphicData uri="http://schemas.openxmlformats.org/drawingml/2006/table">
            <a:tbl>
              <a:tblPr/>
              <a:tblGrid>
                <a:gridCol w="461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1" marR="1188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816" name="Table 27815"/>
          <p:cNvGraphicFramePr/>
          <p:nvPr/>
        </p:nvGraphicFramePr>
        <p:xfrm>
          <a:off x="3268663" y="3733800"/>
          <a:ext cx="3665538" cy="457200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82" marR="11888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836" name="Table 27835"/>
          <p:cNvGraphicFramePr/>
          <p:nvPr/>
        </p:nvGraphicFramePr>
        <p:xfrm>
          <a:off x="4160838" y="4191000"/>
          <a:ext cx="3268663" cy="381000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860" marR="1188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852" name="Table 27851"/>
          <p:cNvGraphicFramePr/>
          <p:nvPr/>
        </p:nvGraphicFramePr>
        <p:xfrm>
          <a:off x="2740025" y="3352800"/>
          <a:ext cx="2411413" cy="365482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buNone/>
                      </a:pPr>
                      <a:endParaRPr lang="vi-VN" altLang="x-none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18919" marR="118919" marT="45581" marB="4558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0826676" y="6898342"/>
            <a:ext cx="99060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6223" y="5781675"/>
            <a:ext cx="178308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Win!!!</a:t>
            </a:r>
          </a:p>
        </p:txBody>
      </p:sp>
      <p:sp>
        <p:nvSpPr>
          <p:cNvPr id="38" name="Explosion 1 37"/>
          <p:cNvSpPr/>
          <p:nvPr/>
        </p:nvSpPr>
        <p:spPr>
          <a:xfrm>
            <a:off x="0" y="5410200"/>
            <a:ext cx="2378075" cy="14478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vi-VN" altLang="x-none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738" y="2209800"/>
            <a:ext cx="395287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b="1" dirty="0">
                <a:solidFill>
                  <a:srgbClr val="000099"/>
                </a:solidFill>
                <a:latin typeface=".VnAristote" panose="020B7200000000000000" pitchFamily="34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3738" y="2590800"/>
            <a:ext cx="420687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b="1" dirty="0">
                <a:solidFill>
                  <a:srgbClr val="000099"/>
                </a:solidFill>
                <a:latin typeface=".VnAristote" panose="020B7200000000000000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388" y="2971800"/>
            <a:ext cx="407987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dirty="0">
                <a:solidFill>
                  <a:srgbClr val="000099"/>
                </a:solidFill>
                <a:latin typeface=".VnAristote" panose="020B7200000000000000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6275" y="3365500"/>
            <a:ext cx="396875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b="1" dirty="0">
                <a:solidFill>
                  <a:srgbClr val="000099"/>
                </a:solidFill>
                <a:latin typeface=".VnAristote" panose="020B7200000000000000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400" y="3771900"/>
            <a:ext cx="428625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dirty="0">
                <a:solidFill>
                  <a:srgbClr val="000099"/>
                </a:solidFill>
                <a:latin typeface=".VnAristote" panose="020B7200000000000000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0088" y="4178300"/>
            <a:ext cx="395287" cy="3460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sz="1600" b="1" dirty="0">
                <a:solidFill>
                  <a:srgbClr val="000099"/>
                </a:solidFill>
                <a:latin typeface=".VnAristote" panose="020B7200000000000000" pitchFamily="34" charset="0"/>
              </a:rPr>
              <a:t>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7029" y="142876"/>
            <a:ext cx="1109472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 chơi: Ô chữ kì diệu</a:t>
            </a:r>
          </a:p>
        </p:txBody>
      </p:sp>
      <p:sp>
        <p:nvSpPr>
          <p:cNvPr id="47" name="Half Frame 46"/>
          <p:cNvSpPr/>
          <p:nvPr/>
        </p:nvSpPr>
        <p:spPr>
          <a:xfrm rot="10800000">
            <a:off x="0" y="914400"/>
            <a:ext cx="10202863" cy="304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877" name="Text Box 229"/>
          <p:cNvSpPr txBox="1"/>
          <p:nvPr/>
        </p:nvSpPr>
        <p:spPr>
          <a:xfrm>
            <a:off x="9212263" y="6553200"/>
            <a:ext cx="2674937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1400" dirty="0">
                <a:solidFill>
                  <a:srgbClr val="0066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Ghi ghi nhớ lên bảng</a:t>
            </a:r>
            <a:endParaRPr sz="1400" dirty="0">
              <a:solidFill>
                <a:srgbClr val="006600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7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27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2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3" grpId="0" animBg="1"/>
      <p:bldP spid="1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1746" descr="67513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4876800"/>
            <a:ext cx="1607185" cy="1957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31747" descr="67513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876800"/>
            <a:ext cx="1981200" cy="1953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31748" descr="67513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886960"/>
            <a:ext cx="1782445" cy="1945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31749" descr="67513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745" y="4876800"/>
            <a:ext cx="1846580" cy="1957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31750" descr="67513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876800"/>
            <a:ext cx="1850390" cy="1946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31751" descr="sky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95250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3" name="Text Box 31752"/>
          <p:cNvSpPr txBox="1"/>
          <p:nvPr/>
        </p:nvSpPr>
        <p:spPr>
          <a:xfrm>
            <a:off x="2209800" y="3810000"/>
            <a:ext cx="7391400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 dirty="0" err="1">
                <a:solidFill>
                  <a:srgbClr val="9900FF"/>
                </a:solidFill>
                <a:latin typeface="VNI-Ariston" pitchFamily="2" charset="0"/>
              </a:rPr>
              <a:t>Chuùc</a:t>
            </a:r>
            <a:r>
              <a:rPr lang="en-US" altLang="zh-CN" sz="5400">
                <a:solidFill>
                  <a:srgbClr val="9900FF"/>
                </a:solidFill>
                <a:latin typeface="VNI-Ariston" pitchFamily="2" charset="0"/>
              </a:rPr>
              <a:t> </a:t>
            </a:r>
            <a:r>
              <a:rPr lang="en-US" altLang="zh-CN" sz="5400" dirty="0" err="1">
                <a:solidFill>
                  <a:srgbClr val="9900FF"/>
                </a:solidFill>
                <a:latin typeface="VNI-Ariston" pitchFamily="2" charset="0"/>
              </a:rPr>
              <a:t>caùc</a:t>
            </a:r>
            <a:r>
              <a:rPr lang="en-US" altLang="zh-CN" sz="5400">
                <a:solidFill>
                  <a:srgbClr val="9900FF"/>
                </a:solidFill>
                <a:latin typeface="VNI-Ariston" pitchFamily="2" charset="0"/>
              </a:rPr>
              <a:t> </a:t>
            </a:r>
            <a:r>
              <a:rPr lang="en-US" altLang="zh-CN" sz="5400" dirty="0" err="1">
                <a:solidFill>
                  <a:srgbClr val="9900FF"/>
                </a:solidFill>
                <a:latin typeface="VNI-Ariston" pitchFamily="2" charset="0"/>
              </a:rPr>
              <a:t>em</a:t>
            </a:r>
            <a:r>
              <a:rPr lang="en-US" altLang="zh-CN" sz="5400">
                <a:solidFill>
                  <a:srgbClr val="9900FF"/>
                </a:solidFill>
                <a:latin typeface="VNI-Ariston" pitchFamily="2" charset="0"/>
              </a:rPr>
              <a:t> </a:t>
            </a:r>
            <a:r>
              <a:rPr lang="en-US" altLang="zh-CN" sz="5400" dirty="0" err="1">
                <a:solidFill>
                  <a:srgbClr val="9900FF"/>
                </a:solidFill>
                <a:latin typeface="VNI-Ariston" pitchFamily="2" charset="0"/>
              </a:rPr>
              <a:t>hoïc</a:t>
            </a:r>
            <a:r>
              <a:rPr lang="en-US" altLang="zh-CN" sz="5400">
                <a:solidFill>
                  <a:srgbClr val="9900FF"/>
                </a:solidFill>
                <a:latin typeface="VNI-Ariston" pitchFamily="2" charset="0"/>
              </a:rPr>
              <a:t> </a:t>
            </a:r>
            <a:r>
              <a:rPr lang="en-US" altLang="zh-CN" sz="5400" dirty="0" err="1">
                <a:solidFill>
                  <a:srgbClr val="9900FF"/>
                </a:solidFill>
                <a:latin typeface="VNI-Ariston" pitchFamily="2" charset="0"/>
              </a:rPr>
              <a:t>gioûi</a:t>
            </a:r>
            <a:r>
              <a:rPr lang="en-US" altLang="zh-CN" sz="5400">
                <a:solidFill>
                  <a:srgbClr val="9900FF"/>
                </a:solidFill>
                <a:latin typeface="VNI-Ariston" pitchFamily="2" charset="0"/>
              </a:rPr>
              <a:t>!</a:t>
            </a:r>
          </a:p>
        </p:txBody>
      </p:sp>
      <p:sp>
        <p:nvSpPr>
          <p:cNvPr id="13320" name="Rectangle 36"/>
          <p:cNvSpPr/>
          <p:nvPr/>
        </p:nvSpPr>
        <p:spPr>
          <a:xfrm>
            <a:off x="0" y="25400"/>
            <a:ext cx="1181481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" name="Content Placeholder 1" descr="67513_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5" y="4860925"/>
            <a:ext cx="1443355" cy="1973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67513_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05085" y="4876165"/>
            <a:ext cx="1609725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49250" y="1066800"/>
            <a:ext cx="5392738" cy="836613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5123" name="Rectangle 6"/>
          <p:cNvSpPr/>
          <p:nvPr/>
        </p:nvSpPr>
        <p:spPr>
          <a:xfrm>
            <a:off x="862013" y="152400"/>
            <a:ext cx="10006012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x-none" sz="2800" dirty="0">
              <a:latin typeface="Times New Roman" panose="02020603050405020304" pitchFamily="18" charset="0"/>
            </a:endParaRPr>
          </a:p>
        </p:txBody>
      </p:sp>
      <p:sp>
        <p:nvSpPr>
          <p:cNvPr id="5140" name="Rectangle 20"/>
          <p:cNvSpPr/>
          <p:nvPr/>
        </p:nvSpPr>
        <p:spPr>
          <a:xfrm>
            <a:off x="8221663" y="3581400"/>
            <a:ext cx="3665537" cy="68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sz="2400" dirty="0">
                <a:latin typeface="Times New Roman" panose="02020603050405020304" pitchFamily="18" charset="0"/>
              </a:rPr>
              <a:t>1) Châu Âu nằm ở bán cầu nào?</a:t>
            </a:r>
          </a:p>
        </p:txBody>
      </p:sp>
      <p:sp>
        <p:nvSpPr>
          <p:cNvPr id="5141" name="Rectangle 21">
            <a:hlinkClick r:id="" action="ppaction://noaction"/>
          </p:cNvPr>
          <p:cNvSpPr/>
          <p:nvPr/>
        </p:nvSpPr>
        <p:spPr>
          <a:xfrm>
            <a:off x="8123238" y="4572000"/>
            <a:ext cx="3763962" cy="97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sz="2400" dirty="0">
                <a:latin typeface="Times New Roman" panose="02020603050405020304" pitchFamily="18" charset="0"/>
              </a:rPr>
              <a:t>2) Châu Âu tiếp giáp với những châu lục, biển, đại dương nào?</a:t>
            </a:r>
            <a:endParaRPr sz="2400" dirty="0">
              <a:latin typeface="Times New Roman" panose="02020603050405020304" pitchFamily="18" charset="0"/>
              <a:hlinkClick r:id="" action="ppaction://noaction"/>
            </a:endParaRPr>
          </a:p>
        </p:txBody>
      </p:sp>
      <p:pic>
        <p:nvPicPr>
          <p:cNvPr id="16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1828800"/>
            <a:ext cx="7726362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7924800" y="2971800"/>
            <a:ext cx="2454275" cy="369888"/>
          </a:xfrm>
          <a:prstGeom prst="rect">
            <a:avLst/>
          </a:prstGeom>
          <a:solidFill>
            <a:srgbClr val="FFCCCC"/>
          </a:soli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Thảo luận nhóm đôi:</a:t>
            </a:r>
          </a:p>
        </p:txBody>
      </p:sp>
      <p:sp>
        <p:nvSpPr>
          <p:cNvPr id="5128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Thứ</a:t>
            </a:r>
            <a:r>
              <a:rPr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ba</a:t>
            </a:r>
            <a:r>
              <a:rPr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ngày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15</a:t>
            </a:r>
            <a:r>
              <a:rPr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tháng</a:t>
            </a:r>
            <a:r>
              <a:rPr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năm 2022</a:t>
            </a:r>
          </a:p>
          <a:p>
            <a:pPr algn="ctr" eaLnBrk="1" hangingPunct="1"/>
            <a:r>
              <a:rPr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Địa lí 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40" grpId="0"/>
      <p:bldP spid="5141" grpId="0"/>
      <p:bldP spid="7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457200" y="1600200"/>
            <a:ext cx="11033125" cy="4674870"/>
            <a:chOff x="0" y="432"/>
            <a:chExt cx="5760" cy="3888"/>
          </a:xfrm>
        </p:grpSpPr>
        <p:pic>
          <p:nvPicPr>
            <p:cNvPr id="6152" name="Picture 3" descr="a1"/>
            <p:cNvPicPr>
              <a:picLocks noChangeAspect="1"/>
            </p:cNvPicPr>
            <p:nvPr/>
          </p:nvPicPr>
          <p:blipFill>
            <a:blip r:embed="rId2">
              <a:lum bright="-23999" contrast="42000"/>
            </a:blip>
            <a:srcRect l="3334" t="3256" r="2499" b="10991"/>
            <a:stretch>
              <a:fillRect/>
            </a:stretch>
          </p:blipFill>
          <p:spPr>
            <a:xfrm>
              <a:off x="0" y="432"/>
              <a:ext cx="5760" cy="38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Freeform 4"/>
            <p:cNvSpPr/>
            <p:nvPr/>
          </p:nvSpPr>
          <p:spPr>
            <a:xfrm>
              <a:off x="2748" y="741"/>
              <a:ext cx="954" cy="767"/>
            </a:xfrm>
            <a:custGeom>
              <a:avLst/>
              <a:gdLst>
                <a:gd name="txL" fmla="*/ 0 w 954"/>
                <a:gd name="txT" fmla="*/ 0 h 767"/>
                <a:gd name="txR" fmla="*/ 954 w 954"/>
                <a:gd name="txB" fmla="*/ 767 h 767"/>
              </a:gdLst>
              <a:ahLst/>
              <a:cxnLst>
                <a:cxn ang="0">
                  <a:pos x="222" y="174"/>
                </a:cxn>
                <a:cxn ang="0">
                  <a:pos x="270" y="126"/>
                </a:cxn>
                <a:cxn ang="0">
                  <a:pos x="285" y="87"/>
                </a:cxn>
                <a:cxn ang="0">
                  <a:pos x="324" y="27"/>
                </a:cxn>
                <a:cxn ang="0">
                  <a:pos x="411" y="0"/>
                </a:cxn>
                <a:cxn ang="0">
                  <a:pos x="570" y="21"/>
                </a:cxn>
                <a:cxn ang="0">
                  <a:pos x="573" y="75"/>
                </a:cxn>
                <a:cxn ang="0">
                  <a:pos x="612" y="102"/>
                </a:cxn>
                <a:cxn ang="0">
                  <a:pos x="651" y="51"/>
                </a:cxn>
                <a:cxn ang="0">
                  <a:pos x="702" y="45"/>
                </a:cxn>
                <a:cxn ang="0">
                  <a:pos x="711" y="30"/>
                </a:cxn>
                <a:cxn ang="0">
                  <a:pos x="750" y="33"/>
                </a:cxn>
                <a:cxn ang="0">
                  <a:pos x="762" y="36"/>
                </a:cxn>
                <a:cxn ang="0">
                  <a:pos x="831" y="30"/>
                </a:cxn>
                <a:cxn ang="0">
                  <a:pos x="873" y="90"/>
                </a:cxn>
                <a:cxn ang="0">
                  <a:pos x="906" y="318"/>
                </a:cxn>
                <a:cxn ang="0">
                  <a:pos x="936" y="381"/>
                </a:cxn>
                <a:cxn ang="0">
                  <a:pos x="882" y="435"/>
                </a:cxn>
                <a:cxn ang="0">
                  <a:pos x="846" y="429"/>
                </a:cxn>
                <a:cxn ang="0">
                  <a:pos x="807" y="441"/>
                </a:cxn>
                <a:cxn ang="0">
                  <a:pos x="807" y="501"/>
                </a:cxn>
                <a:cxn ang="0">
                  <a:pos x="828" y="522"/>
                </a:cxn>
                <a:cxn ang="0">
                  <a:pos x="810" y="651"/>
                </a:cxn>
                <a:cxn ang="0">
                  <a:pos x="768" y="627"/>
                </a:cxn>
                <a:cxn ang="0">
                  <a:pos x="705" y="597"/>
                </a:cxn>
                <a:cxn ang="0">
                  <a:pos x="654" y="519"/>
                </a:cxn>
                <a:cxn ang="0">
                  <a:pos x="615" y="531"/>
                </a:cxn>
                <a:cxn ang="0">
                  <a:pos x="579" y="540"/>
                </a:cxn>
                <a:cxn ang="0">
                  <a:pos x="513" y="657"/>
                </a:cxn>
                <a:cxn ang="0">
                  <a:pos x="486" y="705"/>
                </a:cxn>
                <a:cxn ang="0">
                  <a:pos x="423" y="666"/>
                </a:cxn>
                <a:cxn ang="0">
                  <a:pos x="375" y="600"/>
                </a:cxn>
                <a:cxn ang="0">
                  <a:pos x="357" y="621"/>
                </a:cxn>
                <a:cxn ang="0">
                  <a:pos x="339" y="732"/>
                </a:cxn>
                <a:cxn ang="0">
                  <a:pos x="357" y="681"/>
                </a:cxn>
                <a:cxn ang="0">
                  <a:pos x="291" y="627"/>
                </a:cxn>
                <a:cxn ang="0">
                  <a:pos x="231" y="597"/>
                </a:cxn>
                <a:cxn ang="0">
                  <a:pos x="183" y="642"/>
                </a:cxn>
                <a:cxn ang="0">
                  <a:pos x="99" y="762"/>
                </a:cxn>
                <a:cxn ang="0">
                  <a:pos x="3" y="723"/>
                </a:cxn>
                <a:cxn ang="0">
                  <a:pos x="12" y="654"/>
                </a:cxn>
                <a:cxn ang="0">
                  <a:pos x="33" y="597"/>
                </a:cxn>
                <a:cxn ang="0">
                  <a:pos x="111" y="531"/>
                </a:cxn>
                <a:cxn ang="0">
                  <a:pos x="90" y="486"/>
                </a:cxn>
                <a:cxn ang="0">
                  <a:pos x="111" y="471"/>
                </a:cxn>
                <a:cxn ang="0">
                  <a:pos x="174" y="417"/>
                </a:cxn>
                <a:cxn ang="0">
                  <a:pos x="183" y="384"/>
                </a:cxn>
                <a:cxn ang="0">
                  <a:pos x="225" y="336"/>
                </a:cxn>
                <a:cxn ang="0">
                  <a:pos x="291" y="330"/>
                </a:cxn>
                <a:cxn ang="0">
                  <a:pos x="243" y="252"/>
                </a:cxn>
                <a:cxn ang="0">
                  <a:pos x="213" y="258"/>
                </a:cxn>
              </a:cxnLst>
              <a:rect l="txL" t="txT" r="txR" b="txB"/>
              <a:pathLst>
                <a:path w="954" h="767">
                  <a:moveTo>
                    <a:pt x="213" y="258"/>
                  </a:moveTo>
                  <a:cubicBezTo>
                    <a:pt x="210" y="234"/>
                    <a:pt x="194" y="183"/>
                    <a:pt x="222" y="174"/>
                  </a:cubicBezTo>
                  <a:cubicBezTo>
                    <a:pt x="226" y="157"/>
                    <a:pt x="237" y="152"/>
                    <a:pt x="252" y="147"/>
                  </a:cubicBezTo>
                  <a:cubicBezTo>
                    <a:pt x="259" y="136"/>
                    <a:pt x="264" y="137"/>
                    <a:pt x="270" y="126"/>
                  </a:cubicBezTo>
                  <a:cubicBezTo>
                    <a:pt x="274" y="120"/>
                    <a:pt x="282" y="108"/>
                    <a:pt x="282" y="108"/>
                  </a:cubicBezTo>
                  <a:cubicBezTo>
                    <a:pt x="283" y="101"/>
                    <a:pt x="281" y="93"/>
                    <a:pt x="285" y="87"/>
                  </a:cubicBezTo>
                  <a:cubicBezTo>
                    <a:pt x="289" y="82"/>
                    <a:pt x="303" y="81"/>
                    <a:pt x="303" y="81"/>
                  </a:cubicBezTo>
                  <a:cubicBezTo>
                    <a:pt x="314" y="65"/>
                    <a:pt x="301" y="30"/>
                    <a:pt x="324" y="27"/>
                  </a:cubicBezTo>
                  <a:cubicBezTo>
                    <a:pt x="335" y="25"/>
                    <a:pt x="346" y="25"/>
                    <a:pt x="357" y="24"/>
                  </a:cubicBezTo>
                  <a:cubicBezTo>
                    <a:pt x="375" y="12"/>
                    <a:pt x="389" y="4"/>
                    <a:pt x="411" y="0"/>
                  </a:cubicBezTo>
                  <a:cubicBezTo>
                    <a:pt x="485" y="2"/>
                    <a:pt x="487" y="2"/>
                    <a:pt x="537" y="9"/>
                  </a:cubicBezTo>
                  <a:cubicBezTo>
                    <a:pt x="548" y="16"/>
                    <a:pt x="558" y="17"/>
                    <a:pt x="570" y="21"/>
                  </a:cubicBezTo>
                  <a:cubicBezTo>
                    <a:pt x="577" y="31"/>
                    <a:pt x="584" y="37"/>
                    <a:pt x="588" y="48"/>
                  </a:cubicBezTo>
                  <a:cubicBezTo>
                    <a:pt x="585" y="58"/>
                    <a:pt x="573" y="75"/>
                    <a:pt x="573" y="75"/>
                  </a:cubicBezTo>
                  <a:cubicBezTo>
                    <a:pt x="569" y="92"/>
                    <a:pt x="567" y="96"/>
                    <a:pt x="570" y="114"/>
                  </a:cubicBezTo>
                  <a:cubicBezTo>
                    <a:pt x="586" y="110"/>
                    <a:pt x="594" y="105"/>
                    <a:pt x="612" y="102"/>
                  </a:cubicBezTo>
                  <a:cubicBezTo>
                    <a:pt x="614" y="84"/>
                    <a:pt x="612" y="61"/>
                    <a:pt x="633" y="75"/>
                  </a:cubicBezTo>
                  <a:cubicBezTo>
                    <a:pt x="663" y="72"/>
                    <a:pt x="666" y="73"/>
                    <a:pt x="651" y="51"/>
                  </a:cubicBezTo>
                  <a:cubicBezTo>
                    <a:pt x="663" y="43"/>
                    <a:pt x="666" y="46"/>
                    <a:pt x="678" y="54"/>
                  </a:cubicBezTo>
                  <a:cubicBezTo>
                    <a:pt x="685" y="75"/>
                    <a:pt x="733" y="65"/>
                    <a:pt x="702" y="45"/>
                  </a:cubicBezTo>
                  <a:cubicBezTo>
                    <a:pt x="701" y="41"/>
                    <a:pt x="694" y="28"/>
                    <a:pt x="702" y="24"/>
                  </a:cubicBezTo>
                  <a:cubicBezTo>
                    <a:pt x="705" y="22"/>
                    <a:pt x="708" y="29"/>
                    <a:pt x="711" y="30"/>
                  </a:cubicBezTo>
                  <a:cubicBezTo>
                    <a:pt x="717" y="33"/>
                    <a:pt x="729" y="36"/>
                    <a:pt x="729" y="36"/>
                  </a:cubicBezTo>
                  <a:cubicBezTo>
                    <a:pt x="736" y="35"/>
                    <a:pt x="743" y="35"/>
                    <a:pt x="750" y="33"/>
                  </a:cubicBezTo>
                  <a:cubicBezTo>
                    <a:pt x="753" y="32"/>
                    <a:pt x="756" y="26"/>
                    <a:pt x="759" y="27"/>
                  </a:cubicBezTo>
                  <a:cubicBezTo>
                    <a:pt x="762" y="28"/>
                    <a:pt x="760" y="34"/>
                    <a:pt x="762" y="36"/>
                  </a:cubicBezTo>
                  <a:cubicBezTo>
                    <a:pt x="764" y="38"/>
                    <a:pt x="768" y="38"/>
                    <a:pt x="771" y="39"/>
                  </a:cubicBezTo>
                  <a:cubicBezTo>
                    <a:pt x="808" y="34"/>
                    <a:pt x="790" y="26"/>
                    <a:pt x="831" y="30"/>
                  </a:cubicBezTo>
                  <a:cubicBezTo>
                    <a:pt x="834" y="45"/>
                    <a:pt x="843" y="58"/>
                    <a:pt x="858" y="63"/>
                  </a:cubicBezTo>
                  <a:cubicBezTo>
                    <a:pt x="861" y="73"/>
                    <a:pt x="873" y="90"/>
                    <a:pt x="873" y="90"/>
                  </a:cubicBezTo>
                  <a:cubicBezTo>
                    <a:pt x="875" y="142"/>
                    <a:pt x="878" y="189"/>
                    <a:pt x="882" y="240"/>
                  </a:cubicBezTo>
                  <a:cubicBezTo>
                    <a:pt x="885" y="276"/>
                    <a:pt x="877" y="298"/>
                    <a:pt x="906" y="318"/>
                  </a:cubicBezTo>
                  <a:cubicBezTo>
                    <a:pt x="912" y="336"/>
                    <a:pt x="919" y="347"/>
                    <a:pt x="930" y="363"/>
                  </a:cubicBezTo>
                  <a:cubicBezTo>
                    <a:pt x="934" y="368"/>
                    <a:pt x="932" y="376"/>
                    <a:pt x="936" y="381"/>
                  </a:cubicBezTo>
                  <a:cubicBezTo>
                    <a:pt x="941" y="389"/>
                    <a:pt x="948" y="408"/>
                    <a:pt x="948" y="408"/>
                  </a:cubicBezTo>
                  <a:cubicBezTo>
                    <a:pt x="942" y="457"/>
                    <a:pt x="954" y="422"/>
                    <a:pt x="882" y="435"/>
                  </a:cubicBezTo>
                  <a:cubicBezTo>
                    <a:pt x="876" y="436"/>
                    <a:pt x="875" y="445"/>
                    <a:pt x="870" y="447"/>
                  </a:cubicBezTo>
                  <a:cubicBezTo>
                    <a:pt x="863" y="437"/>
                    <a:pt x="858" y="433"/>
                    <a:pt x="846" y="429"/>
                  </a:cubicBezTo>
                  <a:cubicBezTo>
                    <a:pt x="834" y="430"/>
                    <a:pt x="822" y="428"/>
                    <a:pt x="810" y="432"/>
                  </a:cubicBezTo>
                  <a:cubicBezTo>
                    <a:pt x="807" y="433"/>
                    <a:pt x="809" y="438"/>
                    <a:pt x="807" y="441"/>
                  </a:cubicBezTo>
                  <a:cubicBezTo>
                    <a:pt x="801" y="452"/>
                    <a:pt x="792" y="468"/>
                    <a:pt x="783" y="477"/>
                  </a:cubicBezTo>
                  <a:cubicBezTo>
                    <a:pt x="789" y="516"/>
                    <a:pt x="777" y="486"/>
                    <a:pt x="807" y="501"/>
                  </a:cubicBezTo>
                  <a:cubicBezTo>
                    <a:pt x="810" y="502"/>
                    <a:pt x="808" y="508"/>
                    <a:pt x="810" y="510"/>
                  </a:cubicBezTo>
                  <a:cubicBezTo>
                    <a:pt x="815" y="515"/>
                    <a:pt x="828" y="522"/>
                    <a:pt x="828" y="522"/>
                  </a:cubicBezTo>
                  <a:cubicBezTo>
                    <a:pt x="824" y="546"/>
                    <a:pt x="814" y="543"/>
                    <a:pt x="807" y="564"/>
                  </a:cubicBezTo>
                  <a:cubicBezTo>
                    <a:pt x="808" y="576"/>
                    <a:pt x="816" y="628"/>
                    <a:pt x="810" y="651"/>
                  </a:cubicBezTo>
                  <a:cubicBezTo>
                    <a:pt x="799" y="650"/>
                    <a:pt x="786" y="652"/>
                    <a:pt x="777" y="645"/>
                  </a:cubicBezTo>
                  <a:cubicBezTo>
                    <a:pt x="772" y="641"/>
                    <a:pt x="773" y="631"/>
                    <a:pt x="768" y="627"/>
                  </a:cubicBezTo>
                  <a:cubicBezTo>
                    <a:pt x="757" y="619"/>
                    <a:pt x="743" y="616"/>
                    <a:pt x="732" y="609"/>
                  </a:cubicBezTo>
                  <a:cubicBezTo>
                    <a:pt x="718" y="599"/>
                    <a:pt x="726" y="604"/>
                    <a:pt x="705" y="597"/>
                  </a:cubicBezTo>
                  <a:cubicBezTo>
                    <a:pt x="702" y="596"/>
                    <a:pt x="696" y="594"/>
                    <a:pt x="696" y="594"/>
                  </a:cubicBezTo>
                  <a:cubicBezTo>
                    <a:pt x="671" y="569"/>
                    <a:pt x="686" y="540"/>
                    <a:pt x="654" y="519"/>
                  </a:cubicBezTo>
                  <a:cubicBezTo>
                    <a:pt x="643" y="520"/>
                    <a:pt x="632" y="519"/>
                    <a:pt x="621" y="522"/>
                  </a:cubicBezTo>
                  <a:cubicBezTo>
                    <a:pt x="618" y="523"/>
                    <a:pt x="618" y="528"/>
                    <a:pt x="615" y="531"/>
                  </a:cubicBezTo>
                  <a:cubicBezTo>
                    <a:pt x="612" y="534"/>
                    <a:pt x="609" y="536"/>
                    <a:pt x="606" y="537"/>
                  </a:cubicBezTo>
                  <a:cubicBezTo>
                    <a:pt x="597" y="539"/>
                    <a:pt x="588" y="539"/>
                    <a:pt x="579" y="540"/>
                  </a:cubicBezTo>
                  <a:cubicBezTo>
                    <a:pt x="567" y="558"/>
                    <a:pt x="563" y="577"/>
                    <a:pt x="552" y="594"/>
                  </a:cubicBezTo>
                  <a:cubicBezTo>
                    <a:pt x="549" y="627"/>
                    <a:pt x="547" y="651"/>
                    <a:pt x="513" y="657"/>
                  </a:cubicBezTo>
                  <a:cubicBezTo>
                    <a:pt x="506" y="667"/>
                    <a:pt x="501" y="671"/>
                    <a:pt x="489" y="675"/>
                  </a:cubicBezTo>
                  <a:cubicBezTo>
                    <a:pt x="497" y="688"/>
                    <a:pt x="494" y="693"/>
                    <a:pt x="486" y="705"/>
                  </a:cubicBezTo>
                  <a:cubicBezTo>
                    <a:pt x="483" y="729"/>
                    <a:pt x="482" y="739"/>
                    <a:pt x="459" y="747"/>
                  </a:cubicBezTo>
                  <a:cubicBezTo>
                    <a:pt x="450" y="719"/>
                    <a:pt x="440" y="691"/>
                    <a:pt x="423" y="666"/>
                  </a:cubicBezTo>
                  <a:cubicBezTo>
                    <a:pt x="419" y="661"/>
                    <a:pt x="419" y="654"/>
                    <a:pt x="417" y="648"/>
                  </a:cubicBezTo>
                  <a:cubicBezTo>
                    <a:pt x="410" y="627"/>
                    <a:pt x="392" y="612"/>
                    <a:pt x="375" y="600"/>
                  </a:cubicBezTo>
                  <a:cubicBezTo>
                    <a:pt x="359" y="590"/>
                    <a:pt x="356" y="576"/>
                    <a:pt x="339" y="570"/>
                  </a:cubicBezTo>
                  <a:cubicBezTo>
                    <a:pt x="310" y="580"/>
                    <a:pt x="344" y="612"/>
                    <a:pt x="357" y="621"/>
                  </a:cubicBezTo>
                  <a:cubicBezTo>
                    <a:pt x="361" y="633"/>
                    <a:pt x="369" y="636"/>
                    <a:pt x="378" y="645"/>
                  </a:cubicBezTo>
                  <a:cubicBezTo>
                    <a:pt x="375" y="704"/>
                    <a:pt x="387" y="716"/>
                    <a:pt x="339" y="732"/>
                  </a:cubicBezTo>
                  <a:cubicBezTo>
                    <a:pt x="346" y="722"/>
                    <a:pt x="353" y="718"/>
                    <a:pt x="360" y="708"/>
                  </a:cubicBezTo>
                  <a:cubicBezTo>
                    <a:pt x="359" y="699"/>
                    <a:pt x="361" y="689"/>
                    <a:pt x="357" y="681"/>
                  </a:cubicBezTo>
                  <a:cubicBezTo>
                    <a:pt x="351" y="670"/>
                    <a:pt x="330" y="668"/>
                    <a:pt x="321" y="660"/>
                  </a:cubicBezTo>
                  <a:cubicBezTo>
                    <a:pt x="309" y="650"/>
                    <a:pt x="304" y="636"/>
                    <a:pt x="291" y="627"/>
                  </a:cubicBezTo>
                  <a:cubicBezTo>
                    <a:pt x="286" y="612"/>
                    <a:pt x="286" y="599"/>
                    <a:pt x="270" y="594"/>
                  </a:cubicBezTo>
                  <a:cubicBezTo>
                    <a:pt x="257" y="595"/>
                    <a:pt x="244" y="594"/>
                    <a:pt x="231" y="597"/>
                  </a:cubicBezTo>
                  <a:cubicBezTo>
                    <a:pt x="224" y="599"/>
                    <a:pt x="213" y="609"/>
                    <a:pt x="213" y="609"/>
                  </a:cubicBezTo>
                  <a:cubicBezTo>
                    <a:pt x="203" y="624"/>
                    <a:pt x="198" y="632"/>
                    <a:pt x="183" y="642"/>
                  </a:cubicBezTo>
                  <a:cubicBezTo>
                    <a:pt x="177" y="659"/>
                    <a:pt x="158" y="667"/>
                    <a:pt x="150" y="684"/>
                  </a:cubicBezTo>
                  <a:cubicBezTo>
                    <a:pt x="136" y="715"/>
                    <a:pt x="129" y="742"/>
                    <a:pt x="99" y="762"/>
                  </a:cubicBezTo>
                  <a:cubicBezTo>
                    <a:pt x="17" y="758"/>
                    <a:pt x="49" y="767"/>
                    <a:pt x="9" y="741"/>
                  </a:cubicBezTo>
                  <a:cubicBezTo>
                    <a:pt x="7" y="735"/>
                    <a:pt x="5" y="729"/>
                    <a:pt x="3" y="723"/>
                  </a:cubicBezTo>
                  <a:cubicBezTo>
                    <a:pt x="2" y="720"/>
                    <a:pt x="0" y="714"/>
                    <a:pt x="0" y="714"/>
                  </a:cubicBezTo>
                  <a:cubicBezTo>
                    <a:pt x="3" y="671"/>
                    <a:pt x="3" y="681"/>
                    <a:pt x="12" y="654"/>
                  </a:cubicBezTo>
                  <a:cubicBezTo>
                    <a:pt x="13" y="637"/>
                    <a:pt x="9" y="619"/>
                    <a:pt x="15" y="603"/>
                  </a:cubicBezTo>
                  <a:cubicBezTo>
                    <a:pt x="17" y="597"/>
                    <a:pt x="33" y="597"/>
                    <a:pt x="33" y="597"/>
                  </a:cubicBezTo>
                  <a:cubicBezTo>
                    <a:pt x="61" y="599"/>
                    <a:pt x="76" y="604"/>
                    <a:pt x="102" y="600"/>
                  </a:cubicBezTo>
                  <a:cubicBezTo>
                    <a:pt x="115" y="562"/>
                    <a:pt x="119" y="608"/>
                    <a:pt x="111" y="531"/>
                  </a:cubicBezTo>
                  <a:cubicBezTo>
                    <a:pt x="110" y="518"/>
                    <a:pt x="101" y="518"/>
                    <a:pt x="96" y="504"/>
                  </a:cubicBezTo>
                  <a:cubicBezTo>
                    <a:pt x="94" y="498"/>
                    <a:pt x="90" y="486"/>
                    <a:pt x="90" y="486"/>
                  </a:cubicBezTo>
                  <a:cubicBezTo>
                    <a:pt x="91" y="483"/>
                    <a:pt x="90" y="479"/>
                    <a:pt x="93" y="477"/>
                  </a:cubicBezTo>
                  <a:cubicBezTo>
                    <a:pt x="98" y="473"/>
                    <a:pt x="111" y="471"/>
                    <a:pt x="111" y="471"/>
                  </a:cubicBezTo>
                  <a:cubicBezTo>
                    <a:pt x="119" y="458"/>
                    <a:pt x="147" y="440"/>
                    <a:pt x="162" y="435"/>
                  </a:cubicBezTo>
                  <a:cubicBezTo>
                    <a:pt x="166" y="429"/>
                    <a:pt x="170" y="423"/>
                    <a:pt x="174" y="417"/>
                  </a:cubicBezTo>
                  <a:cubicBezTo>
                    <a:pt x="176" y="414"/>
                    <a:pt x="180" y="408"/>
                    <a:pt x="180" y="408"/>
                  </a:cubicBezTo>
                  <a:cubicBezTo>
                    <a:pt x="181" y="400"/>
                    <a:pt x="180" y="392"/>
                    <a:pt x="183" y="384"/>
                  </a:cubicBezTo>
                  <a:cubicBezTo>
                    <a:pt x="185" y="377"/>
                    <a:pt x="195" y="366"/>
                    <a:pt x="195" y="366"/>
                  </a:cubicBezTo>
                  <a:cubicBezTo>
                    <a:pt x="200" y="338"/>
                    <a:pt x="206" y="349"/>
                    <a:pt x="225" y="336"/>
                  </a:cubicBezTo>
                  <a:cubicBezTo>
                    <a:pt x="233" y="324"/>
                    <a:pt x="235" y="312"/>
                    <a:pt x="243" y="300"/>
                  </a:cubicBezTo>
                  <a:cubicBezTo>
                    <a:pt x="272" y="306"/>
                    <a:pt x="259" y="324"/>
                    <a:pt x="291" y="330"/>
                  </a:cubicBezTo>
                  <a:cubicBezTo>
                    <a:pt x="321" y="320"/>
                    <a:pt x="289" y="262"/>
                    <a:pt x="270" y="249"/>
                  </a:cubicBezTo>
                  <a:cubicBezTo>
                    <a:pt x="261" y="250"/>
                    <a:pt x="252" y="250"/>
                    <a:pt x="243" y="252"/>
                  </a:cubicBezTo>
                  <a:cubicBezTo>
                    <a:pt x="232" y="255"/>
                    <a:pt x="230" y="266"/>
                    <a:pt x="219" y="270"/>
                  </a:cubicBezTo>
                  <a:cubicBezTo>
                    <a:pt x="212" y="250"/>
                    <a:pt x="213" y="246"/>
                    <a:pt x="213" y="258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"/>
            <p:cNvSpPr/>
            <p:nvPr/>
          </p:nvSpPr>
          <p:spPr>
            <a:xfrm>
              <a:off x="2805" y="996"/>
              <a:ext cx="90" cy="172"/>
            </a:xfrm>
            <a:custGeom>
              <a:avLst/>
              <a:gdLst>
                <a:gd name="txL" fmla="*/ 0 w 90"/>
                <a:gd name="txT" fmla="*/ 0 h 172"/>
                <a:gd name="txR" fmla="*/ 90 w 90"/>
                <a:gd name="txB" fmla="*/ 172 h 172"/>
              </a:gdLst>
              <a:ahLst/>
              <a:cxnLst>
                <a:cxn ang="0">
                  <a:pos x="39" y="0"/>
                </a:cxn>
                <a:cxn ang="0">
                  <a:pos x="18" y="3"/>
                </a:cxn>
                <a:cxn ang="0">
                  <a:pos x="12" y="24"/>
                </a:cxn>
                <a:cxn ang="0">
                  <a:pos x="6" y="42"/>
                </a:cxn>
                <a:cxn ang="0">
                  <a:pos x="9" y="78"/>
                </a:cxn>
                <a:cxn ang="0">
                  <a:pos x="21" y="81"/>
                </a:cxn>
                <a:cxn ang="0">
                  <a:pos x="33" y="165"/>
                </a:cxn>
                <a:cxn ang="0">
                  <a:pos x="81" y="138"/>
                </a:cxn>
                <a:cxn ang="0">
                  <a:pos x="81" y="102"/>
                </a:cxn>
                <a:cxn ang="0">
                  <a:pos x="60" y="48"/>
                </a:cxn>
                <a:cxn ang="0">
                  <a:pos x="39" y="0"/>
                </a:cxn>
              </a:cxnLst>
              <a:rect l="txL" t="txT" r="txR" b="txB"/>
              <a:pathLst>
                <a:path w="90" h="172">
                  <a:moveTo>
                    <a:pt x="39" y="0"/>
                  </a:moveTo>
                  <a:cubicBezTo>
                    <a:pt x="32" y="1"/>
                    <a:pt x="24" y="0"/>
                    <a:pt x="18" y="3"/>
                  </a:cubicBezTo>
                  <a:cubicBezTo>
                    <a:pt x="11" y="6"/>
                    <a:pt x="14" y="17"/>
                    <a:pt x="12" y="24"/>
                  </a:cubicBezTo>
                  <a:cubicBezTo>
                    <a:pt x="10" y="30"/>
                    <a:pt x="6" y="42"/>
                    <a:pt x="6" y="42"/>
                  </a:cubicBezTo>
                  <a:cubicBezTo>
                    <a:pt x="7" y="54"/>
                    <a:pt x="5" y="67"/>
                    <a:pt x="9" y="78"/>
                  </a:cubicBezTo>
                  <a:cubicBezTo>
                    <a:pt x="10" y="82"/>
                    <a:pt x="20" y="77"/>
                    <a:pt x="21" y="81"/>
                  </a:cubicBezTo>
                  <a:cubicBezTo>
                    <a:pt x="38" y="172"/>
                    <a:pt x="0" y="143"/>
                    <a:pt x="33" y="165"/>
                  </a:cubicBezTo>
                  <a:cubicBezTo>
                    <a:pt x="90" y="160"/>
                    <a:pt x="55" y="164"/>
                    <a:pt x="81" y="138"/>
                  </a:cubicBezTo>
                  <a:cubicBezTo>
                    <a:pt x="86" y="122"/>
                    <a:pt x="86" y="127"/>
                    <a:pt x="81" y="102"/>
                  </a:cubicBezTo>
                  <a:cubicBezTo>
                    <a:pt x="77" y="83"/>
                    <a:pt x="68" y="65"/>
                    <a:pt x="60" y="48"/>
                  </a:cubicBezTo>
                  <a:cubicBezTo>
                    <a:pt x="51" y="30"/>
                    <a:pt x="54" y="15"/>
                    <a:pt x="39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6"/>
            <p:cNvSpPr/>
            <p:nvPr/>
          </p:nvSpPr>
          <p:spPr>
            <a:xfrm>
              <a:off x="2747" y="1062"/>
              <a:ext cx="67" cy="102"/>
            </a:xfrm>
            <a:custGeom>
              <a:avLst/>
              <a:gdLst>
                <a:gd name="txL" fmla="*/ 0 w 67"/>
                <a:gd name="txT" fmla="*/ 0 h 102"/>
                <a:gd name="txR" fmla="*/ 67 w 67"/>
                <a:gd name="txB" fmla="*/ 102 h 102"/>
              </a:gdLst>
              <a:ahLst/>
              <a:cxnLst>
                <a:cxn ang="0">
                  <a:pos x="55" y="0"/>
                </a:cxn>
                <a:cxn ang="0">
                  <a:pos x="37" y="3"/>
                </a:cxn>
                <a:cxn ang="0">
                  <a:pos x="31" y="12"/>
                </a:cxn>
                <a:cxn ang="0">
                  <a:pos x="13" y="18"/>
                </a:cxn>
                <a:cxn ang="0">
                  <a:pos x="10" y="102"/>
                </a:cxn>
                <a:cxn ang="0">
                  <a:pos x="49" y="90"/>
                </a:cxn>
                <a:cxn ang="0">
                  <a:pos x="52" y="78"/>
                </a:cxn>
                <a:cxn ang="0">
                  <a:pos x="61" y="72"/>
                </a:cxn>
                <a:cxn ang="0">
                  <a:pos x="67" y="33"/>
                </a:cxn>
                <a:cxn ang="0">
                  <a:pos x="55" y="0"/>
                </a:cxn>
              </a:cxnLst>
              <a:rect l="txL" t="txT" r="txR" b="txB"/>
              <a:pathLst>
                <a:path w="67" h="102">
                  <a:moveTo>
                    <a:pt x="55" y="0"/>
                  </a:moveTo>
                  <a:cubicBezTo>
                    <a:pt x="49" y="1"/>
                    <a:pt x="42" y="0"/>
                    <a:pt x="37" y="3"/>
                  </a:cubicBezTo>
                  <a:cubicBezTo>
                    <a:pt x="34" y="5"/>
                    <a:pt x="34" y="10"/>
                    <a:pt x="31" y="12"/>
                  </a:cubicBezTo>
                  <a:cubicBezTo>
                    <a:pt x="26" y="15"/>
                    <a:pt x="13" y="18"/>
                    <a:pt x="13" y="18"/>
                  </a:cubicBezTo>
                  <a:cubicBezTo>
                    <a:pt x="0" y="57"/>
                    <a:pt x="7" y="30"/>
                    <a:pt x="10" y="102"/>
                  </a:cubicBezTo>
                  <a:cubicBezTo>
                    <a:pt x="28" y="99"/>
                    <a:pt x="33" y="95"/>
                    <a:pt x="49" y="90"/>
                  </a:cubicBezTo>
                  <a:cubicBezTo>
                    <a:pt x="50" y="86"/>
                    <a:pt x="50" y="81"/>
                    <a:pt x="52" y="78"/>
                  </a:cubicBezTo>
                  <a:cubicBezTo>
                    <a:pt x="54" y="75"/>
                    <a:pt x="60" y="75"/>
                    <a:pt x="61" y="72"/>
                  </a:cubicBezTo>
                  <a:cubicBezTo>
                    <a:pt x="65" y="60"/>
                    <a:pt x="63" y="45"/>
                    <a:pt x="67" y="33"/>
                  </a:cubicBezTo>
                  <a:cubicBezTo>
                    <a:pt x="63" y="26"/>
                    <a:pt x="50" y="5"/>
                    <a:pt x="55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7"/>
            <p:cNvSpPr/>
            <p:nvPr/>
          </p:nvSpPr>
          <p:spPr>
            <a:xfrm>
              <a:off x="2616" y="829"/>
              <a:ext cx="108" cy="66"/>
            </a:xfrm>
            <a:custGeom>
              <a:avLst/>
              <a:gdLst>
                <a:gd name="txL" fmla="*/ 0 w 108"/>
                <a:gd name="txT" fmla="*/ 0 h 66"/>
                <a:gd name="txR" fmla="*/ 108 w 108"/>
                <a:gd name="txB" fmla="*/ 66 h 66"/>
              </a:gdLst>
              <a:ahLst/>
              <a:cxnLst>
                <a:cxn ang="0">
                  <a:pos x="108" y="26"/>
                </a:cxn>
                <a:cxn ang="0">
                  <a:pos x="57" y="8"/>
                </a:cxn>
                <a:cxn ang="0">
                  <a:pos x="39" y="2"/>
                </a:cxn>
                <a:cxn ang="0">
                  <a:pos x="15" y="5"/>
                </a:cxn>
                <a:cxn ang="0">
                  <a:pos x="0" y="41"/>
                </a:cxn>
                <a:cxn ang="0">
                  <a:pos x="27" y="59"/>
                </a:cxn>
                <a:cxn ang="0">
                  <a:pos x="108" y="26"/>
                </a:cxn>
              </a:cxnLst>
              <a:rect l="txL" t="txT" r="txR" b="txB"/>
              <a:pathLst>
                <a:path w="108" h="66">
                  <a:moveTo>
                    <a:pt x="108" y="26"/>
                  </a:moveTo>
                  <a:cubicBezTo>
                    <a:pt x="91" y="20"/>
                    <a:pt x="75" y="14"/>
                    <a:pt x="57" y="8"/>
                  </a:cubicBezTo>
                  <a:cubicBezTo>
                    <a:pt x="51" y="6"/>
                    <a:pt x="39" y="2"/>
                    <a:pt x="39" y="2"/>
                  </a:cubicBezTo>
                  <a:cubicBezTo>
                    <a:pt x="31" y="3"/>
                    <a:pt x="22" y="0"/>
                    <a:pt x="15" y="5"/>
                  </a:cubicBezTo>
                  <a:cubicBezTo>
                    <a:pt x="15" y="5"/>
                    <a:pt x="1" y="38"/>
                    <a:pt x="0" y="41"/>
                  </a:cubicBezTo>
                  <a:cubicBezTo>
                    <a:pt x="9" y="50"/>
                    <a:pt x="17" y="52"/>
                    <a:pt x="27" y="59"/>
                  </a:cubicBezTo>
                  <a:cubicBezTo>
                    <a:pt x="68" y="57"/>
                    <a:pt x="101" y="66"/>
                    <a:pt x="108" y="26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8"/>
            <p:cNvSpPr/>
            <p:nvPr/>
          </p:nvSpPr>
          <p:spPr>
            <a:xfrm>
              <a:off x="2991" y="1383"/>
              <a:ext cx="34" cy="60"/>
            </a:xfrm>
            <a:custGeom>
              <a:avLst/>
              <a:gdLst>
                <a:gd name="txL" fmla="*/ 0 w 34"/>
                <a:gd name="txT" fmla="*/ 0 h 60"/>
                <a:gd name="txR" fmla="*/ 34 w 34"/>
                <a:gd name="txB" fmla="*/ 60 h 60"/>
              </a:gdLst>
              <a:ahLst/>
              <a:cxnLst>
                <a:cxn ang="0">
                  <a:pos x="18" y="0"/>
                </a:cxn>
                <a:cxn ang="0">
                  <a:pos x="0" y="36"/>
                </a:cxn>
                <a:cxn ang="0">
                  <a:pos x="3" y="48"/>
                </a:cxn>
                <a:cxn ang="0">
                  <a:pos x="21" y="60"/>
                </a:cxn>
                <a:cxn ang="0">
                  <a:pos x="33" y="33"/>
                </a:cxn>
                <a:cxn ang="0">
                  <a:pos x="27" y="3"/>
                </a:cxn>
                <a:cxn ang="0">
                  <a:pos x="18" y="0"/>
                </a:cxn>
              </a:cxnLst>
              <a:rect l="txL" t="txT" r="txR" b="txB"/>
              <a:pathLst>
                <a:path w="34" h="60">
                  <a:moveTo>
                    <a:pt x="18" y="0"/>
                  </a:moveTo>
                  <a:cubicBezTo>
                    <a:pt x="11" y="11"/>
                    <a:pt x="4" y="24"/>
                    <a:pt x="0" y="36"/>
                  </a:cubicBezTo>
                  <a:cubicBezTo>
                    <a:pt x="1" y="40"/>
                    <a:pt x="0" y="45"/>
                    <a:pt x="3" y="48"/>
                  </a:cubicBezTo>
                  <a:cubicBezTo>
                    <a:pt x="8" y="53"/>
                    <a:pt x="21" y="60"/>
                    <a:pt x="21" y="60"/>
                  </a:cubicBezTo>
                  <a:cubicBezTo>
                    <a:pt x="28" y="39"/>
                    <a:pt x="23" y="47"/>
                    <a:pt x="33" y="33"/>
                  </a:cubicBezTo>
                  <a:cubicBezTo>
                    <a:pt x="32" y="23"/>
                    <a:pt x="34" y="10"/>
                    <a:pt x="27" y="3"/>
                  </a:cubicBezTo>
                  <a:cubicBezTo>
                    <a:pt x="25" y="1"/>
                    <a:pt x="18" y="0"/>
                    <a:pt x="18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9"/>
            <p:cNvSpPr/>
            <p:nvPr/>
          </p:nvSpPr>
          <p:spPr>
            <a:xfrm>
              <a:off x="3451" y="633"/>
              <a:ext cx="115" cy="123"/>
            </a:xfrm>
            <a:custGeom>
              <a:avLst/>
              <a:gdLst>
                <a:gd name="txL" fmla="*/ 0 w 115"/>
                <a:gd name="txT" fmla="*/ 0 h 123"/>
                <a:gd name="txR" fmla="*/ 115 w 115"/>
                <a:gd name="txB" fmla="*/ 123 h 123"/>
              </a:gdLst>
              <a:ahLst/>
              <a:cxnLst>
                <a:cxn ang="0">
                  <a:pos x="107" y="0"/>
                </a:cxn>
                <a:cxn ang="0">
                  <a:pos x="47" y="12"/>
                </a:cxn>
                <a:cxn ang="0">
                  <a:pos x="14" y="51"/>
                </a:cxn>
                <a:cxn ang="0">
                  <a:pos x="11" y="102"/>
                </a:cxn>
                <a:cxn ang="0">
                  <a:pos x="32" y="105"/>
                </a:cxn>
                <a:cxn ang="0">
                  <a:pos x="77" y="111"/>
                </a:cxn>
                <a:cxn ang="0">
                  <a:pos x="71" y="102"/>
                </a:cxn>
                <a:cxn ang="0">
                  <a:pos x="44" y="90"/>
                </a:cxn>
                <a:cxn ang="0">
                  <a:pos x="47" y="60"/>
                </a:cxn>
                <a:cxn ang="0">
                  <a:pos x="83" y="42"/>
                </a:cxn>
                <a:cxn ang="0">
                  <a:pos x="110" y="27"/>
                </a:cxn>
                <a:cxn ang="0">
                  <a:pos x="107" y="0"/>
                </a:cxn>
              </a:cxnLst>
              <a:rect l="txL" t="txT" r="txR" b="txB"/>
              <a:pathLst>
                <a:path w="115" h="123">
                  <a:moveTo>
                    <a:pt x="107" y="0"/>
                  </a:moveTo>
                  <a:cubicBezTo>
                    <a:pt x="85" y="5"/>
                    <a:pt x="70" y="9"/>
                    <a:pt x="47" y="12"/>
                  </a:cubicBezTo>
                  <a:cubicBezTo>
                    <a:pt x="33" y="26"/>
                    <a:pt x="33" y="46"/>
                    <a:pt x="14" y="51"/>
                  </a:cubicBezTo>
                  <a:cubicBezTo>
                    <a:pt x="9" y="67"/>
                    <a:pt x="0" y="85"/>
                    <a:pt x="11" y="102"/>
                  </a:cubicBezTo>
                  <a:cubicBezTo>
                    <a:pt x="15" y="108"/>
                    <a:pt x="25" y="104"/>
                    <a:pt x="32" y="105"/>
                  </a:cubicBezTo>
                  <a:cubicBezTo>
                    <a:pt x="46" y="119"/>
                    <a:pt x="46" y="123"/>
                    <a:pt x="77" y="111"/>
                  </a:cubicBezTo>
                  <a:cubicBezTo>
                    <a:pt x="80" y="110"/>
                    <a:pt x="74" y="105"/>
                    <a:pt x="71" y="102"/>
                  </a:cubicBezTo>
                  <a:cubicBezTo>
                    <a:pt x="64" y="95"/>
                    <a:pt x="44" y="90"/>
                    <a:pt x="44" y="90"/>
                  </a:cubicBezTo>
                  <a:cubicBezTo>
                    <a:pt x="45" y="80"/>
                    <a:pt x="44" y="70"/>
                    <a:pt x="47" y="60"/>
                  </a:cubicBezTo>
                  <a:cubicBezTo>
                    <a:pt x="50" y="52"/>
                    <a:pt x="74" y="48"/>
                    <a:pt x="83" y="42"/>
                  </a:cubicBezTo>
                  <a:cubicBezTo>
                    <a:pt x="88" y="28"/>
                    <a:pt x="97" y="31"/>
                    <a:pt x="110" y="27"/>
                  </a:cubicBezTo>
                  <a:cubicBezTo>
                    <a:pt x="113" y="17"/>
                    <a:pt x="115" y="8"/>
                    <a:pt x="107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0"/>
            <p:cNvSpPr/>
            <p:nvPr/>
          </p:nvSpPr>
          <p:spPr>
            <a:xfrm>
              <a:off x="3135" y="1433"/>
              <a:ext cx="27" cy="38"/>
            </a:xfrm>
            <a:custGeom>
              <a:avLst/>
              <a:gdLst>
                <a:gd name="txL" fmla="*/ 0 w 27"/>
                <a:gd name="txT" fmla="*/ 0 h 38"/>
                <a:gd name="txR" fmla="*/ 27 w 27"/>
                <a:gd name="txB" fmla="*/ 38 h 38"/>
              </a:gdLst>
              <a:ahLst/>
              <a:cxnLst>
                <a:cxn ang="0">
                  <a:pos x="21" y="1"/>
                </a:cxn>
                <a:cxn ang="0">
                  <a:pos x="6" y="4"/>
                </a:cxn>
                <a:cxn ang="0">
                  <a:pos x="0" y="22"/>
                </a:cxn>
                <a:cxn ang="0">
                  <a:pos x="27" y="34"/>
                </a:cxn>
                <a:cxn ang="0">
                  <a:pos x="21" y="1"/>
                </a:cxn>
              </a:cxnLst>
              <a:rect l="txL" t="txT" r="txR" b="txB"/>
              <a:pathLst>
                <a:path w="27" h="38">
                  <a:moveTo>
                    <a:pt x="21" y="1"/>
                  </a:moveTo>
                  <a:cubicBezTo>
                    <a:pt x="16" y="2"/>
                    <a:pt x="10" y="0"/>
                    <a:pt x="6" y="4"/>
                  </a:cubicBezTo>
                  <a:cubicBezTo>
                    <a:pt x="2" y="8"/>
                    <a:pt x="0" y="22"/>
                    <a:pt x="0" y="22"/>
                  </a:cubicBezTo>
                  <a:cubicBezTo>
                    <a:pt x="5" y="38"/>
                    <a:pt x="11" y="37"/>
                    <a:pt x="27" y="34"/>
                  </a:cubicBezTo>
                  <a:cubicBezTo>
                    <a:pt x="24" y="7"/>
                    <a:pt x="27" y="18"/>
                    <a:pt x="21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Line 17"/>
          <p:cNvSpPr/>
          <p:nvPr/>
        </p:nvSpPr>
        <p:spPr>
          <a:xfrm>
            <a:off x="533400" y="3763963"/>
            <a:ext cx="10820400" cy="460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4" name="Rectangle 18"/>
          <p:cNvSpPr/>
          <p:nvPr/>
        </p:nvSpPr>
        <p:spPr>
          <a:xfrm>
            <a:off x="1436688" y="3251200"/>
            <a:ext cx="2674937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Xích đạo</a:t>
            </a:r>
          </a:p>
        </p:txBody>
      </p:sp>
      <p:sp>
        <p:nvSpPr>
          <p:cNvPr id="6149" name="Rectangle 2"/>
          <p:cNvSpPr>
            <a:spLocks noGrp="1"/>
          </p:cNvSpPr>
          <p:nvPr>
            <p:ph type="title"/>
          </p:nvPr>
        </p:nvSpPr>
        <p:spPr>
          <a:xfrm>
            <a:off x="369888" y="933450"/>
            <a:ext cx="5392737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5140" name="Rectangle 20"/>
          <p:cNvSpPr/>
          <p:nvPr/>
        </p:nvSpPr>
        <p:spPr>
          <a:xfrm>
            <a:off x="3368675" y="6242050"/>
            <a:ext cx="4841875" cy="387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sz="2400" b="1" dirty="0">
                <a:latin typeface="Times New Roman" panose="02020603050405020304" pitchFamily="18" charset="0"/>
              </a:rPr>
              <a:t>Lược đồ các châu lục và đại dương.</a:t>
            </a:r>
          </a:p>
        </p:txBody>
      </p:sp>
      <p:sp>
        <p:nvSpPr>
          <p:cNvPr id="6151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5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349250" y="1066800"/>
            <a:ext cx="5392738" cy="836613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7171" name="Rectangle 6"/>
          <p:cNvSpPr/>
          <p:nvPr/>
        </p:nvSpPr>
        <p:spPr>
          <a:xfrm>
            <a:off x="862013" y="152400"/>
            <a:ext cx="10006012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x-none" sz="2800" dirty="0"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 txBox="1"/>
          <p:nvPr/>
        </p:nvSpPr>
        <p:spPr>
          <a:xfrm>
            <a:off x="576263" y="207963"/>
            <a:ext cx="1069816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endParaRPr sz="24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3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5" y="2133600"/>
            <a:ext cx="772795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"/>
          <p:cNvSpPr/>
          <p:nvPr/>
        </p:nvSpPr>
        <p:spPr>
          <a:xfrm>
            <a:off x="495300" y="1524000"/>
            <a:ext cx="101727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7175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07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369888" y="933450"/>
            <a:ext cx="5392737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12294" name="Rectangle 57"/>
          <p:cNvSpPr/>
          <p:nvPr/>
        </p:nvSpPr>
        <p:spPr>
          <a:xfrm>
            <a:off x="576263" y="5487988"/>
            <a:ext cx="81946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- Châu Âu có diện tích 10 triệu km</a:t>
            </a:r>
            <a:r>
              <a:rPr sz="2400" baseline="30000" dirty="0">
                <a:latin typeface="Times New Roman" panose="02020603050405020304" pitchFamily="18" charset="0"/>
              </a:rPr>
              <a:t>2</a:t>
            </a:r>
            <a:r>
              <a:rPr sz="2400" dirty="0">
                <a:latin typeface="Times New Roman" panose="02020603050405020304" pitchFamily="18" charset="0"/>
              </a:rPr>
              <a:t>, khoảng </a:t>
            </a:r>
            <a:r>
              <a:rPr sz="2400" b="1" dirty="0">
                <a:latin typeface="Times New Roman" panose="02020603050405020304" pitchFamily="18" charset="0"/>
              </a:rPr>
              <a:t>¼</a:t>
            </a:r>
            <a:r>
              <a:rPr sz="2400" dirty="0">
                <a:latin typeface="Times New Roman" panose="02020603050405020304" pitchFamily="18" charset="0"/>
              </a:rPr>
              <a:t> diện tích châu Á.</a:t>
            </a:r>
          </a:p>
        </p:txBody>
      </p:sp>
      <p:sp>
        <p:nvSpPr>
          <p:cNvPr id="25" name="Rectangle 2"/>
          <p:cNvSpPr txBox="1"/>
          <p:nvPr/>
        </p:nvSpPr>
        <p:spPr>
          <a:xfrm>
            <a:off x="990600" y="1409700"/>
            <a:ext cx="10261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Bảng số liệu về diện tích của các châu lục năm 2004</a:t>
            </a:r>
          </a:p>
        </p:txBody>
      </p:sp>
      <p:graphicFrame>
        <p:nvGraphicFramePr>
          <p:cNvPr id="8198" name="Content Placeholder 8197"/>
          <p:cNvGraphicFramePr>
            <a:graphicFrameLocks noGrp="1"/>
          </p:cNvGraphicFramePr>
          <p:nvPr>
            <p:ph sz="half"/>
          </p:nvPr>
        </p:nvGraphicFramePr>
        <p:xfrm>
          <a:off x="682625" y="2095500"/>
          <a:ext cx="10482263" cy="3398838"/>
        </p:xfrm>
        <a:graphic>
          <a:graphicData uri="http://schemas.openxmlformats.org/drawingml/2006/table">
            <a:tbl>
              <a:tblPr/>
              <a:tblGrid>
                <a:gridCol w="538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Châu lục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marL="118882" marR="118882" marT="45724" marB="45724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Diện tích (triệu km</a:t>
                      </a:r>
                      <a:r>
                        <a:rPr sz="2400" baseline="30000" dirty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sz="240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marL="118882" marR="118882" marT="45724" marB="45724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Á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Mĩ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Phi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Âu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Đại Dương</a:t>
                      </a:r>
                    </a:p>
                    <a:p>
                      <a:pPr lvl="0" algn="just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        Châu Nam Cực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marL="118882" marR="118882" marT="45724" marB="45724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44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42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30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10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   9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</a:rPr>
                        <a:t>14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 marL="118882" marR="118882" marT="45724" marB="45724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7" name="Oval 39"/>
          <p:cNvSpPr/>
          <p:nvPr/>
        </p:nvSpPr>
        <p:spPr>
          <a:xfrm>
            <a:off x="8275638" y="4002088"/>
            <a:ext cx="792162" cy="49371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175" y="5867400"/>
            <a:ext cx="105378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2004,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hâu Âu có diện tích l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nhiêu? So sánh diện tích của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hâu Âu so với các châu lục khác.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25" grpId="0"/>
      <p:bldP spid="12307" grpId="0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381000"/>
            <a:ext cx="11887200" cy="6324600"/>
            <a:chOff x="0" y="432"/>
            <a:chExt cx="5760" cy="3888"/>
          </a:xfrm>
        </p:grpSpPr>
        <p:pic>
          <p:nvPicPr>
            <p:cNvPr id="9219" name="Picture 3" descr="a1"/>
            <p:cNvPicPr>
              <a:picLocks noChangeAspect="1"/>
            </p:cNvPicPr>
            <p:nvPr/>
          </p:nvPicPr>
          <p:blipFill>
            <a:blip r:embed="rId2">
              <a:lum bright="-23999" contrast="42000"/>
            </a:blip>
            <a:srcRect l="3334" t="3256" r="2499" b="10991"/>
            <a:stretch>
              <a:fillRect/>
            </a:stretch>
          </p:blipFill>
          <p:spPr>
            <a:xfrm>
              <a:off x="0" y="432"/>
              <a:ext cx="5760" cy="38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Freeform 4"/>
            <p:cNvSpPr/>
            <p:nvPr/>
          </p:nvSpPr>
          <p:spPr>
            <a:xfrm>
              <a:off x="2748" y="741"/>
              <a:ext cx="954" cy="767"/>
            </a:xfrm>
            <a:custGeom>
              <a:avLst/>
              <a:gdLst>
                <a:gd name="txL" fmla="*/ 0 w 954"/>
                <a:gd name="txT" fmla="*/ 0 h 767"/>
                <a:gd name="txR" fmla="*/ 954 w 954"/>
                <a:gd name="txB" fmla="*/ 767 h 767"/>
              </a:gdLst>
              <a:ahLst/>
              <a:cxnLst>
                <a:cxn ang="0">
                  <a:pos x="222" y="174"/>
                </a:cxn>
                <a:cxn ang="0">
                  <a:pos x="270" y="126"/>
                </a:cxn>
                <a:cxn ang="0">
                  <a:pos x="285" y="87"/>
                </a:cxn>
                <a:cxn ang="0">
                  <a:pos x="324" y="27"/>
                </a:cxn>
                <a:cxn ang="0">
                  <a:pos x="411" y="0"/>
                </a:cxn>
                <a:cxn ang="0">
                  <a:pos x="570" y="21"/>
                </a:cxn>
                <a:cxn ang="0">
                  <a:pos x="573" y="75"/>
                </a:cxn>
                <a:cxn ang="0">
                  <a:pos x="612" y="102"/>
                </a:cxn>
                <a:cxn ang="0">
                  <a:pos x="651" y="51"/>
                </a:cxn>
                <a:cxn ang="0">
                  <a:pos x="702" y="45"/>
                </a:cxn>
                <a:cxn ang="0">
                  <a:pos x="711" y="30"/>
                </a:cxn>
                <a:cxn ang="0">
                  <a:pos x="750" y="33"/>
                </a:cxn>
                <a:cxn ang="0">
                  <a:pos x="762" y="36"/>
                </a:cxn>
                <a:cxn ang="0">
                  <a:pos x="831" y="30"/>
                </a:cxn>
                <a:cxn ang="0">
                  <a:pos x="873" y="90"/>
                </a:cxn>
                <a:cxn ang="0">
                  <a:pos x="906" y="318"/>
                </a:cxn>
                <a:cxn ang="0">
                  <a:pos x="936" y="381"/>
                </a:cxn>
                <a:cxn ang="0">
                  <a:pos x="882" y="435"/>
                </a:cxn>
                <a:cxn ang="0">
                  <a:pos x="846" y="429"/>
                </a:cxn>
                <a:cxn ang="0">
                  <a:pos x="807" y="441"/>
                </a:cxn>
                <a:cxn ang="0">
                  <a:pos x="807" y="501"/>
                </a:cxn>
                <a:cxn ang="0">
                  <a:pos x="828" y="522"/>
                </a:cxn>
                <a:cxn ang="0">
                  <a:pos x="810" y="651"/>
                </a:cxn>
                <a:cxn ang="0">
                  <a:pos x="768" y="627"/>
                </a:cxn>
                <a:cxn ang="0">
                  <a:pos x="705" y="597"/>
                </a:cxn>
                <a:cxn ang="0">
                  <a:pos x="654" y="519"/>
                </a:cxn>
                <a:cxn ang="0">
                  <a:pos x="615" y="531"/>
                </a:cxn>
                <a:cxn ang="0">
                  <a:pos x="579" y="540"/>
                </a:cxn>
                <a:cxn ang="0">
                  <a:pos x="513" y="657"/>
                </a:cxn>
                <a:cxn ang="0">
                  <a:pos x="486" y="705"/>
                </a:cxn>
                <a:cxn ang="0">
                  <a:pos x="423" y="666"/>
                </a:cxn>
                <a:cxn ang="0">
                  <a:pos x="375" y="600"/>
                </a:cxn>
                <a:cxn ang="0">
                  <a:pos x="357" y="621"/>
                </a:cxn>
                <a:cxn ang="0">
                  <a:pos x="339" y="732"/>
                </a:cxn>
                <a:cxn ang="0">
                  <a:pos x="357" y="681"/>
                </a:cxn>
                <a:cxn ang="0">
                  <a:pos x="291" y="627"/>
                </a:cxn>
                <a:cxn ang="0">
                  <a:pos x="231" y="597"/>
                </a:cxn>
                <a:cxn ang="0">
                  <a:pos x="183" y="642"/>
                </a:cxn>
                <a:cxn ang="0">
                  <a:pos x="99" y="762"/>
                </a:cxn>
                <a:cxn ang="0">
                  <a:pos x="3" y="723"/>
                </a:cxn>
                <a:cxn ang="0">
                  <a:pos x="12" y="654"/>
                </a:cxn>
                <a:cxn ang="0">
                  <a:pos x="33" y="597"/>
                </a:cxn>
                <a:cxn ang="0">
                  <a:pos x="111" y="531"/>
                </a:cxn>
                <a:cxn ang="0">
                  <a:pos x="90" y="486"/>
                </a:cxn>
                <a:cxn ang="0">
                  <a:pos x="111" y="471"/>
                </a:cxn>
                <a:cxn ang="0">
                  <a:pos x="174" y="417"/>
                </a:cxn>
                <a:cxn ang="0">
                  <a:pos x="183" y="384"/>
                </a:cxn>
                <a:cxn ang="0">
                  <a:pos x="225" y="336"/>
                </a:cxn>
                <a:cxn ang="0">
                  <a:pos x="291" y="330"/>
                </a:cxn>
                <a:cxn ang="0">
                  <a:pos x="243" y="252"/>
                </a:cxn>
                <a:cxn ang="0">
                  <a:pos x="213" y="258"/>
                </a:cxn>
              </a:cxnLst>
              <a:rect l="txL" t="txT" r="txR" b="txB"/>
              <a:pathLst>
                <a:path w="954" h="767">
                  <a:moveTo>
                    <a:pt x="213" y="258"/>
                  </a:moveTo>
                  <a:cubicBezTo>
                    <a:pt x="210" y="234"/>
                    <a:pt x="194" y="183"/>
                    <a:pt x="222" y="174"/>
                  </a:cubicBezTo>
                  <a:cubicBezTo>
                    <a:pt x="226" y="157"/>
                    <a:pt x="237" y="152"/>
                    <a:pt x="252" y="147"/>
                  </a:cubicBezTo>
                  <a:cubicBezTo>
                    <a:pt x="259" y="136"/>
                    <a:pt x="264" y="137"/>
                    <a:pt x="270" y="126"/>
                  </a:cubicBezTo>
                  <a:cubicBezTo>
                    <a:pt x="274" y="120"/>
                    <a:pt x="282" y="108"/>
                    <a:pt x="282" y="108"/>
                  </a:cubicBezTo>
                  <a:cubicBezTo>
                    <a:pt x="283" y="101"/>
                    <a:pt x="281" y="93"/>
                    <a:pt x="285" y="87"/>
                  </a:cubicBezTo>
                  <a:cubicBezTo>
                    <a:pt x="289" y="82"/>
                    <a:pt x="303" y="81"/>
                    <a:pt x="303" y="81"/>
                  </a:cubicBezTo>
                  <a:cubicBezTo>
                    <a:pt x="314" y="65"/>
                    <a:pt x="301" y="30"/>
                    <a:pt x="324" y="27"/>
                  </a:cubicBezTo>
                  <a:cubicBezTo>
                    <a:pt x="335" y="25"/>
                    <a:pt x="346" y="25"/>
                    <a:pt x="357" y="24"/>
                  </a:cubicBezTo>
                  <a:cubicBezTo>
                    <a:pt x="375" y="12"/>
                    <a:pt x="389" y="4"/>
                    <a:pt x="411" y="0"/>
                  </a:cubicBezTo>
                  <a:cubicBezTo>
                    <a:pt x="485" y="2"/>
                    <a:pt x="487" y="2"/>
                    <a:pt x="537" y="9"/>
                  </a:cubicBezTo>
                  <a:cubicBezTo>
                    <a:pt x="548" y="16"/>
                    <a:pt x="558" y="17"/>
                    <a:pt x="570" y="21"/>
                  </a:cubicBezTo>
                  <a:cubicBezTo>
                    <a:pt x="577" y="31"/>
                    <a:pt x="584" y="37"/>
                    <a:pt x="588" y="48"/>
                  </a:cubicBezTo>
                  <a:cubicBezTo>
                    <a:pt x="585" y="58"/>
                    <a:pt x="573" y="75"/>
                    <a:pt x="573" y="75"/>
                  </a:cubicBezTo>
                  <a:cubicBezTo>
                    <a:pt x="569" y="92"/>
                    <a:pt x="567" y="96"/>
                    <a:pt x="570" y="114"/>
                  </a:cubicBezTo>
                  <a:cubicBezTo>
                    <a:pt x="586" y="110"/>
                    <a:pt x="594" y="105"/>
                    <a:pt x="612" y="102"/>
                  </a:cubicBezTo>
                  <a:cubicBezTo>
                    <a:pt x="614" y="84"/>
                    <a:pt x="612" y="61"/>
                    <a:pt x="633" y="75"/>
                  </a:cubicBezTo>
                  <a:cubicBezTo>
                    <a:pt x="663" y="72"/>
                    <a:pt x="666" y="73"/>
                    <a:pt x="651" y="51"/>
                  </a:cubicBezTo>
                  <a:cubicBezTo>
                    <a:pt x="663" y="43"/>
                    <a:pt x="666" y="46"/>
                    <a:pt x="678" y="54"/>
                  </a:cubicBezTo>
                  <a:cubicBezTo>
                    <a:pt x="685" y="75"/>
                    <a:pt x="733" y="65"/>
                    <a:pt x="702" y="45"/>
                  </a:cubicBezTo>
                  <a:cubicBezTo>
                    <a:pt x="701" y="41"/>
                    <a:pt x="694" y="28"/>
                    <a:pt x="702" y="24"/>
                  </a:cubicBezTo>
                  <a:cubicBezTo>
                    <a:pt x="705" y="22"/>
                    <a:pt x="708" y="29"/>
                    <a:pt x="711" y="30"/>
                  </a:cubicBezTo>
                  <a:cubicBezTo>
                    <a:pt x="717" y="33"/>
                    <a:pt x="729" y="36"/>
                    <a:pt x="729" y="36"/>
                  </a:cubicBezTo>
                  <a:cubicBezTo>
                    <a:pt x="736" y="35"/>
                    <a:pt x="743" y="35"/>
                    <a:pt x="750" y="33"/>
                  </a:cubicBezTo>
                  <a:cubicBezTo>
                    <a:pt x="753" y="32"/>
                    <a:pt x="756" y="26"/>
                    <a:pt x="759" y="27"/>
                  </a:cubicBezTo>
                  <a:cubicBezTo>
                    <a:pt x="762" y="28"/>
                    <a:pt x="760" y="34"/>
                    <a:pt x="762" y="36"/>
                  </a:cubicBezTo>
                  <a:cubicBezTo>
                    <a:pt x="764" y="38"/>
                    <a:pt x="768" y="38"/>
                    <a:pt x="771" y="39"/>
                  </a:cubicBezTo>
                  <a:cubicBezTo>
                    <a:pt x="808" y="34"/>
                    <a:pt x="790" y="26"/>
                    <a:pt x="831" y="30"/>
                  </a:cubicBezTo>
                  <a:cubicBezTo>
                    <a:pt x="834" y="45"/>
                    <a:pt x="843" y="58"/>
                    <a:pt x="858" y="63"/>
                  </a:cubicBezTo>
                  <a:cubicBezTo>
                    <a:pt x="861" y="73"/>
                    <a:pt x="873" y="90"/>
                    <a:pt x="873" y="90"/>
                  </a:cubicBezTo>
                  <a:cubicBezTo>
                    <a:pt x="875" y="142"/>
                    <a:pt x="878" y="189"/>
                    <a:pt x="882" y="240"/>
                  </a:cubicBezTo>
                  <a:cubicBezTo>
                    <a:pt x="885" y="276"/>
                    <a:pt x="877" y="298"/>
                    <a:pt x="906" y="318"/>
                  </a:cubicBezTo>
                  <a:cubicBezTo>
                    <a:pt x="912" y="336"/>
                    <a:pt x="919" y="347"/>
                    <a:pt x="930" y="363"/>
                  </a:cubicBezTo>
                  <a:cubicBezTo>
                    <a:pt x="934" y="368"/>
                    <a:pt x="932" y="376"/>
                    <a:pt x="936" y="381"/>
                  </a:cubicBezTo>
                  <a:cubicBezTo>
                    <a:pt x="941" y="389"/>
                    <a:pt x="948" y="408"/>
                    <a:pt x="948" y="408"/>
                  </a:cubicBezTo>
                  <a:cubicBezTo>
                    <a:pt x="942" y="457"/>
                    <a:pt x="954" y="422"/>
                    <a:pt x="882" y="435"/>
                  </a:cubicBezTo>
                  <a:cubicBezTo>
                    <a:pt x="876" y="436"/>
                    <a:pt x="875" y="445"/>
                    <a:pt x="870" y="447"/>
                  </a:cubicBezTo>
                  <a:cubicBezTo>
                    <a:pt x="863" y="437"/>
                    <a:pt x="858" y="433"/>
                    <a:pt x="846" y="429"/>
                  </a:cubicBezTo>
                  <a:cubicBezTo>
                    <a:pt x="834" y="430"/>
                    <a:pt x="822" y="428"/>
                    <a:pt x="810" y="432"/>
                  </a:cubicBezTo>
                  <a:cubicBezTo>
                    <a:pt x="807" y="433"/>
                    <a:pt x="809" y="438"/>
                    <a:pt x="807" y="441"/>
                  </a:cubicBezTo>
                  <a:cubicBezTo>
                    <a:pt x="801" y="452"/>
                    <a:pt x="792" y="468"/>
                    <a:pt x="783" y="477"/>
                  </a:cubicBezTo>
                  <a:cubicBezTo>
                    <a:pt x="789" y="516"/>
                    <a:pt x="777" y="486"/>
                    <a:pt x="807" y="501"/>
                  </a:cubicBezTo>
                  <a:cubicBezTo>
                    <a:pt x="810" y="502"/>
                    <a:pt x="808" y="508"/>
                    <a:pt x="810" y="510"/>
                  </a:cubicBezTo>
                  <a:cubicBezTo>
                    <a:pt x="815" y="515"/>
                    <a:pt x="828" y="522"/>
                    <a:pt x="828" y="522"/>
                  </a:cubicBezTo>
                  <a:cubicBezTo>
                    <a:pt x="824" y="546"/>
                    <a:pt x="814" y="543"/>
                    <a:pt x="807" y="564"/>
                  </a:cubicBezTo>
                  <a:cubicBezTo>
                    <a:pt x="808" y="576"/>
                    <a:pt x="816" y="628"/>
                    <a:pt x="810" y="651"/>
                  </a:cubicBezTo>
                  <a:cubicBezTo>
                    <a:pt x="799" y="650"/>
                    <a:pt x="786" y="652"/>
                    <a:pt x="777" y="645"/>
                  </a:cubicBezTo>
                  <a:cubicBezTo>
                    <a:pt x="772" y="641"/>
                    <a:pt x="773" y="631"/>
                    <a:pt x="768" y="627"/>
                  </a:cubicBezTo>
                  <a:cubicBezTo>
                    <a:pt x="757" y="619"/>
                    <a:pt x="743" y="616"/>
                    <a:pt x="732" y="609"/>
                  </a:cubicBezTo>
                  <a:cubicBezTo>
                    <a:pt x="718" y="599"/>
                    <a:pt x="726" y="604"/>
                    <a:pt x="705" y="597"/>
                  </a:cubicBezTo>
                  <a:cubicBezTo>
                    <a:pt x="702" y="596"/>
                    <a:pt x="696" y="594"/>
                    <a:pt x="696" y="594"/>
                  </a:cubicBezTo>
                  <a:cubicBezTo>
                    <a:pt x="671" y="569"/>
                    <a:pt x="686" y="540"/>
                    <a:pt x="654" y="519"/>
                  </a:cubicBezTo>
                  <a:cubicBezTo>
                    <a:pt x="643" y="520"/>
                    <a:pt x="632" y="519"/>
                    <a:pt x="621" y="522"/>
                  </a:cubicBezTo>
                  <a:cubicBezTo>
                    <a:pt x="618" y="523"/>
                    <a:pt x="618" y="528"/>
                    <a:pt x="615" y="531"/>
                  </a:cubicBezTo>
                  <a:cubicBezTo>
                    <a:pt x="612" y="534"/>
                    <a:pt x="609" y="536"/>
                    <a:pt x="606" y="537"/>
                  </a:cubicBezTo>
                  <a:cubicBezTo>
                    <a:pt x="597" y="539"/>
                    <a:pt x="588" y="539"/>
                    <a:pt x="579" y="540"/>
                  </a:cubicBezTo>
                  <a:cubicBezTo>
                    <a:pt x="567" y="558"/>
                    <a:pt x="563" y="577"/>
                    <a:pt x="552" y="594"/>
                  </a:cubicBezTo>
                  <a:cubicBezTo>
                    <a:pt x="549" y="627"/>
                    <a:pt x="547" y="651"/>
                    <a:pt x="513" y="657"/>
                  </a:cubicBezTo>
                  <a:cubicBezTo>
                    <a:pt x="506" y="667"/>
                    <a:pt x="501" y="671"/>
                    <a:pt x="489" y="675"/>
                  </a:cubicBezTo>
                  <a:cubicBezTo>
                    <a:pt x="497" y="688"/>
                    <a:pt x="494" y="693"/>
                    <a:pt x="486" y="705"/>
                  </a:cubicBezTo>
                  <a:cubicBezTo>
                    <a:pt x="483" y="729"/>
                    <a:pt x="482" y="739"/>
                    <a:pt x="459" y="747"/>
                  </a:cubicBezTo>
                  <a:cubicBezTo>
                    <a:pt x="450" y="719"/>
                    <a:pt x="440" y="691"/>
                    <a:pt x="423" y="666"/>
                  </a:cubicBezTo>
                  <a:cubicBezTo>
                    <a:pt x="419" y="661"/>
                    <a:pt x="419" y="654"/>
                    <a:pt x="417" y="648"/>
                  </a:cubicBezTo>
                  <a:cubicBezTo>
                    <a:pt x="410" y="627"/>
                    <a:pt x="392" y="612"/>
                    <a:pt x="375" y="600"/>
                  </a:cubicBezTo>
                  <a:cubicBezTo>
                    <a:pt x="359" y="590"/>
                    <a:pt x="356" y="576"/>
                    <a:pt x="339" y="570"/>
                  </a:cubicBezTo>
                  <a:cubicBezTo>
                    <a:pt x="310" y="580"/>
                    <a:pt x="344" y="612"/>
                    <a:pt x="357" y="621"/>
                  </a:cubicBezTo>
                  <a:cubicBezTo>
                    <a:pt x="361" y="633"/>
                    <a:pt x="369" y="636"/>
                    <a:pt x="378" y="645"/>
                  </a:cubicBezTo>
                  <a:cubicBezTo>
                    <a:pt x="375" y="704"/>
                    <a:pt x="387" y="716"/>
                    <a:pt x="339" y="732"/>
                  </a:cubicBezTo>
                  <a:cubicBezTo>
                    <a:pt x="346" y="722"/>
                    <a:pt x="353" y="718"/>
                    <a:pt x="360" y="708"/>
                  </a:cubicBezTo>
                  <a:cubicBezTo>
                    <a:pt x="359" y="699"/>
                    <a:pt x="361" y="689"/>
                    <a:pt x="357" y="681"/>
                  </a:cubicBezTo>
                  <a:cubicBezTo>
                    <a:pt x="351" y="670"/>
                    <a:pt x="330" y="668"/>
                    <a:pt x="321" y="660"/>
                  </a:cubicBezTo>
                  <a:cubicBezTo>
                    <a:pt x="309" y="650"/>
                    <a:pt x="304" y="636"/>
                    <a:pt x="291" y="627"/>
                  </a:cubicBezTo>
                  <a:cubicBezTo>
                    <a:pt x="286" y="612"/>
                    <a:pt x="286" y="599"/>
                    <a:pt x="270" y="594"/>
                  </a:cubicBezTo>
                  <a:cubicBezTo>
                    <a:pt x="257" y="595"/>
                    <a:pt x="244" y="594"/>
                    <a:pt x="231" y="597"/>
                  </a:cubicBezTo>
                  <a:cubicBezTo>
                    <a:pt x="224" y="599"/>
                    <a:pt x="213" y="609"/>
                    <a:pt x="213" y="609"/>
                  </a:cubicBezTo>
                  <a:cubicBezTo>
                    <a:pt x="203" y="624"/>
                    <a:pt x="198" y="632"/>
                    <a:pt x="183" y="642"/>
                  </a:cubicBezTo>
                  <a:cubicBezTo>
                    <a:pt x="177" y="659"/>
                    <a:pt x="158" y="667"/>
                    <a:pt x="150" y="684"/>
                  </a:cubicBezTo>
                  <a:cubicBezTo>
                    <a:pt x="136" y="715"/>
                    <a:pt x="129" y="742"/>
                    <a:pt x="99" y="762"/>
                  </a:cubicBezTo>
                  <a:cubicBezTo>
                    <a:pt x="17" y="758"/>
                    <a:pt x="49" y="767"/>
                    <a:pt x="9" y="741"/>
                  </a:cubicBezTo>
                  <a:cubicBezTo>
                    <a:pt x="7" y="735"/>
                    <a:pt x="5" y="729"/>
                    <a:pt x="3" y="723"/>
                  </a:cubicBezTo>
                  <a:cubicBezTo>
                    <a:pt x="2" y="720"/>
                    <a:pt x="0" y="714"/>
                    <a:pt x="0" y="714"/>
                  </a:cubicBezTo>
                  <a:cubicBezTo>
                    <a:pt x="3" y="671"/>
                    <a:pt x="3" y="681"/>
                    <a:pt x="12" y="654"/>
                  </a:cubicBezTo>
                  <a:cubicBezTo>
                    <a:pt x="13" y="637"/>
                    <a:pt x="9" y="619"/>
                    <a:pt x="15" y="603"/>
                  </a:cubicBezTo>
                  <a:cubicBezTo>
                    <a:pt x="17" y="597"/>
                    <a:pt x="33" y="597"/>
                    <a:pt x="33" y="597"/>
                  </a:cubicBezTo>
                  <a:cubicBezTo>
                    <a:pt x="61" y="599"/>
                    <a:pt x="76" y="604"/>
                    <a:pt x="102" y="600"/>
                  </a:cubicBezTo>
                  <a:cubicBezTo>
                    <a:pt x="115" y="562"/>
                    <a:pt x="119" y="608"/>
                    <a:pt x="111" y="531"/>
                  </a:cubicBezTo>
                  <a:cubicBezTo>
                    <a:pt x="110" y="518"/>
                    <a:pt x="101" y="518"/>
                    <a:pt x="96" y="504"/>
                  </a:cubicBezTo>
                  <a:cubicBezTo>
                    <a:pt x="94" y="498"/>
                    <a:pt x="90" y="486"/>
                    <a:pt x="90" y="486"/>
                  </a:cubicBezTo>
                  <a:cubicBezTo>
                    <a:pt x="91" y="483"/>
                    <a:pt x="90" y="479"/>
                    <a:pt x="93" y="477"/>
                  </a:cubicBezTo>
                  <a:cubicBezTo>
                    <a:pt x="98" y="473"/>
                    <a:pt x="111" y="471"/>
                    <a:pt x="111" y="471"/>
                  </a:cubicBezTo>
                  <a:cubicBezTo>
                    <a:pt x="119" y="458"/>
                    <a:pt x="147" y="440"/>
                    <a:pt x="162" y="435"/>
                  </a:cubicBezTo>
                  <a:cubicBezTo>
                    <a:pt x="166" y="429"/>
                    <a:pt x="170" y="423"/>
                    <a:pt x="174" y="417"/>
                  </a:cubicBezTo>
                  <a:cubicBezTo>
                    <a:pt x="176" y="414"/>
                    <a:pt x="180" y="408"/>
                    <a:pt x="180" y="408"/>
                  </a:cubicBezTo>
                  <a:cubicBezTo>
                    <a:pt x="181" y="400"/>
                    <a:pt x="180" y="392"/>
                    <a:pt x="183" y="384"/>
                  </a:cubicBezTo>
                  <a:cubicBezTo>
                    <a:pt x="185" y="377"/>
                    <a:pt x="195" y="366"/>
                    <a:pt x="195" y="366"/>
                  </a:cubicBezTo>
                  <a:cubicBezTo>
                    <a:pt x="200" y="338"/>
                    <a:pt x="206" y="349"/>
                    <a:pt x="225" y="336"/>
                  </a:cubicBezTo>
                  <a:cubicBezTo>
                    <a:pt x="233" y="324"/>
                    <a:pt x="235" y="312"/>
                    <a:pt x="243" y="300"/>
                  </a:cubicBezTo>
                  <a:cubicBezTo>
                    <a:pt x="272" y="306"/>
                    <a:pt x="259" y="324"/>
                    <a:pt x="291" y="330"/>
                  </a:cubicBezTo>
                  <a:cubicBezTo>
                    <a:pt x="321" y="320"/>
                    <a:pt x="289" y="262"/>
                    <a:pt x="270" y="249"/>
                  </a:cubicBezTo>
                  <a:cubicBezTo>
                    <a:pt x="261" y="250"/>
                    <a:pt x="252" y="250"/>
                    <a:pt x="243" y="252"/>
                  </a:cubicBezTo>
                  <a:cubicBezTo>
                    <a:pt x="232" y="255"/>
                    <a:pt x="230" y="266"/>
                    <a:pt x="219" y="270"/>
                  </a:cubicBezTo>
                  <a:cubicBezTo>
                    <a:pt x="212" y="250"/>
                    <a:pt x="213" y="246"/>
                    <a:pt x="213" y="258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/>
            <p:nvPr/>
          </p:nvSpPr>
          <p:spPr>
            <a:xfrm>
              <a:off x="2805" y="996"/>
              <a:ext cx="90" cy="172"/>
            </a:xfrm>
            <a:custGeom>
              <a:avLst/>
              <a:gdLst>
                <a:gd name="txL" fmla="*/ 0 w 90"/>
                <a:gd name="txT" fmla="*/ 0 h 172"/>
                <a:gd name="txR" fmla="*/ 90 w 90"/>
                <a:gd name="txB" fmla="*/ 172 h 172"/>
              </a:gdLst>
              <a:ahLst/>
              <a:cxnLst>
                <a:cxn ang="0">
                  <a:pos x="39" y="0"/>
                </a:cxn>
                <a:cxn ang="0">
                  <a:pos x="18" y="3"/>
                </a:cxn>
                <a:cxn ang="0">
                  <a:pos x="12" y="24"/>
                </a:cxn>
                <a:cxn ang="0">
                  <a:pos x="6" y="42"/>
                </a:cxn>
                <a:cxn ang="0">
                  <a:pos x="9" y="78"/>
                </a:cxn>
                <a:cxn ang="0">
                  <a:pos x="21" y="81"/>
                </a:cxn>
                <a:cxn ang="0">
                  <a:pos x="33" y="165"/>
                </a:cxn>
                <a:cxn ang="0">
                  <a:pos x="81" y="138"/>
                </a:cxn>
                <a:cxn ang="0">
                  <a:pos x="81" y="102"/>
                </a:cxn>
                <a:cxn ang="0">
                  <a:pos x="60" y="48"/>
                </a:cxn>
                <a:cxn ang="0">
                  <a:pos x="39" y="0"/>
                </a:cxn>
              </a:cxnLst>
              <a:rect l="txL" t="txT" r="txR" b="txB"/>
              <a:pathLst>
                <a:path w="90" h="172">
                  <a:moveTo>
                    <a:pt x="39" y="0"/>
                  </a:moveTo>
                  <a:cubicBezTo>
                    <a:pt x="32" y="1"/>
                    <a:pt x="24" y="0"/>
                    <a:pt x="18" y="3"/>
                  </a:cubicBezTo>
                  <a:cubicBezTo>
                    <a:pt x="11" y="6"/>
                    <a:pt x="14" y="17"/>
                    <a:pt x="12" y="24"/>
                  </a:cubicBezTo>
                  <a:cubicBezTo>
                    <a:pt x="10" y="30"/>
                    <a:pt x="6" y="42"/>
                    <a:pt x="6" y="42"/>
                  </a:cubicBezTo>
                  <a:cubicBezTo>
                    <a:pt x="7" y="54"/>
                    <a:pt x="5" y="67"/>
                    <a:pt x="9" y="78"/>
                  </a:cubicBezTo>
                  <a:cubicBezTo>
                    <a:pt x="10" y="82"/>
                    <a:pt x="20" y="77"/>
                    <a:pt x="21" y="81"/>
                  </a:cubicBezTo>
                  <a:cubicBezTo>
                    <a:pt x="38" y="172"/>
                    <a:pt x="0" y="143"/>
                    <a:pt x="33" y="165"/>
                  </a:cubicBezTo>
                  <a:cubicBezTo>
                    <a:pt x="90" y="160"/>
                    <a:pt x="55" y="164"/>
                    <a:pt x="81" y="138"/>
                  </a:cubicBezTo>
                  <a:cubicBezTo>
                    <a:pt x="86" y="122"/>
                    <a:pt x="86" y="127"/>
                    <a:pt x="81" y="102"/>
                  </a:cubicBezTo>
                  <a:cubicBezTo>
                    <a:pt x="77" y="83"/>
                    <a:pt x="68" y="65"/>
                    <a:pt x="60" y="48"/>
                  </a:cubicBezTo>
                  <a:cubicBezTo>
                    <a:pt x="51" y="30"/>
                    <a:pt x="54" y="15"/>
                    <a:pt x="39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/>
            <p:nvPr/>
          </p:nvSpPr>
          <p:spPr>
            <a:xfrm>
              <a:off x="2747" y="1062"/>
              <a:ext cx="67" cy="102"/>
            </a:xfrm>
            <a:custGeom>
              <a:avLst/>
              <a:gdLst>
                <a:gd name="txL" fmla="*/ 0 w 67"/>
                <a:gd name="txT" fmla="*/ 0 h 102"/>
                <a:gd name="txR" fmla="*/ 67 w 67"/>
                <a:gd name="txB" fmla="*/ 102 h 102"/>
              </a:gdLst>
              <a:ahLst/>
              <a:cxnLst>
                <a:cxn ang="0">
                  <a:pos x="55" y="0"/>
                </a:cxn>
                <a:cxn ang="0">
                  <a:pos x="37" y="3"/>
                </a:cxn>
                <a:cxn ang="0">
                  <a:pos x="31" y="12"/>
                </a:cxn>
                <a:cxn ang="0">
                  <a:pos x="13" y="18"/>
                </a:cxn>
                <a:cxn ang="0">
                  <a:pos x="10" y="102"/>
                </a:cxn>
                <a:cxn ang="0">
                  <a:pos x="49" y="90"/>
                </a:cxn>
                <a:cxn ang="0">
                  <a:pos x="52" y="78"/>
                </a:cxn>
                <a:cxn ang="0">
                  <a:pos x="61" y="72"/>
                </a:cxn>
                <a:cxn ang="0">
                  <a:pos x="67" y="33"/>
                </a:cxn>
                <a:cxn ang="0">
                  <a:pos x="55" y="0"/>
                </a:cxn>
              </a:cxnLst>
              <a:rect l="txL" t="txT" r="txR" b="txB"/>
              <a:pathLst>
                <a:path w="67" h="102">
                  <a:moveTo>
                    <a:pt x="55" y="0"/>
                  </a:moveTo>
                  <a:cubicBezTo>
                    <a:pt x="49" y="1"/>
                    <a:pt x="42" y="0"/>
                    <a:pt x="37" y="3"/>
                  </a:cubicBezTo>
                  <a:cubicBezTo>
                    <a:pt x="34" y="5"/>
                    <a:pt x="34" y="10"/>
                    <a:pt x="31" y="12"/>
                  </a:cubicBezTo>
                  <a:cubicBezTo>
                    <a:pt x="26" y="15"/>
                    <a:pt x="13" y="18"/>
                    <a:pt x="13" y="18"/>
                  </a:cubicBezTo>
                  <a:cubicBezTo>
                    <a:pt x="0" y="57"/>
                    <a:pt x="7" y="30"/>
                    <a:pt x="10" y="102"/>
                  </a:cubicBezTo>
                  <a:cubicBezTo>
                    <a:pt x="28" y="99"/>
                    <a:pt x="33" y="95"/>
                    <a:pt x="49" y="90"/>
                  </a:cubicBezTo>
                  <a:cubicBezTo>
                    <a:pt x="50" y="86"/>
                    <a:pt x="50" y="81"/>
                    <a:pt x="52" y="78"/>
                  </a:cubicBezTo>
                  <a:cubicBezTo>
                    <a:pt x="54" y="75"/>
                    <a:pt x="60" y="75"/>
                    <a:pt x="61" y="72"/>
                  </a:cubicBezTo>
                  <a:cubicBezTo>
                    <a:pt x="65" y="60"/>
                    <a:pt x="63" y="45"/>
                    <a:pt x="67" y="33"/>
                  </a:cubicBezTo>
                  <a:cubicBezTo>
                    <a:pt x="63" y="26"/>
                    <a:pt x="50" y="5"/>
                    <a:pt x="55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/>
            <p:nvPr/>
          </p:nvSpPr>
          <p:spPr>
            <a:xfrm>
              <a:off x="2616" y="829"/>
              <a:ext cx="108" cy="66"/>
            </a:xfrm>
            <a:custGeom>
              <a:avLst/>
              <a:gdLst>
                <a:gd name="txL" fmla="*/ 0 w 108"/>
                <a:gd name="txT" fmla="*/ 0 h 66"/>
                <a:gd name="txR" fmla="*/ 108 w 108"/>
                <a:gd name="txB" fmla="*/ 66 h 66"/>
              </a:gdLst>
              <a:ahLst/>
              <a:cxnLst>
                <a:cxn ang="0">
                  <a:pos x="108" y="26"/>
                </a:cxn>
                <a:cxn ang="0">
                  <a:pos x="57" y="8"/>
                </a:cxn>
                <a:cxn ang="0">
                  <a:pos x="39" y="2"/>
                </a:cxn>
                <a:cxn ang="0">
                  <a:pos x="15" y="5"/>
                </a:cxn>
                <a:cxn ang="0">
                  <a:pos x="0" y="41"/>
                </a:cxn>
                <a:cxn ang="0">
                  <a:pos x="27" y="59"/>
                </a:cxn>
                <a:cxn ang="0">
                  <a:pos x="108" y="26"/>
                </a:cxn>
              </a:cxnLst>
              <a:rect l="txL" t="txT" r="txR" b="txB"/>
              <a:pathLst>
                <a:path w="108" h="66">
                  <a:moveTo>
                    <a:pt x="108" y="26"/>
                  </a:moveTo>
                  <a:cubicBezTo>
                    <a:pt x="91" y="20"/>
                    <a:pt x="75" y="14"/>
                    <a:pt x="57" y="8"/>
                  </a:cubicBezTo>
                  <a:cubicBezTo>
                    <a:pt x="51" y="6"/>
                    <a:pt x="39" y="2"/>
                    <a:pt x="39" y="2"/>
                  </a:cubicBezTo>
                  <a:cubicBezTo>
                    <a:pt x="31" y="3"/>
                    <a:pt x="22" y="0"/>
                    <a:pt x="15" y="5"/>
                  </a:cubicBezTo>
                  <a:cubicBezTo>
                    <a:pt x="15" y="5"/>
                    <a:pt x="1" y="38"/>
                    <a:pt x="0" y="41"/>
                  </a:cubicBezTo>
                  <a:cubicBezTo>
                    <a:pt x="9" y="50"/>
                    <a:pt x="17" y="52"/>
                    <a:pt x="27" y="59"/>
                  </a:cubicBezTo>
                  <a:cubicBezTo>
                    <a:pt x="68" y="57"/>
                    <a:pt x="101" y="66"/>
                    <a:pt x="108" y="26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8"/>
            <p:cNvSpPr/>
            <p:nvPr/>
          </p:nvSpPr>
          <p:spPr>
            <a:xfrm>
              <a:off x="2991" y="1383"/>
              <a:ext cx="34" cy="60"/>
            </a:xfrm>
            <a:custGeom>
              <a:avLst/>
              <a:gdLst>
                <a:gd name="txL" fmla="*/ 0 w 34"/>
                <a:gd name="txT" fmla="*/ 0 h 60"/>
                <a:gd name="txR" fmla="*/ 34 w 34"/>
                <a:gd name="txB" fmla="*/ 60 h 60"/>
              </a:gdLst>
              <a:ahLst/>
              <a:cxnLst>
                <a:cxn ang="0">
                  <a:pos x="18" y="0"/>
                </a:cxn>
                <a:cxn ang="0">
                  <a:pos x="0" y="36"/>
                </a:cxn>
                <a:cxn ang="0">
                  <a:pos x="3" y="48"/>
                </a:cxn>
                <a:cxn ang="0">
                  <a:pos x="21" y="60"/>
                </a:cxn>
                <a:cxn ang="0">
                  <a:pos x="33" y="33"/>
                </a:cxn>
                <a:cxn ang="0">
                  <a:pos x="27" y="3"/>
                </a:cxn>
                <a:cxn ang="0">
                  <a:pos x="18" y="0"/>
                </a:cxn>
              </a:cxnLst>
              <a:rect l="txL" t="txT" r="txR" b="txB"/>
              <a:pathLst>
                <a:path w="34" h="60">
                  <a:moveTo>
                    <a:pt x="18" y="0"/>
                  </a:moveTo>
                  <a:cubicBezTo>
                    <a:pt x="11" y="11"/>
                    <a:pt x="4" y="24"/>
                    <a:pt x="0" y="36"/>
                  </a:cubicBezTo>
                  <a:cubicBezTo>
                    <a:pt x="1" y="40"/>
                    <a:pt x="0" y="45"/>
                    <a:pt x="3" y="48"/>
                  </a:cubicBezTo>
                  <a:cubicBezTo>
                    <a:pt x="8" y="53"/>
                    <a:pt x="21" y="60"/>
                    <a:pt x="21" y="60"/>
                  </a:cubicBezTo>
                  <a:cubicBezTo>
                    <a:pt x="28" y="39"/>
                    <a:pt x="23" y="47"/>
                    <a:pt x="33" y="33"/>
                  </a:cubicBezTo>
                  <a:cubicBezTo>
                    <a:pt x="32" y="23"/>
                    <a:pt x="34" y="10"/>
                    <a:pt x="27" y="3"/>
                  </a:cubicBezTo>
                  <a:cubicBezTo>
                    <a:pt x="25" y="1"/>
                    <a:pt x="18" y="0"/>
                    <a:pt x="18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9"/>
            <p:cNvSpPr/>
            <p:nvPr/>
          </p:nvSpPr>
          <p:spPr>
            <a:xfrm>
              <a:off x="3451" y="633"/>
              <a:ext cx="115" cy="123"/>
            </a:xfrm>
            <a:custGeom>
              <a:avLst/>
              <a:gdLst>
                <a:gd name="txL" fmla="*/ 0 w 115"/>
                <a:gd name="txT" fmla="*/ 0 h 123"/>
                <a:gd name="txR" fmla="*/ 115 w 115"/>
                <a:gd name="txB" fmla="*/ 123 h 123"/>
              </a:gdLst>
              <a:ahLst/>
              <a:cxnLst>
                <a:cxn ang="0">
                  <a:pos x="107" y="0"/>
                </a:cxn>
                <a:cxn ang="0">
                  <a:pos x="47" y="12"/>
                </a:cxn>
                <a:cxn ang="0">
                  <a:pos x="14" y="51"/>
                </a:cxn>
                <a:cxn ang="0">
                  <a:pos x="11" y="102"/>
                </a:cxn>
                <a:cxn ang="0">
                  <a:pos x="32" y="105"/>
                </a:cxn>
                <a:cxn ang="0">
                  <a:pos x="77" y="111"/>
                </a:cxn>
                <a:cxn ang="0">
                  <a:pos x="71" y="102"/>
                </a:cxn>
                <a:cxn ang="0">
                  <a:pos x="44" y="90"/>
                </a:cxn>
                <a:cxn ang="0">
                  <a:pos x="47" y="60"/>
                </a:cxn>
                <a:cxn ang="0">
                  <a:pos x="83" y="42"/>
                </a:cxn>
                <a:cxn ang="0">
                  <a:pos x="110" y="27"/>
                </a:cxn>
                <a:cxn ang="0">
                  <a:pos x="107" y="0"/>
                </a:cxn>
              </a:cxnLst>
              <a:rect l="txL" t="txT" r="txR" b="txB"/>
              <a:pathLst>
                <a:path w="115" h="123">
                  <a:moveTo>
                    <a:pt x="107" y="0"/>
                  </a:moveTo>
                  <a:cubicBezTo>
                    <a:pt x="85" y="5"/>
                    <a:pt x="70" y="9"/>
                    <a:pt x="47" y="12"/>
                  </a:cubicBezTo>
                  <a:cubicBezTo>
                    <a:pt x="33" y="26"/>
                    <a:pt x="33" y="46"/>
                    <a:pt x="14" y="51"/>
                  </a:cubicBezTo>
                  <a:cubicBezTo>
                    <a:pt x="9" y="67"/>
                    <a:pt x="0" y="85"/>
                    <a:pt x="11" y="102"/>
                  </a:cubicBezTo>
                  <a:cubicBezTo>
                    <a:pt x="15" y="108"/>
                    <a:pt x="25" y="104"/>
                    <a:pt x="32" y="105"/>
                  </a:cubicBezTo>
                  <a:cubicBezTo>
                    <a:pt x="46" y="119"/>
                    <a:pt x="46" y="123"/>
                    <a:pt x="77" y="111"/>
                  </a:cubicBezTo>
                  <a:cubicBezTo>
                    <a:pt x="80" y="110"/>
                    <a:pt x="74" y="105"/>
                    <a:pt x="71" y="102"/>
                  </a:cubicBezTo>
                  <a:cubicBezTo>
                    <a:pt x="64" y="95"/>
                    <a:pt x="44" y="90"/>
                    <a:pt x="44" y="90"/>
                  </a:cubicBezTo>
                  <a:cubicBezTo>
                    <a:pt x="45" y="80"/>
                    <a:pt x="44" y="70"/>
                    <a:pt x="47" y="60"/>
                  </a:cubicBezTo>
                  <a:cubicBezTo>
                    <a:pt x="50" y="52"/>
                    <a:pt x="74" y="48"/>
                    <a:pt x="83" y="42"/>
                  </a:cubicBezTo>
                  <a:cubicBezTo>
                    <a:pt x="88" y="28"/>
                    <a:pt x="97" y="31"/>
                    <a:pt x="110" y="27"/>
                  </a:cubicBezTo>
                  <a:cubicBezTo>
                    <a:pt x="113" y="17"/>
                    <a:pt x="115" y="8"/>
                    <a:pt x="107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/>
            <p:nvPr/>
          </p:nvSpPr>
          <p:spPr>
            <a:xfrm>
              <a:off x="3135" y="1433"/>
              <a:ext cx="27" cy="38"/>
            </a:xfrm>
            <a:custGeom>
              <a:avLst/>
              <a:gdLst>
                <a:gd name="txL" fmla="*/ 0 w 27"/>
                <a:gd name="txT" fmla="*/ 0 h 38"/>
                <a:gd name="txR" fmla="*/ 27 w 27"/>
                <a:gd name="txB" fmla="*/ 38 h 38"/>
              </a:gdLst>
              <a:ahLst/>
              <a:cxnLst>
                <a:cxn ang="0">
                  <a:pos x="21" y="1"/>
                </a:cxn>
                <a:cxn ang="0">
                  <a:pos x="6" y="4"/>
                </a:cxn>
                <a:cxn ang="0">
                  <a:pos x="0" y="22"/>
                </a:cxn>
                <a:cxn ang="0">
                  <a:pos x="27" y="34"/>
                </a:cxn>
                <a:cxn ang="0">
                  <a:pos x="21" y="1"/>
                </a:cxn>
              </a:cxnLst>
              <a:rect l="txL" t="txT" r="txR" b="txB"/>
              <a:pathLst>
                <a:path w="27" h="38">
                  <a:moveTo>
                    <a:pt x="21" y="1"/>
                  </a:moveTo>
                  <a:cubicBezTo>
                    <a:pt x="16" y="2"/>
                    <a:pt x="10" y="0"/>
                    <a:pt x="6" y="4"/>
                  </a:cubicBezTo>
                  <a:cubicBezTo>
                    <a:pt x="2" y="8"/>
                    <a:pt x="0" y="22"/>
                    <a:pt x="0" y="22"/>
                  </a:cubicBezTo>
                  <a:cubicBezTo>
                    <a:pt x="5" y="38"/>
                    <a:pt x="11" y="37"/>
                    <a:pt x="27" y="34"/>
                  </a:cubicBezTo>
                  <a:cubicBezTo>
                    <a:pt x="24" y="7"/>
                    <a:pt x="27" y="18"/>
                    <a:pt x="21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7"/>
          <p:cNvSpPr txBox="1"/>
          <p:nvPr/>
        </p:nvSpPr>
        <p:spPr>
          <a:xfrm>
            <a:off x="3576638" y="0"/>
            <a:ext cx="74295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</a:t>
            </a:r>
            <a:r>
              <a:rPr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2 tháng 2 năm 2018</a:t>
            </a:r>
            <a:endParaRPr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Rectangle 2"/>
          <p:cNvSpPr txBox="1"/>
          <p:nvPr/>
        </p:nvSpPr>
        <p:spPr>
          <a:xfrm>
            <a:off x="576263" y="207963"/>
            <a:ext cx="1069816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Tuần 22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                               </a:t>
            </a:r>
            <a:r>
              <a:rPr sz="24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Địa lý:</a:t>
            </a:r>
          </a:p>
          <a:p>
            <a:pPr eaLnBrk="1" hangingPunct="1"/>
            <a:r>
              <a:rPr sz="24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Tiết 22:</a:t>
            </a:r>
          </a:p>
        </p:txBody>
      </p:sp>
      <p:sp>
        <p:nvSpPr>
          <p:cNvPr id="10244" name="Rectangle 12"/>
          <p:cNvSpPr/>
          <p:nvPr/>
        </p:nvSpPr>
        <p:spPr>
          <a:xfrm>
            <a:off x="4794250" y="774700"/>
            <a:ext cx="2674938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r>
              <a:rPr sz="2800" b="1" dirty="0">
                <a:latin typeface="Times New Roman" panose="02020603050405020304" pitchFamily="18" charset="0"/>
              </a:rPr>
              <a:t>Châu Âu</a:t>
            </a:r>
          </a:p>
          <a:p>
            <a:pPr eaLnBrk="1" hangingPunct="1"/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10245" name="Rectangle 2"/>
          <p:cNvSpPr>
            <a:spLocks noGrp="1"/>
          </p:cNvSpPr>
          <p:nvPr>
            <p:ph type="title"/>
          </p:nvPr>
        </p:nvSpPr>
        <p:spPr>
          <a:xfrm>
            <a:off x="396875" y="914400"/>
            <a:ext cx="5392738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1.Vị trí địa lí, giới hạn:</a:t>
            </a:r>
          </a:p>
        </p:txBody>
      </p:sp>
      <p:sp>
        <p:nvSpPr>
          <p:cNvPr id="13" name="Rectangle 11"/>
          <p:cNvSpPr txBox="1"/>
          <p:nvPr/>
        </p:nvSpPr>
        <p:spPr>
          <a:xfrm>
            <a:off x="296863" y="1905000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16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5" y="2286000"/>
            <a:ext cx="733107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7" name="Rectangle 11"/>
          <p:cNvSpPr/>
          <p:nvPr/>
        </p:nvSpPr>
        <p:spPr>
          <a:xfrm>
            <a:off x="396875" y="2819400"/>
            <a:ext cx="3862388" cy="19383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vi-VN" altLang="x-none" sz="2400" dirty="0">
                <a:latin typeface="Times New Roman" panose="02020603050405020304" pitchFamily="18" charset="0"/>
              </a:rPr>
              <a:t>Quan sát hình 1, hãy đọc tên các đồng bằng, dãy núi và sông lớn của châu Âu; cho biết vị trí của các đồng bằng và dãy núi lớn ở châu Âu. </a:t>
            </a:r>
          </a:p>
        </p:txBody>
      </p:sp>
      <p:sp>
        <p:nvSpPr>
          <p:cNvPr id="10249" name="Rectangle 2"/>
          <p:cNvSpPr/>
          <p:nvPr/>
        </p:nvSpPr>
        <p:spPr>
          <a:xfrm>
            <a:off x="495300" y="14478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pic>
        <p:nvPicPr>
          <p:cNvPr id="2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1" name="Freeform 13"/>
          <p:cNvSpPr/>
          <p:nvPr/>
        </p:nvSpPr>
        <p:spPr>
          <a:xfrm>
            <a:off x="9955213" y="1100138"/>
            <a:ext cx="1443037" cy="1543050"/>
          </a:xfrm>
          <a:custGeom>
            <a:avLst/>
            <a:gdLst>
              <a:gd name="txL" fmla="*/ 0 w 699"/>
              <a:gd name="txT" fmla="*/ 0 h 972"/>
              <a:gd name="txR" fmla="*/ 699 w 699"/>
              <a:gd name="txB" fmla="*/ 972 h 97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9" h="972">
                <a:moveTo>
                  <a:pt x="39" y="0"/>
                </a:moveTo>
                <a:lnTo>
                  <a:pt x="18" y="162"/>
                </a:lnTo>
                <a:cubicBezTo>
                  <a:pt x="16" y="216"/>
                  <a:pt x="0" y="265"/>
                  <a:pt x="27" y="324"/>
                </a:cubicBezTo>
                <a:cubicBezTo>
                  <a:pt x="54" y="380"/>
                  <a:pt x="128" y="455"/>
                  <a:pt x="180" y="513"/>
                </a:cubicBezTo>
                <a:lnTo>
                  <a:pt x="351" y="690"/>
                </a:lnTo>
                <a:lnTo>
                  <a:pt x="558" y="834"/>
                </a:lnTo>
                <a:lnTo>
                  <a:pt x="699" y="972"/>
                </a:ln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14"/>
          <p:cNvSpPr/>
          <p:nvPr/>
        </p:nvSpPr>
        <p:spPr>
          <a:xfrm>
            <a:off x="4451350" y="1562100"/>
            <a:ext cx="1776413" cy="1204913"/>
          </a:xfrm>
          <a:custGeom>
            <a:avLst/>
            <a:gdLst>
              <a:gd name="txL" fmla="*/ 0 w 861"/>
              <a:gd name="txT" fmla="*/ 0 h 759"/>
              <a:gd name="txR" fmla="*/ 861 w 861"/>
              <a:gd name="txB" fmla="*/ 759 h 75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861" h="759">
                <a:moveTo>
                  <a:pt x="0" y="759"/>
                </a:moveTo>
                <a:cubicBezTo>
                  <a:pt x="18" y="735"/>
                  <a:pt x="59" y="652"/>
                  <a:pt x="108" y="612"/>
                </a:cubicBezTo>
                <a:cubicBezTo>
                  <a:pt x="157" y="572"/>
                  <a:pt x="231" y="559"/>
                  <a:pt x="291" y="522"/>
                </a:cubicBezTo>
                <a:cubicBezTo>
                  <a:pt x="351" y="485"/>
                  <a:pt x="421" y="438"/>
                  <a:pt x="468" y="390"/>
                </a:cubicBezTo>
                <a:cubicBezTo>
                  <a:pt x="515" y="342"/>
                  <a:pt x="532" y="274"/>
                  <a:pt x="573" y="234"/>
                </a:cubicBezTo>
                <a:cubicBezTo>
                  <a:pt x="614" y="194"/>
                  <a:pt x="684" y="180"/>
                  <a:pt x="717" y="150"/>
                </a:cubicBezTo>
                <a:cubicBezTo>
                  <a:pt x="750" y="120"/>
                  <a:pt x="747" y="76"/>
                  <a:pt x="771" y="51"/>
                </a:cubicBezTo>
                <a:cubicBezTo>
                  <a:pt x="795" y="26"/>
                  <a:pt x="842" y="11"/>
                  <a:pt x="861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Freeform 15"/>
          <p:cNvSpPr/>
          <p:nvPr/>
        </p:nvSpPr>
        <p:spPr>
          <a:xfrm>
            <a:off x="3668713" y="4371975"/>
            <a:ext cx="1296987" cy="285750"/>
          </a:xfrm>
          <a:custGeom>
            <a:avLst/>
            <a:gdLst>
              <a:gd name="txL" fmla="*/ 0 w 628"/>
              <a:gd name="txT" fmla="*/ 0 h 180"/>
              <a:gd name="txR" fmla="*/ 628 w 628"/>
              <a:gd name="txB" fmla="*/ 180 h 18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628" h="180">
                <a:moveTo>
                  <a:pt x="28" y="180"/>
                </a:moveTo>
                <a:cubicBezTo>
                  <a:pt x="40" y="158"/>
                  <a:pt x="0" y="66"/>
                  <a:pt x="100" y="36"/>
                </a:cubicBezTo>
                <a:cubicBezTo>
                  <a:pt x="200" y="6"/>
                  <a:pt x="518" y="7"/>
                  <a:pt x="628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Freeform 16"/>
          <p:cNvSpPr/>
          <p:nvPr/>
        </p:nvSpPr>
        <p:spPr>
          <a:xfrm>
            <a:off x="5894388" y="4114800"/>
            <a:ext cx="1138237" cy="400050"/>
          </a:xfrm>
          <a:custGeom>
            <a:avLst/>
            <a:gdLst>
              <a:gd name="txL" fmla="*/ 0 w 552"/>
              <a:gd name="txT" fmla="*/ 0 h 252"/>
              <a:gd name="txR" fmla="*/ 552 w 552"/>
              <a:gd name="txB" fmla="*/ 252 h 252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52" h="252">
                <a:moveTo>
                  <a:pt x="0" y="0"/>
                </a:moveTo>
                <a:cubicBezTo>
                  <a:pt x="57" y="10"/>
                  <a:pt x="250" y="18"/>
                  <a:pt x="342" y="60"/>
                </a:cubicBezTo>
                <a:cubicBezTo>
                  <a:pt x="434" y="102"/>
                  <a:pt x="508" y="212"/>
                  <a:pt x="552" y="252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Oval 17"/>
          <p:cNvSpPr/>
          <p:nvPr/>
        </p:nvSpPr>
        <p:spPr>
          <a:xfrm>
            <a:off x="396875" y="3657600"/>
            <a:ext cx="7231063" cy="2286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306" name="Freeform 18"/>
          <p:cNvSpPr/>
          <p:nvPr/>
        </p:nvSpPr>
        <p:spPr>
          <a:xfrm>
            <a:off x="9447213" y="4503738"/>
            <a:ext cx="1139825" cy="20637"/>
          </a:xfrm>
          <a:custGeom>
            <a:avLst/>
            <a:gdLst>
              <a:gd name="txL" fmla="*/ 0 w 552"/>
              <a:gd name="txT" fmla="*/ 0 h 13"/>
              <a:gd name="txR" fmla="*/ 552 w 552"/>
              <a:gd name="txB" fmla="*/ 13 h 1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52" h="13">
                <a:moveTo>
                  <a:pt x="0" y="7"/>
                </a:moveTo>
                <a:cubicBezTo>
                  <a:pt x="43" y="6"/>
                  <a:pt x="166" y="0"/>
                  <a:pt x="258" y="1"/>
                </a:cubicBezTo>
                <a:cubicBezTo>
                  <a:pt x="350" y="2"/>
                  <a:pt x="491" y="11"/>
                  <a:pt x="552" y="13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Text Box 19"/>
          <p:cNvSpPr txBox="1"/>
          <p:nvPr/>
        </p:nvSpPr>
        <p:spPr>
          <a:xfrm rot="-1850548">
            <a:off x="2278063" y="3733800"/>
            <a:ext cx="208121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ĐB. TÂY ÂU</a:t>
            </a:r>
          </a:p>
        </p:txBody>
      </p:sp>
      <p:sp>
        <p:nvSpPr>
          <p:cNvPr id="12308" name="Freeform 20"/>
          <p:cNvSpPr/>
          <p:nvPr/>
        </p:nvSpPr>
        <p:spPr>
          <a:xfrm>
            <a:off x="4160838" y="4114800"/>
            <a:ext cx="3330575" cy="695325"/>
          </a:xfrm>
          <a:custGeom>
            <a:avLst/>
            <a:gdLst>
              <a:gd name="txL" fmla="*/ 0 w 1614"/>
              <a:gd name="txT" fmla="*/ 0 h 438"/>
              <a:gd name="txR" fmla="*/ 1614 w 1614"/>
              <a:gd name="txB" fmla="*/ 438 h 438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14" h="438">
                <a:moveTo>
                  <a:pt x="0" y="50"/>
                </a:moveTo>
                <a:cubicBezTo>
                  <a:pt x="30" y="42"/>
                  <a:pt x="115" y="0"/>
                  <a:pt x="183" y="2"/>
                </a:cubicBezTo>
                <a:cubicBezTo>
                  <a:pt x="251" y="4"/>
                  <a:pt x="327" y="48"/>
                  <a:pt x="408" y="65"/>
                </a:cubicBezTo>
                <a:cubicBezTo>
                  <a:pt x="489" y="82"/>
                  <a:pt x="607" y="92"/>
                  <a:pt x="672" y="107"/>
                </a:cubicBezTo>
                <a:cubicBezTo>
                  <a:pt x="737" y="122"/>
                  <a:pt x="782" y="128"/>
                  <a:pt x="798" y="158"/>
                </a:cubicBezTo>
                <a:cubicBezTo>
                  <a:pt x="814" y="188"/>
                  <a:pt x="759" y="261"/>
                  <a:pt x="771" y="290"/>
                </a:cubicBezTo>
                <a:cubicBezTo>
                  <a:pt x="783" y="319"/>
                  <a:pt x="821" y="316"/>
                  <a:pt x="870" y="332"/>
                </a:cubicBezTo>
                <a:cubicBezTo>
                  <a:pt x="919" y="348"/>
                  <a:pt x="1018" y="371"/>
                  <a:pt x="1065" y="386"/>
                </a:cubicBezTo>
                <a:cubicBezTo>
                  <a:pt x="1112" y="401"/>
                  <a:pt x="1116" y="417"/>
                  <a:pt x="1155" y="425"/>
                </a:cubicBezTo>
                <a:cubicBezTo>
                  <a:pt x="1194" y="433"/>
                  <a:pt x="1260" y="438"/>
                  <a:pt x="1299" y="434"/>
                </a:cubicBezTo>
                <a:cubicBezTo>
                  <a:pt x="1338" y="430"/>
                  <a:pt x="1358" y="410"/>
                  <a:pt x="1389" y="398"/>
                </a:cubicBezTo>
                <a:cubicBezTo>
                  <a:pt x="1420" y="386"/>
                  <a:pt x="1463" y="382"/>
                  <a:pt x="1485" y="365"/>
                </a:cubicBezTo>
                <a:cubicBezTo>
                  <a:pt x="1507" y="348"/>
                  <a:pt x="1500" y="304"/>
                  <a:pt x="1521" y="293"/>
                </a:cubicBezTo>
                <a:cubicBezTo>
                  <a:pt x="1542" y="282"/>
                  <a:pt x="1595" y="300"/>
                  <a:pt x="1614" y="302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21"/>
          <p:cNvSpPr/>
          <p:nvPr/>
        </p:nvSpPr>
        <p:spPr>
          <a:xfrm>
            <a:off x="5943600" y="4267200"/>
            <a:ext cx="176213" cy="379413"/>
          </a:xfrm>
          <a:custGeom>
            <a:avLst/>
            <a:gdLst>
              <a:gd name="txL" fmla="*/ 0 w 85"/>
              <a:gd name="txT" fmla="*/ 0 h 239"/>
              <a:gd name="txR" fmla="*/ 85 w 85"/>
              <a:gd name="txB" fmla="*/ 239 h 23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5" h="239">
                <a:moveTo>
                  <a:pt x="85" y="0"/>
                </a:moveTo>
                <a:cubicBezTo>
                  <a:pt x="80" y="7"/>
                  <a:pt x="65" y="31"/>
                  <a:pt x="52" y="45"/>
                </a:cubicBezTo>
                <a:cubicBezTo>
                  <a:pt x="39" y="59"/>
                  <a:pt x="14" y="64"/>
                  <a:pt x="7" y="84"/>
                </a:cubicBezTo>
                <a:cubicBezTo>
                  <a:pt x="0" y="104"/>
                  <a:pt x="2" y="142"/>
                  <a:pt x="10" y="168"/>
                </a:cubicBezTo>
                <a:cubicBezTo>
                  <a:pt x="18" y="194"/>
                  <a:pt x="46" y="224"/>
                  <a:pt x="56" y="239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Freeform 22"/>
          <p:cNvSpPr/>
          <p:nvPr/>
        </p:nvSpPr>
        <p:spPr>
          <a:xfrm>
            <a:off x="4940300" y="4435475"/>
            <a:ext cx="836613" cy="155575"/>
          </a:xfrm>
          <a:custGeom>
            <a:avLst/>
            <a:gdLst>
              <a:gd name="txL" fmla="*/ 0 w 405"/>
              <a:gd name="txT" fmla="*/ 0 h 98"/>
              <a:gd name="txR" fmla="*/ 405 w 405"/>
              <a:gd name="txB" fmla="*/ 98 h 98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5" h="98">
                <a:moveTo>
                  <a:pt x="0" y="14"/>
                </a:moveTo>
                <a:cubicBezTo>
                  <a:pt x="28" y="12"/>
                  <a:pt x="124" y="0"/>
                  <a:pt x="168" y="5"/>
                </a:cubicBezTo>
                <a:cubicBezTo>
                  <a:pt x="212" y="10"/>
                  <a:pt x="228" y="29"/>
                  <a:pt x="267" y="44"/>
                </a:cubicBezTo>
                <a:cubicBezTo>
                  <a:pt x="306" y="59"/>
                  <a:pt x="376" y="87"/>
                  <a:pt x="405" y="98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Freeform 23"/>
          <p:cNvSpPr/>
          <p:nvPr/>
        </p:nvSpPr>
        <p:spPr>
          <a:xfrm>
            <a:off x="5187950" y="4533900"/>
            <a:ext cx="912813" cy="157163"/>
          </a:xfrm>
          <a:custGeom>
            <a:avLst/>
            <a:gdLst>
              <a:gd name="txL" fmla="*/ 0 w 442"/>
              <a:gd name="txT" fmla="*/ 0 h 99"/>
              <a:gd name="txR" fmla="*/ 442 w 442"/>
              <a:gd name="txB" fmla="*/ 99 h 99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2" h="99">
                <a:moveTo>
                  <a:pt x="0" y="0"/>
                </a:moveTo>
                <a:cubicBezTo>
                  <a:pt x="21" y="10"/>
                  <a:pt x="79" y="46"/>
                  <a:pt x="126" y="60"/>
                </a:cubicBezTo>
                <a:cubicBezTo>
                  <a:pt x="173" y="74"/>
                  <a:pt x="236" y="80"/>
                  <a:pt x="285" y="86"/>
                </a:cubicBezTo>
                <a:cubicBezTo>
                  <a:pt x="334" y="92"/>
                  <a:pt x="398" y="99"/>
                  <a:pt x="420" y="96"/>
                </a:cubicBezTo>
                <a:cubicBezTo>
                  <a:pt x="442" y="93"/>
                  <a:pt x="418" y="75"/>
                  <a:pt x="417" y="69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Freeform 26"/>
          <p:cNvSpPr/>
          <p:nvPr/>
        </p:nvSpPr>
        <p:spPr>
          <a:xfrm>
            <a:off x="9707563" y="2514600"/>
            <a:ext cx="776287" cy="1628775"/>
          </a:xfrm>
          <a:custGeom>
            <a:avLst/>
            <a:gdLst>
              <a:gd name="txL" fmla="*/ 0 w 376"/>
              <a:gd name="txT" fmla="*/ 0 h 1026"/>
              <a:gd name="txR" fmla="*/ 376 w 376"/>
              <a:gd name="txB" fmla="*/ 1026 h 102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76" h="1026">
                <a:moveTo>
                  <a:pt x="282" y="5"/>
                </a:moveTo>
                <a:cubicBezTo>
                  <a:pt x="279" y="8"/>
                  <a:pt x="265" y="0"/>
                  <a:pt x="264" y="23"/>
                </a:cubicBezTo>
                <a:cubicBezTo>
                  <a:pt x="263" y="46"/>
                  <a:pt x="291" y="109"/>
                  <a:pt x="276" y="143"/>
                </a:cubicBezTo>
                <a:cubicBezTo>
                  <a:pt x="261" y="177"/>
                  <a:pt x="213" y="188"/>
                  <a:pt x="174" y="227"/>
                </a:cubicBezTo>
                <a:cubicBezTo>
                  <a:pt x="135" y="266"/>
                  <a:pt x="45" y="345"/>
                  <a:pt x="42" y="377"/>
                </a:cubicBezTo>
                <a:cubicBezTo>
                  <a:pt x="39" y="409"/>
                  <a:pt x="144" y="395"/>
                  <a:pt x="156" y="419"/>
                </a:cubicBezTo>
                <a:cubicBezTo>
                  <a:pt x="168" y="443"/>
                  <a:pt x="137" y="487"/>
                  <a:pt x="114" y="521"/>
                </a:cubicBezTo>
                <a:cubicBezTo>
                  <a:pt x="91" y="555"/>
                  <a:pt x="29" y="592"/>
                  <a:pt x="18" y="623"/>
                </a:cubicBezTo>
                <a:cubicBezTo>
                  <a:pt x="7" y="654"/>
                  <a:pt x="49" y="669"/>
                  <a:pt x="48" y="707"/>
                </a:cubicBezTo>
                <a:cubicBezTo>
                  <a:pt x="47" y="745"/>
                  <a:pt x="0" y="830"/>
                  <a:pt x="12" y="851"/>
                </a:cubicBezTo>
                <a:cubicBezTo>
                  <a:pt x="24" y="872"/>
                  <a:pt x="79" y="824"/>
                  <a:pt x="120" y="833"/>
                </a:cubicBezTo>
                <a:cubicBezTo>
                  <a:pt x="161" y="842"/>
                  <a:pt x="218" y="875"/>
                  <a:pt x="258" y="905"/>
                </a:cubicBezTo>
                <a:cubicBezTo>
                  <a:pt x="298" y="935"/>
                  <a:pt x="344" y="1000"/>
                  <a:pt x="360" y="1013"/>
                </a:cubicBezTo>
                <a:cubicBezTo>
                  <a:pt x="376" y="1026"/>
                  <a:pt x="358" y="992"/>
                  <a:pt x="357" y="986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Freeform 27"/>
          <p:cNvSpPr/>
          <p:nvPr/>
        </p:nvSpPr>
        <p:spPr>
          <a:xfrm>
            <a:off x="9113838" y="2895600"/>
            <a:ext cx="730250" cy="230188"/>
          </a:xfrm>
          <a:custGeom>
            <a:avLst/>
            <a:gdLst>
              <a:gd name="txL" fmla="*/ 0 w 354"/>
              <a:gd name="txT" fmla="*/ 0 h 145"/>
              <a:gd name="txR" fmla="*/ 354 w 354"/>
              <a:gd name="txB" fmla="*/ 145 h 14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54" h="145">
                <a:moveTo>
                  <a:pt x="0" y="49"/>
                </a:moveTo>
                <a:cubicBezTo>
                  <a:pt x="18" y="46"/>
                  <a:pt x="59" y="39"/>
                  <a:pt x="96" y="31"/>
                </a:cubicBezTo>
                <a:cubicBezTo>
                  <a:pt x="133" y="23"/>
                  <a:pt x="184" y="0"/>
                  <a:pt x="222" y="1"/>
                </a:cubicBezTo>
                <a:cubicBezTo>
                  <a:pt x="260" y="2"/>
                  <a:pt x="302" y="13"/>
                  <a:pt x="324" y="37"/>
                </a:cubicBezTo>
                <a:cubicBezTo>
                  <a:pt x="346" y="61"/>
                  <a:pt x="348" y="123"/>
                  <a:pt x="354" y="145"/>
                </a:cubicBezTo>
              </a:path>
            </a:pathLst>
          </a:custGeom>
          <a:noFill/>
          <a:ln w="38100" cap="flat" cmpd="sng">
            <a:solidFill>
              <a:srgbClr val="0000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/>
          <p:nvPr/>
        </p:nvSpPr>
        <p:spPr>
          <a:xfrm rot="-154545">
            <a:off x="4556125" y="3429000"/>
            <a:ext cx="25765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ĐB. TRUNG ÂU</a:t>
            </a:r>
          </a:p>
        </p:txBody>
      </p:sp>
      <p:sp>
        <p:nvSpPr>
          <p:cNvPr id="12317" name="Text Box 29"/>
          <p:cNvSpPr txBox="1"/>
          <p:nvPr/>
        </p:nvSpPr>
        <p:spPr>
          <a:xfrm rot="-154545">
            <a:off x="7726363" y="2286000"/>
            <a:ext cx="25765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i="1" dirty="0">
                <a:solidFill>
                  <a:srgbClr val="FF0000"/>
                </a:solidFill>
                <a:latin typeface="Arial" panose="020B0604020202020204" pitchFamily="34" charset="0"/>
              </a:rPr>
              <a:t>ĐỒNG BẰNG ĐÔNG ÂU</a:t>
            </a:r>
          </a:p>
        </p:txBody>
      </p:sp>
      <p:sp>
        <p:nvSpPr>
          <p:cNvPr id="12319" name="Line 31"/>
          <p:cNvSpPr/>
          <p:nvPr/>
        </p:nvSpPr>
        <p:spPr>
          <a:xfrm flipV="1">
            <a:off x="2574925" y="2362200"/>
            <a:ext cx="742950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227" grpId="0"/>
      <p:bldP spid="12305" grpId="0" animBg="1"/>
      <p:bldP spid="12305" grpId="1" animBg="1"/>
      <p:bldP spid="12307" grpId="0"/>
      <p:bldP spid="12307" grpId="1"/>
      <p:bldP spid="12307" grpId="2"/>
      <p:bldP spid="12316" grpId="0"/>
      <p:bldP spid="12316" grpId="1"/>
      <p:bldP spid="12316" grpId="2"/>
      <p:bldP spid="12317" grpId="0"/>
      <p:bldP spid="12317" grpId="1"/>
      <p:bldP spid="123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396875" y="914400"/>
            <a:ext cx="5392738" cy="835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400" b="1" dirty="0">
                <a:latin typeface="Times New Roman" panose="02020603050405020304" pitchFamily="18" charset="0"/>
              </a:rPr>
              <a:t>1. Vị trí địa lí, giới hạn:</a:t>
            </a:r>
          </a:p>
        </p:txBody>
      </p:sp>
      <p:sp>
        <p:nvSpPr>
          <p:cNvPr id="11267" name="Rectangle 11"/>
          <p:cNvSpPr txBox="1"/>
          <p:nvPr/>
        </p:nvSpPr>
        <p:spPr>
          <a:xfrm>
            <a:off x="-95250" y="1908175"/>
            <a:ext cx="40767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 Đặc điểm tự nhiên:</a:t>
            </a:r>
          </a:p>
        </p:txBody>
      </p:sp>
      <p:pic>
        <p:nvPicPr>
          <p:cNvPr id="11268" name="Picture 3" descr="Untitled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75" y="2133600"/>
            <a:ext cx="604202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2"/>
          <p:cNvSpPr/>
          <p:nvPr/>
        </p:nvSpPr>
        <p:spPr>
          <a:xfrm>
            <a:off x="495300" y="1447800"/>
            <a:ext cx="11887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Châu Âu nằm ở phía Tây châu Á, có ba mặt giáp biển và đại dương.</a:t>
            </a:r>
          </a:p>
        </p:txBody>
      </p:sp>
      <p:sp>
        <p:nvSpPr>
          <p:cNvPr id="11270" name="Text Box 4"/>
          <p:cNvSpPr txBox="1"/>
          <p:nvPr/>
        </p:nvSpPr>
        <p:spPr>
          <a:xfrm>
            <a:off x="198438" y="2667000"/>
            <a:ext cx="5745162" cy="2103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Địa hình 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Đồng bằng chiếm 2/3 diện tích, kéo d</a:t>
            </a:r>
            <a:r>
              <a:rPr sz="2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từ tây sang đông.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Đồi núi chiếm 1/3 diện tích, hệ thống núi cao tập trung ở phía nam.</a:t>
            </a: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296863" y="4838700"/>
            <a:ext cx="5349875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sz="2200" dirty="0">
                <a:latin typeface="Times New Roman" panose="02020603050405020304" pitchFamily="18" charset="0"/>
                <a:sym typeface="Wingdings" panose="05000000000000000000" pitchFamily="2" charset="2"/>
              </a:rPr>
              <a:t> Khí hậu:</a:t>
            </a:r>
          </a:p>
        </p:txBody>
      </p:sp>
      <p:sp>
        <p:nvSpPr>
          <p:cNvPr id="11272" name="Rectangle 2"/>
          <p:cNvSpPr txBox="1"/>
          <p:nvPr/>
        </p:nvSpPr>
        <p:spPr>
          <a:xfrm>
            <a:off x="554038" y="0"/>
            <a:ext cx="10698162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endParaRPr sz="2800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9" name="Rectangle 36"/>
          <p:cNvSpPr/>
          <p:nvPr/>
        </p:nvSpPr>
        <p:spPr>
          <a:xfrm>
            <a:off x="-635" y="25400"/>
            <a:ext cx="11902440" cy="68072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1257</Words>
  <Application>Microsoft Office PowerPoint</Application>
  <PresentationFormat>Custom</PresentationFormat>
  <Paragraphs>206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.VnAristote</vt:lpstr>
      <vt:lpstr>Arial</vt:lpstr>
      <vt:lpstr>Calibri</vt:lpstr>
      <vt:lpstr>Century Gothic</vt:lpstr>
      <vt:lpstr>Times New Roman</vt:lpstr>
      <vt:lpstr>Verdana</vt:lpstr>
      <vt:lpstr>VNI-Ariston</vt:lpstr>
      <vt:lpstr>Wingdings</vt:lpstr>
      <vt:lpstr>Default Design</vt:lpstr>
      <vt:lpstr>2_Watermark</vt:lpstr>
      <vt:lpstr>1_Default Design</vt:lpstr>
      <vt:lpstr>PowerPoint Presentation</vt:lpstr>
      <vt:lpstr>PowerPoint Presentation</vt:lpstr>
      <vt:lpstr>1.Vị trí địa lí, giới hạn:</vt:lpstr>
      <vt:lpstr>1.Vị trí địa lí, giới hạn:</vt:lpstr>
      <vt:lpstr>1.Vị trí địa lí, giới hạn:</vt:lpstr>
      <vt:lpstr>1.Vị trí địa lí, giới hạn:</vt:lpstr>
      <vt:lpstr>PowerPoint Presentation</vt:lpstr>
      <vt:lpstr>1.Vị trí địa lí, giới hạn:</vt:lpstr>
      <vt:lpstr>1. Vị trí địa lí, giới hạn:</vt:lpstr>
      <vt:lpstr>PowerPoint Presentation</vt:lpstr>
      <vt:lpstr>1.Vị trí địa lí, giới hạn:</vt:lpstr>
      <vt:lpstr>PowerPoint Presentation</vt:lpstr>
      <vt:lpstr>Dãy núi An-Pơ</vt:lpstr>
      <vt:lpstr>Đồng bằng Trung Âu</vt:lpstr>
      <vt:lpstr>Pi-O</vt:lpstr>
      <vt:lpstr>Rừng Lá Kim </vt:lpstr>
      <vt:lpstr>PowerPoint Presentation</vt:lpstr>
      <vt:lpstr>1.Vị trí địa lí, giới hạn: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Hà Minh Châu</cp:lastModifiedBy>
  <cp:revision>147</cp:revision>
  <dcterms:created xsi:type="dcterms:W3CDTF">2009-02-03T12:44:00Z</dcterms:created>
  <dcterms:modified xsi:type="dcterms:W3CDTF">2022-05-22T17:24:52Z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6BF415C7530A492FA9389B53DA50DD03</vt:lpwstr>
  </property>
  <property fmtid="{D5CDD505-2E9C-101B-9397-08002B2CF9AE}" pid="3" name="KSOProductBuildVer">
    <vt:lpwstr>1033-11.2.0.11074</vt:lpwstr>
  </property>
</Properties>
</file>