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50" r:id="rId2"/>
    <p:sldId id="301" r:id="rId3"/>
    <p:sldId id="263" r:id="rId4"/>
    <p:sldId id="315" r:id="rId5"/>
    <p:sldId id="322" r:id="rId6"/>
    <p:sldId id="328" r:id="rId7"/>
    <p:sldId id="327" r:id="rId8"/>
    <p:sldId id="302" r:id="rId9"/>
    <p:sldId id="282" r:id="rId10"/>
    <p:sldId id="321" r:id="rId11"/>
    <p:sldId id="305" r:id="rId12"/>
    <p:sldId id="306" r:id="rId13"/>
    <p:sldId id="307" r:id="rId14"/>
    <p:sldId id="303" r:id="rId15"/>
    <p:sldId id="308" r:id="rId16"/>
    <p:sldId id="312" r:id="rId17"/>
    <p:sldId id="313" r:id="rId18"/>
    <p:sldId id="314" r:id="rId19"/>
    <p:sldId id="304" r:id="rId20"/>
    <p:sldId id="317" r:id="rId21"/>
    <p:sldId id="329"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7443C"/>
    <a:srgbClr val="E5FFE5"/>
    <a:srgbClr val="D9FFD9"/>
    <a:srgbClr val="FF6600"/>
    <a:srgbClr val="CA520A"/>
    <a:srgbClr val="02438C"/>
    <a:srgbClr val="308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3" autoAdjust="0"/>
    <p:restoredTop sz="94660"/>
  </p:normalViewPr>
  <p:slideViewPr>
    <p:cSldViewPr snapToGrid="0">
      <p:cViewPr varScale="1">
        <p:scale>
          <a:sx n="78" d="100"/>
          <a:sy n="78" d="100"/>
        </p:scale>
        <p:origin x="960" y="58"/>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12" Type="http://schemas.openxmlformats.org/officeDocument/2006/relationships/image" Target="../media/image49.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11" Type="http://schemas.openxmlformats.org/officeDocument/2006/relationships/image" Target="../media/image48.wmf"/><Relationship Id="rId5" Type="http://schemas.openxmlformats.org/officeDocument/2006/relationships/image" Target="../media/image42.wmf"/><Relationship Id="rId10" Type="http://schemas.openxmlformats.org/officeDocument/2006/relationships/image" Target="../media/image47.wmf"/><Relationship Id="rId4" Type="http://schemas.openxmlformats.org/officeDocument/2006/relationships/image" Target="../media/image41.wmf"/><Relationship Id="rId9"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838AB-85A9-440F-BF0F-A3A1EC1DA239}" type="datetimeFigureOut">
              <a:rPr lang="zh-CN" altLang="en-US" smtClean="0"/>
              <a:t>2022/1/12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E78E2-18C1-4EEB-BA27-78770F185C31}" type="slidenum">
              <a:rPr lang="zh-CN" altLang="en-US" smtClean="0"/>
              <a:t>‹#›</a:t>
            </a:fld>
            <a:endParaRPr lang="zh-CN" altLang="en-US"/>
          </a:p>
        </p:txBody>
      </p:sp>
    </p:spTree>
    <p:extLst>
      <p:ext uri="{BB962C8B-B14F-4D97-AF65-F5344CB8AC3E}">
        <p14:creationId xmlns:p14="http://schemas.microsoft.com/office/powerpoint/2010/main" val="11675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2</a:t>
            </a:fld>
            <a:endParaRPr lang="zh-CN" altLang="en-US"/>
          </a:p>
        </p:txBody>
      </p:sp>
    </p:spTree>
    <p:extLst>
      <p:ext uri="{BB962C8B-B14F-4D97-AF65-F5344CB8AC3E}">
        <p14:creationId xmlns:p14="http://schemas.microsoft.com/office/powerpoint/2010/main" val="54350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12</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13</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14</a:t>
            </a:fld>
            <a:endParaRPr lang="zh-CN" altLang="en-US"/>
          </a:p>
        </p:txBody>
      </p:sp>
    </p:spTree>
    <p:extLst>
      <p:ext uri="{BB962C8B-B14F-4D97-AF65-F5344CB8AC3E}">
        <p14:creationId xmlns:p14="http://schemas.microsoft.com/office/powerpoint/2010/main" val="543501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15</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16</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a:effectLst/>
                <a:latin typeface=".VnTime"/>
                <a:ea typeface="Times New Roman" panose="02020603050405020304" pitchFamily="18" charset="0"/>
                <a:cs typeface="Times New Roman" panose="02020603050405020304" pitchFamily="18" charset="0"/>
              </a:rPr>
              <a:t>Chốt cách  tìm tỉ số giữa hai số.</a:t>
            </a:r>
            <a:endParaRPr lang="en-US" sz="1800">
              <a:effectLst/>
              <a:latin typeface=".VnTime"/>
              <a:ea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9CFA826-E658-4CB5-A9AD-3C9DEA137DE0}" type="slidenum">
              <a:rPr lang="zh-CN" altLang="en-US" smtClean="0"/>
              <a:t>17</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18</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19</a:t>
            </a:fld>
            <a:endParaRPr lang="zh-CN" altLang="en-US"/>
          </a:p>
        </p:txBody>
      </p:sp>
    </p:spTree>
    <p:extLst>
      <p:ext uri="{BB962C8B-B14F-4D97-AF65-F5344CB8AC3E}">
        <p14:creationId xmlns:p14="http://schemas.microsoft.com/office/powerpoint/2010/main" val="543501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20</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21</a:t>
            </a:fld>
            <a:endParaRPr lang="zh-CN" altLang="en-US"/>
          </a:p>
        </p:txBody>
      </p:sp>
    </p:spTree>
    <p:extLst>
      <p:ext uri="{BB962C8B-B14F-4D97-AF65-F5344CB8AC3E}">
        <p14:creationId xmlns:p14="http://schemas.microsoft.com/office/powerpoint/2010/main" val="54350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4</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5</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6</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7</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8</a:t>
            </a:fld>
            <a:endParaRPr lang="zh-CN" altLang="en-US"/>
          </a:p>
        </p:txBody>
      </p:sp>
    </p:spTree>
    <p:extLst>
      <p:ext uri="{BB962C8B-B14F-4D97-AF65-F5344CB8AC3E}">
        <p14:creationId xmlns:p14="http://schemas.microsoft.com/office/powerpoint/2010/main" val="543501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9</a:t>
            </a:fld>
            <a:endParaRPr lang="zh-CN" altLang="en-US"/>
          </a:p>
        </p:txBody>
      </p:sp>
    </p:spTree>
    <p:extLst>
      <p:ext uri="{BB962C8B-B14F-4D97-AF65-F5344CB8AC3E}">
        <p14:creationId xmlns:p14="http://schemas.microsoft.com/office/powerpoint/2010/main" val="99359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10</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11</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37458" y="265370"/>
            <a:ext cx="10515600" cy="632402"/>
          </a:xfrm>
        </p:spPr>
        <p:txBody>
          <a:bodyPr>
            <a:normAutofit/>
          </a:bodyPr>
          <a:lstStyle>
            <a:lvl1pPr>
              <a:defRPr sz="320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2022/1/12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619399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80C721-00F0-49A5-8986-DFDB39C600B4}" type="datetimeFigureOut">
              <a:rPr lang="zh-CN" altLang="en-US" smtClean="0"/>
              <a:t>2022/1/12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t>‹#›</a:t>
            </a:fld>
            <a:endParaRPr lang="zh-CN" altLang="en-US"/>
          </a:p>
        </p:txBody>
      </p:sp>
    </p:spTree>
    <p:extLst>
      <p:ext uri="{BB962C8B-B14F-4D97-AF65-F5344CB8AC3E}">
        <p14:creationId xmlns:p14="http://schemas.microsoft.com/office/powerpoint/2010/main" val="378736012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78192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jpeg"/><Relationship Id="rId7" Type="http://schemas.openxmlformats.org/officeDocument/2006/relationships/image" Target="../media/image8.wmf"/><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30.png"/></Relationships>
</file>

<file path=ppt/slides/_rels/slide11.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1.xml"/><Relationship Id="rId7" Type="http://schemas.openxmlformats.org/officeDocument/2006/relationships/image" Target="../media/image3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5.wmf"/><Relationship Id="rId4" Type="http://schemas.openxmlformats.org/officeDocument/2006/relationships/oleObject" Target="../embeddings/oleObject1.bin"/><Relationship Id="rId9" Type="http://schemas.openxmlformats.org/officeDocument/2006/relationships/image" Target="../media/image37.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42.wmf"/><Relationship Id="rId18" Type="http://schemas.openxmlformats.org/officeDocument/2006/relationships/oleObject" Target="../embeddings/oleObject11.bin"/><Relationship Id="rId26" Type="http://schemas.openxmlformats.org/officeDocument/2006/relationships/oleObject" Target="../embeddings/oleObject15.bin"/><Relationship Id="rId3" Type="http://schemas.openxmlformats.org/officeDocument/2006/relationships/notesSlide" Target="../notesSlides/notesSlide13.xml"/><Relationship Id="rId21" Type="http://schemas.openxmlformats.org/officeDocument/2006/relationships/image" Target="../media/image46.wmf"/><Relationship Id="rId7" Type="http://schemas.openxmlformats.org/officeDocument/2006/relationships/image" Target="../media/image39.wmf"/><Relationship Id="rId12" Type="http://schemas.openxmlformats.org/officeDocument/2006/relationships/oleObject" Target="../embeddings/oleObject8.bin"/><Relationship Id="rId17" Type="http://schemas.openxmlformats.org/officeDocument/2006/relationships/image" Target="../media/image44.wmf"/><Relationship Id="rId25" Type="http://schemas.openxmlformats.org/officeDocument/2006/relationships/image" Target="../media/image48.wmf"/><Relationship Id="rId2" Type="http://schemas.openxmlformats.org/officeDocument/2006/relationships/slideLayout" Target="../slideLayouts/slideLayout1.xml"/><Relationship Id="rId16" Type="http://schemas.openxmlformats.org/officeDocument/2006/relationships/oleObject" Target="../embeddings/oleObject10.bin"/><Relationship Id="rId20" Type="http://schemas.openxmlformats.org/officeDocument/2006/relationships/oleObject" Target="../embeddings/oleObject12.bin"/><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41.wmf"/><Relationship Id="rId24" Type="http://schemas.openxmlformats.org/officeDocument/2006/relationships/oleObject" Target="../embeddings/oleObject14.bin"/><Relationship Id="rId5" Type="http://schemas.openxmlformats.org/officeDocument/2006/relationships/image" Target="../media/image38.wmf"/><Relationship Id="rId15" Type="http://schemas.openxmlformats.org/officeDocument/2006/relationships/image" Target="../media/image43.wmf"/><Relationship Id="rId23" Type="http://schemas.openxmlformats.org/officeDocument/2006/relationships/image" Target="../media/image47.wmf"/><Relationship Id="rId10" Type="http://schemas.openxmlformats.org/officeDocument/2006/relationships/oleObject" Target="../embeddings/oleObject7.bin"/><Relationship Id="rId19" Type="http://schemas.openxmlformats.org/officeDocument/2006/relationships/image" Target="../media/image45.wmf"/><Relationship Id="rId4" Type="http://schemas.openxmlformats.org/officeDocument/2006/relationships/oleObject" Target="../embeddings/oleObject4.bin"/><Relationship Id="rId9" Type="http://schemas.openxmlformats.org/officeDocument/2006/relationships/image" Target="../media/image40.wmf"/><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49.wmf"/></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13" Type="http://schemas.microsoft.com/office/2007/relationships/hdphoto" Target="../media/hdphoto7.wdp"/><Relationship Id="rId18" Type="http://schemas.microsoft.com/office/2007/relationships/hdphoto" Target="../media/hdphoto9.wdp"/><Relationship Id="rId26" Type="http://schemas.microsoft.com/office/2007/relationships/hdphoto" Target="../media/hdphoto13.wdp"/><Relationship Id="rId21" Type="http://schemas.openxmlformats.org/officeDocument/2006/relationships/image" Target="../media/image24.png"/><Relationship Id="rId34" Type="http://schemas.openxmlformats.org/officeDocument/2006/relationships/image" Target="../media/image29.png"/><Relationship Id="rId7" Type="http://schemas.microsoft.com/office/2007/relationships/hdphoto" Target="../media/hdphoto4.wdp"/><Relationship Id="rId12" Type="http://schemas.openxmlformats.org/officeDocument/2006/relationships/image" Target="../media/image19.png"/><Relationship Id="rId17" Type="http://schemas.openxmlformats.org/officeDocument/2006/relationships/image" Target="../media/image22.png"/><Relationship Id="rId25" Type="http://schemas.openxmlformats.org/officeDocument/2006/relationships/image" Target="../media/image26.png"/><Relationship Id="rId33" Type="http://schemas.openxmlformats.org/officeDocument/2006/relationships/slide" Target="slide7.xml"/><Relationship Id="rId38" Type="http://schemas.microsoft.com/office/2007/relationships/hdphoto" Target="../media/hdphoto17.wdp"/><Relationship Id="rId2" Type="http://schemas.openxmlformats.org/officeDocument/2006/relationships/notesSlide" Target="../notesSlides/notesSlide2.xml"/><Relationship Id="rId16" Type="http://schemas.openxmlformats.org/officeDocument/2006/relationships/image" Target="../media/image21.png"/><Relationship Id="rId20" Type="http://schemas.microsoft.com/office/2007/relationships/hdphoto" Target="../media/hdphoto10.wdp"/><Relationship Id="rId29" Type="http://schemas.microsoft.com/office/2007/relationships/hdphoto" Target="../media/hdphoto14.wdp"/><Relationship Id="rId1" Type="http://schemas.openxmlformats.org/officeDocument/2006/relationships/slideLayout" Target="../slideLayouts/slideLayout1.xml"/><Relationship Id="rId6" Type="http://schemas.openxmlformats.org/officeDocument/2006/relationships/image" Target="../media/image16.png"/><Relationship Id="rId11" Type="http://schemas.microsoft.com/office/2007/relationships/hdphoto" Target="../media/hdphoto6.wdp"/><Relationship Id="rId24" Type="http://schemas.microsoft.com/office/2007/relationships/hdphoto" Target="../media/hdphoto12.wdp"/><Relationship Id="rId32" Type="http://schemas.microsoft.com/office/2007/relationships/hdphoto" Target="../media/hdphoto15.wdp"/><Relationship Id="rId37" Type="http://schemas.openxmlformats.org/officeDocument/2006/relationships/image" Target="../media/image30.png"/><Relationship Id="rId5" Type="http://schemas.microsoft.com/office/2007/relationships/hdphoto" Target="../media/hdphoto3.wdp"/><Relationship Id="rId15" Type="http://schemas.microsoft.com/office/2007/relationships/hdphoto" Target="../media/hdphoto8.wdp"/><Relationship Id="rId23" Type="http://schemas.openxmlformats.org/officeDocument/2006/relationships/image" Target="../media/image25.png"/><Relationship Id="rId28" Type="http://schemas.openxmlformats.org/officeDocument/2006/relationships/image" Target="../media/image27.png"/><Relationship Id="rId36" Type="http://schemas.openxmlformats.org/officeDocument/2006/relationships/slide" Target="slide8.xml"/><Relationship Id="rId10" Type="http://schemas.openxmlformats.org/officeDocument/2006/relationships/image" Target="../media/image18.png"/><Relationship Id="rId19" Type="http://schemas.openxmlformats.org/officeDocument/2006/relationships/image" Target="../media/image23.png"/><Relationship Id="rId31" Type="http://schemas.openxmlformats.org/officeDocument/2006/relationships/image" Target="../media/image28.png"/><Relationship Id="rId4" Type="http://schemas.openxmlformats.org/officeDocument/2006/relationships/image" Target="../media/image15.png"/><Relationship Id="rId9" Type="http://schemas.microsoft.com/office/2007/relationships/hdphoto" Target="../media/hdphoto5.wdp"/><Relationship Id="rId14" Type="http://schemas.openxmlformats.org/officeDocument/2006/relationships/image" Target="../media/image20.png"/><Relationship Id="rId22" Type="http://schemas.microsoft.com/office/2007/relationships/hdphoto" Target="../media/hdphoto11.wdp"/><Relationship Id="rId27" Type="http://schemas.openxmlformats.org/officeDocument/2006/relationships/slide" Target="slide5.xml"/><Relationship Id="rId30" Type="http://schemas.openxmlformats.org/officeDocument/2006/relationships/slide" Target="slide6.xml"/><Relationship Id="rId35" Type="http://schemas.microsoft.com/office/2007/relationships/hdphoto" Target="../media/hdphoto16.wdp"/><Relationship Id="rId8" Type="http://schemas.openxmlformats.org/officeDocument/2006/relationships/image" Target="../media/image17.png"/><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27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8.wdp"/><Relationship Id="rId5" Type="http://schemas.openxmlformats.org/officeDocument/2006/relationships/image" Target="../media/image32.png"/><Relationship Id="rId4" Type="http://schemas.openxmlformats.org/officeDocument/2006/relationships/slide" Target="slide4.xml"/><Relationship Id="rId9" Type="http://schemas.openxmlformats.org/officeDocument/2006/relationships/image" Target="../media/image290.png"/></Relationships>
</file>

<file path=ppt/slides/_rels/slide6.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8.wdp"/><Relationship Id="rId5" Type="http://schemas.openxmlformats.org/officeDocument/2006/relationships/image" Target="../media/image32.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3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8.wdp"/><Relationship Id="rId5" Type="http://schemas.openxmlformats.org/officeDocument/2006/relationships/image" Target="../media/image32.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8167012273448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8991602" cy="67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3"/>
          <p:cNvSpPr>
            <a:spLocks noChangeArrowheads="1" noChangeShapeType="1" noTextEdit="1"/>
          </p:cNvSpPr>
          <p:nvPr/>
        </p:nvSpPr>
        <p:spPr bwMode="auto">
          <a:xfrm>
            <a:off x="2739571" y="69491"/>
            <a:ext cx="6794954" cy="608872"/>
          </a:xfrm>
          <a:prstGeom prst="rect">
            <a:avLst/>
          </a:prstGeom>
        </p:spPr>
        <p:txBody>
          <a:bodyPr wrap="none" fromWordArt="1">
            <a:prstTxWarp prst="textPlain">
              <a:avLst>
                <a:gd name="adj" fmla="val 50000"/>
              </a:avLst>
            </a:prstTxWarp>
          </a:bodyPr>
          <a:lstStyle/>
          <a:p>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NGỌC LÂM</a:t>
            </a: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3076" name="WordArt 4"/>
          <p:cNvSpPr>
            <a:spLocks noChangeArrowheads="1" noChangeShapeType="1" noTextEdit="1"/>
          </p:cNvSpPr>
          <p:nvPr/>
        </p:nvSpPr>
        <p:spPr bwMode="auto">
          <a:xfrm>
            <a:off x="5086350" y="1706563"/>
            <a:ext cx="5048250" cy="900336"/>
          </a:xfrm>
          <a:prstGeom prst="rect">
            <a:avLst/>
          </a:prstGeom>
        </p:spPr>
        <p:txBody>
          <a:bodyPr wrap="none" fromWordArt="1">
            <a:prstTxWarp prst="textPlain">
              <a:avLst>
                <a:gd name="adj" fmla="val 50000"/>
              </a:avLst>
            </a:prstTxWarp>
          </a:bodyPr>
          <a:lstStyle/>
          <a:p>
            <a:r>
              <a:rPr lang="en-US" sz="3600" b="1" kern="10" dirty="0">
                <a:ln w="9525">
                  <a:solidFill>
                    <a:srgbClr val="008000"/>
                  </a:solidFill>
                  <a:round/>
                  <a:headEnd/>
                  <a:tailEnd/>
                </a:ln>
                <a:solidFill>
                  <a:schemeClr val="tx1">
                    <a:lumMod val="95000"/>
                    <a:lumOff val="5000"/>
                  </a:schemeClr>
                </a:solidFill>
                <a:effectLst>
                  <a:outerShdw dist="45791" dir="2021404" algn="ctr" rotWithShape="0">
                    <a:srgbClr val="B2B2B2">
                      <a:alpha val="79999"/>
                    </a:srgbClr>
                  </a:outerShdw>
                </a:effectLst>
                <a:latin typeface="Times New Roman"/>
                <a:cs typeface="Times New Roman"/>
              </a:rPr>
              <a:t>TOÁN 5</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grpSp>
        <p:nvGrpSpPr>
          <p:cNvPr id="3077" name="Group 18"/>
          <p:cNvGrpSpPr>
            <a:grpSpLocks/>
          </p:cNvGrpSpPr>
          <p:nvPr/>
        </p:nvGrpSpPr>
        <p:grpSpPr bwMode="auto">
          <a:xfrm>
            <a:off x="2362200" y="1152832"/>
            <a:ext cx="2438400" cy="1752600"/>
            <a:chOff x="5225" y="9335"/>
            <a:chExt cx="2520" cy="1750"/>
          </a:xfrm>
        </p:grpSpPr>
        <p:sp>
          <p:nvSpPr>
            <p:cNvPr id="22"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defRPr/>
              </a:pPr>
              <a:endParaRPr lang="en-US">
                <a:cs typeface="Arial" charset="0"/>
              </a:endParaRPr>
            </a:p>
          </p:txBody>
        </p:sp>
        <p:pic>
          <p:nvPicPr>
            <p:cNvPr id="3082"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algn="r" eaLnBrk="1" hangingPunct="1"/>
              <a:r>
                <a:rPr lang="en-US" sz="800" b="1">
                  <a:solidFill>
                    <a:schemeClr val="tx1"/>
                  </a:solidFill>
                  <a:latin typeface="VnBangkok"/>
                  <a:cs typeface="Times New Roman" pitchFamily="18" charset="0"/>
                </a:rPr>
                <a:t> </a:t>
              </a:r>
              <a:endParaRPr lang="en-US" sz="4800">
                <a:solidFill>
                  <a:schemeClr val="tx1"/>
                </a:solidFill>
                <a:latin typeface="Calibri" pitchFamily="34" charset="0"/>
                <a:cs typeface="Times New Roman" pitchFamily="18" charset="0"/>
              </a:endParaRPr>
            </a:p>
          </p:txBody>
        </p:sp>
        <p:sp>
          <p:nvSpPr>
            <p:cNvPr id="3087"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eaLnBrk="1" hangingPunct="1"/>
              <a:endParaRPr lang="en-US" sz="4800">
                <a:solidFill>
                  <a:schemeClr val="tx1"/>
                </a:solidFill>
                <a:latin typeface="Calibri" pitchFamily="34" charset="0"/>
              </a:endParaRPr>
            </a:p>
          </p:txBody>
        </p:sp>
        <p:sp>
          <p:nvSpPr>
            <p:cNvPr id="3088"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r>
                <a:rPr lang="en-US" b="1" kern="10">
                  <a:solidFill>
                    <a:srgbClr val="FFFFFF"/>
                  </a:solidFill>
                  <a:latin typeface="VNbritannic"/>
                </a:rPr>
                <a:t>NÀM </a:t>
              </a:r>
            </a:p>
          </p:txBody>
        </p:sp>
        <p:sp>
          <p:nvSpPr>
            <p:cNvPr id="3089"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eaLnBrk="1" hangingPunct="1"/>
              <a:endParaRPr lang="en-US" sz="4800">
                <a:solidFill>
                  <a:schemeClr val="tx1"/>
                </a:solidFill>
                <a:latin typeface="Calibri" pitchFamily="34" charset="0"/>
              </a:endParaRPr>
            </a:p>
          </p:txBody>
        </p:sp>
      </p:grpSp>
      <p:pic>
        <p:nvPicPr>
          <p:cNvPr id="3078" name="Picture 6" descr="Gio ho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741864"/>
            <a:ext cx="21336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WordArt 3"/>
          <p:cNvSpPr>
            <a:spLocks noChangeArrowheads="1" noChangeShapeType="1" noTextEdit="1"/>
          </p:cNvSpPr>
          <p:nvPr/>
        </p:nvSpPr>
        <p:spPr bwMode="auto">
          <a:xfrm>
            <a:off x="1887795" y="2915446"/>
            <a:ext cx="8042786" cy="2571390"/>
          </a:xfrm>
          <a:prstGeom prst="rect">
            <a:avLst/>
          </a:prstGeom>
        </p:spPr>
        <p:txBody>
          <a:bodyPr wrap="none" fromWordArt="1">
            <a:prstTxWarp prst="textPlain">
              <a:avLst>
                <a:gd name="adj" fmla="val 50120"/>
              </a:avLst>
            </a:prstTxWarp>
          </a:bodyPr>
          <a:lstStyle/>
          <a:p>
            <a:r>
              <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TỈ SỐ PHẦN TRĂM</a:t>
            </a:r>
          </a:p>
        </p:txBody>
      </p:sp>
      <p:sp>
        <p:nvSpPr>
          <p:cNvPr id="3" name="TextBox 2">
            <a:extLst>
              <a:ext uri="{FF2B5EF4-FFF2-40B4-BE49-F238E27FC236}">
                <a16:creationId xmlns:a16="http://schemas.microsoft.com/office/drawing/2014/main" id="{13237853-DB25-41CC-AB93-7E9FA00FF80C}"/>
              </a:ext>
            </a:extLst>
          </p:cNvPr>
          <p:cNvSpPr txBox="1"/>
          <p:nvPr/>
        </p:nvSpPr>
        <p:spPr>
          <a:xfrm>
            <a:off x="3765756" y="5840361"/>
            <a:ext cx="6673645" cy="477054"/>
          </a:xfrm>
          <a:prstGeom prst="rect">
            <a:avLst/>
          </a:prstGeom>
          <a:noFill/>
        </p:spPr>
        <p:txBody>
          <a:bodyPr wrap="square" rtlCol="0">
            <a:spAutoFit/>
          </a:bodyPr>
          <a:lstStyle/>
          <a:p>
            <a:r>
              <a:rPr lang="en-US" sz="2500" b="1" dirty="0"/>
              <a:t>GIÁO VIÊN : NGUYỄN THỊ THÚY HỒNG</a:t>
            </a:r>
          </a:p>
        </p:txBody>
      </p:sp>
    </p:spTree>
    <p:extLst>
      <p:ext uri="{BB962C8B-B14F-4D97-AF65-F5344CB8AC3E}">
        <p14:creationId xmlns:p14="http://schemas.microsoft.com/office/powerpoint/2010/main" val="163662234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E680680-B392-4D8C-8308-7D5B792ECEBD}"/>
              </a:ext>
            </a:extLst>
          </p:cNvPr>
          <p:cNvSpPr txBox="1">
            <a:spLocks/>
          </p:cNvSpPr>
          <p:nvPr/>
        </p:nvSpPr>
        <p:spPr>
          <a:xfrm>
            <a:off x="974427" y="381000"/>
            <a:ext cx="10737281" cy="93662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2800" b="1">
                <a:solidFill>
                  <a:srgbClr val="C00000"/>
                </a:solidFill>
                <a:latin typeface="Times New Roman" panose="02020603050405020304" pitchFamily="18" charset="0"/>
              </a:rPr>
              <a:t>a) </a:t>
            </a:r>
            <a:r>
              <a:rPr lang="en-US" altLang="en-US" sz="2800" b="1" u="sng">
                <a:solidFill>
                  <a:srgbClr val="C00000"/>
                </a:solidFill>
                <a:latin typeface="Times New Roman" panose="02020603050405020304" pitchFamily="18" charset="0"/>
              </a:rPr>
              <a:t>Ví dụ 1</a:t>
            </a:r>
            <a:r>
              <a:rPr lang="en-US" altLang="en-US" sz="2800" b="1">
                <a:solidFill>
                  <a:srgbClr val="C00000"/>
                </a:solidFill>
                <a:latin typeface="Times New Roman" panose="02020603050405020304" pitchFamily="18" charset="0"/>
              </a:rPr>
              <a:t>: </a:t>
            </a:r>
            <a:r>
              <a:rPr lang="en-US" altLang="en-US" sz="2800" b="1">
                <a:solidFill>
                  <a:srgbClr val="0000FF"/>
                </a:solidFill>
                <a:latin typeface="Times New Roman" panose="02020603050405020304" pitchFamily="18" charset="0"/>
              </a:rPr>
              <a:t>Diện tích một vườn hoa là 100m</a:t>
            </a:r>
            <a:r>
              <a:rPr lang="en-US" altLang="en-US" sz="2800" b="1" baseline="30000">
                <a:solidFill>
                  <a:srgbClr val="0000FF"/>
                </a:solidFill>
                <a:latin typeface="Times New Roman" panose="02020603050405020304" pitchFamily="18" charset="0"/>
              </a:rPr>
              <a:t>2</a:t>
            </a:r>
            <a:r>
              <a:rPr lang="en-US" altLang="en-US" sz="2800" b="1">
                <a:solidFill>
                  <a:srgbClr val="0000FF"/>
                </a:solidFill>
                <a:latin typeface="Times New Roman" panose="02020603050405020304" pitchFamily="18" charset="0"/>
              </a:rPr>
              <a:t>, trong đó có 25m</a:t>
            </a:r>
            <a:r>
              <a:rPr lang="en-US" altLang="en-US" sz="2800" b="1" baseline="30000">
                <a:solidFill>
                  <a:srgbClr val="0000FF"/>
                </a:solidFill>
                <a:latin typeface="Times New Roman" panose="02020603050405020304" pitchFamily="18" charset="0"/>
              </a:rPr>
              <a:t>2</a:t>
            </a:r>
            <a:r>
              <a:rPr lang="en-US" altLang="en-US" sz="2800" b="1">
                <a:solidFill>
                  <a:srgbClr val="0000FF"/>
                </a:solidFill>
                <a:latin typeface="Times New Roman" panose="02020603050405020304" pitchFamily="18" charset="0"/>
              </a:rPr>
              <a:t> trồng hoa hồng. Tìm tỉ số của diện tích trồng hoa hồng và diện tích vườn hoa.</a:t>
            </a:r>
          </a:p>
        </p:txBody>
      </p:sp>
      <p:sp>
        <p:nvSpPr>
          <p:cNvPr id="3" name="Subtitle 7">
            <a:extLst>
              <a:ext uri="{FF2B5EF4-FFF2-40B4-BE49-F238E27FC236}">
                <a16:creationId xmlns:a16="http://schemas.microsoft.com/office/drawing/2014/main" id="{A28A214B-BE7E-4410-AC01-E381F4963C2C}"/>
              </a:ext>
            </a:extLst>
          </p:cNvPr>
          <p:cNvSpPr txBox="1">
            <a:spLocks/>
          </p:cNvSpPr>
          <p:nvPr/>
        </p:nvSpPr>
        <p:spPr>
          <a:xfrm>
            <a:off x="2025065" y="1676400"/>
            <a:ext cx="762000" cy="454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en-US" sz="2000"/>
              <a:t>10m</a:t>
            </a:r>
          </a:p>
        </p:txBody>
      </p:sp>
      <p:graphicFrame>
        <p:nvGraphicFramePr>
          <p:cNvPr id="4" name="Group 177">
            <a:extLst>
              <a:ext uri="{FF2B5EF4-FFF2-40B4-BE49-F238E27FC236}">
                <a16:creationId xmlns:a16="http://schemas.microsoft.com/office/drawing/2014/main" id="{5A4A181F-33CF-40FB-83CE-C5355F1D4C2D}"/>
              </a:ext>
            </a:extLst>
          </p:cNvPr>
          <p:cNvGraphicFramePr>
            <a:graphicFrameLocks noGrp="1"/>
          </p:cNvGraphicFramePr>
          <p:nvPr>
            <p:extLst>
              <p:ext uri="{D42A27DB-BD31-4B8C-83A1-F6EECF244321}">
                <p14:modId xmlns:p14="http://schemas.microsoft.com/office/powerpoint/2010/main" val="892887167"/>
              </p:ext>
            </p:extLst>
          </p:nvPr>
        </p:nvGraphicFramePr>
        <p:xfrm>
          <a:off x="577265" y="1981200"/>
          <a:ext cx="3657600" cy="3821115"/>
        </p:xfrm>
        <a:graphic>
          <a:graphicData uri="http://schemas.openxmlformats.org/drawingml/2006/table">
            <a:tbl>
              <a:tblPr/>
              <a:tblGrid>
                <a:gridCol w="365125">
                  <a:extLst>
                    <a:ext uri="{9D8B030D-6E8A-4147-A177-3AD203B41FA5}">
                      <a16:colId xmlns:a16="http://schemas.microsoft.com/office/drawing/2014/main" val="20000"/>
                    </a:ext>
                  </a:extLst>
                </a:gridCol>
                <a:gridCol w="366713">
                  <a:extLst>
                    <a:ext uri="{9D8B030D-6E8A-4147-A177-3AD203B41FA5}">
                      <a16:colId xmlns:a16="http://schemas.microsoft.com/office/drawing/2014/main" val="20001"/>
                    </a:ext>
                  </a:extLst>
                </a:gridCol>
                <a:gridCol w="365125">
                  <a:extLst>
                    <a:ext uri="{9D8B030D-6E8A-4147-A177-3AD203B41FA5}">
                      <a16:colId xmlns:a16="http://schemas.microsoft.com/office/drawing/2014/main" val="20002"/>
                    </a:ext>
                  </a:extLst>
                </a:gridCol>
                <a:gridCol w="366712">
                  <a:extLst>
                    <a:ext uri="{9D8B030D-6E8A-4147-A177-3AD203B41FA5}">
                      <a16:colId xmlns:a16="http://schemas.microsoft.com/office/drawing/2014/main" val="20003"/>
                    </a:ext>
                  </a:extLst>
                </a:gridCol>
                <a:gridCol w="365125">
                  <a:extLst>
                    <a:ext uri="{9D8B030D-6E8A-4147-A177-3AD203B41FA5}">
                      <a16:colId xmlns:a16="http://schemas.microsoft.com/office/drawing/2014/main" val="20004"/>
                    </a:ext>
                  </a:extLst>
                </a:gridCol>
                <a:gridCol w="365125">
                  <a:extLst>
                    <a:ext uri="{9D8B030D-6E8A-4147-A177-3AD203B41FA5}">
                      <a16:colId xmlns:a16="http://schemas.microsoft.com/office/drawing/2014/main" val="20005"/>
                    </a:ext>
                  </a:extLst>
                </a:gridCol>
                <a:gridCol w="366713">
                  <a:extLst>
                    <a:ext uri="{9D8B030D-6E8A-4147-A177-3AD203B41FA5}">
                      <a16:colId xmlns:a16="http://schemas.microsoft.com/office/drawing/2014/main" val="20006"/>
                    </a:ext>
                  </a:extLst>
                </a:gridCol>
                <a:gridCol w="365125">
                  <a:extLst>
                    <a:ext uri="{9D8B030D-6E8A-4147-A177-3AD203B41FA5}">
                      <a16:colId xmlns:a16="http://schemas.microsoft.com/office/drawing/2014/main" val="20007"/>
                    </a:ext>
                  </a:extLst>
                </a:gridCol>
                <a:gridCol w="366712">
                  <a:extLst>
                    <a:ext uri="{9D8B030D-6E8A-4147-A177-3AD203B41FA5}">
                      <a16:colId xmlns:a16="http://schemas.microsoft.com/office/drawing/2014/main" val="20008"/>
                    </a:ext>
                  </a:extLst>
                </a:gridCol>
                <a:gridCol w="365125">
                  <a:extLst>
                    <a:ext uri="{9D8B030D-6E8A-4147-A177-3AD203B41FA5}">
                      <a16:colId xmlns:a16="http://schemas.microsoft.com/office/drawing/2014/main" val="20009"/>
                    </a:ext>
                  </a:extLst>
                </a:gridCol>
              </a:tblGrid>
              <a:tr h="52546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0"/>
                  </a:ext>
                </a:extLst>
              </a:tr>
              <a:tr h="36671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1"/>
                  </a:ext>
                </a:extLst>
              </a:tr>
              <a:tr h="36576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2"/>
                  </a:ext>
                </a:extLst>
              </a:tr>
              <a:tr h="36671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3"/>
                  </a:ext>
                </a:extLst>
              </a:tr>
              <a:tr h="36576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4"/>
                  </a:ext>
                </a:extLst>
              </a:tr>
              <a:tr h="36576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5"/>
                  </a:ext>
                </a:extLst>
              </a:tr>
              <a:tr h="36671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6"/>
                  </a:ext>
                </a:extLst>
              </a:tr>
              <a:tr h="36576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7"/>
                  </a:ext>
                </a:extLst>
              </a:tr>
              <a:tr h="36671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8"/>
                  </a:ext>
                </a:extLst>
              </a:tr>
              <a:tr h="36576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9"/>
                  </a:ext>
                </a:extLst>
              </a:tr>
            </a:tbl>
          </a:graphicData>
        </a:graphic>
      </p:graphicFrame>
      <p:cxnSp>
        <p:nvCxnSpPr>
          <p:cNvPr id="5" name="Straight Arrow Connector 4">
            <a:extLst>
              <a:ext uri="{FF2B5EF4-FFF2-40B4-BE49-F238E27FC236}">
                <a16:creationId xmlns:a16="http://schemas.microsoft.com/office/drawing/2014/main" id="{D466C204-6406-40A9-B469-5563AF08A10B}"/>
              </a:ext>
            </a:extLst>
          </p:cNvPr>
          <p:cNvCxnSpPr/>
          <p:nvPr/>
        </p:nvCxnSpPr>
        <p:spPr>
          <a:xfrm>
            <a:off x="2710865" y="1905000"/>
            <a:ext cx="1524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8DF4DC3-36BA-4A49-B047-C327BFC6B53B}"/>
              </a:ext>
            </a:extLst>
          </p:cNvPr>
          <p:cNvCxnSpPr/>
          <p:nvPr/>
        </p:nvCxnSpPr>
        <p:spPr>
          <a:xfrm rot="10800000">
            <a:off x="577265" y="1905000"/>
            <a:ext cx="1524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Group 178">
            <a:extLst>
              <a:ext uri="{FF2B5EF4-FFF2-40B4-BE49-F238E27FC236}">
                <a16:creationId xmlns:a16="http://schemas.microsoft.com/office/drawing/2014/main" id="{C83A6C3E-6D8F-48AB-9C67-3D815B5942E8}"/>
              </a:ext>
            </a:extLst>
          </p:cNvPr>
          <p:cNvGraphicFramePr>
            <a:graphicFrameLocks noGrp="1"/>
          </p:cNvGraphicFramePr>
          <p:nvPr>
            <p:extLst>
              <p:ext uri="{D42A27DB-BD31-4B8C-83A1-F6EECF244321}">
                <p14:modId xmlns:p14="http://schemas.microsoft.com/office/powerpoint/2010/main" val="4192364972"/>
              </p:ext>
            </p:extLst>
          </p:nvPr>
        </p:nvGraphicFramePr>
        <p:xfrm>
          <a:off x="577265" y="1981200"/>
          <a:ext cx="1828800" cy="2012949"/>
        </p:xfrm>
        <a:graphic>
          <a:graphicData uri="http://schemas.openxmlformats.org/drawingml/2006/table">
            <a:tbl>
              <a:tblPr/>
              <a:tblGrid>
                <a:gridCol w="365125">
                  <a:extLst>
                    <a:ext uri="{9D8B030D-6E8A-4147-A177-3AD203B41FA5}">
                      <a16:colId xmlns:a16="http://schemas.microsoft.com/office/drawing/2014/main" val="20000"/>
                    </a:ext>
                  </a:extLst>
                </a:gridCol>
                <a:gridCol w="366713">
                  <a:extLst>
                    <a:ext uri="{9D8B030D-6E8A-4147-A177-3AD203B41FA5}">
                      <a16:colId xmlns:a16="http://schemas.microsoft.com/office/drawing/2014/main" val="20001"/>
                    </a:ext>
                  </a:extLst>
                </a:gridCol>
                <a:gridCol w="365125">
                  <a:extLst>
                    <a:ext uri="{9D8B030D-6E8A-4147-A177-3AD203B41FA5}">
                      <a16:colId xmlns:a16="http://schemas.microsoft.com/office/drawing/2014/main" val="20002"/>
                    </a:ext>
                  </a:extLst>
                </a:gridCol>
                <a:gridCol w="366712">
                  <a:extLst>
                    <a:ext uri="{9D8B030D-6E8A-4147-A177-3AD203B41FA5}">
                      <a16:colId xmlns:a16="http://schemas.microsoft.com/office/drawing/2014/main" val="20003"/>
                    </a:ext>
                  </a:extLst>
                </a:gridCol>
                <a:gridCol w="365125">
                  <a:extLst>
                    <a:ext uri="{9D8B030D-6E8A-4147-A177-3AD203B41FA5}">
                      <a16:colId xmlns:a16="http://schemas.microsoft.com/office/drawing/2014/main" val="20004"/>
                    </a:ext>
                  </a:extLst>
                </a:gridCol>
              </a:tblGrid>
              <a:tr h="54944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0"/>
                  </a:ext>
                </a:extLst>
              </a:tr>
              <a:tr h="3658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1"/>
                  </a:ext>
                </a:extLst>
              </a:tr>
              <a:tr h="3658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2"/>
                  </a:ext>
                </a:extLst>
              </a:tr>
              <a:tr h="3658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3"/>
                  </a:ext>
                </a:extLst>
              </a:tr>
              <a:tr h="3658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4"/>
                  </a:ext>
                </a:extLst>
              </a:tr>
            </a:tbl>
          </a:graphicData>
        </a:graphic>
      </p:graphicFrame>
      <p:sp>
        <p:nvSpPr>
          <p:cNvPr id="8" name="Subtitle 7">
            <a:extLst>
              <a:ext uri="{FF2B5EF4-FFF2-40B4-BE49-F238E27FC236}">
                <a16:creationId xmlns:a16="http://schemas.microsoft.com/office/drawing/2014/main" id="{AEDE07BE-5399-4B82-8EC9-0DAC42B0144C}"/>
              </a:ext>
            </a:extLst>
          </p:cNvPr>
          <p:cNvSpPr txBox="1">
            <a:spLocks/>
          </p:cNvSpPr>
          <p:nvPr/>
        </p:nvSpPr>
        <p:spPr bwMode="auto">
          <a:xfrm>
            <a:off x="882065" y="2514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b="1">
                <a:solidFill>
                  <a:srgbClr val="FFFF00"/>
                </a:solidFill>
                <a:cs typeface="Arial" panose="020B0604020202020204" pitchFamily="34" charset="0"/>
              </a:rPr>
              <a:t>25m</a:t>
            </a:r>
            <a:r>
              <a:rPr lang="en-US" altLang="en-US" sz="2800" b="1" baseline="30000">
                <a:solidFill>
                  <a:srgbClr val="FFFF00"/>
                </a:solidFill>
                <a:cs typeface="Arial" panose="020B0604020202020204" pitchFamily="34" charset="0"/>
              </a:rPr>
              <a:t>2 </a:t>
            </a:r>
            <a:endParaRPr lang="en-US" altLang="en-US" sz="2800" b="1">
              <a:solidFill>
                <a:srgbClr val="FFFF00"/>
              </a:solidFill>
              <a:cs typeface="Arial" panose="020B0604020202020204" pitchFamily="34" charset="0"/>
            </a:endParaRPr>
          </a:p>
        </p:txBody>
      </p:sp>
      <p:sp>
        <p:nvSpPr>
          <p:cNvPr id="9" name="Subtitle 7">
            <a:extLst>
              <a:ext uri="{FF2B5EF4-FFF2-40B4-BE49-F238E27FC236}">
                <a16:creationId xmlns:a16="http://schemas.microsoft.com/office/drawing/2014/main" id="{241CC9C6-1C56-4C73-9F02-A268DEC2CCCE}"/>
              </a:ext>
            </a:extLst>
          </p:cNvPr>
          <p:cNvSpPr txBox="1">
            <a:spLocks/>
          </p:cNvSpPr>
          <p:nvPr/>
        </p:nvSpPr>
        <p:spPr bwMode="auto">
          <a:xfrm>
            <a:off x="1644065" y="41148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3200" b="1">
                <a:solidFill>
                  <a:srgbClr val="FF0000"/>
                </a:solidFill>
                <a:cs typeface="Arial" panose="020B0604020202020204" pitchFamily="34" charset="0"/>
              </a:rPr>
              <a:t>100m</a:t>
            </a:r>
            <a:r>
              <a:rPr lang="en-US" altLang="en-US" sz="3200" b="1" baseline="30000">
                <a:solidFill>
                  <a:srgbClr val="FF0000"/>
                </a:solidFill>
                <a:cs typeface="Arial" panose="020B0604020202020204" pitchFamily="34" charset="0"/>
              </a:rPr>
              <a:t>2 </a:t>
            </a:r>
            <a:endParaRPr lang="en-US" altLang="en-US" sz="3200" b="1">
              <a:solidFill>
                <a:srgbClr val="FF0000"/>
              </a:solidFill>
              <a:cs typeface="Arial" panose="020B0604020202020204" pitchFamily="34" charset="0"/>
            </a:endParaRPr>
          </a:p>
        </p:txBody>
      </p:sp>
      <p:sp>
        <p:nvSpPr>
          <p:cNvPr id="10" name="Subtitle 7">
            <a:extLst>
              <a:ext uri="{FF2B5EF4-FFF2-40B4-BE49-F238E27FC236}">
                <a16:creationId xmlns:a16="http://schemas.microsoft.com/office/drawing/2014/main" id="{05961BEB-0B55-4DC2-89C9-B151AD0B287D}"/>
              </a:ext>
            </a:extLst>
          </p:cNvPr>
          <p:cNvSpPr txBox="1">
            <a:spLocks/>
          </p:cNvSpPr>
          <p:nvPr/>
        </p:nvSpPr>
        <p:spPr bwMode="auto">
          <a:xfrm>
            <a:off x="6139865" y="32004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800">
              <a:latin typeface="Times New Roman" panose="02020603050405020304" pitchFamily="18" charset="0"/>
              <a:cs typeface="Arial" panose="020B0604020202020204" pitchFamily="34" charset="0"/>
            </a:endParaRPr>
          </a:p>
        </p:txBody>
      </p:sp>
      <p:sp>
        <p:nvSpPr>
          <p:cNvPr id="11" name="Subtitle 7">
            <a:extLst>
              <a:ext uri="{FF2B5EF4-FFF2-40B4-BE49-F238E27FC236}">
                <a16:creationId xmlns:a16="http://schemas.microsoft.com/office/drawing/2014/main" id="{9F90222E-6BDB-4BE1-9B14-6E0A4E49372F}"/>
              </a:ext>
            </a:extLst>
          </p:cNvPr>
          <p:cNvSpPr txBox="1">
            <a:spLocks/>
          </p:cNvSpPr>
          <p:nvPr/>
        </p:nvSpPr>
        <p:spPr bwMode="auto">
          <a:xfrm>
            <a:off x="4615865" y="4038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200">
              <a:cs typeface="Arial" panose="020B0604020202020204" pitchFamily="34" charset="0"/>
            </a:endParaRPr>
          </a:p>
        </p:txBody>
      </p:sp>
      <p:sp>
        <p:nvSpPr>
          <p:cNvPr id="12" name="Subtitle 7">
            <a:extLst>
              <a:ext uri="{FF2B5EF4-FFF2-40B4-BE49-F238E27FC236}">
                <a16:creationId xmlns:a16="http://schemas.microsoft.com/office/drawing/2014/main" id="{F6784CF7-0D37-4B96-8404-0BD2C4A0FD3D}"/>
              </a:ext>
            </a:extLst>
          </p:cNvPr>
          <p:cNvSpPr txBox="1">
            <a:spLocks/>
          </p:cNvSpPr>
          <p:nvPr/>
        </p:nvSpPr>
        <p:spPr bwMode="auto">
          <a:xfrm>
            <a:off x="4615865" y="4572000"/>
            <a:ext cx="472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200" i="1">
              <a:cs typeface="Arial" panose="020B0604020202020204" pitchFamily="34" charset="0"/>
            </a:endParaRPr>
          </a:p>
        </p:txBody>
      </p:sp>
      <p:sp>
        <p:nvSpPr>
          <p:cNvPr id="13" name="Subtitle 7">
            <a:extLst>
              <a:ext uri="{FF2B5EF4-FFF2-40B4-BE49-F238E27FC236}">
                <a16:creationId xmlns:a16="http://schemas.microsoft.com/office/drawing/2014/main" id="{1A4E9508-3F82-4F82-B62C-A5B7D3B0E5DB}"/>
              </a:ext>
            </a:extLst>
          </p:cNvPr>
          <p:cNvSpPr txBox="1">
            <a:spLocks/>
          </p:cNvSpPr>
          <p:nvPr/>
        </p:nvSpPr>
        <p:spPr bwMode="auto">
          <a:xfrm>
            <a:off x="6901865" y="2362200"/>
            <a:ext cx="137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800">
              <a:latin typeface="Times New Roman" panose="02020603050405020304" pitchFamily="18" charset="0"/>
              <a:cs typeface="Arial" panose="020B0604020202020204" pitchFamily="34" charset="0"/>
            </a:endParaRPr>
          </a:p>
        </p:txBody>
      </p:sp>
      <p:sp>
        <p:nvSpPr>
          <p:cNvPr id="14" name="Subtitle 4">
            <a:extLst>
              <a:ext uri="{FF2B5EF4-FFF2-40B4-BE49-F238E27FC236}">
                <a16:creationId xmlns:a16="http://schemas.microsoft.com/office/drawing/2014/main" id="{C1DE4853-BF93-4CBD-9F6C-3C86BBFAC1C9}"/>
              </a:ext>
            </a:extLst>
          </p:cNvPr>
          <p:cNvSpPr txBox="1">
            <a:spLocks/>
          </p:cNvSpPr>
          <p:nvPr/>
        </p:nvSpPr>
        <p:spPr bwMode="auto">
          <a:xfrm>
            <a:off x="6825665" y="39624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800" b="1">
              <a:solidFill>
                <a:srgbClr val="C00000"/>
              </a:solidFill>
              <a:cs typeface="Arial" panose="020B0604020202020204" pitchFamily="34" charset="0"/>
            </a:endParaRPr>
          </a:p>
        </p:txBody>
      </p:sp>
      <p:sp>
        <p:nvSpPr>
          <p:cNvPr id="15" name="Text Box 180">
            <a:extLst>
              <a:ext uri="{FF2B5EF4-FFF2-40B4-BE49-F238E27FC236}">
                <a16:creationId xmlns:a16="http://schemas.microsoft.com/office/drawing/2014/main" id="{02D8A348-3625-4F1D-AFCC-A3296CBD7BCE}"/>
              </a:ext>
            </a:extLst>
          </p:cNvPr>
          <p:cNvSpPr txBox="1">
            <a:spLocks noChangeArrowheads="1"/>
          </p:cNvSpPr>
          <p:nvPr/>
        </p:nvSpPr>
        <p:spPr bwMode="auto">
          <a:xfrm>
            <a:off x="4615865" y="1808480"/>
            <a:ext cx="5981016"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Tỉ số của </a:t>
            </a:r>
            <a:r>
              <a:rPr lang="en-US" altLang="en-US" sz="2800" b="1">
                <a:solidFill>
                  <a:srgbClr val="FF0000"/>
                </a:solidFill>
                <a:latin typeface="Times New Roman" panose="02020603050405020304" pitchFamily="18" charset="0"/>
              </a:rPr>
              <a:t>diện tích trồng hoa hồng</a:t>
            </a:r>
            <a:r>
              <a:rPr lang="en-US" altLang="en-US" sz="2800" b="1">
                <a:latin typeface="Times New Roman" panose="02020603050405020304" pitchFamily="18" charset="0"/>
              </a:rPr>
              <a:t> và </a:t>
            </a:r>
            <a:r>
              <a:rPr lang="en-US" altLang="en-US" sz="2800" b="1">
                <a:solidFill>
                  <a:srgbClr val="D200D2"/>
                </a:solidFill>
                <a:latin typeface="Times New Roman" panose="02020603050405020304" pitchFamily="18" charset="0"/>
              </a:rPr>
              <a:t>diện tích vườn hoa </a:t>
            </a:r>
            <a:r>
              <a:rPr lang="en-US" altLang="en-US" sz="2800" b="1">
                <a:latin typeface="Times New Roman" panose="02020603050405020304" pitchFamily="18" charset="0"/>
              </a:rPr>
              <a:t>là:</a:t>
            </a:r>
          </a:p>
        </p:txBody>
      </p:sp>
      <p:sp>
        <p:nvSpPr>
          <p:cNvPr id="16" name="Text Box 181">
            <a:extLst>
              <a:ext uri="{FF2B5EF4-FFF2-40B4-BE49-F238E27FC236}">
                <a16:creationId xmlns:a16="http://schemas.microsoft.com/office/drawing/2014/main" id="{59C5410F-6FF9-4849-9989-29673791C106}"/>
              </a:ext>
            </a:extLst>
          </p:cNvPr>
          <p:cNvSpPr txBox="1">
            <a:spLocks noChangeArrowheads="1"/>
          </p:cNvSpPr>
          <p:nvPr/>
        </p:nvSpPr>
        <p:spPr bwMode="auto">
          <a:xfrm>
            <a:off x="5606465" y="28194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7" name="Text Box 182">
            <a:extLst>
              <a:ext uri="{FF2B5EF4-FFF2-40B4-BE49-F238E27FC236}">
                <a16:creationId xmlns:a16="http://schemas.microsoft.com/office/drawing/2014/main" id="{A761C21A-8E80-40AE-A5EA-190A6B2F67E6}"/>
              </a:ext>
            </a:extLst>
          </p:cNvPr>
          <p:cNvSpPr txBox="1">
            <a:spLocks noChangeArrowheads="1"/>
          </p:cNvSpPr>
          <p:nvPr/>
        </p:nvSpPr>
        <p:spPr bwMode="auto">
          <a:xfrm>
            <a:off x="4487278" y="4574453"/>
            <a:ext cx="72890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Ta nói: </a:t>
            </a:r>
            <a:r>
              <a:rPr lang="en-US" altLang="en-US" sz="2800" b="1" i="1">
                <a:solidFill>
                  <a:srgbClr val="0000FF"/>
                </a:solidFill>
                <a:latin typeface="Times New Roman" panose="02020603050405020304" pitchFamily="18" charset="0"/>
              </a:rPr>
              <a:t>Tỉ số phần trăm của diện tích trồng hoa hồng và diện tích vườn hoa là 25% </a:t>
            </a:r>
            <a:r>
              <a:rPr lang="en-US" altLang="en-US" sz="2800" b="1" i="1">
                <a:latin typeface="Times New Roman" panose="02020603050405020304" pitchFamily="18" charset="0"/>
              </a:rPr>
              <a:t>; hoặc </a:t>
            </a:r>
            <a:r>
              <a:rPr lang="en-US" altLang="en-US" sz="2800" b="1" i="1">
                <a:solidFill>
                  <a:srgbClr val="00B050"/>
                </a:solidFill>
                <a:latin typeface="Times New Roman" panose="02020603050405020304" pitchFamily="18" charset="0"/>
              </a:rPr>
              <a:t>diện tích trồng hoa chiếm 25% diện tích vườn hoa</a:t>
            </a:r>
            <a:r>
              <a:rPr lang="en-US" altLang="en-US" sz="2800" b="1" i="1">
                <a:latin typeface="Times New Roman" panose="02020603050405020304" pitchFamily="18" charset="0"/>
              </a:rPr>
              <a:t>.</a:t>
            </a:r>
          </a:p>
        </p:txBody>
      </p:sp>
      <p:sp>
        <p:nvSpPr>
          <p:cNvPr id="18" name="Rectangle 186">
            <a:extLst>
              <a:ext uri="{FF2B5EF4-FFF2-40B4-BE49-F238E27FC236}">
                <a16:creationId xmlns:a16="http://schemas.microsoft.com/office/drawing/2014/main" id="{091DBDAB-63B6-4B41-8DA6-1A4958568A9F}"/>
              </a:ext>
            </a:extLst>
          </p:cNvPr>
          <p:cNvSpPr>
            <a:spLocks noChangeArrowheads="1"/>
          </p:cNvSpPr>
          <p:nvPr/>
        </p:nvSpPr>
        <p:spPr bwMode="auto">
          <a:xfrm>
            <a:off x="424865" y="3148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 name="Text Box 187">
            <a:extLst>
              <a:ext uri="{FF2B5EF4-FFF2-40B4-BE49-F238E27FC236}">
                <a16:creationId xmlns:a16="http://schemas.microsoft.com/office/drawing/2014/main" id="{7D9FEC8C-CDAC-4A06-A6B1-B13ADF96A5A2}"/>
              </a:ext>
            </a:extLst>
          </p:cNvPr>
          <p:cNvSpPr txBox="1">
            <a:spLocks noChangeArrowheads="1"/>
          </p:cNvSpPr>
          <p:nvPr/>
        </p:nvSpPr>
        <p:spPr bwMode="auto">
          <a:xfrm>
            <a:off x="5758865" y="2895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21" name="Rectangle 191">
            <a:extLst>
              <a:ext uri="{FF2B5EF4-FFF2-40B4-BE49-F238E27FC236}">
                <a16:creationId xmlns:a16="http://schemas.microsoft.com/office/drawing/2014/main" id="{6B34126D-40AB-42AD-8F73-4837F3EC267D}"/>
              </a:ext>
            </a:extLst>
          </p:cNvPr>
          <p:cNvSpPr>
            <a:spLocks noChangeArrowheads="1"/>
          </p:cNvSpPr>
          <p:nvPr/>
        </p:nvSpPr>
        <p:spPr bwMode="auto">
          <a:xfrm>
            <a:off x="424865"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 name="TextBox 21">
            <a:extLst>
              <a:ext uri="{FF2B5EF4-FFF2-40B4-BE49-F238E27FC236}">
                <a16:creationId xmlns:a16="http://schemas.microsoft.com/office/drawing/2014/main" id="{C1D50531-42C4-4C09-A882-369C8CCD5EA4}"/>
              </a:ext>
            </a:extLst>
          </p:cNvPr>
          <p:cNvSpPr txBox="1">
            <a:spLocks noRot="1" noChangeAspect="1" noMove="1" noResize="1" noEditPoints="1" noAdjustHandles="1" noChangeArrowheads="1" noChangeShapeType="1" noTextEdit="1"/>
          </p:cNvSpPr>
          <p:nvPr/>
        </p:nvSpPr>
        <p:spPr>
          <a:xfrm>
            <a:off x="5525544" y="3363658"/>
            <a:ext cx="1750511" cy="618118"/>
          </a:xfrm>
          <a:prstGeom prst="rect">
            <a:avLst/>
          </a:prstGeom>
          <a:blipFill rotWithShape="0">
            <a:blip r:embed="rId3"/>
            <a:stretch>
              <a:fillRect t="-3960" r="-7639" b="-17822"/>
            </a:stretch>
          </a:blipFill>
        </p:spPr>
        <p:txBody>
          <a:bodyPr/>
          <a:lstStyle/>
          <a:p>
            <a:pPr>
              <a:defRPr/>
            </a:pPr>
            <a:r>
              <a:rPr lang="en-US">
                <a:noFill/>
                <a:latin typeface="Arial" charset="0"/>
              </a:rPr>
              <a:t> </a:t>
            </a:r>
          </a:p>
        </p:txBody>
      </p:sp>
      <p:sp>
        <p:nvSpPr>
          <p:cNvPr id="23" name="Text Box 180">
            <a:extLst>
              <a:ext uri="{FF2B5EF4-FFF2-40B4-BE49-F238E27FC236}">
                <a16:creationId xmlns:a16="http://schemas.microsoft.com/office/drawing/2014/main" id="{D1C41CF8-573B-491B-8785-53B2CF2EB4D7}"/>
              </a:ext>
            </a:extLst>
          </p:cNvPr>
          <p:cNvSpPr txBox="1">
            <a:spLocks noChangeArrowheads="1"/>
          </p:cNvSpPr>
          <p:nvPr/>
        </p:nvSpPr>
        <p:spPr bwMode="auto">
          <a:xfrm>
            <a:off x="4242517" y="3382963"/>
            <a:ext cx="1500187"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Ta viết:</a:t>
            </a:r>
          </a:p>
        </p:txBody>
      </p:sp>
      <p:sp>
        <p:nvSpPr>
          <p:cNvPr id="24" name="Text Box 180">
            <a:extLst>
              <a:ext uri="{FF2B5EF4-FFF2-40B4-BE49-F238E27FC236}">
                <a16:creationId xmlns:a16="http://schemas.microsoft.com/office/drawing/2014/main" id="{D0ACEB1A-1AF3-4C10-8484-B30DE7D0A6A2}"/>
              </a:ext>
            </a:extLst>
          </p:cNvPr>
          <p:cNvSpPr txBox="1">
            <a:spLocks noChangeArrowheads="1"/>
          </p:cNvSpPr>
          <p:nvPr/>
        </p:nvSpPr>
        <p:spPr bwMode="auto">
          <a:xfrm>
            <a:off x="4611103" y="3990975"/>
            <a:ext cx="50815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latin typeface="Times New Roman" panose="02020603050405020304" pitchFamily="18" charset="0"/>
              </a:rPr>
              <a:t>Ta </a:t>
            </a:r>
            <a:r>
              <a:rPr lang="en-US" altLang="en-US" sz="2400" b="1" dirty="0" err="1">
                <a:solidFill>
                  <a:srgbClr val="FF0000"/>
                </a:solidFill>
                <a:latin typeface="Times New Roman" panose="02020603050405020304" pitchFamily="18" charset="0"/>
              </a:rPr>
              <a:t>đọc</a:t>
            </a:r>
            <a:r>
              <a:rPr lang="en-US" altLang="en-US" sz="2400" b="1">
                <a:solidFill>
                  <a:srgbClr val="FF0000"/>
                </a:solidFill>
                <a:latin typeface="Times New Roman" panose="02020603050405020304" pitchFamily="18" charset="0"/>
              </a:rPr>
              <a:t>: Hai </a:t>
            </a:r>
            <a:r>
              <a:rPr lang="en-US" altLang="en-US" sz="2400" b="1" dirty="0" err="1">
                <a:solidFill>
                  <a:srgbClr val="FF0000"/>
                </a:solidFill>
                <a:latin typeface="Times New Roman" panose="02020603050405020304" pitchFamily="18" charset="0"/>
              </a:rPr>
              <a:t>mươi</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lăm</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phần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trăm</a:t>
            </a:r>
            <a:endParaRPr lang="en-US" altLang="en-US" sz="2400" b="1" dirty="0">
              <a:solidFill>
                <a:srgbClr val="FF0000"/>
              </a:solidFill>
              <a:latin typeface="Times New Roman" panose="02020603050405020304" pitchFamily="18" charset="0"/>
            </a:endParaRPr>
          </a:p>
        </p:txBody>
      </p:sp>
      <p:sp>
        <p:nvSpPr>
          <p:cNvPr id="25" name="TextBox 24">
            <a:extLst>
              <a:ext uri="{FF2B5EF4-FFF2-40B4-BE49-F238E27FC236}">
                <a16:creationId xmlns:a16="http://schemas.microsoft.com/office/drawing/2014/main" id="{7BEEAC13-C297-4DC5-B9E9-7A0F58635038}"/>
              </a:ext>
            </a:extLst>
          </p:cNvPr>
          <p:cNvSpPr txBox="1">
            <a:spLocks noChangeArrowheads="1"/>
          </p:cNvSpPr>
          <p:nvPr/>
        </p:nvSpPr>
        <p:spPr bwMode="auto">
          <a:xfrm>
            <a:off x="6097371" y="2844672"/>
            <a:ext cx="202369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25 : 100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2DD9ED9-3627-456B-94CF-E2DCB6B0748B}"/>
                  </a:ext>
                </a:extLst>
              </p:cNvPr>
              <p:cNvSpPr txBox="1"/>
              <p:nvPr/>
            </p:nvSpPr>
            <p:spPr>
              <a:xfrm>
                <a:off x="7694306" y="2646633"/>
                <a:ext cx="885329"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cs typeface="Times New Roman" pitchFamily="18" charset="0"/>
                            </a:rPr>
                          </m:ctrlPr>
                        </m:fPr>
                        <m:num>
                          <m:r>
                            <a:rPr lang="en-US" sz="2400" b="0" i="1" smtClean="0">
                              <a:latin typeface="Cambria Math" panose="02040503050406030204" pitchFamily="18" charset="0"/>
                              <a:cs typeface="Times New Roman" pitchFamily="18" charset="0"/>
                            </a:rPr>
                            <m:t>25</m:t>
                          </m:r>
                        </m:num>
                        <m:den>
                          <m:r>
                            <a:rPr lang="en-US" sz="2400" i="1">
                              <a:latin typeface="Cambria Math" panose="02040503050406030204" pitchFamily="18" charset="0"/>
                              <a:cs typeface="Times New Roman" pitchFamily="18" charset="0"/>
                            </a:rPr>
                            <m:t>100</m:t>
                          </m:r>
                        </m:den>
                      </m:f>
                    </m:oMath>
                  </m:oMathPara>
                </a14:m>
                <a:endParaRPr lang="en-US" sz="2400"/>
              </a:p>
            </p:txBody>
          </p:sp>
        </mc:Choice>
        <mc:Fallback xmlns="">
          <p:sp>
            <p:nvSpPr>
              <p:cNvPr id="27" name="TextBox 26">
                <a:extLst>
                  <a:ext uri="{FF2B5EF4-FFF2-40B4-BE49-F238E27FC236}">
                    <a16:creationId xmlns:a16="http://schemas.microsoft.com/office/drawing/2014/main" id="{52DD9ED9-3627-456B-94CF-E2DCB6B0748B}"/>
                  </a:ext>
                </a:extLst>
              </p:cNvPr>
              <p:cNvSpPr txBox="1">
                <a:spLocks noRot="1" noChangeAspect="1" noMove="1" noResize="1" noEditPoints="1" noAdjustHandles="1" noChangeArrowheads="1" noChangeShapeType="1" noTextEdit="1"/>
              </p:cNvSpPr>
              <p:nvPr/>
            </p:nvSpPr>
            <p:spPr>
              <a:xfrm>
                <a:off x="7694306" y="2646633"/>
                <a:ext cx="885329" cy="78617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86882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par>
                                <p:cTn id="18" presetID="4"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ox(in)">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amond(i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par>
                                <p:cTn id="61" presetID="16" presetClass="entr" presetSubtype="21"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diamond(i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P spid="9" grpId="0"/>
      <p:bldP spid="15" grpId="0"/>
      <p:bldP spid="17" grpId="0"/>
      <p:bldP spid="23" grpId="0"/>
      <p:bldP spid="2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ACA6D624-0CF1-43FB-B632-ED177982C1D9}"/>
              </a:ext>
            </a:extLst>
          </p:cNvPr>
          <p:cNvSpPr txBox="1">
            <a:spLocks/>
          </p:cNvSpPr>
          <p:nvPr/>
        </p:nvSpPr>
        <p:spPr>
          <a:xfrm>
            <a:off x="1306366" y="411481"/>
            <a:ext cx="10286194" cy="107791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3200" b="1">
                <a:solidFill>
                  <a:srgbClr val="C00000"/>
                </a:solidFill>
                <a:latin typeface="Times New Roman" panose="02020603050405020304" pitchFamily="18" charset="0"/>
                <a:cs typeface="Times New Roman" panose="02020603050405020304" pitchFamily="18" charset="0"/>
              </a:rPr>
              <a:t>b) Ví dụ 2</a:t>
            </a:r>
            <a:r>
              <a:rPr lang="en-US" altLang="en-US" sz="3200">
                <a:solidFill>
                  <a:srgbClr val="C00000"/>
                </a:solidFill>
                <a:latin typeface="Times New Roman" panose="02020603050405020304" pitchFamily="18" charset="0"/>
                <a:cs typeface="Times New Roman" panose="02020603050405020304" pitchFamily="18" charset="0"/>
              </a:rPr>
              <a:t>: </a:t>
            </a:r>
          </a:p>
          <a:p>
            <a:pPr algn="just"/>
            <a:r>
              <a:rPr lang="en-US" altLang="en-US" sz="3200" b="1">
                <a:solidFill>
                  <a:srgbClr val="C00000"/>
                </a:solidFill>
                <a:latin typeface="Times New Roman" panose="02020603050405020304" pitchFamily="18" charset="0"/>
                <a:cs typeface="Times New Roman" panose="02020603050405020304" pitchFamily="18" charset="0"/>
              </a:rPr>
              <a:t>     </a:t>
            </a:r>
            <a:r>
              <a:rPr lang="en-US" altLang="en-US" sz="3200" b="1">
                <a:solidFill>
                  <a:srgbClr val="0000FF"/>
                </a:solidFill>
                <a:latin typeface="Times New Roman" panose="02020603050405020304" pitchFamily="18" charset="0"/>
                <a:cs typeface="Times New Roman" panose="02020603050405020304" pitchFamily="18" charset="0"/>
              </a:rPr>
              <a:t>Một trường có 400 học sinh, trong đó có 80 học sinh giỏi. Tìm tỉ số của số học sinh giỏi và số học sinh toàn trường?</a:t>
            </a:r>
          </a:p>
        </p:txBody>
      </p:sp>
      <p:sp>
        <p:nvSpPr>
          <p:cNvPr id="18" name="Subtitle 4">
            <a:extLst>
              <a:ext uri="{FF2B5EF4-FFF2-40B4-BE49-F238E27FC236}">
                <a16:creationId xmlns:a16="http://schemas.microsoft.com/office/drawing/2014/main" id="{9F040765-AA60-40F8-A1D4-3804CEA279F0}"/>
              </a:ext>
            </a:extLst>
          </p:cNvPr>
          <p:cNvSpPr txBox="1">
            <a:spLocks/>
          </p:cNvSpPr>
          <p:nvPr/>
        </p:nvSpPr>
        <p:spPr bwMode="auto">
          <a:xfrm>
            <a:off x="2468415" y="1803401"/>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400">
              <a:latin typeface="Times New Roman" panose="02020603050405020304" pitchFamily="18" charset="0"/>
              <a:cs typeface="Times New Roman" panose="02020603050405020304" pitchFamily="18" charset="0"/>
            </a:endParaRPr>
          </a:p>
        </p:txBody>
      </p:sp>
      <p:sp>
        <p:nvSpPr>
          <p:cNvPr id="19" name="Rectangle 22">
            <a:extLst>
              <a:ext uri="{FF2B5EF4-FFF2-40B4-BE49-F238E27FC236}">
                <a16:creationId xmlns:a16="http://schemas.microsoft.com/office/drawing/2014/main" id="{55052E76-E98D-4682-9A65-718907E7A431}"/>
              </a:ext>
            </a:extLst>
          </p:cNvPr>
          <p:cNvSpPr>
            <a:spLocks noChangeArrowheads="1"/>
          </p:cNvSpPr>
          <p:nvPr/>
        </p:nvSpPr>
        <p:spPr bwMode="auto">
          <a:xfrm>
            <a:off x="1249215" y="4608514"/>
            <a:ext cx="8839200" cy="1076325"/>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b="1" i="1">
                <a:latin typeface="Times New Roman" panose="02020603050405020304" pitchFamily="18" charset="0"/>
                <a:cs typeface="Times New Roman" panose="02020603050405020304" pitchFamily="18" charset="0"/>
              </a:rPr>
              <a:t>hoặc: </a:t>
            </a:r>
            <a:r>
              <a:rPr lang="en-US" altLang="en-US" sz="3200" b="1" i="1">
                <a:solidFill>
                  <a:srgbClr val="00B050"/>
                </a:solidFill>
                <a:latin typeface="Times New Roman" panose="02020603050405020304" pitchFamily="18" charset="0"/>
                <a:cs typeface="Times New Roman" panose="02020603050405020304" pitchFamily="18" charset="0"/>
              </a:rPr>
              <a:t>Số học sinh giỏi chiếm 20% số học sinh toàn trường.</a:t>
            </a:r>
            <a:r>
              <a:rPr lang="en-US" altLang="en-US" sz="3200" b="1" i="1">
                <a:solidFill>
                  <a:srgbClr val="00B050"/>
                </a:solidFill>
                <a:latin typeface="Times New Roman" panose="02020603050405020304" pitchFamily="18" charset="0"/>
                <a:cs typeface="Arial" panose="020B0604020202020204" pitchFamily="34" charset="0"/>
              </a:rPr>
              <a:t> </a:t>
            </a:r>
          </a:p>
        </p:txBody>
      </p:sp>
      <p:sp>
        <p:nvSpPr>
          <p:cNvPr id="20" name="Subtitle 4">
            <a:extLst>
              <a:ext uri="{FF2B5EF4-FFF2-40B4-BE49-F238E27FC236}">
                <a16:creationId xmlns:a16="http://schemas.microsoft.com/office/drawing/2014/main" id="{DAF4FB9F-4927-49FD-ACA6-4C4863C53261}"/>
              </a:ext>
            </a:extLst>
          </p:cNvPr>
          <p:cNvSpPr txBox="1">
            <a:spLocks/>
          </p:cNvSpPr>
          <p:nvPr/>
        </p:nvSpPr>
        <p:spPr bwMode="auto">
          <a:xfrm>
            <a:off x="2544615" y="3251201"/>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400">
              <a:cs typeface="Arial" panose="020B0604020202020204" pitchFamily="34" charset="0"/>
            </a:endParaRPr>
          </a:p>
        </p:txBody>
      </p:sp>
      <p:sp>
        <p:nvSpPr>
          <p:cNvPr id="21" name="Subtitle 4">
            <a:extLst>
              <a:ext uri="{FF2B5EF4-FFF2-40B4-BE49-F238E27FC236}">
                <a16:creationId xmlns:a16="http://schemas.microsoft.com/office/drawing/2014/main" id="{AA388417-5DA7-4BEA-BB1E-20C582DA3455}"/>
              </a:ext>
            </a:extLst>
          </p:cNvPr>
          <p:cNvSpPr txBox="1">
            <a:spLocks/>
          </p:cNvSpPr>
          <p:nvPr/>
        </p:nvSpPr>
        <p:spPr bwMode="auto">
          <a:xfrm>
            <a:off x="8564415" y="88900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600">
              <a:latin typeface="Times New Roman" panose="02020603050405020304" pitchFamily="18" charset="0"/>
              <a:cs typeface="Arial" panose="020B0604020202020204" pitchFamily="34" charset="0"/>
            </a:endParaRPr>
          </a:p>
        </p:txBody>
      </p:sp>
      <p:cxnSp>
        <p:nvCxnSpPr>
          <p:cNvPr id="23" name="Straight Connector 22">
            <a:extLst>
              <a:ext uri="{FF2B5EF4-FFF2-40B4-BE49-F238E27FC236}">
                <a16:creationId xmlns:a16="http://schemas.microsoft.com/office/drawing/2014/main" id="{5C30E1EA-C437-415F-856C-B883100FC304}"/>
              </a:ext>
            </a:extLst>
          </p:cNvPr>
          <p:cNvCxnSpPr>
            <a:cxnSpLocks/>
          </p:cNvCxnSpPr>
          <p:nvPr/>
        </p:nvCxnSpPr>
        <p:spPr>
          <a:xfrm>
            <a:off x="4383575" y="1061721"/>
            <a:ext cx="2184865"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
        <p:nvSpPr>
          <p:cNvPr id="28" name="Text Box 180">
            <a:extLst>
              <a:ext uri="{FF2B5EF4-FFF2-40B4-BE49-F238E27FC236}">
                <a16:creationId xmlns:a16="http://schemas.microsoft.com/office/drawing/2014/main" id="{1CDC713B-7C27-4EBB-BCD9-657CEFCBC291}"/>
              </a:ext>
            </a:extLst>
          </p:cNvPr>
          <p:cNvSpPr txBox="1">
            <a:spLocks noChangeArrowheads="1"/>
          </p:cNvSpPr>
          <p:nvPr/>
        </p:nvSpPr>
        <p:spPr bwMode="auto">
          <a:xfrm>
            <a:off x="1790700" y="1815789"/>
            <a:ext cx="8610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Tỉ số của </a:t>
            </a:r>
            <a:r>
              <a:rPr lang="en-US" altLang="en-US" sz="2800" b="1">
                <a:solidFill>
                  <a:srgbClr val="FF0000"/>
                </a:solidFill>
                <a:latin typeface="Times New Roman" panose="02020603050405020304" pitchFamily="18" charset="0"/>
              </a:rPr>
              <a:t>số học sinh giỏi </a:t>
            </a:r>
            <a:r>
              <a:rPr lang="en-US" altLang="en-US" sz="2800" b="1">
                <a:latin typeface="Times New Roman" panose="02020603050405020304" pitchFamily="18" charset="0"/>
              </a:rPr>
              <a:t>và </a:t>
            </a:r>
            <a:r>
              <a:rPr lang="en-US" altLang="en-US" sz="2800" b="1">
                <a:solidFill>
                  <a:srgbClr val="D200D2"/>
                </a:solidFill>
                <a:latin typeface="Times New Roman" panose="02020603050405020304" pitchFamily="18" charset="0"/>
              </a:rPr>
              <a:t>số học sinh toàn trường là:</a:t>
            </a:r>
            <a:endParaRPr lang="en-US" altLang="en-US" sz="2800" b="1">
              <a:latin typeface="Times New Roman" panose="02020603050405020304" pitchFamily="18" charset="0"/>
            </a:endParaRPr>
          </a:p>
        </p:txBody>
      </p:sp>
      <p:sp>
        <p:nvSpPr>
          <p:cNvPr id="31" name="Rectangle 30">
            <a:extLst>
              <a:ext uri="{FF2B5EF4-FFF2-40B4-BE49-F238E27FC236}">
                <a16:creationId xmlns:a16="http://schemas.microsoft.com/office/drawing/2014/main" id="{13D8DBBE-05AD-4C30-882B-BD9FC91EC62D}"/>
              </a:ext>
            </a:extLst>
          </p:cNvPr>
          <p:cNvSpPr>
            <a:spLocks noChangeArrowheads="1"/>
          </p:cNvSpPr>
          <p:nvPr/>
        </p:nvSpPr>
        <p:spPr bwMode="auto">
          <a:xfrm>
            <a:off x="1306365" y="3586164"/>
            <a:ext cx="88582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b="1" i="1">
                <a:solidFill>
                  <a:srgbClr val="0033CC"/>
                </a:solidFill>
                <a:latin typeface="Times New Roman" panose="02020603050405020304" pitchFamily="18" charset="0"/>
                <a:cs typeface="Times New Roman" panose="02020603050405020304" pitchFamily="18" charset="0"/>
              </a:rPr>
              <a:t>Tỉ số phần trăm của số học sinh giỏi và số học sinh toàn trường là 20%</a:t>
            </a:r>
            <a:endParaRPr lang="en-US" altLang="en-US" sz="3200" b="1">
              <a:solidFill>
                <a:srgbClr val="0033CC"/>
              </a:solidFill>
              <a:latin typeface="Times New Roman" panose="02020603050405020304" pitchFamily="18" charset="0"/>
              <a:cs typeface="Arial" panose="020B0604020202020204" pitchFamily="34" charset="0"/>
            </a:endParaRPr>
          </a:p>
        </p:txBody>
      </p:sp>
      <p:sp>
        <p:nvSpPr>
          <p:cNvPr id="32" name="Rectangle 31">
            <a:extLst>
              <a:ext uri="{FF2B5EF4-FFF2-40B4-BE49-F238E27FC236}">
                <a16:creationId xmlns:a16="http://schemas.microsoft.com/office/drawing/2014/main" id="{CCC9457D-CF2D-4728-888A-D4C738687728}"/>
              </a:ext>
            </a:extLst>
          </p:cNvPr>
          <p:cNvSpPr>
            <a:spLocks noChangeArrowheads="1"/>
          </p:cNvSpPr>
          <p:nvPr/>
        </p:nvSpPr>
        <p:spPr bwMode="auto">
          <a:xfrm>
            <a:off x="1279378" y="5730876"/>
            <a:ext cx="9296400" cy="461963"/>
          </a:xfrm>
          <a:prstGeom prst="rect">
            <a:avLst/>
          </a:prstGeom>
          <a:solidFill>
            <a:srgbClr val="FFFF00"/>
          </a:solidFill>
          <a:ln w="9525">
            <a:solidFill>
              <a:srgbClr val="FFFF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cs typeface="Times New Roman" panose="02020603050405020304" pitchFamily="18" charset="0"/>
              </a:rPr>
              <a:t>Tỉ số này cho biết cứ 100 học sinh của trường thì có 20 học sinh giỏi.</a:t>
            </a:r>
            <a:endParaRPr lang="en-US" altLang="en-US" sz="2400" b="1">
              <a:solidFill>
                <a:srgbClr val="FF0000"/>
              </a:solidFill>
              <a:latin typeface="Times New Roman" panose="02020603050405020304" pitchFamily="18" charset="0"/>
            </a:endParaRPr>
          </a:p>
        </p:txBody>
      </p:sp>
      <p:cxnSp>
        <p:nvCxnSpPr>
          <p:cNvPr id="22" name="Straight Connector 21">
            <a:extLst>
              <a:ext uri="{FF2B5EF4-FFF2-40B4-BE49-F238E27FC236}">
                <a16:creationId xmlns:a16="http://schemas.microsoft.com/office/drawing/2014/main" id="{30A4D421-EE72-4CFC-AE18-E23E6F48E47D}"/>
              </a:ext>
            </a:extLst>
          </p:cNvPr>
          <p:cNvCxnSpPr>
            <a:cxnSpLocks/>
          </p:cNvCxnSpPr>
          <p:nvPr/>
        </p:nvCxnSpPr>
        <p:spPr>
          <a:xfrm>
            <a:off x="8777775" y="1061721"/>
            <a:ext cx="2703025"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3" name="Straight Connector 32">
            <a:extLst>
              <a:ext uri="{FF2B5EF4-FFF2-40B4-BE49-F238E27FC236}">
                <a16:creationId xmlns:a16="http://schemas.microsoft.com/office/drawing/2014/main" id="{7BE31CDB-3C52-4E3F-AF2D-89A38B3D9A56}"/>
              </a:ext>
            </a:extLst>
          </p:cNvPr>
          <p:cNvCxnSpPr>
            <a:cxnSpLocks/>
          </p:cNvCxnSpPr>
          <p:nvPr/>
        </p:nvCxnSpPr>
        <p:spPr>
          <a:xfrm>
            <a:off x="2183935" y="1397001"/>
            <a:ext cx="8391843"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1DF7233-EDF3-4979-B955-2971A6AE79EB}"/>
                  </a:ext>
                </a:extLst>
              </p:cNvPr>
              <p:cNvSpPr txBox="1"/>
              <p:nvPr/>
            </p:nvSpPr>
            <p:spPr>
              <a:xfrm>
                <a:off x="2879578" y="2551593"/>
                <a:ext cx="6096000" cy="798873"/>
              </a:xfrm>
              <a:prstGeom prst="rect">
                <a:avLst/>
              </a:prstGeom>
              <a:noFill/>
            </p:spPr>
            <p:txBody>
              <a:bodyPr wrap="square">
                <a:spAutoFit/>
              </a:bodyPr>
              <a:lstStyle/>
              <a:p>
                <a:r>
                  <a:rPr lang="en-US" altLang="en-US" sz="2600"/>
                  <a:t>80 : 400 = </a:t>
                </a:r>
                <a14:m>
                  <m:oMath xmlns:m="http://schemas.openxmlformats.org/officeDocument/2006/math">
                    <m:f>
                      <m:fPr>
                        <m:ctrlPr>
                          <a:rPr lang="en-US" sz="3200" i="1" smtClean="0">
                            <a:latin typeface="Cambria Math" panose="02040503050406030204" pitchFamily="18" charset="0"/>
                            <a:cs typeface="Times New Roman" pitchFamily="18" charset="0"/>
                          </a:rPr>
                        </m:ctrlPr>
                      </m:fPr>
                      <m:num>
                        <m:r>
                          <a:rPr lang="en-US" sz="3200" b="0" i="1" smtClean="0">
                            <a:latin typeface="Cambria Math" panose="02040503050406030204" pitchFamily="18" charset="0"/>
                            <a:cs typeface="Times New Roman" pitchFamily="18" charset="0"/>
                          </a:rPr>
                          <m:t>80</m:t>
                        </m:r>
                      </m:num>
                      <m:den>
                        <m:r>
                          <a:rPr lang="en-US" sz="3200" b="0" i="1" smtClean="0">
                            <a:latin typeface="Cambria Math" panose="02040503050406030204" pitchFamily="18" charset="0"/>
                            <a:cs typeface="Times New Roman" pitchFamily="18" charset="0"/>
                          </a:rPr>
                          <m:t>4</m:t>
                        </m:r>
                        <m:r>
                          <a:rPr lang="en-US" sz="3200" i="1">
                            <a:latin typeface="Cambria Math" panose="02040503050406030204" pitchFamily="18" charset="0"/>
                            <a:cs typeface="Times New Roman" pitchFamily="18" charset="0"/>
                          </a:rPr>
                          <m:t>00</m:t>
                        </m:r>
                      </m:den>
                    </m:f>
                  </m:oMath>
                </a14:m>
                <a:r>
                  <a:rPr lang="en-US" altLang="en-US" sz="3200"/>
                  <a:t> </a:t>
                </a:r>
                <a:r>
                  <a:rPr lang="en-US" altLang="en-US" sz="2600"/>
                  <a:t>=</a:t>
                </a:r>
                <a:r>
                  <a:rPr lang="en-US" altLang="en-US" sz="3200"/>
                  <a:t> </a:t>
                </a:r>
                <a14:m>
                  <m:oMath xmlns:m="http://schemas.openxmlformats.org/officeDocument/2006/math">
                    <m:f>
                      <m:fPr>
                        <m:ctrlPr>
                          <a:rPr lang="en-US" sz="3200" i="1">
                            <a:latin typeface="Cambria Math" panose="02040503050406030204" pitchFamily="18" charset="0"/>
                            <a:cs typeface="Times New Roman" pitchFamily="18" charset="0"/>
                          </a:rPr>
                        </m:ctrlPr>
                      </m:fPr>
                      <m:num>
                        <m:r>
                          <a:rPr lang="en-US" sz="3200" i="1">
                            <a:latin typeface="Cambria Math" panose="02040503050406030204" pitchFamily="18" charset="0"/>
                            <a:cs typeface="Times New Roman" pitchFamily="18" charset="0"/>
                          </a:rPr>
                          <m:t>2</m:t>
                        </m:r>
                        <m:r>
                          <a:rPr lang="en-US" sz="3200" b="0" i="1" smtClean="0">
                            <a:latin typeface="Cambria Math" panose="02040503050406030204" pitchFamily="18" charset="0"/>
                            <a:cs typeface="Times New Roman" pitchFamily="18" charset="0"/>
                          </a:rPr>
                          <m:t>0</m:t>
                        </m:r>
                      </m:num>
                      <m:den>
                        <m:r>
                          <a:rPr lang="en-US" sz="3200" i="1">
                            <a:latin typeface="Cambria Math" panose="02040503050406030204" pitchFamily="18" charset="0"/>
                            <a:cs typeface="Times New Roman" pitchFamily="18" charset="0"/>
                          </a:rPr>
                          <m:t>100</m:t>
                        </m:r>
                      </m:den>
                    </m:f>
                  </m:oMath>
                </a14:m>
                <a:r>
                  <a:rPr lang="en-US" altLang="en-US" sz="3200"/>
                  <a:t> </a:t>
                </a:r>
                <a:r>
                  <a:rPr lang="en-US" altLang="en-US" sz="2600"/>
                  <a:t>= </a:t>
                </a:r>
                <a:r>
                  <a:rPr lang="en-US" altLang="en-US" sz="2600">
                    <a:solidFill>
                      <a:srgbClr val="FF3300"/>
                    </a:solidFill>
                  </a:rPr>
                  <a:t>20%</a:t>
                </a:r>
              </a:p>
            </p:txBody>
          </p:sp>
        </mc:Choice>
        <mc:Fallback xmlns="">
          <p:sp>
            <p:nvSpPr>
              <p:cNvPr id="34" name="TextBox 33">
                <a:extLst>
                  <a:ext uri="{FF2B5EF4-FFF2-40B4-BE49-F238E27FC236}">
                    <a16:creationId xmlns:a16="http://schemas.microsoft.com/office/drawing/2014/main" id="{11DF7233-EDF3-4979-B955-2971A6AE79EB}"/>
                  </a:ext>
                </a:extLst>
              </p:cNvPr>
              <p:cNvSpPr txBox="1">
                <a:spLocks noRot="1" noChangeAspect="1" noMove="1" noResize="1" noEditPoints="1" noAdjustHandles="1" noChangeArrowheads="1" noChangeShapeType="1" noTextEdit="1"/>
              </p:cNvSpPr>
              <p:nvPr/>
            </p:nvSpPr>
            <p:spPr>
              <a:xfrm>
                <a:off x="2879578" y="2551593"/>
                <a:ext cx="6096000" cy="798873"/>
              </a:xfrm>
              <a:prstGeom prst="rect">
                <a:avLst/>
              </a:prstGeom>
              <a:blipFill>
                <a:blip r:embed="rId3"/>
                <a:stretch>
                  <a:fillRect l="-1800" b="-763"/>
                </a:stretch>
              </a:blipFill>
            </p:spPr>
            <p:txBody>
              <a:bodyPr/>
              <a:lstStyle/>
              <a:p>
                <a:r>
                  <a:rPr lang="en-US">
                    <a:noFill/>
                  </a:rPr>
                  <a:t> </a:t>
                </a:r>
              </a:p>
            </p:txBody>
          </p:sp>
        </mc:Fallback>
      </mc:AlternateContent>
    </p:spTree>
    <p:extLst>
      <p:ext uri="{BB962C8B-B14F-4D97-AF65-F5344CB8AC3E}">
        <p14:creationId xmlns:p14="http://schemas.microsoft.com/office/powerpoint/2010/main" val="24071131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ox(in)">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amond(in)">
                                      <p:cBhvr>
                                        <p:cTn id="27" dur="75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ox(in)">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8" grpId="0"/>
      <p:bldP spid="31" grpId="0"/>
      <p:bldP spid="32" grpId="0" animBg="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a:extLst>
              <a:ext uri="{FF2B5EF4-FFF2-40B4-BE49-F238E27FC236}">
                <a16:creationId xmlns:a16="http://schemas.microsoft.com/office/drawing/2014/main" id="{6DD6AAB3-B76B-4620-89B3-8B75FBCD8D58}"/>
              </a:ext>
            </a:extLst>
          </p:cNvPr>
          <p:cNvGrpSpPr>
            <a:grpSpLocks noGrp="1"/>
          </p:cNvGrpSpPr>
          <p:nvPr/>
        </p:nvGrpSpPr>
        <p:grpSpPr bwMode="auto">
          <a:xfrm>
            <a:off x="2191328" y="542636"/>
            <a:ext cx="8229600" cy="3125788"/>
            <a:chOff x="960" y="880"/>
            <a:chExt cx="3840" cy="2424"/>
          </a:xfrm>
        </p:grpSpPr>
        <p:sp>
          <p:nvSpPr>
            <p:cNvPr id="3" name="Rectangle 32">
              <a:extLst>
                <a:ext uri="{FF2B5EF4-FFF2-40B4-BE49-F238E27FC236}">
                  <a16:creationId xmlns:a16="http://schemas.microsoft.com/office/drawing/2014/main" id="{CAEDBBAB-AEF3-429E-9CFD-BA54131E0A39}"/>
                </a:ext>
              </a:extLst>
            </p:cNvPr>
            <p:cNvSpPr>
              <a:spLocks noChangeArrowheads="1"/>
            </p:cNvSpPr>
            <p:nvPr/>
          </p:nvSpPr>
          <p:spPr bwMode="auto">
            <a:xfrm>
              <a:off x="3840" y="24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4" name="Rectangle 31">
              <a:extLst>
                <a:ext uri="{FF2B5EF4-FFF2-40B4-BE49-F238E27FC236}">
                  <a16:creationId xmlns:a16="http://schemas.microsoft.com/office/drawing/2014/main" id="{CCAFBE2F-EDCA-4508-8598-11ACAA32BD8A}"/>
                </a:ext>
              </a:extLst>
            </p:cNvPr>
            <p:cNvSpPr>
              <a:spLocks noChangeArrowheads="1"/>
            </p:cNvSpPr>
            <p:nvPr/>
          </p:nvSpPr>
          <p:spPr bwMode="auto">
            <a:xfrm>
              <a:off x="2880" y="24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5" name="Rectangle 30">
              <a:extLst>
                <a:ext uri="{FF2B5EF4-FFF2-40B4-BE49-F238E27FC236}">
                  <a16:creationId xmlns:a16="http://schemas.microsoft.com/office/drawing/2014/main" id="{AD78C277-0F34-4DA5-A53C-D67F07D36D19}"/>
                </a:ext>
              </a:extLst>
            </p:cNvPr>
            <p:cNvSpPr>
              <a:spLocks noChangeArrowheads="1"/>
            </p:cNvSpPr>
            <p:nvPr/>
          </p:nvSpPr>
          <p:spPr bwMode="auto">
            <a:xfrm>
              <a:off x="1920" y="24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6" name="Rectangle 29">
              <a:extLst>
                <a:ext uri="{FF2B5EF4-FFF2-40B4-BE49-F238E27FC236}">
                  <a16:creationId xmlns:a16="http://schemas.microsoft.com/office/drawing/2014/main" id="{0C01AA6A-907A-42EA-A8B7-0E2DDCB6D5CC}"/>
                </a:ext>
              </a:extLst>
            </p:cNvPr>
            <p:cNvSpPr>
              <a:spLocks noChangeArrowheads="1"/>
            </p:cNvSpPr>
            <p:nvPr/>
          </p:nvSpPr>
          <p:spPr bwMode="auto">
            <a:xfrm>
              <a:off x="960" y="24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7" name="Rectangle 28">
              <a:extLst>
                <a:ext uri="{FF2B5EF4-FFF2-40B4-BE49-F238E27FC236}">
                  <a16:creationId xmlns:a16="http://schemas.microsoft.com/office/drawing/2014/main" id="{5896E1E0-4FBF-4844-8AC5-0B39DBD2FBA4}"/>
                </a:ext>
              </a:extLst>
            </p:cNvPr>
            <p:cNvSpPr>
              <a:spLocks noChangeArrowheads="1"/>
            </p:cNvSpPr>
            <p:nvPr/>
          </p:nvSpPr>
          <p:spPr bwMode="auto">
            <a:xfrm>
              <a:off x="3840" y="20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8" name="Rectangle 27">
              <a:extLst>
                <a:ext uri="{FF2B5EF4-FFF2-40B4-BE49-F238E27FC236}">
                  <a16:creationId xmlns:a16="http://schemas.microsoft.com/office/drawing/2014/main" id="{4F18C58A-03B3-4317-80E0-62B1D4B58521}"/>
                </a:ext>
              </a:extLst>
            </p:cNvPr>
            <p:cNvSpPr>
              <a:spLocks noChangeArrowheads="1"/>
            </p:cNvSpPr>
            <p:nvPr/>
          </p:nvSpPr>
          <p:spPr bwMode="auto">
            <a:xfrm>
              <a:off x="2880" y="20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9" name="Rectangle 26">
              <a:extLst>
                <a:ext uri="{FF2B5EF4-FFF2-40B4-BE49-F238E27FC236}">
                  <a16:creationId xmlns:a16="http://schemas.microsoft.com/office/drawing/2014/main" id="{9DC88901-E86D-4B10-ADAC-C9844D5D727E}"/>
                </a:ext>
              </a:extLst>
            </p:cNvPr>
            <p:cNvSpPr>
              <a:spLocks noChangeArrowheads="1"/>
            </p:cNvSpPr>
            <p:nvPr/>
          </p:nvSpPr>
          <p:spPr bwMode="auto">
            <a:xfrm>
              <a:off x="1920" y="20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0" name="Rectangle 25">
              <a:extLst>
                <a:ext uri="{FF2B5EF4-FFF2-40B4-BE49-F238E27FC236}">
                  <a16:creationId xmlns:a16="http://schemas.microsoft.com/office/drawing/2014/main" id="{9DC45017-75B9-436E-BC39-56E80637442D}"/>
                </a:ext>
              </a:extLst>
            </p:cNvPr>
            <p:cNvSpPr>
              <a:spLocks noChangeArrowheads="1"/>
            </p:cNvSpPr>
            <p:nvPr/>
          </p:nvSpPr>
          <p:spPr bwMode="auto">
            <a:xfrm>
              <a:off x="960" y="20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1" name="Rectangle 24">
              <a:extLst>
                <a:ext uri="{FF2B5EF4-FFF2-40B4-BE49-F238E27FC236}">
                  <a16:creationId xmlns:a16="http://schemas.microsoft.com/office/drawing/2014/main" id="{37E3489B-7824-4379-AB9B-4E8D4F8F5674}"/>
                </a:ext>
              </a:extLst>
            </p:cNvPr>
            <p:cNvSpPr>
              <a:spLocks noChangeArrowheads="1"/>
            </p:cNvSpPr>
            <p:nvPr/>
          </p:nvSpPr>
          <p:spPr bwMode="auto">
            <a:xfrm>
              <a:off x="3840" y="16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2" name="Rectangle 23">
              <a:extLst>
                <a:ext uri="{FF2B5EF4-FFF2-40B4-BE49-F238E27FC236}">
                  <a16:creationId xmlns:a16="http://schemas.microsoft.com/office/drawing/2014/main" id="{DDF035C1-F891-4A9B-87A9-FAA906E99104}"/>
                </a:ext>
              </a:extLst>
            </p:cNvPr>
            <p:cNvSpPr>
              <a:spLocks noChangeArrowheads="1"/>
            </p:cNvSpPr>
            <p:nvPr/>
          </p:nvSpPr>
          <p:spPr bwMode="auto">
            <a:xfrm>
              <a:off x="2880" y="16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3" name="Rectangle 22">
              <a:extLst>
                <a:ext uri="{FF2B5EF4-FFF2-40B4-BE49-F238E27FC236}">
                  <a16:creationId xmlns:a16="http://schemas.microsoft.com/office/drawing/2014/main" id="{548A13A4-41E0-4041-92A6-775FCEF5AF87}"/>
                </a:ext>
              </a:extLst>
            </p:cNvPr>
            <p:cNvSpPr>
              <a:spLocks noChangeArrowheads="1"/>
            </p:cNvSpPr>
            <p:nvPr/>
          </p:nvSpPr>
          <p:spPr bwMode="auto">
            <a:xfrm>
              <a:off x="1920" y="16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4" name="Rectangle 21">
              <a:extLst>
                <a:ext uri="{FF2B5EF4-FFF2-40B4-BE49-F238E27FC236}">
                  <a16:creationId xmlns:a16="http://schemas.microsoft.com/office/drawing/2014/main" id="{D9AA24C8-BD98-42FA-87A2-FAC941EE2FB3}"/>
                </a:ext>
              </a:extLst>
            </p:cNvPr>
            <p:cNvSpPr>
              <a:spLocks noChangeArrowheads="1"/>
            </p:cNvSpPr>
            <p:nvPr/>
          </p:nvSpPr>
          <p:spPr bwMode="auto">
            <a:xfrm>
              <a:off x="960" y="16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5" name="Rectangle 20">
              <a:extLst>
                <a:ext uri="{FF2B5EF4-FFF2-40B4-BE49-F238E27FC236}">
                  <a16:creationId xmlns:a16="http://schemas.microsoft.com/office/drawing/2014/main" id="{C633B443-F609-4E23-B2C2-251046A73099}"/>
                </a:ext>
              </a:extLst>
            </p:cNvPr>
            <p:cNvSpPr>
              <a:spLocks noChangeArrowheads="1"/>
            </p:cNvSpPr>
            <p:nvPr/>
          </p:nvSpPr>
          <p:spPr bwMode="auto">
            <a:xfrm>
              <a:off x="3840" y="12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6" name="Rectangle 19">
              <a:extLst>
                <a:ext uri="{FF2B5EF4-FFF2-40B4-BE49-F238E27FC236}">
                  <a16:creationId xmlns:a16="http://schemas.microsoft.com/office/drawing/2014/main" id="{879BA25C-9BC5-464E-8F55-F2CE8D3C7B8F}"/>
                </a:ext>
              </a:extLst>
            </p:cNvPr>
            <p:cNvSpPr>
              <a:spLocks noChangeArrowheads="1"/>
            </p:cNvSpPr>
            <p:nvPr/>
          </p:nvSpPr>
          <p:spPr bwMode="auto">
            <a:xfrm>
              <a:off x="2880" y="12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7" name="Rectangle 18">
              <a:extLst>
                <a:ext uri="{FF2B5EF4-FFF2-40B4-BE49-F238E27FC236}">
                  <a16:creationId xmlns:a16="http://schemas.microsoft.com/office/drawing/2014/main" id="{1E0BBF48-9808-420B-A75A-12317F9FCAFE}"/>
                </a:ext>
              </a:extLst>
            </p:cNvPr>
            <p:cNvSpPr>
              <a:spLocks noChangeArrowheads="1"/>
            </p:cNvSpPr>
            <p:nvPr/>
          </p:nvSpPr>
          <p:spPr bwMode="auto">
            <a:xfrm>
              <a:off x="1920" y="12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8" name="Rectangle 17">
              <a:extLst>
                <a:ext uri="{FF2B5EF4-FFF2-40B4-BE49-F238E27FC236}">
                  <a16:creationId xmlns:a16="http://schemas.microsoft.com/office/drawing/2014/main" id="{EFEA1688-19D5-419B-9BBF-8BDEEA64DBC1}"/>
                </a:ext>
              </a:extLst>
            </p:cNvPr>
            <p:cNvSpPr>
              <a:spLocks noChangeArrowheads="1"/>
            </p:cNvSpPr>
            <p:nvPr/>
          </p:nvSpPr>
          <p:spPr bwMode="auto">
            <a:xfrm>
              <a:off x="960" y="12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9" name="Rectangle 16" descr="Light downward diagonal">
              <a:extLst>
                <a:ext uri="{FF2B5EF4-FFF2-40B4-BE49-F238E27FC236}">
                  <a16:creationId xmlns:a16="http://schemas.microsoft.com/office/drawing/2014/main" id="{43AD4154-6AA0-4BD3-93BA-A4B22CD7F409}"/>
                </a:ext>
              </a:extLst>
            </p:cNvPr>
            <p:cNvSpPr>
              <a:spLocks noChangeArrowheads="1"/>
            </p:cNvSpPr>
            <p:nvPr/>
          </p:nvSpPr>
          <p:spPr bwMode="auto">
            <a:xfrm>
              <a:off x="3840" y="880"/>
              <a:ext cx="960" cy="400"/>
            </a:xfrm>
            <a:prstGeom prst="rect">
              <a:avLst/>
            </a:prstGeom>
            <a:pattFill prst="ltDnDiag">
              <a:fgClr>
                <a:schemeClr val="bg1"/>
              </a:fgClr>
              <a:bgClr>
                <a:schemeClr val="accent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b="1">
                  <a:solidFill>
                    <a:schemeClr val="bg1"/>
                  </a:solidFill>
                  <a:latin typeface="Times New Roman" panose="02020603050405020304" pitchFamily="18" charset="0"/>
                </a:rPr>
                <a:t>20 giỏi</a:t>
              </a:r>
            </a:p>
          </p:txBody>
        </p:sp>
        <p:sp>
          <p:nvSpPr>
            <p:cNvPr id="20" name="Rectangle 15" descr="Light downward diagonal">
              <a:extLst>
                <a:ext uri="{FF2B5EF4-FFF2-40B4-BE49-F238E27FC236}">
                  <a16:creationId xmlns:a16="http://schemas.microsoft.com/office/drawing/2014/main" id="{059B4CE1-73AE-4CDB-BD8C-E563EC604DAE}"/>
                </a:ext>
              </a:extLst>
            </p:cNvPr>
            <p:cNvSpPr>
              <a:spLocks noChangeArrowheads="1"/>
            </p:cNvSpPr>
            <p:nvPr/>
          </p:nvSpPr>
          <p:spPr bwMode="auto">
            <a:xfrm>
              <a:off x="2880" y="880"/>
              <a:ext cx="960" cy="400"/>
            </a:xfrm>
            <a:prstGeom prst="rect">
              <a:avLst/>
            </a:prstGeom>
            <a:pattFill prst="ltDnDiag">
              <a:fgClr>
                <a:schemeClr val="bg1"/>
              </a:fgClr>
              <a:bgClr>
                <a:schemeClr val="accent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b="1">
                  <a:solidFill>
                    <a:schemeClr val="bg1"/>
                  </a:solidFill>
                  <a:latin typeface="Times New Roman" panose="02020603050405020304" pitchFamily="18" charset="0"/>
                </a:rPr>
                <a:t>20 giỏi</a:t>
              </a:r>
            </a:p>
          </p:txBody>
        </p:sp>
        <p:sp>
          <p:nvSpPr>
            <p:cNvPr id="21" name="Rectangle 14" descr="Light downward diagonal">
              <a:extLst>
                <a:ext uri="{FF2B5EF4-FFF2-40B4-BE49-F238E27FC236}">
                  <a16:creationId xmlns:a16="http://schemas.microsoft.com/office/drawing/2014/main" id="{943E074C-7BFA-4966-A8A7-C858D3E4A4D9}"/>
                </a:ext>
              </a:extLst>
            </p:cNvPr>
            <p:cNvSpPr>
              <a:spLocks noChangeArrowheads="1"/>
            </p:cNvSpPr>
            <p:nvPr/>
          </p:nvSpPr>
          <p:spPr bwMode="auto">
            <a:xfrm>
              <a:off x="1920" y="880"/>
              <a:ext cx="960" cy="400"/>
            </a:xfrm>
            <a:prstGeom prst="rect">
              <a:avLst/>
            </a:prstGeom>
            <a:pattFill prst="ltDnDiag">
              <a:fgClr>
                <a:schemeClr val="bg1"/>
              </a:fgClr>
              <a:bgClr>
                <a:schemeClr val="accent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b="1">
                  <a:solidFill>
                    <a:schemeClr val="bg1"/>
                  </a:solidFill>
                  <a:latin typeface="Times New Roman" panose="02020603050405020304" pitchFamily="18" charset="0"/>
                </a:rPr>
                <a:t>20 giỏi</a:t>
              </a:r>
            </a:p>
          </p:txBody>
        </p:sp>
        <p:sp>
          <p:nvSpPr>
            <p:cNvPr id="22" name="Rectangle 13" descr="Light downward diagonal">
              <a:extLst>
                <a:ext uri="{FF2B5EF4-FFF2-40B4-BE49-F238E27FC236}">
                  <a16:creationId xmlns:a16="http://schemas.microsoft.com/office/drawing/2014/main" id="{2B270666-7168-4FF1-BB13-A1B9115A7529}"/>
                </a:ext>
              </a:extLst>
            </p:cNvPr>
            <p:cNvSpPr>
              <a:spLocks noChangeArrowheads="1"/>
            </p:cNvSpPr>
            <p:nvPr/>
          </p:nvSpPr>
          <p:spPr bwMode="auto">
            <a:xfrm>
              <a:off x="960" y="880"/>
              <a:ext cx="960" cy="400"/>
            </a:xfrm>
            <a:prstGeom prst="rect">
              <a:avLst/>
            </a:prstGeom>
            <a:pattFill prst="ltDnDiag">
              <a:fgClr>
                <a:schemeClr val="bg1"/>
              </a:fgClr>
              <a:bgClr>
                <a:schemeClr val="accent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b="1">
                  <a:solidFill>
                    <a:schemeClr val="bg1"/>
                  </a:solidFill>
                </a:rPr>
                <a:t>20 giỏi </a:t>
              </a:r>
            </a:p>
          </p:txBody>
        </p:sp>
        <p:sp>
          <p:nvSpPr>
            <p:cNvPr id="23" name="Line 33">
              <a:extLst>
                <a:ext uri="{FF2B5EF4-FFF2-40B4-BE49-F238E27FC236}">
                  <a16:creationId xmlns:a16="http://schemas.microsoft.com/office/drawing/2014/main" id="{CFD9990E-ACEF-4FC4-B514-575A8208F8DF}"/>
                </a:ext>
              </a:extLst>
            </p:cNvPr>
            <p:cNvSpPr>
              <a:spLocks noChangeShapeType="1"/>
            </p:cNvSpPr>
            <p:nvPr/>
          </p:nvSpPr>
          <p:spPr bwMode="auto">
            <a:xfrm>
              <a:off x="960" y="880"/>
              <a:ext cx="384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4">
              <a:extLst>
                <a:ext uri="{FF2B5EF4-FFF2-40B4-BE49-F238E27FC236}">
                  <a16:creationId xmlns:a16="http://schemas.microsoft.com/office/drawing/2014/main" id="{B5F6E8C4-0026-4C55-91CC-6BA589614254}"/>
                </a:ext>
              </a:extLst>
            </p:cNvPr>
            <p:cNvSpPr>
              <a:spLocks noChangeShapeType="1"/>
            </p:cNvSpPr>
            <p:nvPr/>
          </p:nvSpPr>
          <p:spPr bwMode="auto">
            <a:xfrm>
              <a:off x="960" y="1280"/>
              <a:ext cx="38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5">
              <a:extLst>
                <a:ext uri="{FF2B5EF4-FFF2-40B4-BE49-F238E27FC236}">
                  <a16:creationId xmlns:a16="http://schemas.microsoft.com/office/drawing/2014/main" id="{39A7619D-D58D-4A47-B6BA-939630D39A3F}"/>
                </a:ext>
              </a:extLst>
            </p:cNvPr>
            <p:cNvSpPr>
              <a:spLocks noChangeShapeType="1"/>
            </p:cNvSpPr>
            <p:nvPr/>
          </p:nvSpPr>
          <p:spPr bwMode="auto">
            <a:xfrm>
              <a:off x="960" y="1680"/>
              <a:ext cx="38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6">
              <a:extLst>
                <a:ext uri="{FF2B5EF4-FFF2-40B4-BE49-F238E27FC236}">
                  <a16:creationId xmlns:a16="http://schemas.microsoft.com/office/drawing/2014/main" id="{59F72465-43FE-4197-86BC-E5089AE62CCE}"/>
                </a:ext>
              </a:extLst>
            </p:cNvPr>
            <p:cNvSpPr>
              <a:spLocks noChangeShapeType="1"/>
            </p:cNvSpPr>
            <p:nvPr/>
          </p:nvSpPr>
          <p:spPr bwMode="auto">
            <a:xfrm>
              <a:off x="960" y="2080"/>
              <a:ext cx="38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7">
              <a:extLst>
                <a:ext uri="{FF2B5EF4-FFF2-40B4-BE49-F238E27FC236}">
                  <a16:creationId xmlns:a16="http://schemas.microsoft.com/office/drawing/2014/main" id="{152A1A9E-D1C7-492D-AF87-8A4613C593CD}"/>
                </a:ext>
              </a:extLst>
            </p:cNvPr>
            <p:cNvSpPr>
              <a:spLocks noChangeShapeType="1"/>
            </p:cNvSpPr>
            <p:nvPr/>
          </p:nvSpPr>
          <p:spPr bwMode="auto">
            <a:xfrm>
              <a:off x="960" y="2480"/>
              <a:ext cx="38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8">
              <a:extLst>
                <a:ext uri="{FF2B5EF4-FFF2-40B4-BE49-F238E27FC236}">
                  <a16:creationId xmlns:a16="http://schemas.microsoft.com/office/drawing/2014/main" id="{499DA382-8FEE-4F5E-9114-0E4840D8242C}"/>
                </a:ext>
              </a:extLst>
            </p:cNvPr>
            <p:cNvSpPr>
              <a:spLocks noChangeShapeType="1"/>
            </p:cNvSpPr>
            <p:nvPr/>
          </p:nvSpPr>
          <p:spPr bwMode="auto">
            <a:xfrm>
              <a:off x="960" y="2880"/>
              <a:ext cx="384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39">
              <a:extLst>
                <a:ext uri="{FF2B5EF4-FFF2-40B4-BE49-F238E27FC236}">
                  <a16:creationId xmlns:a16="http://schemas.microsoft.com/office/drawing/2014/main" id="{C9D6DDFE-D388-4B39-A611-64E9B8BC484D}"/>
                </a:ext>
              </a:extLst>
            </p:cNvPr>
            <p:cNvSpPr>
              <a:spLocks noChangeShapeType="1"/>
            </p:cNvSpPr>
            <p:nvPr/>
          </p:nvSpPr>
          <p:spPr bwMode="auto">
            <a:xfrm>
              <a:off x="960" y="880"/>
              <a:ext cx="0" cy="20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40">
              <a:extLst>
                <a:ext uri="{FF2B5EF4-FFF2-40B4-BE49-F238E27FC236}">
                  <a16:creationId xmlns:a16="http://schemas.microsoft.com/office/drawing/2014/main" id="{34379D66-FBB7-4B7D-95B8-3F8794D6C339}"/>
                </a:ext>
              </a:extLst>
            </p:cNvPr>
            <p:cNvSpPr>
              <a:spLocks noChangeShapeType="1"/>
            </p:cNvSpPr>
            <p:nvPr/>
          </p:nvSpPr>
          <p:spPr bwMode="auto">
            <a:xfrm>
              <a:off x="1920" y="880"/>
              <a:ext cx="0" cy="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41">
              <a:extLst>
                <a:ext uri="{FF2B5EF4-FFF2-40B4-BE49-F238E27FC236}">
                  <a16:creationId xmlns:a16="http://schemas.microsoft.com/office/drawing/2014/main" id="{8843CA56-8FAB-4B6D-BFFA-BC90178D0714}"/>
                </a:ext>
              </a:extLst>
            </p:cNvPr>
            <p:cNvSpPr>
              <a:spLocks noChangeShapeType="1"/>
            </p:cNvSpPr>
            <p:nvPr/>
          </p:nvSpPr>
          <p:spPr bwMode="auto">
            <a:xfrm>
              <a:off x="2880" y="880"/>
              <a:ext cx="0" cy="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42">
              <a:extLst>
                <a:ext uri="{FF2B5EF4-FFF2-40B4-BE49-F238E27FC236}">
                  <a16:creationId xmlns:a16="http://schemas.microsoft.com/office/drawing/2014/main" id="{96BE5BDC-D1D9-4920-890F-B0FF8E5372EF}"/>
                </a:ext>
              </a:extLst>
            </p:cNvPr>
            <p:cNvSpPr>
              <a:spLocks noChangeShapeType="1"/>
            </p:cNvSpPr>
            <p:nvPr/>
          </p:nvSpPr>
          <p:spPr bwMode="auto">
            <a:xfrm>
              <a:off x="3840" y="880"/>
              <a:ext cx="0" cy="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3">
              <a:extLst>
                <a:ext uri="{FF2B5EF4-FFF2-40B4-BE49-F238E27FC236}">
                  <a16:creationId xmlns:a16="http://schemas.microsoft.com/office/drawing/2014/main" id="{6CEBB41B-AC05-4CA8-A716-1EB672844577}"/>
                </a:ext>
              </a:extLst>
            </p:cNvPr>
            <p:cNvSpPr>
              <a:spLocks noChangeShapeType="1"/>
            </p:cNvSpPr>
            <p:nvPr/>
          </p:nvSpPr>
          <p:spPr bwMode="auto">
            <a:xfrm>
              <a:off x="4800" y="880"/>
              <a:ext cx="0" cy="20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 name="Group 71">
              <a:extLst>
                <a:ext uri="{FF2B5EF4-FFF2-40B4-BE49-F238E27FC236}">
                  <a16:creationId xmlns:a16="http://schemas.microsoft.com/office/drawing/2014/main" id="{786D246B-0FAC-4481-A15C-0CFC014BB087}"/>
                </a:ext>
              </a:extLst>
            </p:cNvPr>
            <p:cNvGrpSpPr>
              <a:grpSpLocks/>
            </p:cNvGrpSpPr>
            <p:nvPr/>
          </p:nvGrpSpPr>
          <p:grpSpPr bwMode="auto">
            <a:xfrm>
              <a:off x="960" y="2888"/>
              <a:ext cx="3840" cy="56"/>
              <a:chOff x="960" y="2888"/>
              <a:chExt cx="3840" cy="56"/>
            </a:xfrm>
          </p:grpSpPr>
          <p:sp>
            <p:nvSpPr>
              <p:cNvPr id="36" name="AutoShape 67">
                <a:extLst>
                  <a:ext uri="{FF2B5EF4-FFF2-40B4-BE49-F238E27FC236}">
                    <a16:creationId xmlns:a16="http://schemas.microsoft.com/office/drawing/2014/main" id="{E518553F-0250-4D23-B0B8-EE4520A7EA16}"/>
                  </a:ext>
                </a:extLst>
              </p:cNvPr>
              <p:cNvSpPr>
                <a:spLocks/>
              </p:cNvSpPr>
              <p:nvPr/>
            </p:nvSpPr>
            <p:spPr bwMode="auto">
              <a:xfrm rot="-5400000">
                <a:off x="1416" y="2432"/>
                <a:ext cx="48" cy="960"/>
              </a:xfrm>
              <a:prstGeom prst="leftBrace">
                <a:avLst>
                  <a:gd name="adj1" fmla="val 315741"/>
                  <a:gd name="adj2" fmla="val 46662"/>
                </a:avLst>
              </a:prstGeom>
              <a:noFill/>
              <a:ln w="825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 name="AutoShape 68">
                <a:extLst>
                  <a:ext uri="{FF2B5EF4-FFF2-40B4-BE49-F238E27FC236}">
                    <a16:creationId xmlns:a16="http://schemas.microsoft.com/office/drawing/2014/main" id="{B224C830-F12F-47A0-BBDE-E4A2CF630C30}"/>
                  </a:ext>
                </a:extLst>
              </p:cNvPr>
              <p:cNvSpPr>
                <a:spLocks/>
              </p:cNvSpPr>
              <p:nvPr/>
            </p:nvSpPr>
            <p:spPr bwMode="auto">
              <a:xfrm rot="-5400000">
                <a:off x="2374" y="2434"/>
                <a:ext cx="48" cy="960"/>
              </a:xfrm>
              <a:prstGeom prst="leftBrace">
                <a:avLst>
                  <a:gd name="adj1" fmla="val 315741"/>
                  <a:gd name="adj2" fmla="val 48190"/>
                </a:avLst>
              </a:prstGeom>
              <a:noFill/>
              <a:ln w="825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 name="AutoShape 69">
                <a:extLst>
                  <a:ext uri="{FF2B5EF4-FFF2-40B4-BE49-F238E27FC236}">
                    <a16:creationId xmlns:a16="http://schemas.microsoft.com/office/drawing/2014/main" id="{6289295A-6912-455A-A48D-8B3DDD3618CF}"/>
                  </a:ext>
                </a:extLst>
              </p:cNvPr>
              <p:cNvSpPr>
                <a:spLocks/>
              </p:cNvSpPr>
              <p:nvPr/>
            </p:nvSpPr>
            <p:spPr bwMode="auto">
              <a:xfrm rot="-5400000">
                <a:off x="3336" y="2436"/>
                <a:ext cx="48" cy="960"/>
              </a:xfrm>
              <a:prstGeom prst="leftBrace">
                <a:avLst>
                  <a:gd name="adj1" fmla="val 315741"/>
                  <a:gd name="adj2" fmla="val 48190"/>
                </a:avLst>
              </a:prstGeom>
              <a:noFill/>
              <a:ln w="825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 name="AutoShape 70">
                <a:extLst>
                  <a:ext uri="{FF2B5EF4-FFF2-40B4-BE49-F238E27FC236}">
                    <a16:creationId xmlns:a16="http://schemas.microsoft.com/office/drawing/2014/main" id="{B6F3061D-8492-4FA3-896F-F906941D33F0}"/>
                  </a:ext>
                </a:extLst>
              </p:cNvPr>
              <p:cNvSpPr>
                <a:spLocks/>
              </p:cNvSpPr>
              <p:nvPr/>
            </p:nvSpPr>
            <p:spPr bwMode="auto">
              <a:xfrm rot="-5400000">
                <a:off x="4296" y="2440"/>
                <a:ext cx="48" cy="960"/>
              </a:xfrm>
              <a:prstGeom prst="leftBrace">
                <a:avLst>
                  <a:gd name="adj1" fmla="val 315741"/>
                  <a:gd name="adj2" fmla="val 48190"/>
                </a:avLst>
              </a:prstGeom>
              <a:noFill/>
              <a:ln w="825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35" name="Text Box 72">
              <a:extLst>
                <a:ext uri="{FF2B5EF4-FFF2-40B4-BE49-F238E27FC236}">
                  <a16:creationId xmlns:a16="http://schemas.microsoft.com/office/drawing/2014/main" id="{6ED78DF9-7905-434D-9DEC-62152550D7F7}"/>
                </a:ext>
              </a:extLst>
            </p:cNvPr>
            <p:cNvSpPr txBox="1">
              <a:spLocks noChangeArrowheads="1"/>
            </p:cNvSpPr>
            <p:nvPr/>
          </p:nvSpPr>
          <p:spPr bwMode="auto">
            <a:xfrm>
              <a:off x="1031" y="2949"/>
              <a:ext cx="924"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6600FF"/>
                  </a:solidFill>
                  <a:latin typeface="Times New Roman" panose="02020603050405020304" pitchFamily="18" charset="0"/>
                </a:rPr>
                <a:t>100 học sinh </a:t>
              </a:r>
            </a:p>
          </p:txBody>
        </p:sp>
      </p:grpSp>
      <p:sp>
        <p:nvSpPr>
          <p:cNvPr id="40" name="Text Box 72">
            <a:extLst>
              <a:ext uri="{FF2B5EF4-FFF2-40B4-BE49-F238E27FC236}">
                <a16:creationId xmlns:a16="http://schemas.microsoft.com/office/drawing/2014/main" id="{F66E2FE8-2060-4692-9A94-0BB5271D32CE}"/>
              </a:ext>
            </a:extLst>
          </p:cNvPr>
          <p:cNvSpPr txBox="1">
            <a:spLocks noChangeArrowheads="1"/>
          </p:cNvSpPr>
          <p:nvPr/>
        </p:nvSpPr>
        <p:spPr bwMode="auto">
          <a:xfrm>
            <a:off x="4324928" y="3209636"/>
            <a:ext cx="197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6600FF"/>
                </a:solidFill>
                <a:latin typeface="Times New Roman" panose="02020603050405020304" pitchFamily="18" charset="0"/>
              </a:rPr>
              <a:t>100 học sinh </a:t>
            </a:r>
          </a:p>
        </p:txBody>
      </p:sp>
      <p:sp>
        <p:nvSpPr>
          <p:cNvPr id="41" name="Text Box 72">
            <a:extLst>
              <a:ext uri="{FF2B5EF4-FFF2-40B4-BE49-F238E27FC236}">
                <a16:creationId xmlns:a16="http://schemas.microsoft.com/office/drawing/2014/main" id="{67022968-1394-46AC-9609-1B9EA8BC0701}"/>
              </a:ext>
            </a:extLst>
          </p:cNvPr>
          <p:cNvSpPr txBox="1">
            <a:spLocks noChangeArrowheads="1"/>
          </p:cNvSpPr>
          <p:nvPr/>
        </p:nvSpPr>
        <p:spPr bwMode="auto">
          <a:xfrm>
            <a:off x="6382328" y="3209636"/>
            <a:ext cx="197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6600FF"/>
                </a:solidFill>
                <a:latin typeface="Times New Roman" panose="02020603050405020304" pitchFamily="18" charset="0"/>
              </a:rPr>
              <a:t>100 học sinh </a:t>
            </a:r>
          </a:p>
        </p:txBody>
      </p:sp>
      <p:sp>
        <p:nvSpPr>
          <p:cNvPr id="42" name="Text Box 72">
            <a:extLst>
              <a:ext uri="{FF2B5EF4-FFF2-40B4-BE49-F238E27FC236}">
                <a16:creationId xmlns:a16="http://schemas.microsoft.com/office/drawing/2014/main" id="{2A0A3C2F-9781-4314-805A-50A049ED0688}"/>
              </a:ext>
            </a:extLst>
          </p:cNvPr>
          <p:cNvSpPr txBox="1">
            <a:spLocks noChangeArrowheads="1"/>
          </p:cNvSpPr>
          <p:nvPr/>
        </p:nvSpPr>
        <p:spPr bwMode="auto">
          <a:xfrm>
            <a:off x="8515928" y="3209636"/>
            <a:ext cx="197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6600FF"/>
                </a:solidFill>
                <a:latin typeface="Times New Roman" panose="02020603050405020304" pitchFamily="18" charset="0"/>
              </a:rPr>
              <a:t>100 học sinh </a:t>
            </a:r>
          </a:p>
        </p:txBody>
      </p:sp>
      <p:sp>
        <p:nvSpPr>
          <p:cNvPr id="43" name="Rectangle 13" descr="Light downward diagonal">
            <a:extLst>
              <a:ext uri="{FF2B5EF4-FFF2-40B4-BE49-F238E27FC236}">
                <a16:creationId xmlns:a16="http://schemas.microsoft.com/office/drawing/2014/main" id="{587FC24F-68B1-43F3-A462-FAB19F7B072A}"/>
              </a:ext>
            </a:extLst>
          </p:cNvPr>
          <p:cNvSpPr>
            <a:spLocks noChangeArrowheads="1"/>
          </p:cNvSpPr>
          <p:nvPr/>
        </p:nvSpPr>
        <p:spPr bwMode="auto">
          <a:xfrm>
            <a:off x="2191328" y="542636"/>
            <a:ext cx="2057400" cy="515938"/>
          </a:xfrm>
          <a:prstGeom prst="rect">
            <a:avLst/>
          </a:prstGeom>
          <a:pattFill prst="ltDnDiag">
            <a:fgClr>
              <a:schemeClr val="bg1"/>
            </a:fgClr>
            <a:bgClr>
              <a:schemeClr val="accent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b="1">
                <a:solidFill>
                  <a:schemeClr val="bg1"/>
                </a:solidFill>
                <a:latin typeface="Times New Roman" panose="02020603050405020304" pitchFamily="18" charset="0"/>
              </a:rPr>
              <a:t>20 giỏi</a:t>
            </a:r>
            <a:r>
              <a:rPr lang="en-US" altLang="en-US" sz="2800" b="1">
                <a:solidFill>
                  <a:schemeClr val="bg1"/>
                </a:solidFill>
              </a:rPr>
              <a:t> </a:t>
            </a:r>
          </a:p>
        </p:txBody>
      </p:sp>
      <p:sp>
        <p:nvSpPr>
          <p:cNvPr id="44" name="Text Box 72">
            <a:extLst>
              <a:ext uri="{FF2B5EF4-FFF2-40B4-BE49-F238E27FC236}">
                <a16:creationId xmlns:a16="http://schemas.microsoft.com/office/drawing/2014/main" id="{5640D4B2-C381-4D1E-BC87-092112AD5C10}"/>
              </a:ext>
            </a:extLst>
          </p:cNvPr>
          <p:cNvSpPr txBox="1">
            <a:spLocks noChangeArrowheads="1"/>
          </p:cNvSpPr>
          <p:nvPr/>
        </p:nvSpPr>
        <p:spPr bwMode="auto">
          <a:xfrm>
            <a:off x="2343728" y="3209636"/>
            <a:ext cx="197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6600FF"/>
                </a:solidFill>
                <a:latin typeface="Times New Roman" panose="02020603050405020304" pitchFamily="18" charset="0"/>
              </a:rPr>
              <a:t>100 học sinh </a:t>
            </a:r>
          </a:p>
        </p:txBody>
      </p:sp>
      <p:sp>
        <p:nvSpPr>
          <p:cNvPr id="45" name="Rectangle 44">
            <a:extLst>
              <a:ext uri="{FF2B5EF4-FFF2-40B4-BE49-F238E27FC236}">
                <a16:creationId xmlns:a16="http://schemas.microsoft.com/office/drawing/2014/main" id="{D192AC32-3CC1-4365-BFE6-C1DA964F4ED8}"/>
              </a:ext>
            </a:extLst>
          </p:cNvPr>
          <p:cNvSpPr>
            <a:spLocks noChangeArrowheads="1"/>
          </p:cNvSpPr>
          <p:nvPr/>
        </p:nvSpPr>
        <p:spPr bwMode="auto">
          <a:xfrm>
            <a:off x="2419928" y="3971636"/>
            <a:ext cx="8305800" cy="121920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u="sng">
                <a:latin typeface="Times New Roman" panose="02020603050405020304" pitchFamily="18" charset="0"/>
              </a:rPr>
              <a:t>Ví dụ:</a:t>
            </a:r>
            <a:r>
              <a:rPr lang="en-US" altLang="en-US" sz="3200" b="1">
                <a:solidFill>
                  <a:srgbClr val="0033CC"/>
                </a:solidFill>
                <a:latin typeface="Times New Roman" panose="02020603050405020304" pitchFamily="18" charset="0"/>
              </a:rPr>
              <a:t> Số học sinh lớp 5 chiếm 28% số học sinh toàn trường.</a:t>
            </a:r>
            <a:endParaRPr lang="en-US" altLang="en-US" sz="3200" b="1">
              <a:solidFill>
                <a:srgbClr val="FF0000"/>
              </a:solidFill>
              <a:latin typeface="Times New Roman" panose="02020603050405020304" pitchFamily="18" charset="0"/>
            </a:endParaRPr>
          </a:p>
          <a:p>
            <a:pPr algn="ctr" eaLnBrk="1" hangingPunct="1"/>
            <a:endParaRPr lang="en-US" altLang="en-US" sz="3200">
              <a:solidFill>
                <a:srgbClr val="000000"/>
              </a:solidFill>
              <a:latin typeface="Times New Roman" panose="02020603050405020304" pitchFamily="18" charset="0"/>
            </a:endParaRPr>
          </a:p>
        </p:txBody>
      </p:sp>
      <p:sp>
        <p:nvSpPr>
          <p:cNvPr id="46" name="Rectangle 45">
            <a:extLst>
              <a:ext uri="{FF2B5EF4-FFF2-40B4-BE49-F238E27FC236}">
                <a16:creationId xmlns:a16="http://schemas.microsoft.com/office/drawing/2014/main" id="{E6D9BEDE-4533-48D0-BEC6-CF1BDC440ECB}"/>
              </a:ext>
            </a:extLst>
          </p:cNvPr>
          <p:cNvSpPr>
            <a:spLocks noChangeArrowheads="1"/>
          </p:cNvSpPr>
          <p:nvPr/>
        </p:nvSpPr>
        <p:spPr bwMode="auto">
          <a:xfrm>
            <a:off x="2267528" y="5267036"/>
            <a:ext cx="8686800" cy="83820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Calibri" panose="020F0502020204030204" pitchFamily="34" charset="0"/>
              </a:rPr>
              <a:t>     </a:t>
            </a:r>
            <a:r>
              <a:rPr lang="en-US" altLang="en-US" sz="3200" b="1">
                <a:solidFill>
                  <a:srgbClr val="FF0000"/>
                </a:solidFill>
                <a:latin typeface="Times New Roman" panose="02020603050405020304" pitchFamily="18" charset="0"/>
              </a:rPr>
              <a:t>Tỉ số này cho biết cứ 100 học sinh của trường thì có 28 học sinh lớp 5.</a:t>
            </a:r>
          </a:p>
          <a:p>
            <a:pPr eaLnBrk="1" hangingPunct="1"/>
            <a:endParaRPr lang="en-US" altLang="en-US" sz="3200">
              <a:solidFill>
                <a:srgbClr val="FF0000"/>
              </a:solidFill>
              <a:latin typeface="Times New Roman" panose="02020603050405020304" pitchFamily="18" charset="0"/>
            </a:endParaRPr>
          </a:p>
        </p:txBody>
      </p:sp>
      <p:sp>
        <p:nvSpPr>
          <p:cNvPr id="47" name="Rectangle 57">
            <a:extLst>
              <a:ext uri="{FF2B5EF4-FFF2-40B4-BE49-F238E27FC236}">
                <a16:creationId xmlns:a16="http://schemas.microsoft.com/office/drawing/2014/main" id="{1B0F3375-96C6-4D3C-B894-057834EF2241}"/>
              </a:ext>
            </a:extLst>
          </p:cNvPr>
          <p:cNvSpPr>
            <a:spLocks noChangeArrowheads="1"/>
          </p:cNvSpPr>
          <p:nvPr/>
        </p:nvSpPr>
        <p:spPr bwMode="auto">
          <a:xfrm>
            <a:off x="2419928" y="4733636"/>
            <a:ext cx="8305800" cy="53340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cs typeface="Times New Roman" panose="02020603050405020304" pitchFamily="18" charset="0"/>
              </a:rPr>
              <a:t>    </a:t>
            </a:r>
            <a:endParaRPr lang="en-US" altLang="en-US" sz="24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3483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linds(horizont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linds(horizont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79E7142-1774-4708-AB32-94AD1E1A91C3}"/>
              </a:ext>
            </a:extLst>
          </p:cNvPr>
          <p:cNvSpPr txBox="1">
            <a:spLocks/>
          </p:cNvSpPr>
          <p:nvPr/>
        </p:nvSpPr>
        <p:spPr>
          <a:xfrm>
            <a:off x="2219036" y="951347"/>
            <a:ext cx="2209800" cy="860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2800" b="1">
                <a:latin typeface="Times New Roman" panose="02020603050405020304" pitchFamily="18" charset="0"/>
                <a:cs typeface="Times New Roman" panose="02020603050405020304" pitchFamily="18" charset="0"/>
              </a:rPr>
              <a:t>Ví dụ 1 :  </a:t>
            </a:r>
          </a:p>
        </p:txBody>
      </p:sp>
      <p:sp>
        <p:nvSpPr>
          <p:cNvPr id="3" name="Subtitle 7">
            <a:extLst>
              <a:ext uri="{FF2B5EF4-FFF2-40B4-BE49-F238E27FC236}">
                <a16:creationId xmlns:a16="http://schemas.microsoft.com/office/drawing/2014/main" id="{22A823E3-2117-401C-93BE-9A5BF88A7A87}"/>
              </a:ext>
            </a:extLst>
          </p:cNvPr>
          <p:cNvSpPr txBox="1">
            <a:spLocks/>
          </p:cNvSpPr>
          <p:nvPr/>
        </p:nvSpPr>
        <p:spPr bwMode="auto">
          <a:xfrm>
            <a:off x="4047836" y="1179947"/>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b="1">
                <a:latin typeface="Times New Roman" panose="02020603050405020304" pitchFamily="18" charset="0"/>
                <a:cs typeface="Arial" panose="020B0604020202020204" pitchFamily="34" charset="0"/>
              </a:rPr>
              <a:t>25 : 100</a:t>
            </a:r>
          </a:p>
        </p:txBody>
      </p:sp>
      <p:graphicFrame>
        <p:nvGraphicFramePr>
          <p:cNvPr id="4" name="Object 3">
            <a:extLst>
              <a:ext uri="{FF2B5EF4-FFF2-40B4-BE49-F238E27FC236}">
                <a16:creationId xmlns:a16="http://schemas.microsoft.com/office/drawing/2014/main" id="{86A88047-58C2-4799-AE72-56B82D027530}"/>
              </a:ext>
            </a:extLst>
          </p:cNvPr>
          <p:cNvGraphicFramePr>
            <a:graphicFrameLocks noChangeAspect="1"/>
          </p:cNvGraphicFramePr>
          <p:nvPr>
            <p:extLst>
              <p:ext uri="{D42A27DB-BD31-4B8C-83A1-F6EECF244321}">
                <p14:modId xmlns:p14="http://schemas.microsoft.com/office/powerpoint/2010/main" val="3691863652"/>
              </p:ext>
            </p:extLst>
          </p:nvPr>
        </p:nvGraphicFramePr>
        <p:xfrm>
          <a:off x="5419436" y="1027547"/>
          <a:ext cx="1066800" cy="838200"/>
        </p:xfrm>
        <a:graphic>
          <a:graphicData uri="http://schemas.openxmlformats.org/presentationml/2006/ole">
            <mc:AlternateContent xmlns:mc="http://schemas.openxmlformats.org/markup-compatibility/2006">
              <mc:Choice xmlns:v="urn:schemas-microsoft-com:vml" Requires="v">
                <p:oleObj spid="_x0000_s1035" name="Equation" r:id="rId4" imgW="444307" imgH="393529" progId="Equation.3">
                  <p:embed/>
                </p:oleObj>
              </mc:Choice>
              <mc:Fallback>
                <p:oleObj name="Equation" r:id="rId4" imgW="444307" imgH="393529" progId="Equation.3">
                  <p:embed/>
                  <p:pic>
                    <p:nvPicPr>
                      <p:cNvPr id="9220" name="Object 3">
                        <a:extLst>
                          <a:ext uri="{FF2B5EF4-FFF2-40B4-BE49-F238E27FC236}">
                            <a16:creationId xmlns:a16="http://schemas.microsoft.com/office/drawing/2014/main" id="{2E5DBB19-AC79-46CF-BB56-BA64D33C0F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436" y="1027547"/>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ubtitle 7">
            <a:extLst>
              <a:ext uri="{FF2B5EF4-FFF2-40B4-BE49-F238E27FC236}">
                <a16:creationId xmlns:a16="http://schemas.microsoft.com/office/drawing/2014/main" id="{0603FCC0-76EC-4BCC-A5EA-8870C92DA0ED}"/>
              </a:ext>
            </a:extLst>
          </p:cNvPr>
          <p:cNvSpPr txBox="1">
            <a:spLocks/>
          </p:cNvSpPr>
          <p:nvPr/>
        </p:nvSpPr>
        <p:spPr bwMode="auto">
          <a:xfrm>
            <a:off x="6410036" y="1179947"/>
            <a:ext cx="175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a:latin typeface="Times New Roman" panose="02020603050405020304" pitchFamily="18" charset="0"/>
                <a:cs typeface="Arial" panose="020B0604020202020204" pitchFamily="34" charset="0"/>
              </a:rPr>
              <a:t>= </a:t>
            </a:r>
            <a:r>
              <a:rPr lang="en-US" altLang="en-US" sz="2800" b="1">
                <a:solidFill>
                  <a:srgbClr val="C00000"/>
                </a:solidFill>
                <a:latin typeface="Times New Roman" panose="02020603050405020304" pitchFamily="18" charset="0"/>
                <a:cs typeface="Arial" panose="020B0604020202020204" pitchFamily="34" charset="0"/>
              </a:rPr>
              <a:t>25%</a:t>
            </a:r>
          </a:p>
        </p:txBody>
      </p:sp>
      <p:sp>
        <p:nvSpPr>
          <p:cNvPr id="6" name="Title 3">
            <a:extLst>
              <a:ext uri="{FF2B5EF4-FFF2-40B4-BE49-F238E27FC236}">
                <a16:creationId xmlns:a16="http://schemas.microsoft.com/office/drawing/2014/main" id="{7DB9307B-26D4-4182-ABDC-41A0007CB582}"/>
              </a:ext>
            </a:extLst>
          </p:cNvPr>
          <p:cNvSpPr txBox="1">
            <a:spLocks/>
          </p:cNvSpPr>
          <p:nvPr/>
        </p:nvSpPr>
        <p:spPr>
          <a:xfrm>
            <a:off x="2295236" y="1843522"/>
            <a:ext cx="2209800" cy="860425"/>
          </a:xfrm>
          <a:prstGeom prst="rect">
            <a:avLst/>
          </a:prstGeom>
        </p:spPr>
        <p:txBody>
          <a:bodyPr anchor="ctr">
            <a:normAutofit/>
          </a:bodyPr>
          <a:lstStyle/>
          <a:p>
            <a:pPr algn="just" eaLnBrk="1" fontAlgn="auto" hangingPunct="1">
              <a:spcAft>
                <a:spcPts val="0"/>
              </a:spcAft>
              <a:defRPr/>
            </a:pPr>
            <a:r>
              <a:rPr lang="en-US" sz="2800" b="1" dirty="0" err="1">
                <a:latin typeface="Times New Roman" pitchFamily="18" charset="0"/>
                <a:ea typeface="+mj-ea"/>
                <a:cs typeface="Times New Roman" pitchFamily="18" charset="0"/>
              </a:rPr>
              <a:t>Ví</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dụ</a:t>
            </a:r>
            <a:r>
              <a:rPr lang="en-US" sz="2800" b="1" dirty="0">
                <a:latin typeface="Times New Roman" pitchFamily="18" charset="0"/>
                <a:ea typeface="+mj-ea"/>
                <a:cs typeface="Times New Roman" pitchFamily="18" charset="0"/>
              </a:rPr>
              <a:t> 2 :  </a:t>
            </a:r>
          </a:p>
        </p:txBody>
      </p:sp>
      <p:sp>
        <p:nvSpPr>
          <p:cNvPr id="7" name="Subtitle 4">
            <a:extLst>
              <a:ext uri="{FF2B5EF4-FFF2-40B4-BE49-F238E27FC236}">
                <a16:creationId xmlns:a16="http://schemas.microsoft.com/office/drawing/2014/main" id="{A9284A85-4CAB-42F9-A544-716B80258795}"/>
              </a:ext>
            </a:extLst>
          </p:cNvPr>
          <p:cNvSpPr txBox="1">
            <a:spLocks/>
          </p:cNvSpPr>
          <p:nvPr/>
        </p:nvSpPr>
        <p:spPr bwMode="auto">
          <a:xfrm>
            <a:off x="3971636" y="2018147"/>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b="1">
                <a:latin typeface="Times New Roman" panose="02020603050405020304" pitchFamily="18" charset="0"/>
                <a:cs typeface="Arial" panose="020B0604020202020204" pitchFamily="34" charset="0"/>
              </a:rPr>
              <a:t>80 : 400 </a:t>
            </a:r>
          </a:p>
        </p:txBody>
      </p:sp>
      <p:graphicFrame>
        <p:nvGraphicFramePr>
          <p:cNvPr id="8" name="Object 4">
            <a:extLst>
              <a:ext uri="{FF2B5EF4-FFF2-40B4-BE49-F238E27FC236}">
                <a16:creationId xmlns:a16="http://schemas.microsoft.com/office/drawing/2014/main" id="{88969693-1F69-4019-BC89-951D91CF5617}"/>
              </a:ext>
            </a:extLst>
          </p:cNvPr>
          <p:cNvGraphicFramePr>
            <a:graphicFrameLocks noChangeAspect="1"/>
          </p:cNvGraphicFramePr>
          <p:nvPr>
            <p:extLst>
              <p:ext uri="{D42A27DB-BD31-4B8C-83A1-F6EECF244321}">
                <p14:modId xmlns:p14="http://schemas.microsoft.com/office/powerpoint/2010/main" val="565096519"/>
              </p:ext>
            </p:extLst>
          </p:nvPr>
        </p:nvGraphicFramePr>
        <p:xfrm>
          <a:off x="5463886" y="1865747"/>
          <a:ext cx="977900" cy="838200"/>
        </p:xfrm>
        <a:graphic>
          <a:graphicData uri="http://schemas.openxmlformats.org/presentationml/2006/ole">
            <mc:AlternateContent xmlns:mc="http://schemas.openxmlformats.org/markup-compatibility/2006">
              <mc:Choice xmlns:v="urn:schemas-microsoft-com:vml" Requires="v">
                <p:oleObj spid="_x0000_s1036" name="Equation" r:id="rId6" imgW="418918" imgH="393529" progId="Equation.3">
                  <p:embed/>
                </p:oleObj>
              </mc:Choice>
              <mc:Fallback>
                <p:oleObj name="Equation" r:id="rId6" imgW="418918" imgH="393529" progId="Equation.3">
                  <p:embed/>
                  <p:pic>
                    <p:nvPicPr>
                      <p:cNvPr id="9224" name="Object 4">
                        <a:extLst>
                          <a:ext uri="{FF2B5EF4-FFF2-40B4-BE49-F238E27FC236}">
                            <a16:creationId xmlns:a16="http://schemas.microsoft.com/office/drawing/2014/main" id="{AADDB81E-E219-4320-84E3-2F30D33346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3886" y="1865747"/>
                        <a:ext cx="977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2">
            <a:extLst>
              <a:ext uri="{FF2B5EF4-FFF2-40B4-BE49-F238E27FC236}">
                <a16:creationId xmlns:a16="http://schemas.microsoft.com/office/drawing/2014/main" id="{B6C312C6-3896-473C-8E00-0F592C93B21A}"/>
              </a:ext>
            </a:extLst>
          </p:cNvPr>
          <p:cNvGraphicFramePr>
            <a:graphicFrameLocks noChangeAspect="1"/>
          </p:cNvGraphicFramePr>
          <p:nvPr>
            <p:extLst>
              <p:ext uri="{D42A27DB-BD31-4B8C-83A1-F6EECF244321}">
                <p14:modId xmlns:p14="http://schemas.microsoft.com/office/powerpoint/2010/main" val="3829202437"/>
              </p:ext>
            </p:extLst>
          </p:nvPr>
        </p:nvGraphicFramePr>
        <p:xfrm>
          <a:off x="6533861" y="1789547"/>
          <a:ext cx="1001713" cy="914400"/>
        </p:xfrm>
        <a:graphic>
          <a:graphicData uri="http://schemas.openxmlformats.org/presentationml/2006/ole">
            <mc:AlternateContent xmlns:mc="http://schemas.openxmlformats.org/markup-compatibility/2006">
              <mc:Choice xmlns:v="urn:schemas-microsoft-com:vml" Requires="v">
                <p:oleObj spid="_x0000_s1037" name="Equation" r:id="rId8" imgW="406048" imgH="393359" progId="Equation.3">
                  <p:embed/>
                </p:oleObj>
              </mc:Choice>
              <mc:Fallback>
                <p:oleObj name="Equation" r:id="rId8" imgW="406048" imgH="393359" progId="Equation.3">
                  <p:embed/>
                  <p:pic>
                    <p:nvPicPr>
                      <p:cNvPr id="9225" name="Object 2">
                        <a:extLst>
                          <a:ext uri="{FF2B5EF4-FFF2-40B4-BE49-F238E27FC236}">
                            <a16:creationId xmlns:a16="http://schemas.microsoft.com/office/drawing/2014/main" id="{D3F9E5D5-99BE-4FFD-84C9-4285C1955D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3861" y="1789547"/>
                        <a:ext cx="1001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Subtitle 4">
            <a:extLst>
              <a:ext uri="{FF2B5EF4-FFF2-40B4-BE49-F238E27FC236}">
                <a16:creationId xmlns:a16="http://schemas.microsoft.com/office/drawing/2014/main" id="{DEEB716F-4D31-48EE-B6FF-3840FFD4157B}"/>
              </a:ext>
            </a:extLst>
          </p:cNvPr>
          <p:cNvSpPr txBox="1">
            <a:spLocks/>
          </p:cNvSpPr>
          <p:nvPr/>
        </p:nvSpPr>
        <p:spPr bwMode="auto">
          <a:xfrm>
            <a:off x="7400636" y="2018147"/>
            <a:ext cx="167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b="1">
                <a:solidFill>
                  <a:srgbClr val="C00000"/>
                </a:solidFill>
                <a:latin typeface="Times New Roman" panose="02020603050405020304" pitchFamily="18" charset="0"/>
                <a:cs typeface="Arial" panose="020B0604020202020204" pitchFamily="34" charset="0"/>
              </a:rPr>
              <a:t>= 20%</a:t>
            </a:r>
          </a:p>
        </p:txBody>
      </p:sp>
      <p:sp>
        <p:nvSpPr>
          <p:cNvPr id="11" name="Title 3">
            <a:extLst>
              <a:ext uri="{FF2B5EF4-FFF2-40B4-BE49-F238E27FC236}">
                <a16:creationId xmlns:a16="http://schemas.microsoft.com/office/drawing/2014/main" id="{F62E801A-059E-415C-A0DB-AEFEA4342D8F}"/>
              </a:ext>
            </a:extLst>
          </p:cNvPr>
          <p:cNvSpPr txBox="1">
            <a:spLocks/>
          </p:cNvSpPr>
          <p:nvPr/>
        </p:nvSpPr>
        <p:spPr bwMode="auto">
          <a:xfrm>
            <a:off x="1914236" y="3008747"/>
            <a:ext cx="8610600" cy="106680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98B954"/>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a:latin typeface="Times New Roman" panose="02020603050405020304" pitchFamily="18" charset="0"/>
                <a:cs typeface="Times New Roman" panose="02020603050405020304" pitchFamily="18" charset="0"/>
              </a:rPr>
              <a:t>Qua 2 ví dụ trên, em hãy cho biết: </a:t>
            </a:r>
            <a:r>
              <a:rPr lang="en-US" altLang="en-US" sz="3200">
                <a:solidFill>
                  <a:srgbClr val="0000FF"/>
                </a:solidFill>
                <a:latin typeface="Times New Roman" panose="02020603050405020304" pitchFamily="18" charset="0"/>
                <a:cs typeface="Times New Roman" panose="02020603050405020304" pitchFamily="18" charset="0"/>
              </a:rPr>
              <a:t>Muốn tìm tỉ số phần trăm của hai số ta phải làm như thế nào?</a:t>
            </a:r>
          </a:p>
        </p:txBody>
      </p:sp>
      <p:sp>
        <p:nvSpPr>
          <p:cNvPr id="12" name="Title 3">
            <a:extLst>
              <a:ext uri="{FF2B5EF4-FFF2-40B4-BE49-F238E27FC236}">
                <a16:creationId xmlns:a16="http://schemas.microsoft.com/office/drawing/2014/main" id="{C0369731-C113-42AC-966A-659C7AFD9B52}"/>
              </a:ext>
            </a:extLst>
          </p:cNvPr>
          <p:cNvSpPr txBox="1">
            <a:spLocks/>
          </p:cNvSpPr>
          <p:nvPr/>
        </p:nvSpPr>
        <p:spPr bwMode="auto">
          <a:xfrm>
            <a:off x="1914236" y="4380347"/>
            <a:ext cx="8610600" cy="106680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98B954"/>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200" b="1">
                <a:solidFill>
                  <a:srgbClr val="FF0000"/>
                </a:solidFill>
                <a:latin typeface="Times New Roman" pitchFamily="18" charset="0"/>
                <a:cs typeface="Times New Roman" pitchFamily="18" charset="0"/>
              </a:rPr>
              <a:t>Ta thực hiện phép chia rồi đưa về phân số có mẫu số là 100 sau đó viết tỉ số phần trăm.</a:t>
            </a:r>
          </a:p>
        </p:txBody>
      </p:sp>
    </p:spTree>
    <p:extLst>
      <p:ext uri="{BB962C8B-B14F-4D97-AF65-F5344CB8AC3E}">
        <p14:creationId xmlns:p14="http://schemas.microsoft.com/office/powerpoint/2010/main" val="27636590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1"/>
          <p:cNvSpPr txBox="1"/>
          <p:nvPr/>
        </p:nvSpPr>
        <p:spPr bwMode="auto">
          <a:xfrm>
            <a:off x="5328576" y="4118564"/>
            <a:ext cx="1533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en-US" altLang="zh-CN" sz="8000">
                <a:solidFill>
                  <a:schemeClr val="tx2"/>
                </a:solidFill>
              </a:rPr>
              <a:t>03</a:t>
            </a:r>
            <a:endParaRPr lang="zh-CN" altLang="en-US" sz="8000" dirty="0">
              <a:solidFill>
                <a:schemeClr val="tx2"/>
              </a:solidFill>
            </a:endParaRPr>
          </a:p>
        </p:txBody>
      </p:sp>
      <p:grpSp>
        <p:nvGrpSpPr>
          <p:cNvPr id="7" name="组合 2">
            <a:extLst>
              <a:ext uri="{FF2B5EF4-FFF2-40B4-BE49-F238E27FC236}">
                <a16:creationId xmlns:a16="http://schemas.microsoft.com/office/drawing/2014/main" id="{C4B323E5-48D9-4AF0-A1F0-830C0CF0BFB9}"/>
              </a:ext>
            </a:extLst>
          </p:cNvPr>
          <p:cNvGrpSpPr/>
          <p:nvPr/>
        </p:nvGrpSpPr>
        <p:grpSpPr>
          <a:xfrm>
            <a:off x="2364303" y="1508339"/>
            <a:ext cx="7588635" cy="1940025"/>
            <a:chOff x="2538591" y="1677417"/>
            <a:chExt cx="3946621" cy="1940025"/>
          </a:xfrm>
        </p:grpSpPr>
        <p:sp>
          <p:nvSpPr>
            <p:cNvPr id="8" name="文本框 3">
              <a:extLst>
                <a:ext uri="{FF2B5EF4-FFF2-40B4-BE49-F238E27FC236}">
                  <a16:creationId xmlns:a16="http://schemas.microsoft.com/office/drawing/2014/main" id="{09460B6B-2E9E-435E-A6C7-27E9AD9B25C6}"/>
                </a:ext>
              </a:extLst>
            </p:cNvPr>
            <p:cNvSpPr txBox="1"/>
            <p:nvPr/>
          </p:nvSpPr>
          <p:spPr>
            <a:xfrm>
              <a:off x="2538591" y="1678450"/>
              <a:ext cx="3945223" cy="1938992"/>
            </a:xfrm>
            <a:prstGeom prst="rect">
              <a:avLst/>
            </a:prstGeom>
            <a:noFill/>
          </p:spPr>
          <p:txBody>
            <a:bodyPr wrap="square" rtlCol="0">
              <a:spAutoFit/>
            </a:bodyPr>
            <a:lstStyle/>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LUYỆN TẬP</a:t>
              </a:r>
            </a:p>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THỰC HÀNH</a:t>
              </a:r>
            </a:p>
          </p:txBody>
        </p:sp>
        <p:sp>
          <p:nvSpPr>
            <p:cNvPr id="9" name="文本框 42">
              <a:extLst>
                <a:ext uri="{FF2B5EF4-FFF2-40B4-BE49-F238E27FC236}">
                  <a16:creationId xmlns:a16="http://schemas.microsoft.com/office/drawing/2014/main" id="{BF3B8795-B81B-4FBE-95AC-1E8BAA69ED62}"/>
                </a:ext>
              </a:extLst>
            </p:cNvPr>
            <p:cNvSpPr txBox="1"/>
            <p:nvPr/>
          </p:nvSpPr>
          <p:spPr>
            <a:xfrm>
              <a:off x="2539989" y="1677417"/>
              <a:ext cx="3945223" cy="1938992"/>
            </a:xfrm>
            <a:prstGeom prst="rect">
              <a:avLst/>
            </a:prstGeom>
            <a:noFill/>
          </p:spPr>
          <p:txBody>
            <a:bodyPr wrap="square" rtlCol="0">
              <a:spAutoFit/>
            </a:bodyPr>
            <a:lstStyle/>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LUYỆN TẬP</a:t>
              </a:r>
            </a:p>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THỰC HÀNH</a:t>
              </a:r>
            </a:p>
          </p:txBody>
        </p:sp>
      </p:grpSp>
    </p:spTree>
    <p:extLst>
      <p:ext uri="{BB962C8B-B14F-4D97-AF65-F5344CB8AC3E}">
        <p14:creationId xmlns:p14="http://schemas.microsoft.com/office/powerpoint/2010/main" val="3378332827"/>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532CE7C-B372-415E-AD5F-047037FA2250}"/>
              </a:ext>
            </a:extLst>
          </p:cNvPr>
          <p:cNvSpPr txBox="1">
            <a:spLocks/>
          </p:cNvSpPr>
          <p:nvPr/>
        </p:nvSpPr>
        <p:spPr>
          <a:xfrm>
            <a:off x="1560944" y="1214438"/>
            <a:ext cx="39624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u="sng">
                <a:latin typeface="Times New Roman" panose="02020603050405020304" pitchFamily="18" charset="0"/>
                <a:cs typeface="Times New Roman" panose="02020603050405020304" pitchFamily="18" charset="0"/>
              </a:rPr>
              <a:t>Bài 1:</a:t>
            </a:r>
            <a:r>
              <a:rPr lang="en-US" altLang="en-US" sz="3200" b="1">
                <a:latin typeface="Times New Roman" panose="02020603050405020304" pitchFamily="18" charset="0"/>
                <a:cs typeface="Times New Roman" panose="02020603050405020304" pitchFamily="18" charset="0"/>
              </a:rPr>
              <a:t>Viết (theo mẫu) </a:t>
            </a:r>
          </a:p>
        </p:txBody>
      </p:sp>
      <p:sp>
        <p:nvSpPr>
          <p:cNvPr id="3" name="Subtitle 4">
            <a:extLst>
              <a:ext uri="{FF2B5EF4-FFF2-40B4-BE49-F238E27FC236}">
                <a16:creationId xmlns:a16="http://schemas.microsoft.com/office/drawing/2014/main" id="{A2B4CC13-4B44-421A-A7DA-9CF21CAC9C45}"/>
              </a:ext>
            </a:extLst>
          </p:cNvPr>
          <p:cNvSpPr txBox="1">
            <a:spLocks/>
          </p:cNvSpPr>
          <p:nvPr/>
        </p:nvSpPr>
        <p:spPr>
          <a:xfrm>
            <a:off x="1713344" y="2286000"/>
            <a:ext cx="15240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en-US" b="1">
                <a:solidFill>
                  <a:srgbClr val="FF0000"/>
                </a:solidFill>
              </a:rPr>
              <a:t>Mẫu :</a:t>
            </a:r>
          </a:p>
        </p:txBody>
      </p:sp>
      <p:graphicFrame>
        <p:nvGraphicFramePr>
          <p:cNvPr id="4" name="Object 2">
            <a:extLst>
              <a:ext uri="{FF2B5EF4-FFF2-40B4-BE49-F238E27FC236}">
                <a16:creationId xmlns:a16="http://schemas.microsoft.com/office/drawing/2014/main" id="{65E7B9F2-D32F-47C9-81CC-770ACB843C7F}"/>
              </a:ext>
            </a:extLst>
          </p:cNvPr>
          <p:cNvGraphicFramePr>
            <a:graphicFrameLocks noChangeAspect="1"/>
          </p:cNvGraphicFramePr>
          <p:nvPr>
            <p:extLst>
              <p:ext uri="{D42A27DB-BD31-4B8C-83A1-F6EECF244321}">
                <p14:modId xmlns:p14="http://schemas.microsoft.com/office/powerpoint/2010/main" val="1993320826"/>
              </p:ext>
            </p:extLst>
          </p:nvPr>
        </p:nvGraphicFramePr>
        <p:xfrm>
          <a:off x="3161144" y="2184400"/>
          <a:ext cx="762000" cy="806450"/>
        </p:xfrm>
        <a:graphic>
          <a:graphicData uri="http://schemas.openxmlformats.org/presentationml/2006/ole">
            <mc:AlternateContent xmlns:mc="http://schemas.openxmlformats.org/markup-compatibility/2006">
              <mc:Choice xmlns:v="urn:schemas-microsoft-com:vml" Requires="v">
                <p:oleObj spid="_x0000_s2086" name="Equation" r:id="rId4" imgW="330057" imgH="393529" progId="Equation.3">
                  <p:embed/>
                </p:oleObj>
              </mc:Choice>
              <mc:Fallback>
                <p:oleObj name="Equation" r:id="rId4" imgW="330057" imgH="393529" progId="Equation.3">
                  <p:embed/>
                  <p:pic>
                    <p:nvPicPr>
                      <p:cNvPr id="10244" name="Object 2">
                        <a:extLst>
                          <a:ext uri="{FF2B5EF4-FFF2-40B4-BE49-F238E27FC236}">
                            <a16:creationId xmlns:a16="http://schemas.microsoft.com/office/drawing/2014/main" id="{99A0C97D-00EC-4C89-A91C-B2BC1E5AF9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1144" y="2184400"/>
                        <a:ext cx="762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3">
            <a:extLst>
              <a:ext uri="{FF2B5EF4-FFF2-40B4-BE49-F238E27FC236}">
                <a16:creationId xmlns:a16="http://schemas.microsoft.com/office/drawing/2014/main" id="{E2C1FCFC-B738-4869-A455-BC0A8FBB16DC}"/>
              </a:ext>
            </a:extLst>
          </p:cNvPr>
          <p:cNvGraphicFramePr>
            <a:graphicFrameLocks noChangeAspect="1"/>
          </p:cNvGraphicFramePr>
          <p:nvPr>
            <p:extLst>
              <p:ext uri="{D42A27DB-BD31-4B8C-83A1-F6EECF244321}">
                <p14:modId xmlns:p14="http://schemas.microsoft.com/office/powerpoint/2010/main" val="805270271"/>
              </p:ext>
            </p:extLst>
          </p:nvPr>
        </p:nvGraphicFramePr>
        <p:xfrm>
          <a:off x="4266044" y="3667125"/>
          <a:ext cx="779463" cy="882650"/>
        </p:xfrm>
        <a:graphic>
          <a:graphicData uri="http://schemas.openxmlformats.org/presentationml/2006/ole">
            <mc:AlternateContent xmlns:mc="http://schemas.openxmlformats.org/markup-compatibility/2006">
              <mc:Choice xmlns:v="urn:schemas-microsoft-com:vml" Requires="v">
                <p:oleObj spid="_x0000_s2087" name="Equation" r:id="rId6" imgW="330057" imgH="393529" progId="Equation.3">
                  <p:embed/>
                </p:oleObj>
              </mc:Choice>
              <mc:Fallback>
                <p:oleObj name="Equation" r:id="rId6" imgW="330057" imgH="393529" progId="Equation.3">
                  <p:embed/>
                  <p:pic>
                    <p:nvPicPr>
                      <p:cNvPr id="5123" name="Object 3">
                        <a:extLst>
                          <a:ext uri="{FF2B5EF4-FFF2-40B4-BE49-F238E27FC236}">
                            <a16:creationId xmlns:a16="http://schemas.microsoft.com/office/drawing/2014/main" id="{26AB72E1-A173-42F2-A802-2FA8CB3A96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6044" y="3667125"/>
                        <a:ext cx="7794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4">
            <a:extLst>
              <a:ext uri="{FF2B5EF4-FFF2-40B4-BE49-F238E27FC236}">
                <a16:creationId xmlns:a16="http://schemas.microsoft.com/office/drawing/2014/main" id="{6F3AD1EE-33F8-46F0-8D33-29711AA82C58}"/>
              </a:ext>
            </a:extLst>
          </p:cNvPr>
          <p:cNvGraphicFramePr>
            <a:graphicFrameLocks noChangeAspect="1"/>
          </p:cNvGraphicFramePr>
          <p:nvPr>
            <p:extLst>
              <p:ext uri="{D42A27DB-BD31-4B8C-83A1-F6EECF244321}">
                <p14:modId xmlns:p14="http://schemas.microsoft.com/office/powerpoint/2010/main" val="71838492"/>
              </p:ext>
            </p:extLst>
          </p:nvPr>
        </p:nvGraphicFramePr>
        <p:xfrm>
          <a:off x="2346757" y="4905375"/>
          <a:ext cx="703262" cy="806450"/>
        </p:xfrm>
        <a:graphic>
          <a:graphicData uri="http://schemas.openxmlformats.org/presentationml/2006/ole">
            <mc:AlternateContent xmlns:mc="http://schemas.openxmlformats.org/markup-compatibility/2006">
              <mc:Choice xmlns:v="urn:schemas-microsoft-com:vml" Requires="v">
                <p:oleObj spid="_x0000_s2088" name="Equation" r:id="rId8" imgW="330057" imgH="393529" progId="Equation.3">
                  <p:embed/>
                </p:oleObj>
              </mc:Choice>
              <mc:Fallback>
                <p:oleObj name="Equation" r:id="rId8" imgW="330057" imgH="393529" progId="Equation.3">
                  <p:embed/>
                  <p:pic>
                    <p:nvPicPr>
                      <p:cNvPr id="5124" name="Object 4">
                        <a:extLst>
                          <a:ext uri="{FF2B5EF4-FFF2-40B4-BE49-F238E27FC236}">
                            <a16:creationId xmlns:a16="http://schemas.microsoft.com/office/drawing/2014/main" id="{CEACD861-F700-4926-A566-0B06FA2D30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6757" y="4905375"/>
                        <a:ext cx="7032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5">
            <a:extLst>
              <a:ext uri="{FF2B5EF4-FFF2-40B4-BE49-F238E27FC236}">
                <a16:creationId xmlns:a16="http://schemas.microsoft.com/office/drawing/2014/main" id="{93B4A13E-C6D2-41E7-B476-A37590ADFAD0}"/>
              </a:ext>
            </a:extLst>
          </p:cNvPr>
          <p:cNvGraphicFramePr>
            <a:graphicFrameLocks noChangeAspect="1"/>
          </p:cNvGraphicFramePr>
          <p:nvPr>
            <p:extLst>
              <p:ext uri="{D42A27DB-BD31-4B8C-83A1-F6EECF244321}">
                <p14:modId xmlns:p14="http://schemas.microsoft.com/office/powerpoint/2010/main" val="3668952002"/>
              </p:ext>
            </p:extLst>
          </p:nvPr>
        </p:nvGraphicFramePr>
        <p:xfrm>
          <a:off x="6567919" y="4876800"/>
          <a:ext cx="631825" cy="838200"/>
        </p:xfrm>
        <a:graphic>
          <a:graphicData uri="http://schemas.openxmlformats.org/presentationml/2006/ole">
            <mc:AlternateContent xmlns:mc="http://schemas.openxmlformats.org/markup-compatibility/2006">
              <mc:Choice xmlns:v="urn:schemas-microsoft-com:vml" Requires="v">
                <p:oleObj spid="_x0000_s2089" name="Equation" r:id="rId10" imgW="291973" imgH="393529" progId="Equation.3">
                  <p:embed/>
                </p:oleObj>
              </mc:Choice>
              <mc:Fallback>
                <p:oleObj name="Equation" r:id="rId10" imgW="291973" imgH="393529" progId="Equation.3">
                  <p:embed/>
                  <p:pic>
                    <p:nvPicPr>
                      <p:cNvPr id="5125" name="Object 5">
                        <a:extLst>
                          <a:ext uri="{FF2B5EF4-FFF2-40B4-BE49-F238E27FC236}">
                            <a16:creationId xmlns:a16="http://schemas.microsoft.com/office/drawing/2014/main" id="{26629691-0187-45BD-9991-8FB8E8C975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67919" y="4876800"/>
                        <a:ext cx="6318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60C81E67-7298-4832-BBEC-4DB24DFB055F}"/>
              </a:ext>
            </a:extLst>
          </p:cNvPr>
          <p:cNvGraphicFramePr>
            <a:graphicFrameLocks noChangeAspect="1"/>
          </p:cNvGraphicFramePr>
          <p:nvPr>
            <p:extLst>
              <p:ext uri="{D42A27DB-BD31-4B8C-83A1-F6EECF244321}">
                <p14:modId xmlns:p14="http://schemas.microsoft.com/office/powerpoint/2010/main" val="3140683451"/>
              </p:ext>
            </p:extLst>
          </p:nvPr>
        </p:nvGraphicFramePr>
        <p:xfrm>
          <a:off x="3846944" y="2108200"/>
          <a:ext cx="949325" cy="882650"/>
        </p:xfrm>
        <a:graphic>
          <a:graphicData uri="http://schemas.openxmlformats.org/presentationml/2006/ole">
            <mc:AlternateContent xmlns:mc="http://schemas.openxmlformats.org/markup-compatibility/2006">
              <mc:Choice xmlns:v="urn:schemas-microsoft-com:vml" Requires="v">
                <p:oleObj spid="_x0000_s2090" name="Equation" r:id="rId12" imgW="444307" imgH="393529" progId="Equation.3">
                  <p:embed/>
                </p:oleObj>
              </mc:Choice>
              <mc:Fallback>
                <p:oleObj name="Equation" r:id="rId12" imgW="444307" imgH="393529" progId="Equation.3">
                  <p:embed/>
                  <p:pic>
                    <p:nvPicPr>
                      <p:cNvPr id="10248" name="Object 7">
                        <a:extLst>
                          <a:ext uri="{FF2B5EF4-FFF2-40B4-BE49-F238E27FC236}">
                            <a16:creationId xmlns:a16="http://schemas.microsoft.com/office/drawing/2014/main" id="{5F5804A9-3D4A-4632-92D9-B6CAE5F7D96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6944" y="2108200"/>
                        <a:ext cx="9493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Subtitle 4">
            <a:extLst>
              <a:ext uri="{FF2B5EF4-FFF2-40B4-BE49-F238E27FC236}">
                <a16:creationId xmlns:a16="http://schemas.microsoft.com/office/drawing/2014/main" id="{C7F97801-93C4-4199-AA3D-22702DB6F437}"/>
              </a:ext>
            </a:extLst>
          </p:cNvPr>
          <p:cNvSpPr txBox="1">
            <a:spLocks/>
          </p:cNvSpPr>
          <p:nvPr/>
        </p:nvSpPr>
        <p:spPr bwMode="auto">
          <a:xfrm>
            <a:off x="5731307" y="3863975"/>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a:solidFill>
                  <a:srgbClr val="0000FF"/>
                </a:solidFill>
                <a:cs typeface="Arial" panose="020B0604020202020204" pitchFamily="34" charset="0"/>
              </a:rPr>
              <a:t>= 15%</a:t>
            </a:r>
          </a:p>
        </p:txBody>
      </p:sp>
      <p:graphicFrame>
        <p:nvGraphicFramePr>
          <p:cNvPr id="10" name="Object 8">
            <a:extLst>
              <a:ext uri="{FF2B5EF4-FFF2-40B4-BE49-F238E27FC236}">
                <a16:creationId xmlns:a16="http://schemas.microsoft.com/office/drawing/2014/main" id="{F7E8FF1D-F2AD-4388-88FC-81ADCA368479}"/>
              </a:ext>
            </a:extLst>
          </p:cNvPr>
          <p:cNvGraphicFramePr>
            <a:graphicFrameLocks noChangeAspect="1"/>
          </p:cNvGraphicFramePr>
          <p:nvPr>
            <p:extLst>
              <p:ext uri="{D42A27DB-BD31-4B8C-83A1-F6EECF244321}">
                <p14:modId xmlns:p14="http://schemas.microsoft.com/office/powerpoint/2010/main" val="3927861042"/>
              </p:ext>
            </p:extLst>
          </p:nvPr>
        </p:nvGraphicFramePr>
        <p:xfrm>
          <a:off x="5045507" y="3667125"/>
          <a:ext cx="949325" cy="882650"/>
        </p:xfrm>
        <a:graphic>
          <a:graphicData uri="http://schemas.openxmlformats.org/presentationml/2006/ole">
            <mc:AlternateContent xmlns:mc="http://schemas.openxmlformats.org/markup-compatibility/2006">
              <mc:Choice xmlns:v="urn:schemas-microsoft-com:vml" Requires="v">
                <p:oleObj spid="_x0000_s2091" name="Equation" r:id="rId14" imgW="444307" imgH="393529" progId="Equation.3">
                  <p:embed/>
                </p:oleObj>
              </mc:Choice>
              <mc:Fallback>
                <p:oleObj name="Equation" r:id="rId14" imgW="444307" imgH="393529" progId="Equation.3">
                  <p:embed/>
                  <p:pic>
                    <p:nvPicPr>
                      <p:cNvPr id="14" name="Object 8">
                        <a:extLst>
                          <a:ext uri="{FF2B5EF4-FFF2-40B4-BE49-F238E27FC236}">
                            <a16:creationId xmlns:a16="http://schemas.microsoft.com/office/drawing/2014/main" id="{68034271-BE28-4829-BA50-509E9FA3255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45507" y="3667125"/>
                        <a:ext cx="9493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Subtitle 4">
            <a:extLst>
              <a:ext uri="{FF2B5EF4-FFF2-40B4-BE49-F238E27FC236}">
                <a16:creationId xmlns:a16="http://schemas.microsoft.com/office/drawing/2014/main" id="{463E2B7E-06B2-44E2-AF6D-DF940C327F77}"/>
              </a:ext>
            </a:extLst>
          </p:cNvPr>
          <p:cNvSpPr txBox="1">
            <a:spLocks/>
          </p:cNvSpPr>
          <p:nvPr/>
        </p:nvSpPr>
        <p:spPr bwMode="auto">
          <a:xfrm>
            <a:off x="4380344" y="2260600"/>
            <a:ext cx="1905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a:solidFill>
                  <a:srgbClr val="0000FF"/>
                </a:solidFill>
                <a:cs typeface="Arial" panose="020B0604020202020204" pitchFamily="34" charset="0"/>
              </a:rPr>
              <a:t>= 25%</a:t>
            </a:r>
          </a:p>
        </p:txBody>
      </p:sp>
      <p:graphicFrame>
        <p:nvGraphicFramePr>
          <p:cNvPr id="12" name="Object 8">
            <a:extLst>
              <a:ext uri="{FF2B5EF4-FFF2-40B4-BE49-F238E27FC236}">
                <a16:creationId xmlns:a16="http://schemas.microsoft.com/office/drawing/2014/main" id="{55DC26DF-4D11-41FA-AA7B-7DC037AE3467}"/>
              </a:ext>
            </a:extLst>
          </p:cNvPr>
          <p:cNvGraphicFramePr>
            <a:graphicFrameLocks noChangeAspect="1"/>
          </p:cNvGraphicFramePr>
          <p:nvPr>
            <p:extLst>
              <p:ext uri="{D42A27DB-BD31-4B8C-83A1-F6EECF244321}">
                <p14:modId xmlns:p14="http://schemas.microsoft.com/office/powerpoint/2010/main" val="858187832"/>
              </p:ext>
            </p:extLst>
          </p:nvPr>
        </p:nvGraphicFramePr>
        <p:xfrm>
          <a:off x="3050019" y="4905375"/>
          <a:ext cx="990600" cy="838200"/>
        </p:xfrm>
        <a:graphic>
          <a:graphicData uri="http://schemas.openxmlformats.org/presentationml/2006/ole">
            <mc:AlternateContent xmlns:mc="http://schemas.openxmlformats.org/markup-compatibility/2006">
              <mc:Choice xmlns:v="urn:schemas-microsoft-com:vml" Requires="v">
                <p:oleObj spid="_x0000_s2092" name="Equation" r:id="rId16" imgW="444307" imgH="393529" progId="Equation.3">
                  <p:embed/>
                </p:oleObj>
              </mc:Choice>
              <mc:Fallback>
                <p:oleObj name="Equation" r:id="rId16" imgW="444307" imgH="393529" progId="Equation.3">
                  <p:embed/>
                  <p:pic>
                    <p:nvPicPr>
                      <p:cNvPr id="16" name="Object 8">
                        <a:extLst>
                          <a:ext uri="{FF2B5EF4-FFF2-40B4-BE49-F238E27FC236}">
                            <a16:creationId xmlns:a16="http://schemas.microsoft.com/office/drawing/2014/main" id="{C0689C5D-86A7-4528-8C67-F742370BB1C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50019" y="4905375"/>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Subtitle 4">
            <a:extLst>
              <a:ext uri="{FF2B5EF4-FFF2-40B4-BE49-F238E27FC236}">
                <a16:creationId xmlns:a16="http://schemas.microsoft.com/office/drawing/2014/main" id="{0FD10A45-F5E3-4A98-A7CF-B33EA7D17A0F}"/>
              </a:ext>
            </a:extLst>
          </p:cNvPr>
          <p:cNvSpPr txBox="1">
            <a:spLocks/>
          </p:cNvSpPr>
          <p:nvPr/>
        </p:nvSpPr>
        <p:spPr bwMode="auto">
          <a:xfrm>
            <a:off x="3735819" y="5057775"/>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a:solidFill>
                  <a:srgbClr val="0000FF"/>
                </a:solidFill>
                <a:cs typeface="Arial" panose="020B0604020202020204" pitchFamily="34" charset="0"/>
              </a:rPr>
              <a:t>= 12%</a:t>
            </a:r>
          </a:p>
        </p:txBody>
      </p:sp>
      <p:graphicFrame>
        <p:nvGraphicFramePr>
          <p:cNvPr id="14" name="Object 9">
            <a:extLst>
              <a:ext uri="{FF2B5EF4-FFF2-40B4-BE49-F238E27FC236}">
                <a16:creationId xmlns:a16="http://schemas.microsoft.com/office/drawing/2014/main" id="{FB575B2A-B85B-40E8-81F5-A8E2F89D0EE9}"/>
              </a:ext>
            </a:extLst>
          </p:cNvPr>
          <p:cNvGraphicFramePr>
            <a:graphicFrameLocks noChangeAspect="1"/>
          </p:cNvGraphicFramePr>
          <p:nvPr>
            <p:extLst>
              <p:ext uri="{D42A27DB-BD31-4B8C-83A1-F6EECF244321}">
                <p14:modId xmlns:p14="http://schemas.microsoft.com/office/powerpoint/2010/main" val="3646339170"/>
              </p:ext>
            </p:extLst>
          </p:nvPr>
        </p:nvGraphicFramePr>
        <p:xfrm>
          <a:off x="7275944" y="4876800"/>
          <a:ext cx="914400" cy="838200"/>
        </p:xfrm>
        <a:graphic>
          <a:graphicData uri="http://schemas.openxmlformats.org/presentationml/2006/ole">
            <mc:AlternateContent xmlns:mc="http://schemas.openxmlformats.org/markup-compatibility/2006">
              <mc:Choice xmlns:v="urn:schemas-microsoft-com:vml" Requires="v">
                <p:oleObj spid="_x0000_s2093" name="Equation" r:id="rId18" imgW="444307" imgH="393529" progId="Equation.3">
                  <p:embed/>
                </p:oleObj>
              </mc:Choice>
              <mc:Fallback>
                <p:oleObj name="Equation" r:id="rId18" imgW="444307" imgH="393529" progId="Equation.3">
                  <p:embed/>
                  <p:pic>
                    <p:nvPicPr>
                      <p:cNvPr id="18" name="Object 9">
                        <a:extLst>
                          <a:ext uri="{FF2B5EF4-FFF2-40B4-BE49-F238E27FC236}">
                            <a16:creationId xmlns:a16="http://schemas.microsoft.com/office/drawing/2014/main" id="{80E9BBA8-19DA-405B-8FE3-B506BB26EB5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75944" y="48768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Subtitle 4">
            <a:extLst>
              <a:ext uri="{FF2B5EF4-FFF2-40B4-BE49-F238E27FC236}">
                <a16:creationId xmlns:a16="http://schemas.microsoft.com/office/drawing/2014/main" id="{FDAAAB97-C773-447E-A7D9-2028CC3E636A}"/>
              </a:ext>
            </a:extLst>
          </p:cNvPr>
          <p:cNvSpPr txBox="1">
            <a:spLocks/>
          </p:cNvSpPr>
          <p:nvPr/>
        </p:nvSpPr>
        <p:spPr bwMode="auto">
          <a:xfrm>
            <a:off x="7885544" y="5029200"/>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a:solidFill>
                  <a:srgbClr val="0000FF"/>
                </a:solidFill>
                <a:cs typeface="Arial" panose="020B0604020202020204" pitchFamily="34" charset="0"/>
              </a:rPr>
              <a:t>= 32%</a:t>
            </a:r>
          </a:p>
        </p:txBody>
      </p:sp>
      <p:graphicFrame>
        <p:nvGraphicFramePr>
          <p:cNvPr id="16" name="Object 10">
            <a:extLst>
              <a:ext uri="{FF2B5EF4-FFF2-40B4-BE49-F238E27FC236}">
                <a16:creationId xmlns:a16="http://schemas.microsoft.com/office/drawing/2014/main" id="{9C80E1D3-431A-4C62-92DC-EB0C6B4254E2}"/>
              </a:ext>
            </a:extLst>
          </p:cNvPr>
          <p:cNvGraphicFramePr>
            <a:graphicFrameLocks noChangeAspect="1"/>
          </p:cNvGraphicFramePr>
          <p:nvPr>
            <p:extLst>
              <p:ext uri="{D42A27DB-BD31-4B8C-83A1-F6EECF244321}">
                <p14:modId xmlns:p14="http://schemas.microsoft.com/office/powerpoint/2010/main" val="1097260354"/>
              </p:ext>
            </p:extLst>
          </p:nvPr>
        </p:nvGraphicFramePr>
        <p:xfrm>
          <a:off x="5751944" y="1062038"/>
          <a:ext cx="792163" cy="806450"/>
        </p:xfrm>
        <a:graphic>
          <a:graphicData uri="http://schemas.openxmlformats.org/presentationml/2006/ole">
            <mc:AlternateContent xmlns:mc="http://schemas.openxmlformats.org/markup-compatibility/2006">
              <mc:Choice xmlns:v="urn:schemas-microsoft-com:vml" Requires="v">
                <p:oleObj spid="_x0000_s2094" name="Equation" r:id="rId20" imgW="342751" imgH="393529" progId="Equation.3">
                  <p:embed/>
                </p:oleObj>
              </mc:Choice>
              <mc:Fallback>
                <p:oleObj name="Equation" r:id="rId20" imgW="342751" imgH="393529" progId="Equation.3">
                  <p:embed/>
                  <p:pic>
                    <p:nvPicPr>
                      <p:cNvPr id="10256" name="Object 10">
                        <a:extLst>
                          <a:ext uri="{FF2B5EF4-FFF2-40B4-BE49-F238E27FC236}">
                            <a16:creationId xmlns:a16="http://schemas.microsoft.com/office/drawing/2014/main" id="{6DDE6100-5CD5-495D-ABD5-81D0776C59D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51944" y="1062038"/>
                        <a:ext cx="7921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1">
            <a:extLst>
              <a:ext uri="{FF2B5EF4-FFF2-40B4-BE49-F238E27FC236}">
                <a16:creationId xmlns:a16="http://schemas.microsoft.com/office/drawing/2014/main" id="{A6640817-19D2-4B5A-A0AC-22F7DC6EE775}"/>
              </a:ext>
            </a:extLst>
          </p:cNvPr>
          <p:cNvGraphicFramePr>
            <a:graphicFrameLocks noChangeAspect="1"/>
          </p:cNvGraphicFramePr>
          <p:nvPr>
            <p:extLst>
              <p:ext uri="{D42A27DB-BD31-4B8C-83A1-F6EECF244321}">
                <p14:modId xmlns:p14="http://schemas.microsoft.com/office/powerpoint/2010/main" val="2322940173"/>
              </p:ext>
            </p:extLst>
          </p:nvPr>
        </p:nvGraphicFramePr>
        <p:xfrm>
          <a:off x="6742544" y="1062038"/>
          <a:ext cx="715963" cy="806450"/>
        </p:xfrm>
        <a:graphic>
          <a:graphicData uri="http://schemas.openxmlformats.org/presentationml/2006/ole">
            <mc:AlternateContent xmlns:mc="http://schemas.openxmlformats.org/markup-compatibility/2006">
              <mc:Choice xmlns:v="urn:schemas-microsoft-com:vml" Requires="v">
                <p:oleObj spid="_x0000_s2095" name="Equation" r:id="rId22" imgW="355292" imgH="393359" progId="Equation.3">
                  <p:embed/>
                </p:oleObj>
              </mc:Choice>
              <mc:Fallback>
                <p:oleObj name="Equation" r:id="rId22" imgW="355292" imgH="393359" progId="Equation.3">
                  <p:embed/>
                  <p:pic>
                    <p:nvPicPr>
                      <p:cNvPr id="10257" name="Object 11">
                        <a:extLst>
                          <a:ext uri="{FF2B5EF4-FFF2-40B4-BE49-F238E27FC236}">
                            <a16:creationId xmlns:a16="http://schemas.microsoft.com/office/drawing/2014/main" id="{F6DE16FB-6295-40AE-862A-16E2757C367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42544" y="1062038"/>
                        <a:ext cx="7159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2">
            <a:extLst>
              <a:ext uri="{FF2B5EF4-FFF2-40B4-BE49-F238E27FC236}">
                <a16:creationId xmlns:a16="http://schemas.microsoft.com/office/drawing/2014/main" id="{FF95DD03-CCF7-437F-95CA-4301CA209067}"/>
              </a:ext>
            </a:extLst>
          </p:cNvPr>
          <p:cNvGraphicFramePr>
            <a:graphicFrameLocks noChangeAspect="1"/>
          </p:cNvGraphicFramePr>
          <p:nvPr>
            <p:extLst>
              <p:ext uri="{D42A27DB-BD31-4B8C-83A1-F6EECF244321}">
                <p14:modId xmlns:p14="http://schemas.microsoft.com/office/powerpoint/2010/main" val="580635430"/>
              </p:ext>
            </p:extLst>
          </p:nvPr>
        </p:nvGraphicFramePr>
        <p:xfrm>
          <a:off x="7733144" y="1062038"/>
          <a:ext cx="642938" cy="762000"/>
        </p:xfrm>
        <a:graphic>
          <a:graphicData uri="http://schemas.openxmlformats.org/presentationml/2006/ole">
            <mc:AlternateContent xmlns:mc="http://schemas.openxmlformats.org/markup-compatibility/2006">
              <mc:Choice xmlns:v="urn:schemas-microsoft-com:vml" Requires="v">
                <p:oleObj spid="_x0000_s2096" name="Equation" r:id="rId24" imgW="342751" imgH="393529" progId="Equation.3">
                  <p:embed/>
                </p:oleObj>
              </mc:Choice>
              <mc:Fallback>
                <p:oleObj name="Equation" r:id="rId24" imgW="342751" imgH="393529" progId="Equation.3">
                  <p:embed/>
                  <p:pic>
                    <p:nvPicPr>
                      <p:cNvPr id="10258" name="Object 12">
                        <a:extLst>
                          <a:ext uri="{FF2B5EF4-FFF2-40B4-BE49-F238E27FC236}">
                            <a16:creationId xmlns:a16="http://schemas.microsoft.com/office/drawing/2014/main" id="{97D40528-D53B-4DE0-9D35-833CE465AC1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33144" y="1062038"/>
                        <a:ext cx="642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3">
            <a:extLst>
              <a:ext uri="{FF2B5EF4-FFF2-40B4-BE49-F238E27FC236}">
                <a16:creationId xmlns:a16="http://schemas.microsoft.com/office/drawing/2014/main" id="{7A748F47-AD07-4AB8-9C9E-687363FCFDB0}"/>
              </a:ext>
            </a:extLst>
          </p:cNvPr>
          <p:cNvGraphicFramePr>
            <a:graphicFrameLocks noChangeAspect="1"/>
          </p:cNvGraphicFramePr>
          <p:nvPr>
            <p:extLst>
              <p:ext uri="{D42A27DB-BD31-4B8C-83A1-F6EECF244321}">
                <p14:modId xmlns:p14="http://schemas.microsoft.com/office/powerpoint/2010/main" val="4150062998"/>
              </p:ext>
            </p:extLst>
          </p:nvPr>
        </p:nvGraphicFramePr>
        <p:xfrm>
          <a:off x="8647544" y="1062038"/>
          <a:ext cx="585788" cy="762000"/>
        </p:xfrm>
        <a:graphic>
          <a:graphicData uri="http://schemas.openxmlformats.org/presentationml/2006/ole">
            <mc:AlternateContent xmlns:mc="http://schemas.openxmlformats.org/markup-compatibility/2006">
              <mc:Choice xmlns:v="urn:schemas-microsoft-com:vml" Requires="v">
                <p:oleObj spid="_x0000_s2097" name="Equation" r:id="rId26" imgW="342751" imgH="393529" progId="Equation.3">
                  <p:embed/>
                </p:oleObj>
              </mc:Choice>
              <mc:Fallback>
                <p:oleObj name="Equation" r:id="rId26" imgW="342751" imgH="393529" progId="Equation.3">
                  <p:embed/>
                  <p:pic>
                    <p:nvPicPr>
                      <p:cNvPr id="10259" name="Object 13">
                        <a:extLst>
                          <a:ext uri="{FF2B5EF4-FFF2-40B4-BE49-F238E27FC236}">
                            <a16:creationId xmlns:a16="http://schemas.microsoft.com/office/drawing/2014/main" id="{32483419-8E11-489A-A9B4-94FEBD5CF82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647544" y="1062038"/>
                        <a:ext cx="5857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itle 3">
            <a:extLst>
              <a:ext uri="{FF2B5EF4-FFF2-40B4-BE49-F238E27FC236}">
                <a16:creationId xmlns:a16="http://schemas.microsoft.com/office/drawing/2014/main" id="{21F09BAA-33B1-496A-B920-514741DC8120}"/>
              </a:ext>
            </a:extLst>
          </p:cNvPr>
          <p:cNvSpPr txBox="1">
            <a:spLocks/>
          </p:cNvSpPr>
          <p:nvPr/>
        </p:nvSpPr>
        <p:spPr bwMode="auto">
          <a:xfrm>
            <a:off x="1637144"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10619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597674-D4D5-4D1C-ABC9-0048503D4E4B}"/>
              </a:ext>
            </a:extLst>
          </p:cNvPr>
          <p:cNvSpPr>
            <a:spLocks noChangeArrowheads="1"/>
          </p:cNvSpPr>
          <p:nvPr/>
        </p:nvSpPr>
        <p:spPr bwMode="auto">
          <a:xfrm>
            <a:off x="508609" y="131665"/>
            <a:ext cx="11378591" cy="1446550"/>
          </a:xfrm>
          <a:prstGeom prst="rect">
            <a:avLst/>
          </a:prstGeom>
          <a:solidFill>
            <a:schemeClr val="accent4">
              <a:lumMod val="10000"/>
              <a:lumOff val="9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u="sng">
                <a:solidFill>
                  <a:srgbClr val="C00000"/>
                </a:solidFill>
                <a:latin typeface="Times New Roman" panose="02020603050405020304" pitchFamily="18" charset="0"/>
                <a:cs typeface="Times New Roman" panose="02020603050405020304" pitchFamily="18" charset="0"/>
              </a:rPr>
              <a:t>Bài 2</a:t>
            </a:r>
            <a:r>
              <a:rPr lang="en-US" altLang="en-US" sz="3200" b="1">
                <a:solidFill>
                  <a:srgbClr val="C00000"/>
                </a:solidFill>
                <a:latin typeface="Times New Roman" panose="02020603050405020304" pitchFamily="18" charset="0"/>
                <a:cs typeface="Times New Roman" panose="02020603050405020304" pitchFamily="18" charset="0"/>
              </a:rPr>
              <a:t>:</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002060"/>
                </a:solidFill>
                <a:latin typeface="Times New Roman" panose="02020603050405020304" pitchFamily="18" charset="0"/>
                <a:cs typeface="Times New Roman" panose="02020603050405020304" pitchFamily="18" charset="0"/>
              </a:rPr>
              <a:t>Kiểm tra sản phẩm của một nhà máy, người ta thấy trung bình cứ 100 sản phẩm thì có 95 sản phẩm đạt chuẩn. Hỏi số sản phẩm đạt chuẩn chiếm bao nhiêu phần trăm tổng số sản phẩm của nhà máy?</a:t>
            </a:r>
            <a:endParaRPr lang="en-US" altLang="en-US" sz="2800" b="1">
              <a:solidFill>
                <a:srgbClr val="002060"/>
              </a:solidFill>
              <a:latin typeface="Times New Roman" panose="02020603050405020304" pitchFamily="18" charset="0"/>
            </a:endParaRPr>
          </a:p>
        </p:txBody>
      </p:sp>
      <p:sp>
        <p:nvSpPr>
          <p:cNvPr id="3" name="Rectangle 2">
            <a:extLst>
              <a:ext uri="{FF2B5EF4-FFF2-40B4-BE49-F238E27FC236}">
                <a16:creationId xmlns:a16="http://schemas.microsoft.com/office/drawing/2014/main" id="{E4F42BEB-97F1-4A5D-9F38-2C841D1B28A3}"/>
              </a:ext>
            </a:extLst>
          </p:cNvPr>
          <p:cNvSpPr>
            <a:spLocks noChangeArrowheads="1"/>
          </p:cNvSpPr>
          <p:nvPr/>
        </p:nvSpPr>
        <p:spPr bwMode="auto">
          <a:xfrm>
            <a:off x="1307834" y="1771506"/>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b="1" u="sng">
                <a:solidFill>
                  <a:srgbClr val="C00000"/>
                </a:solidFill>
                <a:latin typeface="Times New Roman" panose="02020603050405020304" pitchFamily="18" charset="0"/>
                <a:cs typeface="Times New Roman" panose="02020603050405020304" pitchFamily="18" charset="0"/>
              </a:rPr>
              <a:t>Tóm tắt</a:t>
            </a:r>
          </a:p>
        </p:txBody>
      </p:sp>
      <p:sp>
        <p:nvSpPr>
          <p:cNvPr id="4" name="Rectangle 3">
            <a:extLst>
              <a:ext uri="{FF2B5EF4-FFF2-40B4-BE49-F238E27FC236}">
                <a16:creationId xmlns:a16="http://schemas.microsoft.com/office/drawing/2014/main" id="{AB390F61-9F0D-4429-8510-2EB298E6C913}"/>
              </a:ext>
            </a:extLst>
          </p:cNvPr>
          <p:cNvSpPr>
            <a:spLocks noChangeArrowheads="1"/>
          </p:cNvSpPr>
          <p:nvPr/>
        </p:nvSpPr>
        <p:spPr bwMode="auto">
          <a:xfrm>
            <a:off x="339459" y="2150918"/>
            <a:ext cx="43783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b="1">
                <a:latin typeface="Times New Roman" panose="02020603050405020304" pitchFamily="18" charset="0"/>
                <a:cs typeface="Times New Roman" panose="02020603050405020304" pitchFamily="18" charset="0"/>
              </a:rPr>
              <a:t>Kiểm tra : 100 sản phẩm</a:t>
            </a:r>
          </a:p>
          <a:p>
            <a:pPr algn="just" eaLnBrk="1" hangingPunct="1">
              <a:spcBef>
                <a:spcPct val="20000"/>
              </a:spcBef>
            </a:pPr>
            <a:r>
              <a:rPr lang="en-US" altLang="en-US" sz="2800" b="1">
                <a:latin typeface="Times New Roman" panose="02020603050405020304" pitchFamily="18" charset="0"/>
                <a:cs typeface="Times New Roman" panose="02020603050405020304" pitchFamily="18" charset="0"/>
              </a:rPr>
              <a:t>Đạt chuẩn : 95 sản phẩm</a:t>
            </a:r>
          </a:p>
        </p:txBody>
      </p:sp>
      <p:sp>
        <p:nvSpPr>
          <p:cNvPr id="5" name="Rectangle 4">
            <a:extLst>
              <a:ext uri="{FF2B5EF4-FFF2-40B4-BE49-F238E27FC236}">
                <a16:creationId xmlns:a16="http://schemas.microsoft.com/office/drawing/2014/main" id="{DAE13D55-2E9F-4F39-9092-065B70DF2D3E}"/>
              </a:ext>
            </a:extLst>
          </p:cNvPr>
          <p:cNvSpPr>
            <a:spLocks noChangeArrowheads="1"/>
          </p:cNvSpPr>
          <p:nvPr/>
        </p:nvSpPr>
        <p:spPr bwMode="auto">
          <a:xfrm>
            <a:off x="329934" y="3065318"/>
            <a:ext cx="476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b="1">
                <a:latin typeface="Times New Roman" panose="02020603050405020304" pitchFamily="18" charset="0"/>
                <a:cs typeface="Times New Roman" panose="02020603050405020304" pitchFamily="18" charset="0"/>
              </a:rPr>
              <a:t>Sản phẩm đạt chuẩn :  …%?</a:t>
            </a:r>
          </a:p>
        </p:txBody>
      </p:sp>
      <p:sp>
        <p:nvSpPr>
          <p:cNvPr id="6" name="Rectangle 5">
            <a:extLst>
              <a:ext uri="{FF2B5EF4-FFF2-40B4-BE49-F238E27FC236}">
                <a16:creationId xmlns:a16="http://schemas.microsoft.com/office/drawing/2014/main" id="{E8085937-CD3F-43BE-A0AD-1012E27636E0}"/>
              </a:ext>
            </a:extLst>
          </p:cNvPr>
          <p:cNvSpPr>
            <a:spLocks noChangeArrowheads="1"/>
          </p:cNvSpPr>
          <p:nvPr/>
        </p:nvSpPr>
        <p:spPr bwMode="auto">
          <a:xfrm>
            <a:off x="4430422" y="3542957"/>
            <a:ext cx="1990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u="sng">
                <a:solidFill>
                  <a:srgbClr val="C00000"/>
                </a:solidFill>
                <a:latin typeface="Times New Roman" panose="02020603050405020304" pitchFamily="18" charset="0"/>
                <a:cs typeface="Times New Roman" panose="02020603050405020304" pitchFamily="18" charset="0"/>
              </a:rPr>
              <a:t>Bài giải</a:t>
            </a:r>
          </a:p>
        </p:txBody>
      </p:sp>
      <p:sp>
        <p:nvSpPr>
          <p:cNvPr id="8" name="Rectangle 7">
            <a:extLst>
              <a:ext uri="{FF2B5EF4-FFF2-40B4-BE49-F238E27FC236}">
                <a16:creationId xmlns:a16="http://schemas.microsoft.com/office/drawing/2014/main" id="{CA6431EF-361C-4231-A955-F9A4207B579D}"/>
              </a:ext>
            </a:extLst>
          </p:cNvPr>
          <p:cNvSpPr>
            <a:spLocks noChangeArrowheads="1"/>
          </p:cNvSpPr>
          <p:nvPr/>
        </p:nvSpPr>
        <p:spPr bwMode="auto">
          <a:xfrm rot="10800000" flipV="1">
            <a:off x="6578309" y="5937250"/>
            <a:ext cx="2516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b="1">
                <a:solidFill>
                  <a:srgbClr val="0000FF"/>
                </a:solidFill>
                <a:latin typeface="Times New Roman" panose="02020603050405020304" pitchFamily="18" charset="0"/>
                <a:cs typeface="Arial" panose="020B0604020202020204" pitchFamily="34" charset="0"/>
              </a:rPr>
              <a:t>Đáp số: </a:t>
            </a:r>
            <a:r>
              <a:rPr lang="en-US" altLang="en-US" sz="2800" b="1">
                <a:solidFill>
                  <a:srgbClr val="FF0000"/>
                </a:solidFill>
                <a:latin typeface="Times New Roman" panose="02020603050405020304" pitchFamily="18" charset="0"/>
                <a:cs typeface="Arial" panose="020B0604020202020204" pitchFamily="34" charset="0"/>
              </a:rPr>
              <a:t>95%</a:t>
            </a:r>
          </a:p>
        </p:txBody>
      </p:sp>
      <p:cxnSp>
        <p:nvCxnSpPr>
          <p:cNvPr id="9" name="Straight Connector 8">
            <a:extLst>
              <a:ext uri="{FF2B5EF4-FFF2-40B4-BE49-F238E27FC236}">
                <a16:creationId xmlns:a16="http://schemas.microsoft.com/office/drawing/2014/main" id="{B7036210-B363-4D6C-9A32-70AA8D51F6CA}"/>
              </a:ext>
            </a:extLst>
          </p:cNvPr>
          <p:cNvCxnSpPr>
            <a:cxnSpLocks/>
          </p:cNvCxnSpPr>
          <p:nvPr/>
        </p:nvCxnSpPr>
        <p:spPr>
          <a:xfrm>
            <a:off x="659876" y="1018144"/>
            <a:ext cx="205504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EFB6E9D7-1BA5-45EA-BF2B-4E972257D3A7}"/>
              </a:ext>
            </a:extLst>
          </p:cNvPr>
          <p:cNvCxnSpPr>
            <a:cxnSpLocks/>
          </p:cNvCxnSpPr>
          <p:nvPr/>
        </p:nvCxnSpPr>
        <p:spPr>
          <a:xfrm>
            <a:off x="3694935" y="1018144"/>
            <a:ext cx="346943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4" name="Text Box 20">
            <a:extLst>
              <a:ext uri="{FF2B5EF4-FFF2-40B4-BE49-F238E27FC236}">
                <a16:creationId xmlns:a16="http://schemas.microsoft.com/office/drawing/2014/main" id="{244F6FE6-6E8F-4404-A239-443AD3F93E3C}"/>
              </a:ext>
            </a:extLst>
          </p:cNvPr>
          <p:cNvSpPr txBox="1">
            <a:spLocks noChangeArrowheads="1"/>
          </p:cNvSpPr>
          <p:nvPr/>
        </p:nvSpPr>
        <p:spPr bwMode="auto">
          <a:xfrm>
            <a:off x="1724668" y="4150627"/>
            <a:ext cx="8871061"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rPr>
              <a:t>   Tỉ số phần trăm của số sản phẩm đạt chuẩn và tổng số sản phẩm của nhà máy là:</a:t>
            </a:r>
          </a:p>
        </p:txBody>
      </p:sp>
      <p:cxnSp>
        <p:nvCxnSpPr>
          <p:cNvPr id="19" name="Straight Connector 18">
            <a:extLst>
              <a:ext uri="{FF2B5EF4-FFF2-40B4-BE49-F238E27FC236}">
                <a16:creationId xmlns:a16="http://schemas.microsoft.com/office/drawing/2014/main" id="{E1ED1895-6994-4E1D-BE3C-CD095C02D06F}"/>
              </a:ext>
            </a:extLst>
          </p:cNvPr>
          <p:cNvCxnSpPr>
            <a:cxnSpLocks/>
          </p:cNvCxnSpPr>
          <p:nvPr/>
        </p:nvCxnSpPr>
        <p:spPr>
          <a:xfrm>
            <a:off x="8061117" y="1029191"/>
            <a:ext cx="346943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C590B27-F11E-4307-B7B6-282BE0BEC216}"/>
              </a:ext>
            </a:extLst>
          </p:cNvPr>
          <p:cNvCxnSpPr>
            <a:cxnSpLocks/>
          </p:cNvCxnSpPr>
          <p:nvPr/>
        </p:nvCxnSpPr>
        <p:spPr>
          <a:xfrm>
            <a:off x="4908001" y="1445541"/>
            <a:ext cx="456593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 name="Object 3">
                <a:extLst>
                  <a:ext uri="{FF2B5EF4-FFF2-40B4-BE49-F238E27FC236}">
                    <a16:creationId xmlns:a16="http://schemas.microsoft.com/office/drawing/2014/main" id="{A19C138B-1028-438C-BFB0-4CE5B4B371EC}"/>
                  </a:ext>
                </a:extLst>
              </p:cNvPr>
              <p:cNvSpPr txBox="1"/>
              <p:nvPr/>
            </p:nvSpPr>
            <p:spPr bwMode="auto">
              <a:xfrm>
                <a:off x="4430422" y="5088080"/>
                <a:ext cx="3733190" cy="954088"/>
              </a:xfrm>
              <a:prstGeom prst="rect">
                <a:avLst/>
              </a:prstGeom>
              <a:noFill/>
              <a:ln>
                <a:noFill/>
              </a:ln>
            </p:spPr>
            <p:txBody>
              <a:bodyPr>
                <a:normAutofit/>
              </a:bodyPr>
              <a:lstStyle/>
              <a:p>
                <a:r>
                  <a:rPr lang="en-US" sz="2400">
                    <a:solidFill>
                      <a:srgbClr val="000000"/>
                    </a:solidFill>
                    <a:latin typeface="Times New Roman" panose="02020603050405020304" pitchFamily="18" charset="0"/>
                    <a:ea typeface="Tahoma" panose="020B0604030504040204" pitchFamily="34" charset="0"/>
                    <a:cs typeface="Times New Roman" panose="02020603050405020304" pitchFamily="18" charset="0"/>
                  </a:rPr>
                  <a:t>95 : 100 = </a:t>
                </a:r>
                <a14:m>
                  <m:oMath xmlns:m="http://schemas.openxmlformats.org/officeDocument/2006/math">
                    <m:f>
                      <m:fPr>
                        <m:ctrlPr>
                          <a:rPr lang="en-US" sz="3000" i="1">
                            <a:solidFill>
                              <a:srgbClr val="000000"/>
                            </a:solidFill>
                            <a:latin typeface="Cambria Math" panose="02040503050406030204" pitchFamily="18" charset="0"/>
                          </a:rPr>
                        </m:ctrlPr>
                      </m:fPr>
                      <m:num>
                        <m:r>
                          <a:rPr lang="en-US" sz="3000" b="0" i="1" smtClean="0">
                            <a:solidFill>
                              <a:srgbClr val="000000"/>
                            </a:solidFill>
                            <a:latin typeface="Cambria Math" panose="02040503050406030204" pitchFamily="18" charset="0"/>
                          </a:rPr>
                          <m:t>95</m:t>
                        </m:r>
                      </m:num>
                      <m:den>
                        <m:r>
                          <a:rPr lang="en-US" sz="3000" b="0" i="1" smtClean="0">
                            <a:solidFill>
                              <a:srgbClr val="000000"/>
                            </a:solidFill>
                            <a:latin typeface="Cambria Math" panose="02040503050406030204" pitchFamily="18" charset="0"/>
                          </a:rPr>
                          <m:t>1</m:t>
                        </m:r>
                        <m:r>
                          <a:rPr lang="en-US" sz="3000" i="1">
                            <a:solidFill>
                              <a:srgbClr val="000000"/>
                            </a:solidFill>
                            <a:latin typeface="Cambria Math" panose="02040503050406030204" pitchFamily="18" charset="0"/>
                          </a:rPr>
                          <m:t>00</m:t>
                        </m:r>
                      </m:den>
                    </m:f>
                  </m:oMath>
                </a14:m>
                <a:r>
                  <a:rPr lang="en-US" sz="3000">
                    <a:latin typeface="Times New Roman" panose="02020603050405020304" pitchFamily="18" charset="0"/>
                    <a:ea typeface="Tahoma" panose="020B0604030504040204" pitchFamily="34" charset="0"/>
                    <a:cs typeface="Times New Roman" panose="02020603050405020304" pitchFamily="18" charset="0"/>
                  </a:rPr>
                  <a:t> = 95%</a:t>
                </a:r>
              </a:p>
            </p:txBody>
          </p:sp>
        </mc:Choice>
        <mc:Fallback xmlns="">
          <p:sp>
            <p:nvSpPr>
              <p:cNvPr id="22" name="Object 3">
                <a:extLst>
                  <a:ext uri="{FF2B5EF4-FFF2-40B4-BE49-F238E27FC236}">
                    <a16:creationId xmlns:a16="http://schemas.microsoft.com/office/drawing/2014/main" id="{A19C138B-1028-438C-BFB0-4CE5B4B371EC}"/>
                  </a:ext>
                </a:extLst>
              </p:cNvPr>
              <p:cNvSpPr txBox="1">
                <a:spLocks noRot="1" noChangeAspect="1" noMove="1" noResize="1" noEditPoints="1" noAdjustHandles="1" noChangeArrowheads="1" noChangeShapeType="1" noTextEdit="1"/>
              </p:cNvSpPr>
              <p:nvPr/>
            </p:nvSpPr>
            <p:spPr bwMode="auto">
              <a:xfrm>
                <a:off x="4430422" y="5088080"/>
                <a:ext cx="3733190" cy="954088"/>
              </a:xfrm>
              <a:prstGeom prst="rect">
                <a:avLst/>
              </a:prstGeom>
              <a:blipFill>
                <a:blip r:embed="rId3"/>
                <a:stretch>
                  <a:fillRect l="-261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9571611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ox(i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ox(in)">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heel(1)">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heckerboard(across)">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4"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FF1B4B-7CF1-4F65-AC34-5B729879D644}"/>
              </a:ext>
            </a:extLst>
          </p:cNvPr>
          <p:cNvSpPr>
            <a:spLocks noChangeArrowheads="1"/>
          </p:cNvSpPr>
          <p:nvPr/>
        </p:nvSpPr>
        <p:spPr bwMode="auto">
          <a:xfrm>
            <a:off x="480767" y="172871"/>
            <a:ext cx="11344117" cy="1815882"/>
          </a:xfrm>
          <a:prstGeom prst="rect">
            <a:avLst/>
          </a:prstGeom>
          <a:solidFill>
            <a:schemeClr val="accent4">
              <a:lumMod val="10000"/>
              <a:lumOff val="9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rPr>
              <a:t>Bài 3</a:t>
            </a:r>
            <a:r>
              <a:rPr lang="en-US" altLang="en-US" sz="2800">
                <a:latin typeface="Times New Roman" panose="02020603050405020304" pitchFamily="18" charset="0"/>
              </a:rPr>
              <a:t>: Một vườn cây có 1000 cây, trong đó có 540 cây lấy gỗ và còn lại là cây ăn quả.</a:t>
            </a:r>
          </a:p>
          <a:p>
            <a:pPr eaLnBrk="1" hangingPunct="1"/>
            <a:r>
              <a:rPr lang="en-US" altLang="en-US" sz="2800">
                <a:latin typeface="Times New Roman" panose="02020603050405020304" pitchFamily="18" charset="0"/>
              </a:rPr>
              <a:t>a) </a:t>
            </a:r>
            <a:r>
              <a:rPr lang="en-US" altLang="en-US" sz="2800" b="1">
                <a:solidFill>
                  <a:srgbClr val="FF0000"/>
                </a:solidFill>
                <a:latin typeface="Times New Roman" panose="02020603050405020304" pitchFamily="18" charset="0"/>
              </a:rPr>
              <a:t>Số</a:t>
            </a:r>
            <a:r>
              <a:rPr lang="en-US" altLang="en-US" sz="2800">
                <a:latin typeface="Times New Roman" panose="02020603050405020304" pitchFamily="18" charset="0"/>
              </a:rPr>
              <a:t> </a:t>
            </a:r>
            <a:r>
              <a:rPr lang="en-US" altLang="en-US" sz="2800" b="1">
                <a:solidFill>
                  <a:srgbClr val="FF0000"/>
                </a:solidFill>
                <a:latin typeface="Times New Roman" panose="02020603050405020304" pitchFamily="18" charset="0"/>
              </a:rPr>
              <a:t>cây lấy gỗ </a:t>
            </a:r>
            <a:r>
              <a:rPr lang="en-US" altLang="en-US" sz="2800">
                <a:latin typeface="Times New Roman" panose="02020603050405020304" pitchFamily="18" charset="0"/>
              </a:rPr>
              <a:t>chiếm bao nhiêu phần trăm </a:t>
            </a:r>
            <a:r>
              <a:rPr lang="en-US" altLang="en-US" sz="2800" b="1">
                <a:solidFill>
                  <a:srgbClr val="FF0000"/>
                </a:solidFill>
                <a:latin typeface="Times New Roman" panose="02020603050405020304" pitchFamily="18" charset="0"/>
              </a:rPr>
              <a:t>số cây trong vườn</a:t>
            </a:r>
            <a:r>
              <a:rPr lang="en-US" altLang="en-US" sz="2800">
                <a:latin typeface="Times New Roman" panose="02020603050405020304" pitchFamily="18" charset="0"/>
              </a:rPr>
              <a:t>?</a:t>
            </a:r>
          </a:p>
          <a:p>
            <a:pPr eaLnBrk="1" hangingPunct="1"/>
            <a:r>
              <a:rPr lang="en-US" altLang="en-US" sz="2800">
                <a:latin typeface="Times New Roman" panose="02020603050405020304" pitchFamily="18" charset="0"/>
              </a:rPr>
              <a:t>b) Tỉ số phần trăm của </a:t>
            </a:r>
            <a:r>
              <a:rPr lang="en-US" altLang="en-US" sz="2800" b="1">
                <a:solidFill>
                  <a:srgbClr val="FF0000"/>
                </a:solidFill>
                <a:latin typeface="Times New Roman" panose="02020603050405020304" pitchFamily="18" charset="0"/>
              </a:rPr>
              <a:t>số cây ăn quả </a:t>
            </a:r>
            <a:r>
              <a:rPr lang="en-US" altLang="en-US" sz="2800">
                <a:latin typeface="Times New Roman" panose="02020603050405020304" pitchFamily="18" charset="0"/>
              </a:rPr>
              <a:t>và </a:t>
            </a:r>
            <a:r>
              <a:rPr lang="en-US" altLang="en-US" sz="2800" b="1">
                <a:solidFill>
                  <a:srgbClr val="FF0000"/>
                </a:solidFill>
                <a:latin typeface="Times New Roman" panose="02020603050405020304" pitchFamily="18" charset="0"/>
              </a:rPr>
              <a:t>số cây trong vườn </a:t>
            </a:r>
            <a:r>
              <a:rPr lang="en-US" altLang="en-US" sz="2800">
                <a:latin typeface="Times New Roman" panose="02020603050405020304" pitchFamily="18" charset="0"/>
              </a:rPr>
              <a:t>là bao nhiêu?</a:t>
            </a:r>
          </a:p>
        </p:txBody>
      </p:sp>
      <p:sp>
        <p:nvSpPr>
          <p:cNvPr id="4" name="TextBox 3">
            <a:extLst>
              <a:ext uri="{FF2B5EF4-FFF2-40B4-BE49-F238E27FC236}">
                <a16:creationId xmlns:a16="http://schemas.microsoft.com/office/drawing/2014/main" id="{2BD77C4A-90C7-42EB-9140-AF50A12006AF}"/>
              </a:ext>
            </a:extLst>
          </p:cNvPr>
          <p:cNvSpPr txBox="1"/>
          <p:nvPr/>
        </p:nvSpPr>
        <p:spPr>
          <a:xfrm>
            <a:off x="408968" y="1945075"/>
            <a:ext cx="7622669" cy="1938992"/>
          </a:xfrm>
          <a:prstGeom prst="rect">
            <a:avLst/>
          </a:prstGeom>
          <a:noFill/>
        </p:spPr>
        <p:txBody>
          <a:bodyPr wrap="square">
            <a:spAutoFit/>
          </a:bodyPr>
          <a:lstStyle/>
          <a:p>
            <a:pPr indent="461963"/>
            <a:r>
              <a:rPr lang="en-US" altLang="en-US" sz="2400" b="1">
                <a:solidFill>
                  <a:srgbClr val="C00000"/>
                </a:solidFill>
                <a:latin typeface="Times New Roman" panose="02020603050405020304" pitchFamily="18" charset="0"/>
              </a:rPr>
              <a:t>Tóm tắt</a:t>
            </a:r>
            <a:br>
              <a:rPr lang="en-US" altLang="en-US" sz="2400">
                <a:solidFill>
                  <a:srgbClr val="C00000"/>
                </a:solidFill>
                <a:latin typeface="Times New Roman" panose="02020603050405020304" pitchFamily="18" charset="0"/>
              </a:rPr>
            </a:br>
            <a:r>
              <a:rPr lang="en-US" altLang="en-US" sz="2400">
                <a:solidFill>
                  <a:srgbClr val="0033CC"/>
                </a:solidFill>
                <a:latin typeface="Times New Roman" panose="02020603050405020304" pitchFamily="18" charset="0"/>
              </a:rPr>
              <a:t>Có :  1000 cây</a:t>
            </a:r>
            <a:br>
              <a:rPr lang="en-US" altLang="en-US" sz="2400">
                <a:solidFill>
                  <a:srgbClr val="0033CC"/>
                </a:solidFill>
                <a:latin typeface="Times New Roman" panose="02020603050405020304" pitchFamily="18" charset="0"/>
              </a:rPr>
            </a:br>
            <a:r>
              <a:rPr lang="en-US" altLang="en-US" sz="2400">
                <a:solidFill>
                  <a:srgbClr val="0033CC"/>
                </a:solidFill>
                <a:latin typeface="Times New Roman" panose="02020603050405020304" pitchFamily="18" charset="0"/>
              </a:rPr>
              <a:t>Cây lấy gỗ : 540 cây</a:t>
            </a:r>
            <a:br>
              <a:rPr lang="en-US" altLang="en-US" sz="2400">
                <a:solidFill>
                  <a:srgbClr val="0033CC"/>
                </a:solidFill>
                <a:latin typeface="Times New Roman" panose="02020603050405020304" pitchFamily="18" charset="0"/>
              </a:rPr>
            </a:br>
            <a:r>
              <a:rPr lang="en-US" altLang="en-US" sz="2400">
                <a:solidFill>
                  <a:srgbClr val="0033CC"/>
                </a:solidFill>
                <a:latin typeface="Times New Roman" panose="02020603050405020304" pitchFamily="18" charset="0"/>
              </a:rPr>
              <a:t>a) Số cây lấy gỗ chiếm :…% số cây trong vườn?</a:t>
            </a:r>
            <a:br>
              <a:rPr lang="en-US" altLang="en-US" sz="2400">
                <a:solidFill>
                  <a:srgbClr val="0033CC"/>
                </a:solidFill>
                <a:latin typeface="Times New Roman" panose="02020603050405020304" pitchFamily="18" charset="0"/>
              </a:rPr>
            </a:br>
            <a:r>
              <a:rPr lang="en-US" altLang="en-US" sz="2400">
                <a:solidFill>
                  <a:srgbClr val="0033CC"/>
                </a:solidFill>
                <a:latin typeface="Times New Roman" panose="02020603050405020304" pitchFamily="18" charset="0"/>
              </a:rPr>
              <a:t>b) Tỉ số phần trăm của số cây ăn quả và số cây trong vườn?</a:t>
            </a:r>
            <a:endParaRPr lang="en-US" sz="2400"/>
          </a:p>
        </p:txBody>
      </p:sp>
      <p:sp>
        <p:nvSpPr>
          <p:cNvPr id="5" name="Text Box 22">
            <a:extLst>
              <a:ext uri="{FF2B5EF4-FFF2-40B4-BE49-F238E27FC236}">
                <a16:creationId xmlns:a16="http://schemas.microsoft.com/office/drawing/2014/main" id="{E04D0666-3C2F-4AA8-A38E-3673A78A779A}"/>
              </a:ext>
            </a:extLst>
          </p:cNvPr>
          <p:cNvSpPr txBox="1">
            <a:spLocks noChangeArrowheads="1"/>
          </p:cNvSpPr>
          <p:nvPr/>
        </p:nvSpPr>
        <p:spPr bwMode="auto">
          <a:xfrm>
            <a:off x="738908" y="4183133"/>
            <a:ext cx="10515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ahoma" panose="020B0604030504040204" pitchFamily="34" charset="0"/>
                <a:ea typeface="Tahoma" panose="020B0604030504040204" pitchFamily="34" charset="0"/>
                <a:cs typeface="Tahoma" panose="020B0604030504040204" pitchFamily="34" charset="0"/>
              </a:rPr>
              <a:t>a) Tỉ số phần trăm của số cây lấy gỗ và số cây trong vườn là:</a:t>
            </a:r>
          </a:p>
        </p:txBody>
      </p:sp>
      <p:grpSp>
        <p:nvGrpSpPr>
          <p:cNvPr id="6" name="Group 44">
            <a:extLst>
              <a:ext uri="{FF2B5EF4-FFF2-40B4-BE49-F238E27FC236}">
                <a16:creationId xmlns:a16="http://schemas.microsoft.com/office/drawing/2014/main" id="{C8227709-7426-44FF-A90B-6FECE9B99660}"/>
              </a:ext>
            </a:extLst>
          </p:cNvPr>
          <p:cNvGrpSpPr>
            <a:grpSpLocks/>
          </p:cNvGrpSpPr>
          <p:nvPr/>
        </p:nvGrpSpPr>
        <p:grpSpPr bwMode="auto">
          <a:xfrm>
            <a:off x="2006600" y="4442689"/>
            <a:ext cx="7574280" cy="1399311"/>
            <a:chOff x="768" y="2352"/>
            <a:chExt cx="3264" cy="605"/>
          </a:xfrm>
        </p:grpSpPr>
        <p:sp>
          <p:nvSpPr>
            <p:cNvPr id="7" name="Text Box 45">
              <a:extLst>
                <a:ext uri="{FF2B5EF4-FFF2-40B4-BE49-F238E27FC236}">
                  <a16:creationId xmlns:a16="http://schemas.microsoft.com/office/drawing/2014/main" id="{3650F519-8FE7-42FF-94C6-9EFA3C08BBEF}"/>
                </a:ext>
              </a:extLst>
            </p:cNvPr>
            <p:cNvSpPr txBox="1">
              <a:spLocks noChangeArrowheads="1"/>
            </p:cNvSpPr>
            <p:nvPr/>
          </p:nvSpPr>
          <p:spPr bwMode="auto">
            <a:xfrm>
              <a:off x="3072" y="2448"/>
              <a:ext cx="960" cy="215"/>
            </a:xfrm>
            <a:prstGeom prst="rect">
              <a:avLst/>
            </a:prstGeom>
            <a:noFill/>
            <a:ln w="9525">
              <a:noFill/>
              <a:miter lim="800000"/>
              <a:headEnd/>
              <a:tailEnd/>
            </a:ln>
          </p:spPr>
          <p:txBody>
            <a:bodyPr>
              <a:spAutoFit/>
            </a:bodyPr>
            <a:lstStyle/>
            <a:p>
              <a:pPr eaLnBrk="1" hangingPunct="1">
                <a:spcBef>
                  <a:spcPct val="50000"/>
                </a:spcBef>
                <a:defRPr/>
              </a:pPr>
              <a:r>
                <a:rPr lang="en-US" sz="2400" b="1" dirty="0">
                  <a:latin typeface="Tahoma" panose="020B0604030504040204" pitchFamily="34" charset="0"/>
                  <a:ea typeface="Tahoma" panose="020B0604030504040204" pitchFamily="34" charset="0"/>
                  <a:cs typeface="Tahoma" panose="020B0604030504040204" pitchFamily="34" charset="0"/>
                </a:rPr>
                <a:t>54%</a:t>
              </a:r>
            </a:p>
          </p:txBody>
        </p:sp>
        <p:sp>
          <p:nvSpPr>
            <p:cNvPr id="8" name="Text Box 46">
              <a:extLst>
                <a:ext uri="{FF2B5EF4-FFF2-40B4-BE49-F238E27FC236}">
                  <a16:creationId xmlns:a16="http://schemas.microsoft.com/office/drawing/2014/main" id="{208D3979-8C1E-4B05-A66D-ED00E7C57675}"/>
                </a:ext>
              </a:extLst>
            </p:cNvPr>
            <p:cNvSpPr txBox="1">
              <a:spLocks noChangeArrowheads="1"/>
            </p:cNvSpPr>
            <p:nvPr/>
          </p:nvSpPr>
          <p:spPr bwMode="auto">
            <a:xfrm>
              <a:off x="2880" y="2448"/>
              <a:ext cx="27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Tahoma" panose="020B0604030504040204" pitchFamily="34" charset="0"/>
                  <a:ea typeface="Tahoma" panose="020B0604030504040204" pitchFamily="34" charset="0"/>
                  <a:cs typeface="Tahoma" panose="020B0604030504040204" pitchFamily="34" charset="0"/>
                </a:rPr>
                <a:t>=</a:t>
              </a:r>
            </a:p>
          </p:txBody>
        </p:sp>
        <p:grpSp>
          <p:nvGrpSpPr>
            <p:cNvPr id="9" name="Group 47">
              <a:extLst>
                <a:ext uri="{FF2B5EF4-FFF2-40B4-BE49-F238E27FC236}">
                  <a16:creationId xmlns:a16="http://schemas.microsoft.com/office/drawing/2014/main" id="{E8604A5C-E04B-4A3C-B083-30FE4288546B}"/>
                </a:ext>
              </a:extLst>
            </p:cNvPr>
            <p:cNvGrpSpPr>
              <a:grpSpLocks/>
            </p:cNvGrpSpPr>
            <p:nvPr/>
          </p:nvGrpSpPr>
          <p:grpSpPr bwMode="auto">
            <a:xfrm>
              <a:off x="2441" y="2352"/>
              <a:ext cx="535" cy="603"/>
              <a:chOff x="3833" y="1632"/>
              <a:chExt cx="535" cy="603"/>
            </a:xfrm>
          </p:grpSpPr>
          <p:sp>
            <p:nvSpPr>
              <p:cNvPr id="17" name="Text Box 48">
                <a:extLst>
                  <a:ext uri="{FF2B5EF4-FFF2-40B4-BE49-F238E27FC236}">
                    <a16:creationId xmlns:a16="http://schemas.microsoft.com/office/drawing/2014/main" id="{10F40BFE-B5F2-4E24-A740-A5FC9F0CE505}"/>
                  </a:ext>
                </a:extLst>
              </p:cNvPr>
              <p:cNvSpPr txBox="1">
                <a:spLocks noChangeArrowheads="1"/>
              </p:cNvSpPr>
              <p:nvPr/>
            </p:nvSpPr>
            <p:spPr bwMode="auto">
              <a:xfrm>
                <a:off x="3936" y="1632"/>
                <a:ext cx="43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ahoma" panose="020B0604030504040204" pitchFamily="34" charset="0"/>
                    <a:ea typeface="Tahoma" panose="020B0604030504040204" pitchFamily="34" charset="0"/>
                    <a:cs typeface="Tahoma" panose="020B0604030504040204" pitchFamily="34" charset="0"/>
                  </a:rPr>
                  <a:t>54 </a:t>
                </a:r>
              </a:p>
            </p:txBody>
          </p:sp>
          <p:sp>
            <p:nvSpPr>
              <p:cNvPr id="18" name="Text Box 49">
                <a:extLst>
                  <a:ext uri="{FF2B5EF4-FFF2-40B4-BE49-F238E27FC236}">
                    <a16:creationId xmlns:a16="http://schemas.microsoft.com/office/drawing/2014/main" id="{E8A0C012-D0B5-4487-9B5F-72CD4A1719D6}"/>
                  </a:ext>
                </a:extLst>
              </p:cNvPr>
              <p:cNvSpPr txBox="1">
                <a:spLocks noChangeArrowheads="1"/>
              </p:cNvSpPr>
              <p:nvPr/>
            </p:nvSpPr>
            <p:spPr bwMode="auto">
              <a:xfrm>
                <a:off x="3833" y="1846"/>
                <a:ext cx="510" cy="389"/>
              </a:xfrm>
              <a:prstGeom prst="rect">
                <a:avLst/>
              </a:prstGeom>
              <a:noFill/>
              <a:ln w="9525">
                <a:noFill/>
                <a:miter lim="800000"/>
                <a:headEnd/>
                <a:tailEnd/>
              </a:ln>
            </p:spPr>
            <p:txBody>
              <a:bodyPr>
                <a:spAutoFit/>
              </a:bodyPr>
              <a:lstStyle/>
              <a:p>
                <a:pPr eaLnBrk="1" hangingPunct="1">
                  <a:spcBef>
                    <a:spcPct val="50000"/>
                  </a:spcBef>
                  <a:defRPr/>
                </a:pPr>
                <a:r>
                  <a:rPr lang="en-US" sz="2400" b="1" dirty="0">
                    <a:latin typeface="Tahoma" panose="020B0604030504040204" pitchFamily="34" charset="0"/>
                    <a:ea typeface="Tahoma" panose="020B0604030504040204" pitchFamily="34" charset="0"/>
                    <a:cs typeface="Tahoma" panose="020B0604030504040204" pitchFamily="34" charset="0"/>
                  </a:rPr>
                  <a:t> 100 </a:t>
                </a:r>
              </a:p>
            </p:txBody>
          </p:sp>
          <p:sp>
            <p:nvSpPr>
              <p:cNvPr id="19" name="Line 50">
                <a:extLst>
                  <a:ext uri="{FF2B5EF4-FFF2-40B4-BE49-F238E27FC236}">
                    <a16:creationId xmlns:a16="http://schemas.microsoft.com/office/drawing/2014/main" id="{AD6230C7-9CDF-47A4-BCAE-45DE9A4C9E51}"/>
                  </a:ext>
                </a:extLst>
              </p:cNvPr>
              <p:cNvSpPr>
                <a:spLocks noChangeShapeType="1"/>
              </p:cNvSpPr>
              <p:nvPr/>
            </p:nvSpPr>
            <p:spPr bwMode="auto">
              <a:xfrm>
                <a:off x="3929" y="1846"/>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grpSp>
        <p:grpSp>
          <p:nvGrpSpPr>
            <p:cNvPr id="10" name="Group 51">
              <a:extLst>
                <a:ext uri="{FF2B5EF4-FFF2-40B4-BE49-F238E27FC236}">
                  <a16:creationId xmlns:a16="http://schemas.microsoft.com/office/drawing/2014/main" id="{4FCE7D80-81F6-43C9-839B-43DD1A96ECBC}"/>
                </a:ext>
              </a:extLst>
            </p:cNvPr>
            <p:cNvGrpSpPr>
              <a:grpSpLocks/>
            </p:cNvGrpSpPr>
            <p:nvPr/>
          </p:nvGrpSpPr>
          <p:grpSpPr bwMode="auto">
            <a:xfrm>
              <a:off x="768" y="2352"/>
              <a:ext cx="1816" cy="605"/>
              <a:chOff x="768" y="2352"/>
              <a:chExt cx="1816" cy="605"/>
            </a:xfrm>
          </p:grpSpPr>
          <p:sp>
            <p:nvSpPr>
              <p:cNvPr id="11" name="Text Box 52">
                <a:extLst>
                  <a:ext uri="{FF2B5EF4-FFF2-40B4-BE49-F238E27FC236}">
                    <a16:creationId xmlns:a16="http://schemas.microsoft.com/office/drawing/2014/main" id="{F1A27B48-9920-4E9E-BBFE-463220A38A68}"/>
                  </a:ext>
                </a:extLst>
              </p:cNvPr>
              <p:cNvSpPr txBox="1">
                <a:spLocks noChangeArrowheads="1"/>
              </p:cNvSpPr>
              <p:nvPr/>
            </p:nvSpPr>
            <p:spPr bwMode="auto">
              <a:xfrm>
                <a:off x="768" y="2448"/>
                <a:ext cx="1248" cy="389"/>
              </a:xfrm>
              <a:prstGeom prst="rect">
                <a:avLst/>
              </a:prstGeom>
              <a:noFill/>
              <a:ln w="9525">
                <a:noFill/>
                <a:miter lim="800000"/>
                <a:headEnd/>
                <a:tailEnd/>
              </a:ln>
            </p:spPr>
            <p:txBody>
              <a:bodyPr>
                <a:spAutoFit/>
              </a:bodyPr>
              <a:lstStyle/>
              <a:p>
                <a:pPr eaLnBrk="1" hangingPunct="1">
                  <a:spcBef>
                    <a:spcPct val="50000"/>
                  </a:spcBef>
                  <a:defRPr/>
                </a:pPr>
                <a:r>
                  <a:rPr lang="en-US" sz="2400" b="1" dirty="0">
                    <a:latin typeface="Tahoma" panose="020B0604030504040204" pitchFamily="34" charset="0"/>
                    <a:ea typeface="Tahoma" panose="020B0604030504040204" pitchFamily="34" charset="0"/>
                    <a:cs typeface="Tahoma" panose="020B0604030504040204" pitchFamily="34" charset="0"/>
                  </a:rPr>
                  <a:t>540 : 1000 =</a:t>
                </a:r>
              </a:p>
            </p:txBody>
          </p:sp>
          <p:grpSp>
            <p:nvGrpSpPr>
              <p:cNvPr id="12" name="Group 53">
                <a:extLst>
                  <a:ext uri="{FF2B5EF4-FFF2-40B4-BE49-F238E27FC236}">
                    <a16:creationId xmlns:a16="http://schemas.microsoft.com/office/drawing/2014/main" id="{45836074-453F-4E3F-887C-0D1A4BE91150}"/>
                  </a:ext>
                </a:extLst>
              </p:cNvPr>
              <p:cNvGrpSpPr>
                <a:grpSpLocks/>
              </p:cNvGrpSpPr>
              <p:nvPr/>
            </p:nvGrpSpPr>
            <p:grpSpPr bwMode="auto">
              <a:xfrm>
                <a:off x="1776" y="2352"/>
                <a:ext cx="624" cy="605"/>
                <a:chOff x="3840" y="1632"/>
                <a:chExt cx="528" cy="605"/>
              </a:xfrm>
            </p:grpSpPr>
            <p:sp>
              <p:nvSpPr>
                <p:cNvPr id="14" name="Text Box 54">
                  <a:extLst>
                    <a:ext uri="{FF2B5EF4-FFF2-40B4-BE49-F238E27FC236}">
                      <a16:creationId xmlns:a16="http://schemas.microsoft.com/office/drawing/2014/main" id="{57D91D68-E4E7-4418-9AD1-42788CAD55F0}"/>
                    </a:ext>
                  </a:extLst>
                </p:cNvPr>
                <p:cNvSpPr txBox="1">
                  <a:spLocks noChangeArrowheads="1"/>
                </p:cNvSpPr>
                <p:nvPr/>
              </p:nvSpPr>
              <p:spPr bwMode="auto">
                <a:xfrm>
                  <a:off x="3894" y="1632"/>
                  <a:ext cx="319" cy="200"/>
                </a:xfrm>
                <a:prstGeom prst="rect">
                  <a:avLst/>
                </a:prstGeom>
                <a:noFill/>
                <a:ln w="9525">
                  <a:noFill/>
                  <a:miter lim="800000"/>
                  <a:headEnd/>
                  <a:tailEnd/>
                </a:ln>
              </p:spPr>
              <p:txBody>
                <a:bodyPr wrap="square">
                  <a:spAutoFit/>
                </a:bodyPr>
                <a:lstStyle/>
                <a:p>
                  <a:pPr eaLnBrk="1" hangingPunct="1">
                    <a:spcBef>
                      <a:spcPct val="50000"/>
                    </a:spcBef>
                    <a:defRPr/>
                  </a:pPr>
                  <a:r>
                    <a:rPr lang="en-US" sz="2400" b="1" dirty="0">
                      <a:latin typeface="Tahoma" panose="020B0604030504040204" pitchFamily="34" charset="0"/>
                      <a:ea typeface="Tahoma" panose="020B0604030504040204" pitchFamily="34" charset="0"/>
                      <a:cs typeface="Tahoma" panose="020B0604030504040204" pitchFamily="34" charset="0"/>
                    </a:rPr>
                    <a:t>540 </a:t>
                  </a:r>
                </a:p>
              </p:txBody>
            </p:sp>
            <p:sp>
              <p:nvSpPr>
                <p:cNvPr id="15" name="Text Box 55">
                  <a:extLst>
                    <a:ext uri="{FF2B5EF4-FFF2-40B4-BE49-F238E27FC236}">
                      <a16:creationId xmlns:a16="http://schemas.microsoft.com/office/drawing/2014/main" id="{99572AEC-60DE-4BA8-9732-349797D8C492}"/>
                    </a:ext>
                  </a:extLst>
                </p:cNvPr>
                <p:cNvSpPr txBox="1">
                  <a:spLocks noChangeArrowheads="1"/>
                </p:cNvSpPr>
                <p:nvPr/>
              </p:nvSpPr>
              <p:spPr bwMode="auto">
                <a:xfrm>
                  <a:off x="3840" y="1848"/>
                  <a:ext cx="528" cy="389"/>
                </a:xfrm>
                <a:prstGeom prst="rect">
                  <a:avLst/>
                </a:prstGeom>
                <a:noFill/>
                <a:ln w="9525">
                  <a:noFill/>
                  <a:miter lim="800000"/>
                  <a:headEnd/>
                  <a:tailEnd/>
                </a:ln>
              </p:spPr>
              <p:txBody>
                <a:bodyPr>
                  <a:spAutoFit/>
                </a:bodyPr>
                <a:lstStyle/>
                <a:p>
                  <a:pPr eaLnBrk="1" hangingPunct="1">
                    <a:spcBef>
                      <a:spcPct val="50000"/>
                    </a:spcBef>
                    <a:defRPr/>
                  </a:pPr>
                  <a:r>
                    <a:rPr lang="en-US" sz="2400" b="1" dirty="0">
                      <a:latin typeface="Tahoma" panose="020B0604030504040204" pitchFamily="34" charset="0"/>
                      <a:ea typeface="Tahoma" panose="020B0604030504040204" pitchFamily="34" charset="0"/>
                      <a:cs typeface="Tahoma" panose="020B0604030504040204" pitchFamily="34" charset="0"/>
                    </a:rPr>
                    <a:t> 1000 </a:t>
                  </a:r>
                </a:p>
              </p:txBody>
            </p:sp>
            <p:sp>
              <p:nvSpPr>
                <p:cNvPr id="16" name="Line 56">
                  <a:extLst>
                    <a:ext uri="{FF2B5EF4-FFF2-40B4-BE49-F238E27FC236}">
                      <a16:creationId xmlns:a16="http://schemas.microsoft.com/office/drawing/2014/main" id="{DA855A04-2E13-47BD-9794-7AFE1D6BD280}"/>
                    </a:ext>
                  </a:extLst>
                </p:cNvPr>
                <p:cNvSpPr>
                  <a:spLocks noChangeShapeType="1"/>
                </p:cNvSpPr>
                <p:nvPr/>
              </p:nvSpPr>
              <p:spPr bwMode="auto">
                <a:xfrm>
                  <a:off x="3857" y="1848"/>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grpSp>
          <p:sp>
            <p:nvSpPr>
              <p:cNvPr id="13" name="Text Box 57">
                <a:extLst>
                  <a:ext uri="{FF2B5EF4-FFF2-40B4-BE49-F238E27FC236}">
                    <a16:creationId xmlns:a16="http://schemas.microsoft.com/office/drawing/2014/main" id="{21137DF7-570D-4325-ACA2-89D0DE2999EB}"/>
                  </a:ext>
                </a:extLst>
              </p:cNvPr>
              <p:cNvSpPr txBox="1">
                <a:spLocks noChangeArrowheads="1"/>
              </p:cNvSpPr>
              <p:nvPr/>
            </p:nvSpPr>
            <p:spPr bwMode="auto">
              <a:xfrm>
                <a:off x="2313" y="2448"/>
                <a:ext cx="27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Tahoma" panose="020B0604030504040204" pitchFamily="34" charset="0"/>
                    <a:ea typeface="Tahoma" panose="020B0604030504040204" pitchFamily="34" charset="0"/>
                    <a:cs typeface="Tahoma" panose="020B0604030504040204" pitchFamily="34" charset="0"/>
                  </a:rPr>
                  <a:t>=</a:t>
                </a:r>
              </a:p>
            </p:txBody>
          </p:sp>
        </p:grpSp>
      </p:grpSp>
      <p:sp>
        <p:nvSpPr>
          <p:cNvPr id="20" name="Text Box 21">
            <a:extLst>
              <a:ext uri="{FF2B5EF4-FFF2-40B4-BE49-F238E27FC236}">
                <a16:creationId xmlns:a16="http://schemas.microsoft.com/office/drawing/2014/main" id="{58A27880-6369-42D7-8927-04D79357C27F}"/>
              </a:ext>
            </a:extLst>
          </p:cNvPr>
          <p:cNvSpPr txBox="1">
            <a:spLocks noChangeArrowheads="1"/>
          </p:cNvSpPr>
          <p:nvPr/>
        </p:nvSpPr>
        <p:spPr bwMode="auto">
          <a:xfrm>
            <a:off x="744855" y="5357089"/>
            <a:ext cx="10055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ahoma" panose="020B0604030504040204" pitchFamily="34" charset="0"/>
                <a:ea typeface="Tahoma" panose="020B0604030504040204" pitchFamily="34" charset="0"/>
                <a:cs typeface="Tahoma" panose="020B0604030504040204" pitchFamily="34" charset="0"/>
              </a:rPr>
              <a:t>b) Tỉ số phần trăm của số cây ăn quả và số cây trong vườn là:</a:t>
            </a:r>
          </a:p>
        </p:txBody>
      </p:sp>
      <p:sp>
        <p:nvSpPr>
          <p:cNvPr id="21" name="Text Box 23">
            <a:extLst>
              <a:ext uri="{FF2B5EF4-FFF2-40B4-BE49-F238E27FC236}">
                <a16:creationId xmlns:a16="http://schemas.microsoft.com/office/drawing/2014/main" id="{81E10B1F-F76A-4955-A38D-3BBB4CB9EF8D}"/>
              </a:ext>
            </a:extLst>
          </p:cNvPr>
          <p:cNvSpPr txBox="1">
            <a:spLocks noChangeArrowheads="1"/>
          </p:cNvSpPr>
          <p:nvPr/>
        </p:nvSpPr>
        <p:spPr bwMode="auto">
          <a:xfrm>
            <a:off x="1993900" y="5930568"/>
            <a:ext cx="358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D200D2"/>
                </a:solidFill>
                <a:latin typeface="Tahoma" panose="020B0604030504040204" pitchFamily="34" charset="0"/>
                <a:ea typeface="Tahoma" panose="020B0604030504040204" pitchFamily="34" charset="0"/>
                <a:cs typeface="Tahoma" panose="020B0604030504040204" pitchFamily="34" charset="0"/>
              </a:rPr>
              <a:t>100% – 54% = 46% </a:t>
            </a:r>
          </a:p>
        </p:txBody>
      </p:sp>
      <p:sp>
        <p:nvSpPr>
          <p:cNvPr id="22" name="Text Box 19">
            <a:extLst>
              <a:ext uri="{FF2B5EF4-FFF2-40B4-BE49-F238E27FC236}">
                <a16:creationId xmlns:a16="http://schemas.microsoft.com/office/drawing/2014/main" id="{D6AEB119-FCC1-4BA9-AA53-4D1C2AD4B2B7}"/>
              </a:ext>
            </a:extLst>
          </p:cNvPr>
          <p:cNvSpPr txBox="1">
            <a:spLocks noChangeArrowheads="1"/>
          </p:cNvSpPr>
          <p:nvPr/>
        </p:nvSpPr>
        <p:spPr bwMode="auto">
          <a:xfrm>
            <a:off x="9185509" y="5782590"/>
            <a:ext cx="26555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a:solidFill>
                  <a:srgbClr val="FF3300"/>
                </a:solidFill>
                <a:latin typeface="Tahoma" panose="020B0604030504040204" pitchFamily="34" charset="0"/>
                <a:ea typeface="Tahoma" panose="020B0604030504040204" pitchFamily="34" charset="0"/>
                <a:cs typeface="Tahoma" panose="020B0604030504040204" pitchFamily="34" charset="0"/>
              </a:rPr>
              <a:t>Đáp số</a:t>
            </a:r>
            <a:r>
              <a:rPr lang="en-US" altLang="en-US" sz="2400" b="1">
                <a:solidFill>
                  <a:srgbClr val="FF3300"/>
                </a:solidFill>
                <a:latin typeface="Tahoma" panose="020B0604030504040204" pitchFamily="34" charset="0"/>
                <a:ea typeface="Tahoma" panose="020B0604030504040204" pitchFamily="34" charset="0"/>
                <a:cs typeface="Tahoma" panose="020B0604030504040204" pitchFamily="34" charset="0"/>
              </a:rPr>
              <a:t>:  a. 54% </a:t>
            </a:r>
          </a:p>
          <a:p>
            <a:pPr eaLnBrk="1" hangingPunct="1">
              <a:spcBef>
                <a:spcPct val="50000"/>
              </a:spcBef>
            </a:pPr>
            <a:r>
              <a:rPr lang="en-US" altLang="en-US" sz="2400" b="1">
                <a:solidFill>
                  <a:srgbClr val="FF3300"/>
                </a:solidFill>
                <a:latin typeface="Tahoma" panose="020B0604030504040204" pitchFamily="34" charset="0"/>
                <a:ea typeface="Tahoma" panose="020B0604030504040204" pitchFamily="34" charset="0"/>
                <a:cs typeface="Tahoma" panose="020B0604030504040204" pitchFamily="34" charset="0"/>
              </a:rPr>
              <a:t>               b. 46%</a:t>
            </a:r>
          </a:p>
        </p:txBody>
      </p:sp>
      <p:sp>
        <p:nvSpPr>
          <p:cNvPr id="23" name="TextBox 22">
            <a:extLst>
              <a:ext uri="{FF2B5EF4-FFF2-40B4-BE49-F238E27FC236}">
                <a16:creationId xmlns:a16="http://schemas.microsoft.com/office/drawing/2014/main" id="{A682DE49-CC8B-4C72-AC83-5A0DC4597688}"/>
              </a:ext>
            </a:extLst>
          </p:cNvPr>
          <p:cNvSpPr txBox="1"/>
          <p:nvPr/>
        </p:nvSpPr>
        <p:spPr>
          <a:xfrm>
            <a:off x="4927307" y="3758913"/>
            <a:ext cx="1416930" cy="492443"/>
          </a:xfrm>
          <a:prstGeom prst="rect">
            <a:avLst/>
          </a:prstGeom>
          <a:noFill/>
        </p:spPr>
        <p:txBody>
          <a:bodyPr wrap="square">
            <a:spAutoFit/>
          </a:bodyPr>
          <a:lstStyle/>
          <a:p>
            <a:r>
              <a:rPr lang="en-US" altLang="en-US" sz="2600" b="1">
                <a:solidFill>
                  <a:srgbClr val="C00000"/>
                </a:solidFill>
                <a:latin typeface="Times New Roman" panose="02020603050405020304" pitchFamily="18" charset="0"/>
              </a:rPr>
              <a:t>Bài giải</a:t>
            </a:r>
            <a:endParaRPr lang="en-US" sz="2600"/>
          </a:p>
        </p:txBody>
      </p:sp>
    </p:spTree>
    <p:extLst>
      <p:ext uri="{BB962C8B-B14F-4D97-AF65-F5344CB8AC3E}">
        <p14:creationId xmlns:p14="http://schemas.microsoft.com/office/powerpoint/2010/main" val="24854527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a:extLst>
              <a:ext uri="{FF2B5EF4-FFF2-40B4-BE49-F238E27FC236}">
                <a16:creationId xmlns:a16="http://schemas.microsoft.com/office/drawing/2014/main" id="{15A536E0-3398-4A79-87F1-474C83C245ED}"/>
              </a:ext>
            </a:extLst>
          </p:cNvPr>
          <p:cNvSpPr txBox="1">
            <a:spLocks noChangeArrowheads="1"/>
          </p:cNvSpPr>
          <p:nvPr/>
        </p:nvSpPr>
        <p:spPr bwMode="auto">
          <a:xfrm>
            <a:off x="8367232" y="1031557"/>
            <a:ext cx="2133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u="sng">
                <a:latin typeface="Times New Roman" panose="02020603050405020304" pitchFamily="18" charset="0"/>
                <a:cs typeface="Times New Roman" panose="02020603050405020304" pitchFamily="18" charset="0"/>
              </a:rPr>
              <a:t>Bài giải</a:t>
            </a:r>
          </a:p>
        </p:txBody>
      </p:sp>
      <p:sp>
        <p:nvSpPr>
          <p:cNvPr id="3" name="Text Box 19">
            <a:extLst>
              <a:ext uri="{FF2B5EF4-FFF2-40B4-BE49-F238E27FC236}">
                <a16:creationId xmlns:a16="http://schemas.microsoft.com/office/drawing/2014/main" id="{84D762CF-4D2E-4A19-96D2-4C71039F994B}"/>
              </a:ext>
            </a:extLst>
          </p:cNvPr>
          <p:cNvSpPr txBox="1">
            <a:spLocks noChangeArrowheads="1"/>
          </p:cNvSpPr>
          <p:nvPr/>
        </p:nvSpPr>
        <p:spPr bwMode="auto">
          <a:xfrm>
            <a:off x="8453051" y="4424876"/>
            <a:ext cx="22652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u="sng">
                <a:solidFill>
                  <a:srgbClr val="0000FF"/>
                </a:solidFill>
                <a:latin typeface="Times New Roman" panose="02020603050405020304" pitchFamily="18" charset="0"/>
                <a:cs typeface="Times New Roman" panose="02020603050405020304" pitchFamily="18" charset="0"/>
              </a:rPr>
              <a:t>Đáp số</a:t>
            </a:r>
            <a:r>
              <a:rPr lang="en-US" altLang="en-US" sz="2600" b="1">
                <a:solidFill>
                  <a:srgbClr val="0000FF"/>
                </a:solidFill>
                <a:latin typeface="Times New Roman" panose="02020603050405020304" pitchFamily="18" charset="0"/>
                <a:cs typeface="Times New Roman" panose="02020603050405020304" pitchFamily="18" charset="0"/>
              </a:rPr>
              <a:t>:  46%</a:t>
            </a:r>
          </a:p>
        </p:txBody>
      </p:sp>
      <p:sp>
        <p:nvSpPr>
          <p:cNvPr id="4" name="Text Box 20">
            <a:extLst>
              <a:ext uri="{FF2B5EF4-FFF2-40B4-BE49-F238E27FC236}">
                <a16:creationId xmlns:a16="http://schemas.microsoft.com/office/drawing/2014/main" id="{6B1E51FE-B836-4277-B3C4-B4339EE95945}"/>
              </a:ext>
            </a:extLst>
          </p:cNvPr>
          <p:cNvSpPr txBox="1">
            <a:spLocks noChangeArrowheads="1"/>
          </p:cNvSpPr>
          <p:nvPr/>
        </p:nvSpPr>
        <p:spPr bwMode="auto">
          <a:xfrm>
            <a:off x="561681" y="228600"/>
            <a:ext cx="8305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u="sng">
                <a:latin typeface="Times New Roman" panose="02020603050405020304" pitchFamily="18" charset="0"/>
                <a:cs typeface="Times New Roman" panose="02020603050405020304" pitchFamily="18" charset="0"/>
              </a:rPr>
              <a:t>Bài 3:   </a:t>
            </a:r>
          </a:p>
        </p:txBody>
      </p:sp>
      <p:sp>
        <p:nvSpPr>
          <p:cNvPr id="5" name="Text Box 23">
            <a:extLst>
              <a:ext uri="{FF2B5EF4-FFF2-40B4-BE49-F238E27FC236}">
                <a16:creationId xmlns:a16="http://schemas.microsoft.com/office/drawing/2014/main" id="{792FEF79-1E73-4E34-AC16-ED7787B2F70B}"/>
              </a:ext>
            </a:extLst>
          </p:cNvPr>
          <p:cNvSpPr txBox="1">
            <a:spLocks noChangeArrowheads="1"/>
          </p:cNvSpPr>
          <p:nvPr/>
        </p:nvSpPr>
        <p:spPr bwMode="auto">
          <a:xfrm>
            <a:off x="6662351" y="3549013"/>
            <a:ext cx="3581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solidFill>
                  <a:srgbClr val="D200D2"/>
                </a:solidFill>
                <a:latin typeface="Times New Roman" panose="02020603050405020304" pitchFamily="18" charset="0"/>
                <a:cs typeface="Times New Roman" panose="02020603050405020304" pitchFamily="18" charset="0"/>
              </a:rPr>
              <a:t>100% – 54% = 46% </a:t>
            </a:r>
          </a:p>
        </p:txBody>
      </p:sp>
      <p:sp>
        <p:nvSpPr>
          <p:cNvPr id="6" name="Title 3">
            <a:extLst>
              <a:ext uri="{FF2B5EF4-FFF2-40B4-BE49-F238E27FC236}">
                <a16:creationId xmlns:a16="http://schemas.microsoft.com/office/drawing/2014/main" id="{06A03CAB-4A70-47F0-BCD0-4A45EB744302}"/>
              </a:ext>
            </a:extLst>
          </p:cNvPr>
          <p:cNvSpPr txBox="1">
            <a:spLocks/>
          </p:cNvSpPr>
          <p:nvPr/>
        </p:nvSpPr>
        <p:spPr bwMode="auto">
          <a:xfrm>
            <a:off x="561681" y="76200"/>
            <a:ext cx="8229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00"/>
                </a:solidFill>
                <a:latin typeface="Times New Roman" panose="02020603050405020304" pitchFamily="18" charset="0"/>
                <a:cs typeface="Times New Roman" panose="02020603050405020304" pitchFamily="18" charset="0"/>
              </a:rPr>
              <a:t>b. Cách 2</a:t>
            </a:r>
          </a:p>
        </p:txBody>
      </p:sp>
      <p:sp>
        <p:nvSpPr>
          <p:cNvPr id="7" name="Line 43">
            <a:extLst>
              <a:ext uri="{FF2B5EF4-FFF2-40B4-BE49-F238E27FC236}">
                <a16:creationId xmlns:a16="http://schemas.microsoft.com/office/drawing/2014/main" id="{2A9DEB3C-75C6-4B4D-B1E0-8F6AD8A94003}"/>
              </a:ext>
            </a:extLst>
          </p:cNvPr>
          <p:cNvSpPr>
            <a:spLocks noChangeShapeType="1"/>
          </p:cNvSpPr>
          <p:nvPr/>
        </p:nvSpPr>
        <p:spPr bwMode="auto">
          <a:xfrm>
            <a:off x="6398601" y="990600"/>
            <a:ext cx="0" cy="5638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600">
              <a:latin typeface="Times New Roman" panose="02020603050405020304" pitchFamily="18" charset="0"/>
              <a:cs typeface="Times New Roman" panose="02020603050405020304" pitchFamily="18" charset="0"/>
            </a:endParaRPr>
          </a:p>
        </p:txBody>
      </p:sp>
      <p:sp>
        <p:nvSpPr>
          <p:cNvPr id="8" name="Text Box 58">
            <a:extLst>
              <a:ext uri="{FF2B5EF4-FFF2-40B4-BE49-F238E27FC236}">
                <a16:creationId xmlns:a16="http://schemas.microsoft.com/office/drawing/2014/main" id="{29F5A4DD-2993-480C-98A7-448EB82E7680}"/>
              </a:ext>
            </a:extLst>
          </p:cNvPr>
          <p:cNvSpPr txBox="1">
            <a:spLocks noChangeArrowheads="1"/>
          </p:cNvSpPr>
          <p:nvPr/>
        </p:nvSpPr>
        <p:spPr bwMode="auto">
          <a:xfrm>
            <a:off x="603321" y="1524000"/>
            <a:ext cx="56906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solidFill>
                  <a:srgbClr val="0000FF"/>
                </a:solidFill>
                <a:latin typeface="Times New Roman" panose="02020603050405020304" pitchFamily="18" charset="0"/>
                <a:cs typeface="Times New Roman" panose="02020603050405020304" pitchFamily="18" charset="0"/>
              </a:rPr>
              <a:t>b) Số cây ăn quả trong vườn cây có là:</a:t>
            </a:r>
          </a:p>
        </p:txBody>
      </p:sp>
      <p:sp>
        <p:nvSpPr>
          <p:cNvPr id="9" name="Text Box 59">
            <a:extLst>
              <a:ext uri="{FF2B5EF4-FFF2-40B4-BE49-F238E27FC236}">
                <a16:creationId xmlns:a16="http://schemas.microsoft.com/office/drawing/2014/main" id="{39133488-B5D3-4902-98E4-6BECEF3C3114}"/>
              </a:ext>
            </a:extLst>
          </p:cNvPr>
          <p:cNvSpPr txBox="1">
            <a:spLocks noChangeArrowheads="1"/>
          </p:cNvSpPr>
          <p:nvPr/>
        </p:nvSpPr>
        <p:spPr bwMode="auto">
          <a:xfrm>
            <a:off x="1705624" y="2043260"/>
            <a:ext cx="3886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cs typeface="Times New Roman" panose="02020603050405020304" pitchFamily="18" charset="0"/>
              </a:rPr>
              <a:t>1000 – 540 = 460 (cây)</a:t>
            </a:r>
          </a:p>
        </p:txBody>
      </p:sp>
      <p:sp>
        <p:nvSpPr>
          <p:cNvPr id="10" name="Text Box 60">
            <a:extLst>
              <a:ext uri="{FF2B5EF4-FFF2-40B4-BE49-F238E27FC236}">
                <a16:creationId xmlns:a16="http://schemas.microsoft.com/office/drawing/2014/main" id="{69E39CC5-700E-4CA5-BD7D-8B1D0A15B6B7}"/>
              </a:ext>
            </a:extLst>
          </p:cNvPr>
          <p:cNvSpPr txBox="1">
            <a:spLocks noChangeArrowheads="1"/>
          </p:cNvSpPr>
          <p:nvPr/>
        </p:nvSpPr>
        <p:spPr bwMode="auto">
          <a:xfrm>
            <a:off x="896532" y="2497936"/>
            <a:ext cx="528744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solidFill>
                  <a:srgbClr val="0000FF"/>
                </a:solidFill>
                <a:latin typeface="Times New Roman" panose="02020603050405020304" pitchFamily="18" charset="0"/>
                <a:cs typeface="Times New Roman" panose="02020603050405020304" pitchFamily="18" charset="0"/>
              </a:rPr>
              <a:t>Tỉ số phần trăm của số cây ăn quả và số cây trong vườn là:</a:t>
            </a:r>
          </a:p>
        </p:txBody>
      </p:sp>
      <p:grpSp>
        <p:nvGrpSpPr>
          <p:cNvPr id="11" name="Group 62">
            <a:extLst>
              <a:ext uri="{FF2B5EF4-FFF2-40B4-BE49-F238E27FC236}">
                <a16:creationId xmlns:a16="http://schemas.microsoft.com/office/drawing/2014/main" id="{993FCF65-35EF-4E85-ACF8-BF5409C126BF}"/>
              </a:ext>
            </a:extLst>
          </p:cNvPr>
          <p:cNvGrpSpPr>
            <a:grpSpLocks/>
          </p:cNvGrpSpPr>
          <p:nvPr/>
        </p:nvGrpSpPr>
        <p:grpSpPr bwMode="auto">
          <a:xfrm>
            <a:off x="1328351" y="3376294"/>
            <a:ext cx="5181600" cy="911225"/>
            <a:chOff x="768" y="2352"/>
            <a:chExt cx="3264" cy="574"/>
          </a:xfrm>
        </p:grpSpPr>
        <p:sp>
          <p:nvSpPr>
            <p:cNvPr id="12" name="Text Box 63">
              <a:extLst>
                <a:ext uri="{FF2B5EF4-FFF2-40B4-BE49-F238E27FC236}">
                  <a16:creationId xmlns:a16="http://schemas.microsoft.com/office/drawing/2014/main" id="{253BE152-F694-4CDB-9BAA-886594D9C12F}"/>
                </a:ext>
              </a:extLst>
            </p:cNvPr>
            <p:cNvSpPr txBox="1">
              <a:spLocks noChangeArrowheads="1"/>
            </p:cNvSpPr>
            <p:nvPr/>
          </p:nvSpPr>
          <p:spPr bwMode="auto">
            <a:xfrm>
              <a:off x="3072" y="2448"/>
              <a:ext cx="96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cs typeface="Times New Roman" panose="02020603050405020304" pitchFamily="18" charset="0"/>
                </a:rPr>
                <a:t>46%</a:t>
              </a:r>
            </a:p>
          </p:txBody>
        </p:sp>
        <p:sp>
          <p:nvSpPr>
            <p:cNvPr id="13" name="Text Box 64">
              <a:extLst>
                <a:ext uri="{FF2B5EF4-FFF2-40B4-BE49-F238E27FC236}">
                  <a16:creationId xmlns:a16="http://schemas.microsoft.com/office/drawing/2014/main" id="{BF2E1F3C-42D2-41EA-9619-AD886415F1FC}"/>
                </a:ext>
              </a:extLst>
            </p:cNvPr>
            <p:cNvSpPr txBox="1">
              <a:spLocks noChangeArrowheads="1"/>
            </p:cNvSpPr>
            <p:nvPr/>
          </p:nvSpPr>
          <p:spPr bwMode="auto">
            <a:xfrm>
              <a:off x="2880" y="2448"/>
              <a:ext cx="23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Times New Roman" panose="02020603050405020304" pitchFamily="18" charset="0"/>
                  <a:cs typeface="Times New Roman" panose="02020603050405020304" pitchFamily="18" charset="0"/>
                </a:rPr>
                <a:t>=</a:t>
              </a:r>
            </a:p>
          </p:txBody>
        </p:sp>
        <p:grpSp>
          <p:nvGrpSpPr>
            <p:cNvPr id="14" name="Group 65">
              <a:extLst>
                <a:ext uri="{FF2B5EF4-FFF2-40B4-BE49-F238E27FC236}">
                  <a16:creationId xmlns:a16="http://schemas.microsoft.com/office/drawing/2014/main" id="{F8188500-3622-48A3-A61B-3F9BABC675CF}"/>
                </a:ext>
              </a:extLst>
            </p:cNvPr>
            <p:cNvGrpSpPr>
              <a:grpSpLocks/>
            </p:cNvGrpSpPr>
            <p:nvPr/>
          </p:nvGrpSpPr>
          <p:grpSpPr bwMode="auto">
            <a:xfrm>
              <a:off x="2448" y="2352"/>
              <a:ext cx="528" cy="574"/>
              <a:chOff x="3840" y="1632"/>
              <a:chExt cx="528" cy="574"/>
            </a:xfrm>
          </p:grpSpPr>
          <p:sp>
            <p:nvSpPr>
              <p:cNvPr id="22" name="Text Box 66">
                <a:extLst>
                  <a:ext uri="{FF2B5EF4-FFF2-40B4-BE49-F238E27FC236}">
                    <a16:creationId xmlns:a16="http://schemas.microsoft.com/office/drawing/2014/main" id="{6F3BD569-71DD-46C5-A316-818D4E401C8E}"/>
                  </a:ext>
                </a:extLst>
              </p:cNvPr>
              <p:cNvSpPr txBox="1">
                <a:spLocks noChangeArrowheads="1"/>
              </p:cNvSpPr>
              <p:nvPr/>
            </p:nvSpPr>
            <p:spPr bwMode="auto">
              <a:xfrm>
                <a:off x="3936" y="1632"/>
                <a:ext cx="432" cy="310"/>
              </a:xfrm>
              <a:prstGeom prst="rect">
                <a:avLst/>
              </a:prstGeom>
              <a:noFill/>
              <a:ln w="9525">
                <a:noFill/>
                <a:miter lim="800000"/>
                <a:headEnd/>
                <a:tailEnd/>
              </a:ln>
            </p:spPr>
            <p:txBody>
              <a:bodyPr>
                <a:spAutoFit/>
              </a:bodyPr>
              <a:lstStyle/>
              <a:p>
                <a:pPr eaLnBrk="1" hangingPunct="1">
                  <a:spcBef>
                    <a:spcPct val="50000"/>
                  </a:spcBef>
                  <a:defRPr/>
                </a:pPr>
                <a:r>
                  <a:rPr lang="en-US" sz="2600" b="1" dirty="0">
                    <a:latin typeface="Times New Roman" panose="02020603050405020304" pitchFamily="18" charset="0"/>
                    <a:cs typeface="Times New Roman" panose="02020603050405020304" pitchFamily="18" charset="0"/>
                  </a:rPr>
                  <a:t>46 </a:t>
                </a:r>
              </a:p>
            </p:txBody>
          </p:sp>
          <p:sp>
            <p:nvSpPr>
              <p:cNvPr id="23" name="Text Box 67">
                <a:extLst>
                  <a:ext uri="{FF2B5EF4-FFF2-40B4-BE49-F238E27FC236}">
                    <a16:creationId xmlns:a16="http://schemas.microsoft.com/office/drawing/2014/main" id="{E412948A-2660-4BB9-95F5-54688AFC42CC}"/>
                  </a:ext>
                </a:extLst>
              </p:cNvPr>
              <p:cNvSpPr txBox="1">
                <a:spLocks noChangeArrowheads="1"/>
              </p:cNvSpPr>
              <p:nvPr/>
            </p:nvSpPr>
            <p:spPr bwMode="auto">
              <a:xfrm>
                <a:off x="3840" y="1896"/>
                <a:ext cx="528" cy="310"/>
              </a:xfrm>
              <a:prstGeom prst="rect">
                <a:avLst/>
              </a:prstGeom>
              <a:noFill/>
              <a:ln w="9525">
                <a:noFill/>
                <a:miter lim="800000"/>
                <a:headEnd/>
                <a:tailEnd/>
              </a:ln>
            </p:spPr>
            <p:txBody>
              <a:bodyPr>
                <a:spAutoFit/>
              </a:bodyPr>
              <a:lstStyle/>
              <a:p>
                <a:pPr eaLnBrk="1" hangingPunct="1">
                  <a:spcBef>
                    <a:spcPct val="50000"/>
                  </a:spcBef>
                  <a:defRPr/>
                </a:pPr>
                <a:r>
                  <a:rPr lang="en-US" sz="2600" b="1" dirty="0">
                    <a:latin typeface="Times New Roman" panose="02020603050405020304" pitchFamily="18" charset="0"/>
                    <a:cs typeface="Times New Roman" panose="02020603050405020304" pitchFamily="18" charset="0"/>
                  </a:rPr>
                  <a:t> 100 </a:t>
                </a:r>
              </a:p>
            </p:txBody>
          </p:sp>
          <p:sp>
            <p:nvSpPr>
              <p:cNvPr id="24" name="Line 68">
                <a:extLst>
                  <a:ext uri="{FF2B5EF4-FFF2-40B4-BE49-F238E27FC236}">
                    <a16:creationId xmlns:a16="http://schemas.microsoft.com/office/drawing/2014/main" id="{068604AE-943B-4D5F-870F-356BEC9CF3A9}"/>
                  </a:ext>
                </a:extLst>
              </p:cNvPr>
              <p:cNvSpPr>
                <a:spLocks noChangeShapeType="1"/>
              </p:cNvSpPr>
              <p:nvPr/>
            </p:nvSpPr>
            <p:spPr bwMode="auto">
              <a:xfrm>
                <a:off x="3936" y="1896"/>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600">
                  <a:latin typeface="Times New Roman" panose="02020603050405020304" pitchFamily="18" charset="0"/>
                  <a:cs typeface="Times New Roman" panose="02020603050405020304" pitchFamily="18" charset="0"/>
                </a:endParaRPr>
              </a:p>
            </p:txBody>
          </p:sp>
        </p:grpSp>
        <p:grpSp>
          <p:nvGrpSpPr>
            <p:cNvPr id="15" name="Group 69">
              <a:extLst>
                <a:ext uri="{FF2B5EF4-FFF2-40B4-BE49-F238E27FC236}">
                  <a16:creationId xmlns:a16="http://schemas.microsoft.com/office/drawing/2014/main" id="{7F17C29E-E2B5-42A9-9169-14F743FF3F75}"/>
                </a:ext>
              </a:extLst>
            </p:cNvPr>
            <p:cNvGrpSpPr>
              <a:grpSpLocks/>
            </p:cNvGrpSpPr>
            <p:nvPr/>
          </p:nvGrpSpPr>
          <p:grpSpPr bwMode="auto">
            <a:xfrm>
              <a:off x="768" y="2352"/>
              <a:ext cx="1781" cy="562"/>
              <a:chOff x="768" y="2352"/>
              <a:chExt cx="1781" cy="562"/>
            </a:xfrm>
          </p:grpSpPr>
          <p:sp>
            <p:nvSpPr>
              <p:cNvPr id="16" name="Text Box 70">
                <a:extLst>
                  <a:ext uri="{FF2B5EF4-FFF2-40B4-BE49-F238E27FC236}">
                    <a16:creationId xmlns:a16="http://schemas.microsoft.com/office/drawing/2014/main" id="{B2FEE2D4-53E5-4C73-8C31-D78BAE9F86C2}"/>
                  </a:ext>
                </a:extLst>
              </p:cNvPr>
              <p:cNvSpPr txBox="1">
                <a:spLocks noChangeArrowheads="1"/>
              </p:cNvSpPr>
              <p:nvPr/>
            </p:nvSpPr>
            <p:spPr bwMode="auto">
              <a:xfrm>
                <a:off x="768" y="2448"/>
                <a:ext cx="124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cs typeface="Times New Roman" panose="02020603050405020304" pitchFamily="18" charset="0"/>
                  </a:rPr>
                  <a:t>460 : 1000 =</a:t>
                </a:r>
              </a:p>
            </p:txBody>
          </p:sp>
          <p:grpSp>
            <p:nvGrpSpPr>
              <p:cNvPr id="17" name="Group 71">
                <a:extLst>
                  <a:ext uri="{FF2B5EF4-FFF2-40B4-BE49-F238E27FC236}">
                    <a16:creationId xmlns:a16="http://schemas.microsoft.com/office/drawing/2014/main" id="{6CAC1F4F-23AF-4BA0-90BA-0CF1AA9F9159}"/>
                  </a:ext>
                </a:extLst>
              </p:cNvPr>
              <p:cNvGrpSpPr>
                <a:grpSpLocks/>
              </p:cNvGrpSpPr>
              <p:nvPr/>
            </p:nvGrpSpPr>
            <p:grpSpPr bwMode="auto">
              <a:xfrm>
                <a:off x="1831" y="2352"/>
                <a:ext cx="624" cy="562"/>
                <a:chOff x="3886" y="1632"/>
                <a:chExt cx="528" cy="562"/>
              </a:xfrm>
            </p:grpSpPr>
            <p:sp>
              <p:nvSpPr>
                <p:cNvPr id="19" name="Text Box 72">
                  <a:extLst>
                    <a:ext uri="{FF2B5EF4-FFF2-40B4-BE49-F238E27FC236}">
                      <a16:creationId xmlns:a16="http://schemas.microsoft.com/office/drawing/2014/main" id="{C558CD22-B628-402B-B63B-69D3BB54025D}"/>
                    </a:ext>
                  </a:extLst>
                </p:cNvPr>
                <p:cNvSpPr txBox="1">
                  <a:spLocks noChangeArrowheads="1"/>
                </p:cNvSpPr>
                <p:nvPr/>
              </p:nvSpPr>
              <p:spPr bwMode="auto">
                <a:xfrm>
                  <a:off x="3936" y="1632"/>
                  <a:ext cx="432" cy="310"/>
                </a:xfrm>
                <a:prstGeom prst="rect">
                  <a:avLst/>
                </a:prstGeom>
                <a:noFill/>
                <a:ln w="9525">
                  <a:noFill/>
                  <a:miter lim="800000"/>
                  <a:headEnd/>
                  <a:tailEnd/>
                </a:ln>
              </p:spPr>
              <p:txBody>
                <a:bodyPr>
                  <a:spAutoFit/>
                </a:bodyPr>
                <a:lstStyle/>
                <a:p>
                  <a:pPr eaLnBrk="1" hangingPunct="1">
                    <a:spcBef>
                      <a:spcPct val="50000"/>
                    </a:spcBef>
                    <a:defRPr/>
                  </a:pPr>
                  <a:r>
                    <a:rPr lang="en-US" sz="2600" b="1" dirty="0">
                      <a:latin typeface="Times New Roman" panose="02020603050405020304" pitchFamily="18" charset="0"/>
                      <a:cs typeface="Times New Roman" panose="02020603050405020304" pitchFamily="18" charset="0"/>
                    </a:rPr>
                    <a:t>460 </a:t>
                  </a:r>
                </a:p>
              </p:txBody>
            </p:sp>
            <p:sp>
              <p:nvSpPr>
                <p:cNvPr id="20" name="Text Box 73">
                  <a:extLst>
                    <a:ext uri="{FF2B5EF4-FFF2-40B4-BE49-F238E27FC236}">
                      <a16:creationId xmlns:a16="http://schemas.microsoft.com/office/drawing/2014/main" id="{ECB82D57-8D61-4CF6-8028-ADA5103230F2}"/>
                    </a:ext>
                  </a:extLst>
                </p:cNvPr>
                <p:cNvSpPr txBox="1">
                  <a:spLocks noChangeArrowheads="1"/>
                </p:cNvSpPr>
                <p:nvPr/>
              </p:nvSpPr>
              <p:spPr bwMode="auto">
                <a:xfrm>
                  <a:off x="3886" y="1632"/>
                  <a:ext cx="528"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cs typeface="Times New Roman" panose="02020603050405020304" pitchFamily="18" charset="0"/>
                    </a:rPr>
                    <a:t>  1000 </a:t>
                  </a:r>
                </a:p>
              </p:txBody>
            </p:sp>
            <p:sp>
              <p:nvSpPr>
                <p:cNvPr id="21" name="Line 74">
                  <a:extLst>
                    <a:ext uri="{FF2B5EF4-FFF2-40B4-BE49-F238E27FC236}">
                      <a16:creationId xmlns:a16="http://schemas.microsoft.com/office/drawing/2014/main" id="{F393DDFD-CE93-4A96-AF20-CF96404B81A0}"/>
                    </a:ext>
                  </a:extLst>
                </p:cNvPr>
                <p:cNvSpPr>
                  <a:spLocks noChangeShapeType="1"/>
                </p:cNvSpPr>
                <p:nvPr/>
              </p:nvSpPr>
              <p:spPr bwMode="auto">
                <a:xfrm>
                  <a:off x="3961" y="1902"/>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600">
                    <a:latin typeface="Times New Roman" panose="02020603050405020304" pitchFamily="18" charset="0"/>
                    <a:cs typeface="Times New Roman" panose="02020603050405020304" pitchFamily="18" charset="0"/>
                  </a:endParaRPr>
                </a:p>
              </p:txBody>
            </p:sp>
          </p:grpSp>
          <p:sp>
            <p:nvSpPr>
              <p:cNvPr id="18" name="Text Box 75">
                <a:extLst>
                  <a:ext uri="{FF2B5EF4-FFF2-40B4-BE49-F238E27FC236}">
                    <a16:creationId xmlns:a16="http://schemas.microsoft.com/office/drawing/2014/main" id="{7D235CC3-619F-41CF-AC66-85F9C718AD0C}"/>
                  </a:ext>
                </a:extLst>
              </p:cNvPr>
              <p:cNvSpPr txBox="1">
                <a:spLocks noChangeArrowheads="1"/>
              </p:cNvSpPr>
              <p:nvPr/>
            </p:nvSpPr>
            <p:spPr bwMode="auto">
              <a:xfrm>
                <a:off x="2313" y="2448"/>
                <a:ext cx="23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Times New Roman" panose="02020603050405020304" pitchFamily="18" charset="0"/>
                    <a:cs typeface="Times New Roman" panose="02020603050405020304" pitchFamily="18" charset="0"/>
                  </a:rPr>
                  <a:t>=</a:t>
                </a:r>
              </a:p>
            </p:txBody>
          </p:sp>
        </p:grpSp>
      </p:grpSp>
      <p:sp>
        <p:nvSpPr>
          <p:cNvPr id="25" name="Text Box 76">
            <a:extLst>
              <a:ext uri="{FF2B5EF4-FFF2-40B4-BE49-F238E27FC236}">
                <a16:creationId xmlns:a16="http://schemas.microsoft.com/office/drawing/2014/main" id="{5F680CE2-19A9-40FF-B319-1A11B78DA254}"/>
              </a:ext>
            </a:extLst>
          </p:cNvPr>
          <p:cNvSpPr txBox="1">
            <a:spLocks noChangeArrowheads="1"/>
          </p:cNvSpPr>
          <p:nvPr/>
        </p:nvSpPr>
        <p:spPr bwMode="auto">
          <a:xfrm>
            <a:off x="3471765" y="4421899"/>
            <a:ext cx="3657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u="sng">
                <a:latin typeface="Times New Roman" panose="02020603050405020304" pitchFamily="18" charset="0"/>
                <a:cs typeface="Times New Roman" panose="02020603050405020304" pitchFamily="18" charset="0"/>
              </a:rPr>
              <a:t>Đáp số</a:t>
            </a:r>
            <a:r>
              <a:rPr lang="en-US" altLang="en-US" sz="2600" b="1">
                <a:latin typeface="Times New Roman" panose="02020603050405020304" pitchFamily="18" charset="0"/>
                <a:cs typeface="Times New Roman" panose="02020603050405020304" pitchFamily="18" charset="0"/>
              </a:rPr>
              <a:t>:  46%</a:t>
            </a:r>
          </a:p>
        </p:txBody>
      </p:sp>
      <p:sp>
        <p:nvSpPr>
          <p:cNvPr id="26" name="Text Box 77">
            <a:extLst>
              <a:ext uri="{FF2B5EF4-FFF2-40B4-BE49-F238E27FC236}">
                <a16:creationId xmlns:a16="http://schemas.microsoft.com/office/drawing/2014/main" id="{9EDC8298-05C9-4C84-934D-B6164D94FDD2}"/>
              </a:ext>
            </a:extLst>
          </p:cNvPr>
          <p:cNvSpPr txBox="1">
            <a:spLocks noChangeArrowheads="1"/>
          </p:cNvSpPr>
          <p:nvPr/>
        </p:nvSpPr>
        <p:spPr bwMode="auto">
          <a:xfrm>
            <a:off x="2366865" y="987743"/>
            <a:ext cx="2209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u="sng">
                <a:latin typeface="Times New Roman" panose="02020603050405020304" pitchFamily="18" charset="0"/>
                <a:cs typeface="Times New Roman" panose="02020603050405020304" pitchFamily="18" charset="0"/>
              </a:rPr>
              <a:t>Bài giải</a:t>
            </a:r>
          </a:p>
        </p:txBody>
      </p:sp>
    </p:spTree>
    <p:extLst>
      <p:ext uri="{BB962C8B-B14F-4D97-AF65-F5344CB8AC3E}">
        <p14:creationId xmlns:p14="http://schemas.microsoft.com/office/powerpoint/2010/main" val="14987713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par>
                                <p:cTn id="19" presetID="4"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ox(i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ox(in)">
                                      <p:cBhvr>
                                        <p:cTn id="36" dur="500"/>
                                        <p:tgtEl>
                                          <p:spTgt spid="2"/>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P spid="9" grpId="0"/>
      <p:bldP spid="10"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1"/>
          <p:cNvSpPr txBox="1"/>
          <p:nvPr/>
        </p:nvSpPr>
        <p:spPr bwMode="auto">
          <a:xfrm>
            <a:off x="5328576" y="4118564"/>
            <a:ext cx="1533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en-US" altLang="zh-CN" sz="8000">
                <a:solidFill>
                  <a:schemeClr val="tx2"/>
                </a:solidFill>
              </a:rPr>
              <a:t>04</a:t>
            </a:r>
            <a:endParaRPr lang="zh-CN" altLang="en-US" sz="8000" dirty="0">
              <a:solidFill>
                <a:schemeClr val="tx2"/>
              </a:solidFill>
            </a:endParaRPr>
          </a:p>
        </p:txBody>
      </p:sp>
      <p:grpSp>
        <p:nvGrpSpPr>
          <p:cNvPr id="7" name="组合 2">
            <a:extLst>
              <a:ext uri="{FF2B5EF4-FFF2-40B4-BE49-F238E27FC236}">
                <a16:creationId xmlns:a16="http://schemas.microsoft.com/office/drawing/2014/main" id="{C4B323E5-48D9-4AF0-A1F0-830C0CF0BFB9}"/>
              </a:ext>
            </a:extLst>
          </p:cNvPr>
          <p:cNvGrpSpPr/>
          <p:nvPr/>
        </p:nvGrpSpPr>
        <p:grpSpPr>
          <a:xfrm>
            <a:off x="2382775" y="2137445"/>
            <a:ext cx="7588636" cy="1015999"/>
            <a:chOff x="2538591" y="1678450"/>
            <a:chExt cx="3946621" cy="1015999"/>
          </a:xfrm>
        </p:grpSpPr>
        <p:sp>
          <p:nvSpPr>
            <p:cNvPr id="8" name="文本框 3">
              <a:extLst>
                <a:ext uri="{FF2B5EF4-FFF2-40B4-BE49-F238E27FC236}">
                  <a16:creationId xmlns:a16="http://schemas.microsoft.com/office/drawing/2014/main" id="{09460B6B-2E9E-435E-A6C7-27E9AD9B25C6}"/>
                </a:ext>
              </a:extLst>
            </p:cNvPr>
            <p:cNvSpPr txBox="1"/>
            <p:nvPr/>
          </p:nvSpPr>
          <p:spPr>
            <a:xfrm>
              <a:off x="2538591" y="1678450"/>
              <a:ext cx="3945223" cy="1015663"/>
            </a:xfrm>
            <a:prstGeom prst="rect">
              <a:avLst/>
            </a:prstGeom>
            <a:noFill/>
          </p:spPr>
          <p:txBody>
            <a:bodyPr wrap="square" rtlCol="0">
              <a:spAutoFit/>
            </a:bodyPr>
            <a:lstStyle/>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VẬN DỤNG</a:t>
              </a:r>
              <a:endParaRPr lang="zh-CN" altLang="en-US" sz="6000" b="1" dirty="0">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cs typeface="Tahoma" panose="020B0604030504040204" pitchFamily="34" charset="0"/>
                <a:sym typeface="+mn-lt"/>
              </a:endParaRPr>
            </a:p>
          </p:txBody>
        </p:sp>
        <p:sp>
          <p:nvSpPr>
            <p:cNvPr id="9" name="文本框 42">
              <a:extLst>
                <a:ext uri="{FF2B5EF4-FFF2-40B4-BE49-F238E27FC236}">
                  <a16:creationId xmlns:a16="http://schemas.microsoft.com/office/drawing/2014/main" id="{BF3B8795-B81B-4FBE-95AC-1E8BAA69ED62}"/>
                </a:ext>
              </a:extLst>
            </p:cNvPr>
            <p:cNvSpPr txBox="1"/>
            <p:nvPr/>
          </p:nvSpPr>
          <p:spPr>
            <a:xfrm>
              <a:off x="2539989" y="1678786"/>
              <a:ext cx="3945223" cy="1015663"/>
            </a:xfrm>
            <a:prstGeom prst="rect">
              <a:avLst/>
            </a:prstGeom>
            <a:noFill/>
          </p:spPr>
          <p:txBody>
            <a:bodyPr wrap="square" rtlCol="0">
              <a:spAutoFit/>
            </a:bodyPr>
            <a:lstStyle/>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VẬN DỤNG</a:t>
              </a:r>
            </a:p>
          </p:txBody>
        </p:sp>
      </p:grpSp>
    </p:spTree>
    <p:extLst>
      <p:ext uri="{BB962C8B-B14F-4D97-AF65-F5344CB8AC3E}">
        <p14:creationId xmlns:p14="http://schemas.microsoft.com/office/powerpoint/2010/main" val="4076721412"/>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1"/>
          <p:cNvSpPr txBox="1"/>
          <p:nvPr/>
        </p:nvSpPr>
        <p:spPr bwMode="auto">
          <a:xfrm>
            <a:off x="5328576" y="4118564"/>
            <a:ext cx="1533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en-US" altLang="zh-CN" sz="8000" dirty="0">
                <a:solidFill>
                  <a:schemeClr val="tx2"/>
                </a:solidFill>
              </a:rPr>
              <a:t>01</a:t>
            </a:r>
            <a:endParaRPr lang="zh-CN" altLang="en-US" sz="8000" dirty="0">
              <a:solidFill>
                <a:schemeClr val="tx2"/>
              </a:solidFill>
            </a:endParaRPr>
          </a:p>
        </p:txBody>
      </p:sp>
      <p:grpSp>
        <p:nvGrpSpPr>
          <p:cNvPr id="7" name="组合 2">
            <a:extLst>
              <a:ext uri="{FF2B5EF4-FFF2-40B4-BE49-F238E27FC236}">
                <a16:creationId xmlns:a16="http://schemas.microsoft.com/office/drawing/2014/main" id="{C4B323E5-48D9-4AF0-A1F0-830C0CF0BFB9}"/>
              </a:ext>
            </a:extLst>
          </p:cNvPr>
          <p:cNvGrpSpPr/>
          <p:nvPr/>
        </p:nvGrpSpPr>
        <p:grpSpPr>
          <a:xfrm>
            <a:off x="2382777" y="2137445"/>
            <a:ext cx="7585945" cy="1023870"/>
            <a:chOff x="2538591" y="1678450"/>
            <a:chExt cx="3945223" cy="1023870"/>
          </a:xfrm>
        </p:grpSpPr>
        <p:sp>
          <p:nvSpPr>
            <p:cNvPr id="8" name="文本框 3">
              <a:extLst>
                <a:ext uri="{FF2B5EF4-FFF2-40B4-BE49-F238E27FC236}">
                  <a16:creationId xmlns:a16="http://schemas.microsoft.com/office/drawing/2014/main" id="{09460B6B-2E9E-435E-A6C7-27E9AD9B25C6}"/>
                </a:ext>
              </a:extLst>
            </p:cNvPr>
            <p:cNvSpPr txBox="1"/>
            <p:nvPr/>
          </p:nvSpPr>
          <p:spPr>
            <a:xfrm>
              <a:off x="2538591" y="1678450"/>
              <a:ext cx="3945223" cy="1015663"/>
            </a:xfrm>
            <a:prstGeom prst="rect">
              <a:avLst/>
            </a:prstGeom>
            <a:noFill/>
          </p:spPr>
          <p:txBody>
            <a:bodyPr wrap="square" rtlCol="0">
              <a:spAutoFit/>
            </a:bodyPr>
            <a:lstStyle/>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KHỞI ĐỘNG</a:t>
              </a:r>
              <a:endParaRPr lang="zh-CN" altLang="en-US" sz="6000" b="1" dirty="0">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cs typeface="Tahoma" panose="020B0604030504040204" pitchFamily="34" charset="0"/>
                <a:sym typeface="+mn-lt"/>
              </a:endParaRPr>
            </a:p>
          </p:txBody>
        </p:sp>
        <p:sp>
          <p:nvSpPr>
            <p:cNvPr id="9" name="文本框 42">
              <a:extLst>
                <a:ext uri="{FF2B5EF4-FFF2-40B4-BE49-F238E27FC236}">
                  <a16:creationId xmlns:a16="http://schemas.microsoft.com/office/drawing/2014/main" id="{BF3B8795-B81B-4FBE-95AC-1E8BAA69ED62}"/>
                </a:ext>
              </a:extLst>
            </p:cNvPr>
            <p:cNvSpPr txBox="1"/>
            <p:nvPr/>
          </p:nvSpPr>
          <p:spPr>
            <a:xfrm>
              <a:off x="2538591" y="1686657"/>
              <a:ext cx="3945223" cy="1015663"/>
            </a:xfrm>
            <a:prstGeom prst="rect">
              <a:avLst/>
            </a:prstGeom>
            <a:noFill/>
          </p:spPr>
          <p:txBody>
            <a:bodyPr wrap="square" rtlCol="0">
              <a:spAutoFit/>
            </a:bodyPr>
            <a:lstStyle/>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KHỞI ĐỘNG</a:t>
              </a:r>
            </a:p>
          </p:txBody>
        </p:sp>
      </p:grpSp>
    </p:spTree>
    <p:extLst>
      <p:ext uri="{BB962C8B-B14F-4D97-AF65-F5344CB8AC3E}">
        <p14:creationId xmlns:p14="http://schemas.microsoft.com/office/powerpoint/2010/main" val="90665673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id="{A13C7D4B-81EF-4A83-8CA8-266DE034E828}"/>
              </a:ext>
            </a:extLst>
          </p:cNvPr>
          <p:cNvGrpSpPr/>
          <p:nvPr/>
        </p:nvGrpSpPr>
        <p:grpSpPr>
          <a:xfrm>
            <a:off x="2557024" y="1060485"/>
            <a:ext cx="7585952" cy="1938992"/>
            <a:chOff x="2596714" y="3304050"/>
            <a:chExt cx="3945224" cy="1938992"/>
          </a:xfrm>
        </p:grpSpPr>
        <p:sp>
          <p:nvSpPr>
            <p:cNvPr id="3" name="文本框 3">
              <a:extLst>
                <a:ext uri="{FF2B5EF4-FFF2-40B4-BE49-F238E27FC236}">
                  <a16:creationId xmlns:a16="http://schemas.microsoft.com/office/drawing/2014/main" id="{1B46322E-9888-44DE-899A-2DD057B182C3}"/>
                </a:ext>
              </a:extLst>
            </p:cNvPr>
            <p:cNvSpPr txBox="1"/>
            <p:nvPr/>
          </p:nvSpPr>
          <p:spPr>
            <a:xfrm>
              <a:off x="2596715" y="3304050"/>
              <a:ext cx="3945223" cy="1938992"/>
            </a:xfrm>
            <a:prstGeom prst="rect">
              <a:avLst/>
            </a:prstGeom>
            <a:noFill/>
          </p:spPr>
          <p:txBody>
            <a:bodyPr wrap="square" rtlCol="0">
              <a:spAutoFit/>
            </a:bodyPr>
            <a:lstStyle/>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Cách viết tỉ số dưới dạng phần trăm?</a:t>
              </a:r>
              <a:endParaRPr lang="zh-CN" altLang="en-US" sz="6000" b="1" dirty="0">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cs typeface="Tahoma" panose="020B0604030504040204" pitchFamily="34" charset="0"/>
                <a:sym typeface="+mn-lt"/>
              </a:endParaRPr>
            </a:p>
          </p:txBody>
        </p:sp>
        <p:sp>
          <p:nvSpPr>
            <p:cNvPr id="4" name="文本框 42">
              <a:extLst>
                <a:ext uri="{FF2B5EF4-FFF2-40B4-BE49-F238E27FC236}">
                  <a16:creationId xmlns:a16="http://schemas.microsoft.com/office/drawing/2014/main" id="{2D0DFC5A-3181-44F1-BFA9-7373E9CFDDAD}"/>
                </a:ext>
              </a:extLst>
            </p:cNvPr>
            <p:cNvSpPr txBox="1"/>
            <p:nvPr/>
          </p:nvSpPr>
          <p:spPr>
            <a:xfrm>
              <a:off x="2596714" y="3304050"/>
              <a:ext cx="3945223" cy="1938992"/>
            </a:xfrm>
            <a:prstGeom prst="rect">
              <a:avLst/>
            </a:prstGeom>
            <a:noFill/>
          </p:spPr>
          <p:txBody>
            <a:bodyPr wrap="square" rtlCol="0">
              <a:spAutoFit/>
            </a:bodyPr>
            <a:lstStyle/>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Cách viết tỉ số dưới dạng phần trăm?</a:t>
              </a:r>
            </a:p>
          </p:txBody>
        </p:sp>
      </p:grpSp>
      <p:grpSp>
        <p:nvGrpSpPr>
          <p:cNvPr id="5" name="组合 2">
            <a:extLst>
              <a:ext uri="{FF2B5EF4-FFF2-40B4-BE49-F238E27FC236}">
                <a16:creationId xmlns:a16="http://schemas.microsoft.com/office/drawing/2014/main" id="{61C4C52F-4801-41DF-907B-672B2083C7B3}"/>
              </a:ext>
            </a:extLst>
          </p:cNvPr>
          <p:cNvGrpSpPr/>
          <p:nvPr/>
        </p:nvGrpSpPr>
        <p:grpSpPr>
          <a:xfrm>
            <a:off x="951746" y="3548116"/>
            <a:ext cx="10620493" cy="1200330"/>
            <a:chOff x="2596715" y="3304049"/>
            <a:chExt cx="3945223" cy="1200330"/>
          </a:xfrm>
        </p:grpSpPr>
        <p:sp>
          <p:nvSpPr>
            <p:cNvPr id="6" name="文本框 3">
              <a:extLst>
                <a:ext uri="{FF2B5EF4-FFF2-40B4-BE49-F238E27FC236}">
                  <a16:creationId xmlns:a16="http://schemas.microsoft.com/office/drawing/2014/main" id="{3A392C4C-78ED-4C32-B328-7F6A555EAED5}"/>
                </a:ext>
              </a:extLst>
            </p:cNvPr>
            <p:cNvSpPr txBox="1"/>
            <p:nvPr/>
          </p:nvSpPr>
          <p:spPr>
            <a:xfrm>
              <a:off x="2596715" y="3304050"/>
              <a:ext cx="3945223" cy="1200329"/>
            </a:xfrm>
            <a:prstGeom prst="rect">
              <a:avLst/>
            </a:prstGeom>
            <a:noFill/>
          </p:spPr>
          <p:txBody>
            <a:bodyPr wrap="square" rtlCol="0">
              <a:spAutoFit/>
            </a:bodyPr>
            <a:lstStyle/>
            <a:p>
              <a:pPr algn="ctr"/>
              <a:r>
                <a:rPr lang="en-US" altLang="zh-CN" sz="36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Bước 1: Viết tỉ số dưới dạng phân số có </a:t>
              </a:r>
            </a:p>
            <a:p>
              <a:pPr algn="ctr"/>
              <a:r>
                <a:rPr lang="en-US" altLang="zh-CN" sz="36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mẫu số là 100</a:t>
              </a:r>
              <a:endParaRPr lang="zh-CN" altLang="en-US" sz="3600" b="1" dirty="0">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cs typeface="Tahoma" panose="020B0604030504040204" pitchFamily="34" charset="0"/>
                <a:sym typeface="+mn-lt"/>
              </a:endParaRPr>
            </a:p>
          </p:txBody>
        </p:sp>
        <p:sp>
          <p:nvSpPr>
            <p:cNvPr id="7" name="文本框 42">
              <a:extLst>
                <a:ext uri="{FF2B5EF4-FFF2-40B4-BE49-F238E27FC236}">
                  <a16:creationId xmlns:a16="http://schemas.microsoft.com/office/drawing/2014/main" id="{075292E0-6BE2-492F-AD27-7CBEA4996D18}"/>
                </a:ext>
              </a:extLst>
            </p:cNvPr>
            <p:cNvSpPr txBox="1"/>
            <p:nvPr/>
          </p:nvSpPr>
          <p:spPr>
            <a:xfrm>
              <a:off x="2596715" y="3304049"/>
              <a:ext cx="3945223" cy="1200329"/>
            </a:xfrm>
            <a:prstGeom prst="rect">
              <a:avLst/>
            </a:prstGeom>
            <a:noFill/>
          </p:spPr>
          <p:txBody>
            <a:bodyPr wrap="square" rtlCol="0">
              <a:spAutoFit/>
            </a:bodyPr>
            <a:lstStyle/>
            <a:p>
              <a:pPr algn="ctr"/>
              <a:r>
                <a:rPr lang="en-US" altLang="zh-CN" sz="3600" b="1">
                  <a:solidFill>
                    <a:srgbClr val="FF3300"/>
                  </a:solidFill>
                  <a:latin typeface="Tahoma" panose="020B0604030504040204" pitchFamily="34" charset="0"/>
                  <a:ea typeface="Tahoma" panose="020B0604030504040204" pitchFamily="34" charset="0"/>
                  <a:cs typeface="Tahoma" panose="020B0604030504040204" pitchFamily="34" charset="0"/>
                  <a:sym typeface="+mn-lt"/>
                </a:rPr>
                <a:t>Bước 1: Viết tỉ số dưới dạng phân số có </a:t>
              </a:r>
            </a:p>
            <a:p>
              <a:pPr algn="ctr"/>
              <a:r>
                <a:rPr lang="en-US" altLang="zh-CN" sz="3600" b="1">
                  <a:solidFill>
                    <a:srgbClr val="FF3300"/>
                  </a:solidFill>
                  <a:latin typeface="Tahoma" panose="020B0604030504040204" pitchFamily="34" charset="0"/>
                  <a:ea typeface="Tahoma" panose="020B0604030504040204" pitchFamily="34" charset="0"/>
                  <a:cs typeface="Tahoma" panose="020B0604030504040204" pitchFamily="34" charset="0"/>
                  <a:sym typeface="+mn-lt"/>
                </a:rPr>
                <a:t>mẫu số là 100</a:t>
              </a:r>
            </a:p>
          </p:txBody>
        </p:sp>
      </p:grpSp>
      <p:grpSp>
        <p:nvGrpSpPr>
          <p:cNvPr id="8" name="组合 2">
            <a:extLst>
              <a:ext uri="{FF2B5EF4-FFF2-40B4-BE49-F238E27FC236}">
                <a16:creationId xmlns:a16="http://schemas.microsoft.com/office/drawing/2014/main" id="{B3F9AFC4-00F5-41AF-B0CE-3081B3B77CFE}"/>
              </a:ext>
            </a:extLst>
          </p:cNvPr>
          <p:cNvGrpSpPr/>
          <p:nvPr/>
        </p:nvGrpSpPr>
        <p:grpSpPr>
          <a:xfrm>
            <a:off x="1073666" y="4909557"/>
            <a:ext cx="10620493" cy="646331"/>
            <a:chOff x="2596715" y="3304050"/>
            <a:chExt cx="3945223" cy="646331"/>
          </a:xfrm>
        </p:grpSpPr>
        <p:sp>
          <p:nvSpPr>
            <p:cNvPr id="9" name="文本框 3">
              <a:extLst>
                <a:ext uri="{FF2B5EF4-FFF2-40B4-BE49-F238E27FC236}">
                  <a16:creationId xmlns:a16="http://schemas.microsoft.com/office/drawing/2014/main" id="{B3CF3D67-FCBD-4771-A10C-9F9FBB983F6A}"/>
                </a:ext>
              </a:extLst>
            </p:cNvPr>
            <p:cNvSpPr txBox="1"/>
            <p:nvPr/>
          </p:nvSpPr>
          <p:spPr>
            <a:xfrm>
              <a:off x="2596715" y="3304050"/>
              <a:ext cx="3945223" cy="646331"/>
            </a:xfrm>
            <a:prstGeom prst="rect">
              <a:avLst/>
            </a:prstGeom>
            <a:noFill/>
          </p:spPr>
          <p:txBody>
            <a:bodyPr wrap="square" rtlCol="0">
              <a:spAutoFit/>
            </a:bodyPr>
            <a:lstStyle/>
            <a:p>
              <a:pPr algn="ctr"/>
              <a:r>
                <a:rPr lang="en-US" altLang="zh-CN" sz="36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Bước 2: Chuyển mẫu số thành kí hiệu %</a:t>
              </a:r>
              <a:endParaRPr lang="zh-CN" altLang="en-US" sz="3600" b="1" dirty="0">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cs typeface="Tahoma" panose="020B0604030504040204" pitchFamily="34" charset="0"/>
                <a:sym typeface="+mn-lt"/>
              </a:endParaRPr>
            </a:p>
          </p:txBody>
        </p:sp>
        <p:sp>
          <p:nvSpPr>
            <p:cNvPr id="10" name="文本框 42">
              <a:extLst>
                <a:ext uri="{FF2B5EF4-FFF2-40B4-BE49-F238E27FC236}">
                  <a16:creationId xmlns:a16="http://schemas.microsoft.com/office/drawing/2014/main" id="{2D6DAD8B-DC34-4638-B84E-6811A41AABF0}"/>
                </a:ext>
              </a:extLst>
            </p:cNvPr>
            <p:cNvSpPr txBox="1"/>
            <p:nvPr/>
          </p:nvSpPr>
          <p:spPr>
            <a:xfrm>
              <a:off x="2596715" y="3304050"/>
              <a:ext cx="3945223" cy="646331"/>
            </a:xfrm>
            <a:prstGeom prst="rect">
              <a:avLst/>
            </a:prstGeom>
            <a:noFill/>
          </p:spPr>
          <p:txBody>
            <a:bodyPr wrap="square" rtlCol="0">
              <a:spAutoFit/>
            </a:bodyPr>
            <a:lstStyle/>
            <a:p>
              <a:pPr algn="ctr"/>
              <a:r>
                <a:rPr lang="en-US" altLang="zh-CN" sz="3600" b="1">
                  <a:solidFill>
                    <a:srgbClr val="FF3300"/>
                  </a:solidFill>
                  <a:latin typeface="Tahoma" panose="020B0604030504040204" pitchFamily="34" charset="0"/>
                  <a:ea typeface="Tahoma" panose="020B0604030504040204" pitchFamily="34" charset="0"/>
                  <a:cs typeface="Tahoma" panose="020B0604030504040204" pitchFamily="34" charset="0"/>
                  <a:sym typeface="+mn-lt"/>
                </a:rPr>
                <a:t>Bước 2: Chuyển mẫu số thành kí hiệu %</a:t>
              </a:r>
            </a:p>
          </p:txBody>
        </p:sp>
      </p:grpSp>
    </p:spTree>
    <p:extLst>
      <p:ext uri="{BB962C8B-B14F-4D97-AF65-F5344CB8AC3E}">
        <p14:creationId xmlns:p14="http://schemas.microsoft.com/office/powerpoint/2010/main" val="34824866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1"/>
          <p:cNvSpPr txBox="1"/>
          <p:nvPr/>
        </p:nvSpPr>
        <p:spPr bwMode="auto">
          <a:xfrm>
            <a:off x="5328576" y="4118564"/>
            <a:ext cx="1533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en-US" altLang="zh-CN" sz="8000">
                <a:solidFill>
                  <a:schemeClr val="tx2"/>
                </a:solidFill>
              </a:rPr>
              <a:t>05</a:t>
            </a:r>
            <a:endParaRPr lang="zh-CN" altLang="en-US" sz="8000" dirty="0">
              <a:solidFill>
                <a:schemeClr val="tx2"/>
              </a:solidFill>
            </a:endParaRPr>
          </a:p>
        </p:txBody>
      </p:sp>
      <p:grpSp>
        <p:nvGrpSpPr>
          <p:cNvPr id="7" name="组合 2">
            <a:extLst>
              <a:ext uri="{FF2B5EF4-FFF2-40B4-BE49-F238E27FC236}">
                <a16:creationId xmlns:a16="http://schemas.microsoft.com/office/drawing/2014/main" id="{C4B323E5-48D9-4AF0-A1F0-830C0CF0BFB9}"/>
              </a:ext>
            </a:extLst>
          </p:cNvPr>
          <p:cNvGrpSpPr/>
          <p:nvPr/>
        </p:nvGrpSpPr>
        <p:grpSpPr>
          <a:xfrm>
            <a:off x="2382775" y="2137444"/>
            <a:ext cx="7585948" cy="1015664"/>
            <a:chOff x="2538591" y="1678449"/>
            <a:chExt cx="3945223" cy="1015664"/>
          </a:xfrm>
        </p:grpSpPr>
        <p:sp>
          <p:nvSpPr>
            <p:cNvPr id="8" name="文本框 3">
              <a:extLst>
                <a:ext uri="{FF2B5EF4-FFF2-40B4-BE49-F238E27FC236}">
                  <a16:creationId xmlns:a16="http://schemas.microsoft.com/office/drawing/2014/main" id="{09460B6B-2E9E-435E-A6C7-27E9AD9B25C6}"/>
                </a:ext>
              </a:extLst>
            </p:cNvPr>
            <p:cNvSpPr txBox="1"/>
            <p:nvPr/>
          </p:nvSpPr>
          <p:spPr>
            <a:xfrm>
              <a:off x="2538591" y="1678450"/>
              <a:ext cx="3945223" cy="1015663"/>
            </a:xfrm>
            <a:prstGeom prst="rect">
              <a:avLst/>
            </a:prstGeom>
            <a:noFill/>
          </p:spPr>
          <p:txBody>
            <a:bodyPr wrap="square" rtlCol="0">
              <a:spAutoFit/>
            </a:bodyPr>
            <a:lstStyle/>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THANK YOU!</a:t>
              </a:r>
              <a:endParaRPr lang="zh-CN" altLang="en-US" sz="6000" b="1" dirty="0">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cs typeface="Tahoma" panose="020B0604030504040204" pitchFamily="34" charset="0"/>
                <a:sym typeface="+mn-lt"/>
              </a:endParaRPr>
            </a:p>
          </p:txBody>
        </p:sp>
        <p:sp>
          <p:nvSpPr>
            <p:cNvPr id="9" name="文本框 42">
              <a:extLst>
                <a:ext uri="{FF2B5EF4-FFF2-40B4-BE49-F238E27FC236}">
                  <a16:creationId xmlns:a16="http://schemas.microsoft.com/office/drawing/2014/main" id="{BF3B8795-B81B-4FBE-95AC-1E8BAA69ED62}"/>
                </a:ext>
              </a:extLst>
            </p:cNvPr>
            <p:cNvSpPr txBox="1"/>
            <p:nvPr/>
          </p:nvSpPr>
          <p:spPr>
            <a:xfrm>
              <a:off x="2538591" y="1678449"/>
              <a:ext cx="3945223" cy="1015663"/>
            </a:xfrm>
            <a:prstGeom prst="rect">
              <a:avLst/>
            </a:prstGeom>
            <a:noFill/>
          </p:spPr>
          <p:txBody>
            <a:bodyPr wrap="square" rtlCol="0">
              <a:spAutoFit/>
            </a:bodyPr>
            <a:lstStyle/>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THANK YOU!</a:t>
              </a:r>
            </a:p>
          </p:txBody>
        </p:sp>
      </p:grpSp>
    </p:spTree>
    <p:extLst>
      <p:ext uri="{BB962C8B-B14F-4D97-AF65-F5344CB8AC3E}">
        <p14:creationId xmlns:p14="http://schemas.microsoft.com/office/powerpoint/2010/main" val="1549355190"/>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5574F-C45D-4B77-81C1-948F4DF47955}"/>
              </a:ext>
            </a:extLst>
          </p:cNvPr>
          <p:cNvPicPr>
            <a:picLocks noChangeAspect="1"/>
          </p:cNvPicPr>
          <p:nvPr/>
        </p:nvPicPr>
        <p:blipFill>
          <a:blip r:embed="rId4"/>
          <a:stretch>
            <a:fillRect/>
          </a:stretch>
        </p:blipFill>
        <p:spPr>
          <a:xfrm>
            <a:off x="0" y="-5405"/>
            <a:ext cx="12099636" cy="6854730"/>
          </a:xfrm>
          <a:prstGeom prst="rect">
            <a:avLst/>
          </a:prstGeom>
        </p:spPr>
      </p:pic>
      <p:pic>
        <p:nvPicPr>
          <p:cNvPr id="3075" name="Picture 3" descr="C:\Users\ADMIN\Desktop\Tai nguyen thiet ke tro choi\Bảng gỗ\canstock6432558.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7620000" y="2873152"/>
            <a:ext cx="4267200" cy="3921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24801" y="4012128"/>
            <a:ext cx="3248780" cy="1241237"/>
          </a:xfrm>
          <a:prstGeom prst="rect">
            <a:avLst/>
          </a:prstGeom>
          <a:noFill/>
        </p:spPr>
        <p:txBody>
          <a:bodyPr wrap="square" rtlCol="0">
            <a:spAutoFit/>
          </a:bodyPr>
          <a:lstStyle/>
          <a:p>
            <a:pPr algn="ctr"/>
            <a:r>
              <a:rPr lang="en-US" sz="3733" dirty="0">
                <a:solidFill>
                  <a:srgbClr val="FF0000"/>
                </a:solidFill>
                <a:latin typeface="Segoe UI Semibold" pitchFamily="34" charset="0"/>
              </a:rPr>
              <a:t>NÔNG TRẠI CỦA TÔI</a:t>
            </a:r>
          </a:p>
        </p:txBody>
      </p:sp>
      <p:pic>
        <p:nvPicPr>
          <p:cNvPr id="3076" name="Picture 4" descr="C:\Users\ADMIN\Desktop\Tai nguyen thiet ke tro choi\Bảng gỗ\bat dau.png">
            <a:hlinkClick r:id="rId7" action="ppaction://hlinksldjump"/>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753601" y="21661"/>
            <a:ext cx="2279649" cy="968939"/>
          </a:xfrm>
          <a:prstGeom prst="rect">
            <a:avLst/>
          </a:prstGeom>
          <a:noFill/>
          <a:extLst>
            <a:ext uri="{909E8E84-426E-40DD-AFC4-6F175D3DCCD1}">
              <a14:hiddenFill xmlns:a14="http://schemas.microsoft.com/office/drawing/2010/main">
                <a:solidFill>
                  <a:srgbClr val="FFFFFF"/>
                </a:solidFill>
              </a14:hiddenFill>
            </a:ext>
          </a:extLst>
        </p:spPr>
      </p:pic>
      <p:pic>
        <p:nvPicPr>
          <p:cNvPr id="6"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0450" y="6036525"/>
            <a:ext cx="812800" cy="812800"/>
          </a:xfrm>
          <a:prstGeom prst="rect">
            <a:avLst/>
          </a:prstGeom>
        </p:spPr>
      </p:pic>
    </p:spTree>
    <p:extLst>
      <p:ext uri="{BB962C8B-B14F-4D97-AF65-F5344CB8AC3E}">
        <p14:creationId xmlns:p14="http://schemas.microsoft.com/office/powerpoint/2010/main" val="13702258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365" fill="hold"/>
                                        <p:tgtEl>
                                          <p:spTgt spid="6"/>
                                        </p:tgtEl>
                                      </p:cBhvr>
                                    </p:cmd>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repeatCount="indefinite"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28CC4CF-29AC-4A75-8FD5-BD5B54C70075}"/>
              </a:ext>
            </a:extLst>
          </p:cNvPr>
          <p:cNvPicPr>
            <a:picLocks noChangeAspect="1"/>
          </p:cNvPicPr>
          <p:nvPr/>
        </p:nvPicPr>
        <p:blipFill>
          <a:blip r:embed="rId3"/>
          <a:stretch>
            <a:fillRect/>
          </a:stretch>
        </p:blipFill>
        <p:spPr>
          <a:xfrm>
            <a:off x="0" y="36119"/>
            <a:ext cx="12153675" cy="6858000"/>
          </a:xfrm>
          <a:prstGeom prst="rect">
            <a:avLst/>
          </a:prstGeom>
        </p:spPr>
      </p:pic>
      <p:pic>
        <p:nvPicPr>
          <p:cNvPr id="2" name="Picture 12" descr="C:\Users\ADMIN\Desktop\Nong trai\dep-of-vector-farm-animals (5).jpg">
            <a:extLst>
              <a:ext uri="{FF2B5EF4-FFF2-40B4-BE49-F238E27FC236}">
                <a16:creationId xmlns:a16="http://schemas.microsoft.com/office/drawing/2014/main" id="{BBC251AF-5460-4454-B425-EEC500016DA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4730618" y="2819134"/>
            <a:ext cx="1620580" cy="17055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descr="C:\Users\ADMIN\Desktop\Nong trai\bauernhof-gegenstände-43016029 (2).jpg">
            <a:extLst>
              <a:ext uri="{FF2B5EF4-FFF2-40B4-BE49-F238E27FC236}">
                <a16:creationId xmlns:a16="http://schemas.microsoft.com/office/drawing/2014/main" id="{D4531A3C-1A09-4CB0-BDEE-452929427C8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18826" y="4078915"/>
            <a:ext cx="2994876" cy="5245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C:\Users\ADMIN\Desktop\Nong trai\58fefc29c5857 (3).png">
            <a:extLst>
              <a:ext uri="{FF2B5EF4-FFF2-40B4-BE49-F238E27FC236}">
                <a16:creationId xmlns:a16="http://schemas.microsoft.com/office/drawing/2014/main" id="{687D26BB-005E-4AA3-A402-F1E2836533E6}"/>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1439144" y="4106911"/>
            <a:ext cx="825761" cy="5856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C:\Users\ADMIN\Desktop\Nong trai\58fefc29c5857 (3).png">
            <a:extLst>
              <a:ext uri="{FF2B5EF4-FFF2-40B4-BE49-F238E27FC236}">
                <a16:creationId xmlns:a16="http://schemas.microsoft.com/office/drawing/2014/main" id="{F81F7D69-1603-4D38-BFC2-4322AEF58775}"/>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575289" y="4129659"/>
            <a:ext cx="1066800" cy="7322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C:\Users\ADMIN\Desktop\Nong trai\472224296 (4).jpg">
            <a:extLst>
              <a:ext uri="{FF2B5EF4-FFF2-40B4-BE49-F238E27FC236}">
                <a16:creationId xmlns:a16="http://schemas.microsoft.com/office/drawing/2014/main" id="{6006ED08-C483-4AFC-9EAC-3B6EE48115BA}"/>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1483101" y="18300"/>
            <a:ext cx="1150600" cy="11669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1" descr="C:\Users\ADMIN\Desktop\Nong trai\472224296 (5).jpg">
            <a:extLst>
              <a:ext uri="{FF2B5EF4-FFF2-40B4-BE49-F238E27FC236}">
                <a16:creationId xmlns:a16="http://schemas.microsoft.com/office/drawing/2014/main" id="{A391C975-C55F-42D9-AEA0-FA9A294EC6DF}"/>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4034" y="36119"/>
            <a:ext cx="1225025" cy="11897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C:\Users\ADMIN\Desktop\Nong trai\58fefc29c5857 (2).png">
            <a:extLst>
              <a:ext uri="{FF2B5EF4-FFF2-40B4-BE49-F238E27FC236}">
                <a16:creationId xmlns:a16="http://schemas.microsoft.com/office/drawing/2014/main" id="{07A666B0-70E6-4884-A6BF-0CBDBDCD238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79408" y="4467617"/>
            <a:ext cx="1472082" cy="5016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ADMIN\Desktop\Nong trai\dep-of-vector-farm-animals (2).jpg">
            <a:extLst>
              <a:ext uri="{FF2B5EF4-FFF2-40B4-BE49-F238E27FC236}">
                <a16:creationId xmlns:a16="http://schemas.microsoft.com/office/drawing/2014/main" id="{BBC06C3A-9943-4D4B-AB5D-D67A1351748D}"/>
              </a:ext>
            </a:extLst>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882033" y="6188384"/>
            <a:ext cx="765275" cy="6696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Users\ADMIN\Desktop\Nong trai\dep-of-vector-farm-animals (3).jpg">
            <a:extLst>
              <a:ext uri="{FF2B5EF4-FFF2-40B4-BE49-F238E27FC236}">
                <a16:creationId xmlns:a16="http://schemas.microsoft.com/office/drawing/2014/main" id="{BE375904-74ED-48BF-A062-32941C89DB4C}"/>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10989958" y="3896586"/>
            <a:ext cx="1425571" cy="9511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9" descr="C:\Users\ADMIN\Desktop\Nong trai\472224296 (3).jpg">
            <a:extLst>
              <a:ext uri="{FF2B5EF4-FFF2-40B4-BE49-F238E27FC236}">
                <a16:creationId xmlns:a16="http://schemas.microsoft.com/office/drawing/2014/main" id="{9DCD370B-1870-4EA2-B2D1-A6F893FF25A7}"/>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2884219" y="-27751"/>
            <a:ext cx="1250813" cy="12076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Users\ADMIN\Desktop\Nong trai\dep-of-vector-farm-animals (3).jpg">
            <a:extLst>
              <a:ext uri="{FF2B5EF4-FFF2-40B4-BE49-F238E27FC236}">
                <a16:creationId xmlns:a16="http://schemas.microsoft.com/office/drawing/2014/main" id="{ADC68D56-516E-47E0-A8DA-0A5DCDD4BDE0}"/>
              </a:ext>
            </a:extLst>
          </p:cNvPr>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162541" y="3584695"/>
            <a:ext cx="1481647" cy="11435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ADMIN\Desktop\Nong trai\700_FO32939240_64b4071403327ba8edebdced5b1262a0.jpg">
            <a:extLst>
              <a:ext uri="{FF2B5EF4-FFF2-40B4-BE49-F238E27FC236}">
                <a16:creationId xmlns:a16="http://schemas.microsoft.com/office/drawing/2014/main" id="{7B288204-960A-439F-A5C7-749C75CC1ABC}"/>
              </a:ext>
            </a:extLst>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8992206" y="3671900"/>
            <a:ext cx="2305050" cy="23384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ADMIN\Desktop\Tai nguyen thiet ke tro choi\Bảng gỗ\1.jpg">
            <a:hlinkClick r:id="rId27" action="ppaction://hlinksldjump"/>
            <a:extLst>
              <a:ext uri="{FF2B5EF4-FFF2-40B4-BE49-F238E27FC236}">
                <a16:creationId xmlns:a16="http://schemas.microsoft.com/office/drawing/2014/main" id="{B3800C94-69BA-46A7-8A6E-44014108B633}"/>
              </a:ext>
            </a:extLst>
          </p:cNvPr>
          <p:cNvPicPr>
            <a:picLocks noChangeAspect="1" noChangeArrowheads="1"/>
          </p:cNvPicPr>
          <p:nvPr/>
        </p:nvPicPr>
        <p:blipFill>
          <a:blip r:embed="rId28">
            <a:extLst>
              <a:ext uri="{BEBA8EAE-BF5A-486C-A8C5-ECC9F3942E4B}">
                <a14:imgProps xmlns:a14="http://schemas.microsoft.com/office/drawing/2010/main">
                  <a14:imgLayer r:embed="rId2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9719" y="1173534"/>
            <a:ext cx="1309603" cy="13383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ADMIN\Desktop\Tai nguyen thiet ke tro choi\Bảng gỗ\2.jpg">
            <a:hlinkClick r:id="rId30" action="ppaction://hlinksldjump"/>
            <a:extLst>
              <a:ext uri="{FF2B5EF4-FFF2-40B4-BE49-F238E27FC236}">
                <a16:creationId xmlns:a16="http://schemas.microsoft.com/office/drawing/2014/main" id="{02534117-654F-4973-8B3F-292332497BE4}"/>
              </a:ext>
            </a:extLst>
          </p:cNvPr>
          <p:cNvPicPr>
            <a:picLocks noChangeAspect="1" noChangeArrowheads="1"/>
          </p:cNvPicPr>
          <p:nvPr/>
        </p:nvPicPr>
        <p:blipFill>
          <a:blip r:embed="rId31">
            <a:extLst>
              <a:ext uri="{BEBA8EAE-BF5A-486C-A8C5-ECC9F3942E4B}">
                <a14:imgProps xmlns:a14="http://schemas.microsoft.com/office/drawing/2010/main">
                  <a14:imgLayer r:embed="rId3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1530714" y="1100985"/>
            <a:ext cx="1234401" cy="13217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ADMIN\Desktop\Tai nguyen thiet ke tro choi\Bảng gỗ\3.jpg">
            <a:hlinkClick r:id="rId33" action="ppaction://hlinksldjump"/>
            <a:extLst>
              <a:ext uri="{FF2B5EF4-FFF2-40B4-BE49-F238E27FC236}">
                <a16:creationId xmlns:a16="http://schemas.microsoft.com/office/drawing/2014/main" id="{8ABDF180-77E2-4251-A839-58326FC52537}"/>
              </a:ext>
            </a:extLst>
          </p:cNvPr>
          <p:cNvPicPr>
            <a:picLocks noChangeAspect="1" noChangeArrowheads="1"/>
          </p:cNvPicPr>
          <p:nvPr/>
        </p:nvPicPr>
        <p:blipFill>
          <a:blip r:embed="rId34">
            <a:extLst>
              <a:ext uri="{BEBA8EAE-BF5A-486C-A8C5-ECC9F3942E4B}">
                <a14:imgProps xmlns:a14="http://schemas.microsoft.com/office/drawing/2010/main">
                  <a14:imgLayer r:embed="rId3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936770" y="1104219"/>
            <a:ext cx="1249899" cy="1338388"/>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a:hlinkClick r:id="rId36" action="ppaction://hlinksldjump"/>
            <a:extLst>
              <a:ext uri="{FF2B5EF4-FFF2-40B4-BE49-F238E27FC236}">
                <a16:creationId xmlns:a16="http://schemas.microsoft.com/office/drawing/2014/main" id="{7C26B1DB-FE32-4288-B800-864EE7460483}"/>
              </a:ext>
            </a:extLst>
          </p:cNvPr>
          <p:cNvSpPr/>
          <p:nvPr/>
        </p:nvSpPr>
        <p:spPr>
          <a:xfrm>
            <a:off x="8254731" y="108816"/>
            <a:ext cx="1386226" cy="73170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b="1">
                <a:solidFill>
                  <a:srgbClr val="FF0000"/>
                </a:solidFill>
                <a:latin typeface="Times New Roman" pitchFamily="18" charset="0"/>
                <a:cs typeface="Times New Roman" pitchFamily="18" charset="0"/>
              </a:rPr>
              <a:t>KIẾN THỨC MỚI</a:t>
            </a:r>
          </a:p>
        </p:txBody>
      </p:sp>
      <p:pic>
        <p:nvPicPr>
          <p:cNvPr id="4" name="Picture 15" descr="C:\Users\ADMIN\Desktop\Nong trai\bauernhof-gegenstände-43016029 (2).jpg">
            <a:extLst>
              <a:ext uri="{FF2B5EF4-FFF2-40B4-BE49-F238E27FC236}">
                <a16:creationId xmlns:a16="http://schemas.microsoft.com/office/drawing/2014/main" id="{9CC81A4A-4DD7-4F83-960B-B873400F880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8520" y="4439295"/>
            <a:ext cx="4889472" cy="14660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C:\Users\ADMIN\Desktop\Nong trai\dep-of-vector-farm-animals (4).jpg">
            <a:extLst>
              <a:ext uri="{FF2B5EF4-FFF2-40B4-BE49-F238E27FC236}">
                <a16:creationId xmlns:a16="http://schemas.microsoft.com/office/drawing/2014/main" id="{8644C2B4-C6D4-4C33-8738-86BA4A5DE6E3}"/>
              </a:ext>
            </a:extLst>
          </p:cNvPr>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24977">
            <a:off x="145150" y="4614137"/>
            <a:ext cx="2510260" cy="222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70631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3"/>
                                        </p:tgtEl>
                                        <p:attrNameLst>
                                          <p:attrName>r</p:attrName>
                                        </p:attrNameLst>
                                      </p:cBhvr>
                                    </p:animRot>
                                    <p:animRot by="-240000">
                                      <p:cBhvr>
                                        <p:cTn id="7" dur="400" fill="hold">
                                          <p:stCondLst>
                                            <p:cond delay="400"/>
                                          </p:stCondLst>
                                        </p:cTn>
                                        <p:tgtEl>
                                          <p:spTgt spid="13"/>
                                        </p:tgtEl>
                                        <p:attrNameLst>
                                          <p:attrName>r</p:attrName>
                                        </p:attrNameLst>
                                      </p:cBhvr>
                                    </p:animRot>
                                    <p:animRot by="240000">
                                      <p:cBhvr>
                                        <p:cTn id="8" dur="400" fill="hold">
                                          <p:stCondLst>
                                            <p:cond delay="800"/>
                                          </p:stCondLst>
                                        </p:cTn>
                                        <p:tgtEl>
                                          <p:spTgt spid="13"/>
                                        </p:tgtEl>
                                        <p:attrNameLst>
                                          <p:attrName>r</p:attrName>
                                        </p:attrNameLst>
                                      </p:cBhvr>
                                    </p:animRot>
                                    <p:animRot by="-240000">
                                      <p:cBhvr>
                                        <p:cTn id="9" dur="400" fill="hold">
                                          <p:stCondLst>
                                            <p:cond delay="1200"/>
                                          </p:stCondLst>
                                        </p:cTn>
                                        <p:tgtEl>
                                          <p:spTgt spid="13"/>
                                        </p:tgtEl>
                                        <p:attrNameLst>
                                          <p:attrName>r</p:attrName>
                                        </p:attrNameLst>
                                      </p:cBhvr>
                                    </p:animRot>
                                    <p:animRot by="120000">
                                      <p:cBhvr>
                                        <p:cTn id="10"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32" presetClass="emph" presetSubtype="0" repeatCount="indefinite" fill="hold" nodeType="withEffect">
                                  <p:stCondLst>
                                    <p:cond delay="0"/>
                                  </p:stCondLst>
                                  <p:childTnLst>
                                    <p:animRot by="120000">
                                      <p:cBhvr>
                                        <p:cTn id="19" dur="400" fill="hold">
                                          <p:stCondLst>
                                            <p:cond delay="0"/>
                                          </p:stCondLst>
                                        </p:cTn>
                                        <p:tgtEl>
                                          <p:spTgt spid="9"/>
                                        </p:tgtEl>
                                        <p:attrNameLst>
                                          <p:attrName>r</p:attrName>
                                        </p:attrNameLst>
                                      </p:cBhvr>
                                    </p:animRot>
                                    <p:animRot by="-240000">
                                      <p:cBhvr>
                                        <p:cTn id="20" dur="800" fill="hold">
                                          <p:stCondLst>
                                            <p:cond delay="800"/>
                                          </p:stCondLst>
                                        </p:cTn>
                                        <p:tgtEl>
                                          <p:spTgt spid="9"/>
                                        </p:tgtEl>
                                        <p:attrNameLst>
                                          <p:attrName>r</p:attrName>
                                        </p:attrNameLst>
                                      </p:cBhvr>
                                    </p:animRot>
                                    <p:animRot by="240000">
                                      <p:cBhvr>
                                        <p:cTn id="21" dur="800" fill="hold">
                                          <p:stCondLst>
                                            <p:cond delay="1600"/>
                                          </p:stCondLst>
                                        </p:cTn>
                                        <p:tgtEl>
                                          <p:spTgt spid="9"/>
                                        </p:tgtEl>
                                        <p:attrNameLst>
                                          <p:attrName>r</p:attrName>
                                        </p:attrNameLst>
                                      </p:cBhvr>
                                    </p:animRot>
                                    <p:animRot by="-240000">
                                      <p:cBhvr>
                                        <p:cTn id="22" dur="800" fill="hold">
                                          <p:stCondLst>
                                            <p:cond delay="2400"/>
                                          </p:stCondLst>
                                        </p:cTn>
                                        <p:tgtEl>
                                          <p:spTgt spid="9"/>
                                        </p:tgtEl>
                                        <p:attrNameLst>
                                          <p:attrName>r</p:attrName>
                                        </p:attrNameLst>
                                      </p:cBhvr>
                                    </p:animRot>
                                    <p:animRot by="120000">
                                      <p:cBhvr>
                                        <p:cTn id="23" dur="800" fill="hold">
                                          <p:stCondLst>
                                            <p:cond delay="3200"/>
                                          </p:stCondLst>
                                        </p:cTn>
                                        <p:tgtEl>
                                          <p:spTgt spid="9"/>
                                        </p:tgtEl>
                                        <p:attrNameLst>
                                          <p:attrName>r</p:attrName>
                                        </p:attrNameLst>
                                      </p:cBhvr>
                                    </p:animRot>
                                  </p:childTnLst>
                                </p:cTn>
                              </p:par>
                              <p:par>
                                <p:cTn id="24" presetID="32" presetClass="emph" presetSubtype="0" repeatCount="indefinite" fill="hold" nodeType="withEffect">
                                  <p:stCondLst>
                                    <p:cond delay="0"/>
                                  </p:stCondLst>
                                  <p:childTnLst>
                                    <p:animRot by="120000">
                                      <p:cBhvr>
                                        <p:cTn id="25" dur="300" fill="hold">
                                          <p:stCondLst>
                                            <p:cond delay="0"/>
                                          </p:stCondLst>
                                        </p:cTn>
                                        <p:tgtEl>
                                          <p:spTgt spid="8"/>
                                        </p:tgtEl>
                                        <p:attrNameLst>
                                          <p:attrName>r</p:attrName>
                                        </p:attrNameLst>
                                      </p:cBhvr>
                                    </p:animRot>
                                    <p:animRot by="-240000">
                                      <p:cBhvr>
                                        <p:cTn id="26" dur="600" fill="hold">
                                          <p:stCondLst>
                                            <p:cond delay="600"/>
                                          </p:stCondLst>
                                        </p:cTn>
                                        <p:tgtEl>
                                          <p:spTgt spid="8"/>
                                        </p:tgtEl>
                                        <p:attrNameLst>
                                          <p:attrName>r</p:attrName>
                                        </p:attrNameLst>
                                      </p:cBhvr>
                                    </p:animRot>
                                    <p:animRot by="240000">
                                      <p:cBhvr>
                                        <p:cTn id="27" dur="600" fill="hold">
                                          <p:stCondLst>
                                            <p:cond delay="1200"/>
                                          </p:stCondLst>
                                        </p:cTn>
                                        <p:tgtEl>
                                          <p:spTgt spid="8"/>
                                        </p:tgtEl>
                                        <p:attrNameLst>
                                          <p:attrName>r</p:attrName>
                                        </p:attrNameLst>
                                      </p:cBhvr>
                                    </p:animRot>
                                    <p:animRot by="-240000">
                                      <p:cBhvr>
                                        <p:cTn id="28" dur="600" fill="hold">
                                          <p:stCondLst>
                                            <p:cond delay="1800"/>
                                          </p:stCondLst>
                                        </p:cTn>
                                        <p:tgtEl>
                                          <p:spTgt spid="8"/>
                                        </p:tgtEl>
                                        <p:attrNameLst>
                                          <p:attrName>r</p:attrName>
                                        </p:attrNameLst>
                                      </p:cBhvr>
                                    </p:animRot>
                                    <p:animRot by="120000">
                                      <p:cBhvr>
                                        <p:cTn id="29" dur="600" fill="hold">
                                          <p:stCondLst>
                                            <p:cond delay="2400"/>
                                          </p:stCondLst>
                                        </p:cTn>
                                        <p:tgtEl>
                                          <p:spTgt spid="8"/>
                                        </p:tgtEl>
                                        <p:attrNameLst>
                                          <p:attrName>r</p:attrName>
                                        </p:attrNameLst>
                                      </p:cBhvr>
                                    </p:animRot>
                                  </p:childTnLst>
                                </p:cTn>
                              </p:par>
                              <p:par>
                                <p:cTn id="30" presetID="1" presetClass="exit" presetSubtype="0" fill="hold"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32" presetClass="emph" presetSubtype="0" repeatCount="indefinite" fill="hold" nodeType="withEffect">
                                  <p:stCondLst>
                                    <p:cond delay="0"/>
                                  </p:stCondLst>
                                  <p:childTnLst>
                                    <p:animRot by="120000">
                                      <p:cBhvr>
                                        <p:cTn id="40" dur="500" fill="hold">
                                          <p:stCondLst>
                                            <p:cond delay="0"/>
                                          </p:stCondLst>
                                        </p:cTn>
                                        <p:tgtEl>
                                          <p:spTgt spid="12"/>
                                        </p:tgtEl>
                                        <p:attrNameLst>
                                          <p:attrName>r</p:attrName>
                                        </p:attrNameLst>
                                      </p:cBhvr>
                                    </p:animRot>
                                    <p:animRot by="-240000">
                                      <p:cBhvr>
                                        <p:cTn id="41" dur="1000" fill="hold">
                                          <p:stCondLst>
                                            <p:cond delay="1000"/>
                                          </p:stCondLst>
                                        </p:cTn>
                                        <p:tgtEl>
                                          <p:spTgt spid="12"/>
                                        </p:tgtEl>
                                        <p:attrNameLst>
                                          <p:attrName>r</p:attrName>
                                        </p:attrNameLst>
                                      </p:cBhvr>
                                    </p:animRot>
                                    <p:animRot by="240000">
                                      <p:cBhvr>
                                        <p:cTn id="42" dur="1000" fill="hold">
                                          <p:stCondLst>
                                            <p:cond delay="2000"/>
                                          </p:stCondLst>
                                        </p:cTn>
                                        <p:tgtEl>
                                          <p:spTgt spid="12"/>
                                        </p:tgtEl>
                                        <p:attrNameLst>
                                          <p:attrName>r</p:attrName>
                                        </p:attrNameLst>
                                      </p:cBhvr>
                                    </p:animRot>
                                    <p:animRot by="-240000">
                                      <p:cBhvr>
                                        <p:cTn id="43" dur="1000" fill="hold">
                                          <p:stCondLst>
                                            <p:cond delay="3000"/>
                                          </p:stCondLst>
                                        </p:cTn>
                                        <p:tgtEl>
                                          <p:spTgt spid="12"/>
                                        </p:tgtEl>
                                        <p:attrNameLst>
                                          <p:attrName>r</p:attrName>
                                        </p:attrNameLst>
                                      </p:cBhvr>
                                    </p:animRot>
                                    <p:animRot by="120000">
                                      <p:cBhvr>
                                        <p:cTn id="44" dur="1000" fill="hold">
                                          <p:stCondLst>
                                            <p:cond delay="4000"/>
                                          </p:stCondLst>
                                        </p:cTn>
                                        <p:tgtEl>
                                          <p:spTgt spid="12"/>
                                        </p:tgtEl>
                                        <p:attrNameLst>
                                          <p:attrName>r</p:attrName>
                                        </p:attrNameLst>
                                      </p:cBhvr>
                                    </p:animRot>
                                  </p:childTnLst>
                                </p:cTn>
                              </p:par>
                              <p:par>
                                <p:cTn id="45" presetID="1" presetClass="exit" presetSubtype="0" fill="hold"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par>
                                <p:cTn id="54" presetID="32" presetClass="emph" presetSubtype="0" repeatCount="indefinite" fill="hold" nodeType="withEffect">
                                  <p:stCondLst>
                                    <p:cond delay="0"/>
                                  </p:stCondLst>
                                  <p:childTnLst>
                                    <p:animRot by="120000">
                                      <p:cBhvr>
                                        <p:cTn id="55" dur="200" fill="hold">
                                          <p:stCondLst>
                                            <p:cond delay="0"/>
                                          </p:stCondLst>
                                        </p:cTn>
                                        <p:tgtEl>
                                          <p:spTgt spid="15"/>
                                        </p:tgtEl>
                                        <p:attrNameLst>
                                          <p:attrName>r</p:attrName>
                                        </p:attrNameLst>
                                      </p:cBhvr>
                                    </p:animRot>
                                    <p:animRot by="-240000">
                                      <p:cBhvr>
                                        <p:cTn id="56" dur="400" fill="hold">
                                          <p:stCondLst>
                                            <p:cond delay="400"/>
                                          </p:stCondLst>
                                        </p:cTn>
                                        <p:tgtEl>
                                          <p:spTgt spid="15"/>
                                        </p:tgtEl>
                                        <p:attrNameLst>
                                          <p:attrName>r</p:attrName>
                                        </p:attrNameLst>
                                      </p:cBhvr>
                                    </p:animRot>
                                    <p:animRot by="240000">
                                      <p:cBhvr>
                                        <p:cTn id="57" dur="400" fill="hold">
                                          <p:stCondLst>
                                            <p:cond delay="800"/>
                                          </p:stCondLst>
                                        </p:cTn>
                                        <p:tgtEl>
                                          <p:spTgt spid="15"/>
                                        </p:tgtEl>
                                        <p:attrNameLst>
                                          <p:attrName>r</p:attrName>
                                        </p:attrNameLst>
                                      </p:cBhvr>
                                    </p:animRot>
                                    <p:animRot by="-240000">
                                      <p:cBhvr>
                                        <p:cTn id="58" dur="400" fill="hold">
                                          <p:stCondLst>
                                            <p:cond delay="1200"/>
                                          </p:stCondLst>
                                        </p:cTn>
                                        <p:tgtEl>
                                          <p:spTgt spid="15"/>
                                        </p:tgtEl>
                                        <p:attrNameLst>
                                          <p:attrName>r</p:attrName>
                                        </p:attrNameLst>
                                      </p:cBhvr>
                                    </p:animRot>
                                    <p:animRot by="120000">
                                      <p:cBhvr>
                                        <p:cTn id="59" dur="400" fill="hold">
                                          <p:stCondLst>
                                            <p:cond delay="1600"/>
                                          </p:stCondLst>
                                        </p:cTn>
                                        <p:tgtEl>
                                          <p:spTgt spid="15"/>
                                        </p:tgtEl>
                                        <p:attrNameLst>
                                          <p:attrName>r</p:attrName>
                                        </p:attrNameLst>
                                      </p:cBhvr>
                                    </p:animRot>
                                  </p:childTnLst>
                                </p:cTn>
                              </p:par>
                              <p:par>
                                <p:cTn id="60"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61" dur="35000" fill="hold"/>
                                        <p:tgtEl>
                                          <p:spTgt spid="15"/>
                                        </p:tgtEl>
                                        <p:attrNameLst>
                                          <p:attrName>ppt_x</p:attrName>
                                          <p:attrName>ppt_y</p:attrName>
                                        </p:attrNameLst>
                                      </p:cBhvr>
                                      <p:rCtr x="-60556" y="2407"/>
                                    </p:animMotion>
                                  </p:childTnLst>
                                </p:cTn>
                              </p:par>
                              <p:par>
                                <p:cTn id="62" presetID="1"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par>
                                <p:cTn id="64" presetID="32" presetClass="emph" presetSubtype="0" repeatCount="indefinite" fill="hold" nodeType="withEffect">
                                  <p:stCondLst>
                                    <p:cond delay="0"/>
                                  </p:stCondLst>
                                  <p:childTnLst>
                                    <p:animRot by="120000">
                                      <p:cBhvr>
                                        <p:cTn id="65" dur="200" fill="hold">
                                          <p:stCondLst>
                                            <p:cond delay="0"/>
                                          </p:stCondLst>
                                        </p:cTn>
                                        <p:tgtEl>
                                          <p:spTgt spid="17"/>
                                        </p:tgtEl>
                                        <p:attrNameLst>
                                          <p:attrName>r</p:attrName>
                                        </p:attrNameLst>
                                      </p:cBhvr>
                                    </p:animRot>
                                    <p:animRot by="-240000">
                                      <p:cBhvr>
                                        <p:cTn id="66" dur="400" fill="hold">
                                          <p:stCondLst>
                                            <p:cond delay="400"/>
                                          </p:stCondLst>
                                        </p:cTn>
                                        <p:tgtEl>
                                          <p:spTgt spid="17"/>
                                        </p:tgtEl>
                                        <p:attrNameLst>
                                          <p:attrName>r</p:attrName>
                                        </p:attrNameLst>
                                      </p:cBhvr>
                                    </p:animRot>
                                    <p:animRot by="240000">
                                      <p:cBhvr>
                                        <p:cTn id="67" dur="400" fill="hold">
                                          <p:stCondLst>
                                            <p:cond delay="800"/>
                                          </p:stCondLst>
                                        </p:cTn>
                                        <p:tgtEl>
                                          <p:spTgt spid="17"/>
                                        </p:tgtEl>
                                        <p:attrNameLst>
                                          <p:attrName>r</p:attrName>
                                        </p:attrNameLst>
                                      </p:cBhvr>
                                    </p:animRot>
                                    <p:animRot by="-240000">
                                      <p:cBhvr>
                                        <p:cTn id="68" dur="400" fill="hold">
                                          <p:stCondLst>
                                            <p:cond delay="1200"/>
                                          </p:stCondLst>
                                        </p:cTn>
                                        <p:tgtEl>
                                          <p:spTgt spid="17"/>
                                        </p:tgtEl>
                                        <p:attrNameLst>
                                          <p:attrName>r</p:attrName>
                                        </p:attrNameLst>
                                      </p:cBhvr>
                                    </p:animRot>
                                    <p:animRot by="120000">
                                      <p:cBhvr>
                                        <p:cTn id="69" dur="400" fill="hold">
                                          <p:stCondLst>
                                            <p:cond delay="1600"/>
                                          </p:stCondLst>
                                        </p:cTn>
                                        <p:tgtEl>
                                          <p:spTgt spid="17"/>
                                        </p:tgtEl>
                                        <p:attrNameLst>
                                          <p:attrName>r</p:attrName>
                                        </p:attrNameLst>
                                      </p:cBhvr>
                                    </p:animRot>
                                  </p:childTnLst>
                                </p:cTn>
                              </p:par>
                              <p:par>
                                <p:cTn id="70" presetID="35" presetClass="path" presetSubtype="0" repeatCount="indefinite" accel="50000" decel="50000" fill="hold" nodeType="withEffect">
                                  <p:stCondLst>
                                    <p:cond delay="0"/>
                                  </p:stCondLst>
                                  <p:childTnLst>
                                    <p:animMotion origin="layout" path="M -1.38889E-6 -1.11214E-7 L 1.1908 -0.01483 " pathEditMode="relative" rAng="0" ptsTypes="AA">
                                      <p:cBhvr>
                                        <p:cTn id="71" dur="32000" fill="hold"/>
                                        <p:tgtEl>
                                          <p:spTgt spid="17"/>
                                        </p:tgtEl>
                                        <p:attrNameLst>
                                          <p:attrName>ppt_x</p:attrName>
                                          <p:attrName>ppt_y</p:attrName>
                                        </p:attrNameLst>
                                      </p:cBhvr>
                                      <p:rCtr x="59531" y="-741"/>
                                    </p:animMotion>
                                  </p:childTnLst>
                                </p:cTn>
                              </p:par>
                              <p:par>
                                <p:cTn id="72" presetID="1" presetClass="exit" presetSubtype="0" fill="hold" nodeType="withEffect">
                                  <p:stCondLst>
                                    <p:cond delay="0"/>
                                  </p:stCondLst>
                                  <p:childTnLst>
                                    <p:set>
                                      <p:cBhvr>
                                        <p:cTn id="73" dur="1" fill="hold">
                                          <p:stCondLst>
                                            <p:cond delay="0"/>
                                          </p:stCondLst>
                                        </p:cTn>
                                        <p:tgtEl>
                                          <p:spTgt spid="16"/>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2F38DE-9787-4378-AB1E-82B9631EDF6F}"/>
              </a:ext>
            </a:extLst>
          </p:cNvPr>
          <p:cNvPicPr>
            <a:picLocks noChangeAspect="1"/>
          </p:cNvPicPr>
          <p:nvPr/>
        </p:nvPicPr>
        <p:blipFill>
          <a:blip r:embed="rId3"/>
          <a:stretch>
            <a:fillRect/>
          </a:stretch>
        </p:blipFill>
        <p:spPr>
          <a:xfrm>
            <a:off x="0" y="0"/>
            <a:ext cx="12307660" cy="6858000"/>
          </a:xfrm>
          <a:prstGeom prst="rect">
            <a:avLst/>
          </a:prstGeom>
        </p:spPr>
      </p:pic>
      <p:pic>
        <p:nvPicPr>
          <p:cNvPr id="2" name="Picture 4" descr="C:\Users\ADMIN\Desktop\Tai nguyen thiet ke tro choi\Bảng gỗ\1a.png">
            <a:hlinkClick r:id="rId4" action="ppaction://hlinksldjump"/>
            <a:extLst>
              <a:ext uri="{FF2B5EF4-FFF2-40B4-BE49-F238E27FC236}">
                <a16:creationId xmlns:a16="http://schemas.microsoft.com/office/drawing/2014/main" id="{FEB05738-B1B7-49A4-86F5-7543E86B221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10273749" y="238461"/>
            <a:ext cx="1600199" cy="6801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7E23F054-3B97-4F4C-85E9-CFDCA6AD783B}"/>
              </a:ext>
            </a:extLst>
          </p:cNvPr>
          <p:cNvGrpSpPr/>
          <p:nvPr/>
        </p:nvGrpSpPr>
        <p:grpSpPr>
          <a:xfrm>
            <a:off x="188844" y="762000"/>
            <a:ext cx="5679109" cy="1368588"/>
            <a:chOff x="188844" y="762000"/>
            <a:chExt cx="5679109" cy="1368588"/>
          </a:xfrm>
        </p:grpSpPr>
        <p:sp>
          <p:nvSpPr>
            <p:cNvPr id="3" name="Rounded Rectangle 2">
              <a:extLst>
                <a:ext uri="{FF2B5EF4-FFF2-40B4-BE49-F238E27FC236}">
                  <a16:creationId xmlns:a16="http://schemas.microsoft.com/office/drawing/2014/main" id="{60481D31-EAB7-407C-BBCF-425318A860B5}"/>
                </a:ext>
              </a:extLst>
            </p:cNvPr>
            <p:cNvSpPr/>
            <p:nvPr/>
          </p:nvSpPr>
          <p:spPr>
            <a:xfrm>
              <a:off x="305353" y="76200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5D149E9-9451-429C-BF81-43CA5E9D2F89}"/>
                    </a:ext>
                  </a:extLst>
                </p:cNvPr>
                <p:cNvSpPr txBox="1"/>
                <p:nvPr/>
              </p:nvSpPr>
              <p:spPr>
                <a:xfrm>
                  <a:off x="188844" y="793619"/>
                  <a:ext cx="5549901" cy="13369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cs typeface="Times New Roman" pitchFamily="18" charset="0"/>
                              </a:rPr>
                            </m:ctrlPr>
                          </m:fPr>
                          <m:num>
                            <m:r>
                              <a:rPr lang="en-US" sz="3200" b="0" i="1" smtClean="0">
                                <a:latin typeface="Cambria Math" panose="02040503050406030204" pitchFamily="18" charset="0"/>
                                <a:cs typeface="Times New Roman" pitchFamily="18" charset="0"/>
                              </a:rPr>
                              <m:t>3</m:t>
                            </m:r>
                          </m:num>
                          <m:den>
                            <m:r>
                              <a:rPr lang="en-US" sz="3200" b="0" i="1" smtClean="0">
                                <a:latin typeface="Cambria Math" panose="02040503050406030204" pitchFamily="18" charset="0"/>
                                <a:cs typeface="Times New Roman" pitchFamily="18" charset="0"/>
                              </a:rPr>
                              <m:t>25</m:t>
                            </m:r>
                          </m:den>
                        </m:f>
                        <m:r>
                          <a:rPr lang="en-US" sz="3200" b="0" i="1" smtClean="0">
                            <a:latin typeface="Cambria Math" panose="02040503050406030204" pitchFamily="18" charset="0"/>
                            <a:cs typeface="Times New Roman" pitchFamily="18" charset="0"/>
                          </a:rPr>
                          <m:t>=</m:t>
                        </m:r>
                        <m:f>
                          <m:fPr>
                            <m:ctrlPr>
                              <a:rPr lang="en-US" sz="3200" b="0" i="1" smtClean="0">
                                <a:latin typeface="Cambria Math" panose="02040503050406030204" pitchFamily="18" charset="0"/>
                                <a:cs typeface="Times New Roman" pitchFamily="18" charset="0"/>
                              </a:rPr>
                            </m:ctrlPr>
                          </m:fPr>
                          <m:num>
                            <m:r>
                              <a:rPr lang="en-US" sz="3200" b="0" i="1" smtClean="0">
                                <a:latin typeface="Cambria Math" panose="02040503050406030204" pitchFamily="18" charset="0"/>
                                <a:cs typeface="Times New Roman" pitchFamily="18" charset="0"/>
                              </a:rPr>
                              <m:t>?</m:t>
                            </m:r>
                          </m:num>
                          <m:den>
                            <m:r>
                              <a:rPr lang="en-US" sz="3200" b="0" i="1" smtClean="0">
                                <a:latin typeface="Cambria Math" panose="02040503050406030204" pitchFamily="18" charset="0"/>
                                <a:cs typeface="Times New Roman" pitchFamily="18" charset="0"/>
                              </a:rPr>
                              <m:t>100</m:t>
                            </m:r>
                          </m:den>
                        </m:f>
                      </m:oMath>
                    </m:oMathPara>
                  </a14:m>
                  <a:endParaRPr lang="en-US" sz="3200">
                    <a:latin typeface="Times New Roman" pitchFamily="18" charset="0"/>
                    <a:cs typeface="Times New Roman" pitchFamily="18" charset="0"/>
                  </a:endParaRPr>
                </a:p>
                <a:p>
                  <a:endParaRPr lang="en-US"/>
                </a:p>
              </p:txBody>
            </p:sp>
          </mc:Choice>
          <mc:Fallback xmlns="">
            <p:sp>
              <p:nvSpPr>
                <p:cNvPr id="4" name="TextBox 3">
                  <a:extLst>
                    <a:ext uri="{FF2B5EF4-FFF2-40B4-BE49-F238E27FC236}">
                      <a16:creationId xmlns:a16="http://schemas.microsoft.com/office/drawing/2014/main" id="{D5D149E9-9451-429C-BF81-43CA5E9D2F89}"/>
                    </a:ext>
                  </a:extLst>
                </p:cNvPr>
                <p:cNvSpPr txBox="1">
                  <a:spLocks noRot="1" noChangeAspect="1" noMove="1" noResize="1" noEditPoints="1" noAdjustHandles="1" noChangeArrowheads="1" noChangeShapeType="1" noTextEdit="1"/>
                </p:cNvSpPr>
                <p:nvPr/>
              </p:nvSpPr>
              <p:spPr>
                <a:xfrm>
                  <a:off x="188844" y="793619"/>
                  <a:ext cx="5549901" cy="1336969"/>
                </a:xfrm>
                <a:prstGeom prst="rect">
                  <a:avLst/>
                </a:prstGeom>
                <a:blipFill>
                  <a:blip r:embed="rId7"/>
                  <a:stretch>
                    <a:fillRect/>
                  </a:stretch>
                </a:blipFill>
              </p:spPr>
              <p:txBody>
                <a:bodyPr/>
                <a:lstStyle/>
                <a:p>
                  <a:r>
                    <a:rPr lang="en-US">
                      <a:noFill/>
                    </a:rPr>
                    <a:t> </a:t>
                  </a:r>
                </a:p>
              </p:txBody>
            </p:sp>
          </mc:Fallback>
        </mc:AlternateContent>
      </p:grpSp>
      <p:pic>
        <p:nvPicPr>
          <p:cNvPr id="7" name="Picture 6">
            <a:extLst>
              <a:ext uri="{FF2B5EF4-FFF2-40B4-BE49-F238E27FC236}">
                <a16:creationId xmlns:a16="http://schemas.microsoft.com/office/drawing/2014/main" id="{0F72BC6C-4B68-4A77-A16D-52DBFB38D6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444" y="4514491"/>
            <a:ext cx="3048000" cy="2100001"/>
          </a:xfrm>
          <a:prstGeom prst="rect">
            <a:avLst/>
          </a:prstGeom>
        </p:spPr>
      </p:pic>
      <p:grpSp>
        <p:nvGrpSpPr>
          <p:cNvPr id="11" name="Group 10">
            <a:extLst>
              <a:ext uri="{FF2B5EF4-FFF2-40B4-BE49-F238E27FC236}">
                <a16:creationId xmlns:a16="http://schemas.microsoft.com/office/drawing/2014/main" id="{D554003A-2EF3-4E08-A1CE-D2133AC5AD12}"/>
              </a:ext>
            </a:extLst>
          </p:cNvPr>
          <p:cNvGrpSpPr/>
          <p:nvPr/>
        </p:nvGrpSpPr>
        <p:grpSpPr>
          <a:xfrm>
            <a:off x="5549348" y="3756691"/>
            <a:ext cx="5679109" cy="1368588"/>
            <a:chOff x="188844" y="762000"/>
            <a:chExt cx="5679109" cy="1368588"/>
          </a:xfrm>
          <a:solidFill>
            <a:schemeClr val="accent2">
              <a:lumMod val="10000"/>
              <a:lumOff val="90000"/>
            </a:schemeClr>
          </a:solidFill>
        </p:grpSpPr>
        <p:sp>
          <p:nvSpPr>
            <p:cNvPr id="12" name="Rounded Rectangle 2">
              <a:extLst>
                <a:ext uri="{FF2B5EF4-FFF2-40B4-BE49-F238E27FC236}">
                  <a16:creationId xmlns:a16="http://schemas.microsoft.com/office/drawing/2014/main" id="{E21B8356-0A0E-4227-9B78-699231C57F52}"/>
                </a:ext>
              </a:extLst>
            </p:cNvPr>
            <p:cNvSpPr/>
            <p:nvPr/>
          </p:nvSpPr>
          <p:spPr>
            <a:xfrm>
              <a:off x="305353" y="762000"/>
              <a:ext cx="5562600" cy="1066800"/>
            </a:xfrm>
            <a:prstGeom prst="roundRect">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640BCB5-2E4B-4EF8-95E4-AE49449EE13D}"/>
                    </a:ext>
                  </a:extLst>
                </p:cNvPr>
                <p:cNvSpPr txBox="1"/>
                <p:nvPr/>
              </p:nvSpPr>
              <p:spPr>
                <a:xfrm>
                  <a:off x="188844" y="793619"/>
                  <a:ext cx="5549901" cy="1336969"/>
                </a:xfrm>
                <a:prstGeom prst="rect">
                  <a:avLst/>
                </a:prstGeom>
                <a:grp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cs typeface="Times New Roman" pitchFamily="18" charset="0"/>
                              </a:rPr>
                            </m:ctrlPr>
                          </m:fPr>
                          <m:num>
                            <m:r>
                              <a:rPr lang="en-US" sz="3200" b="0" i="1" smtClean="0">
                                <a:latin typeface="Cambria Math" panose="02040503050406030204" pitchFamily="18" charset="0"/>
                                <a:cs typeface="Times New Roman" pitchFamily="18" charset="0"/>
                              </a:rPr>
                              <m:t>3</m:t>
                            </m:r>
                          </m:num>
                          <m:den>
                            <m:r>
                              <a:rPr lang="en-US" sz="3200" b="0" i="1" smtClean="0">
                                <a:latin typeface="Cambria Math" panose="02040503050406030204" pitchFamily="18" charset="0"/>
                                <a:cs typeface="Times New Roman" pitchFamily="18" charset="0"/>
                              </a:rPr>
                              <m:t>25</m:t>
                            </m:r>
                          </m:den>
                        </m:f>
                        <m:r>
                          <a:rPr lang="en-US" sz="3200" b="0" i="1" smtClean="0">
                            <a:latin typeface="Cambria Math" panose="02040503050406030204" pitchFamily="18" charset="0"/>
                            <a:cs typeface="Times New Roman" pitchFamily="18" charset="0"/>
                          </a:rPr>
                          <m:t>=</m:t>
                        </m:r>
                        <m:f>
                          <m:fPr>
                            <m:ctrlPr>
                              <a:rPr lang="en-US" sz="3200" b="0" i="1" smtClean="0">
                                <a:latin typeface="Cambria Math" panose="02040503050406030204" pitchFamily="18" charset="0"/>
                                <a:cs typeface="Times New Roman" pitchFamily="18" charset="0"/>
                              </a:rPr>
                            </m:ctrlPr>
                          </m:fPr>
                          <m:num>
                            <m:r>
                              <a:rPr lang="en-US" sz="3200" b="0" i="1" smtClean="0">
                                <a:latin typeface="Cambria Math" panose="02040503050406030204" pitchFamily="18" charset="0"/>
                                <a:cs typeface="Times New Roman" pitchFamily="18" charset="0"/>
                              </a:rPr>
                              <m:t>12</m:t>
                            </m:r>
                          </m:num>
                          <m:den>
                            <m:r>
                              <a:rPr lang="en-US" sz="3200" b="0" i="1" smtClean="0">
                                <a:latin typeface="Cambria Math" panose="02040503050406030204" pitchFamily="18" charset="0"/>
                                <a:cs typeface="Times New Roman" pitchFamily="18" charset="0"/>
                              </a:rPr>
                              <m:t>100</m:t>
                            </m:r>
                          </m:den>
                        </m:f>
                      </m:oMath>
                    </m:oMathPara>
                  </a14:m>
                  <a:endParaRPr lang="en-US" sz="3200">
                    <a:latin typeface="Times New Roman" pitchFamily="18" charset="0"/>
                    <a:cs typeface="Times New Roman" pitchFamily="18" charset="0"/>
                  </a:endParaRPr>
                </a:p>
                <a:p>
                  <a:endParaRPr lang="en-US"/>
                </a:p>
              </p:txBody>
            </p:sp>
          </mc:Choice>
          <mc:Fallback xmlns="">
            <p:sp>
              <p:nvSpPr>
                <p:cNvPr id="13" name="TextBox 12">
                  <a:extLst>
                    <a:ext uri="{FF2B5EF4-FFF2-40B4-BE49-F238E27FC236}">
                      <a16:creationId xmlns:a16="http://schemas.microsoft.com/office/drawing/2014/main" id="{8640BCB5-2E4B-4EF8-95E4-AE49449EE13D}"/>
                    </a:ext>
                  </a:extLst>
                </p:cNvPr>
                <p:cNvSpPr txBox="1">
                  <a:spLocks noRot="1" noChangeAspect="1" noMove="1" noResize="1" noEditPoints="1" noAdjustHandles="1" noChangeArrowheads="1" noChangeShapeType="1" noTextEdit="1"/>
                </p:cNvSpPr>
                <p:nvPr/>
              </p:nvSpPr>
              <p:spPr>
                <a:xfrm>
                  <a:off x="188844" y="793619"/>
                  <a:ext cx="5549901" cy="1336969"/>
                </a:xfrm>
                <a:prstGeom prst="rect">
                  <a:avLst/>
                </a:prstGeom>
                <a:blipFill>
                  <a:blip r:embed="rId9"/>
                  <a:stretch>
                    <a:fillRect/>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43510806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2F38DE-9787-4378-AB1E-82B9631EDF6F}"/>
              </a:ext>
            </a:extLst>
          </p:cNvPr>
          <p:cNvPicPr>
            <a:picLocks noChangeAspect="1"/>
          </p:cNvPicPr>
          <p:nvPr/>
        </p:nvPicPr>
        <p:blipFill>
          <a:blip r:embed="rId3"/>
          <a:stretch>
            <a:fillRect/>
          </a:stretch>
        </p:blipFill>
        <p:spPr>
          <a:xfrm>
            <a:off x="0" y="0"/>
            <a:ext cx="12307660" cy="6858000"/>
          </a:xfrm>
          <a:prstGeom prst="rect">
            <a:avLst/>
          </a:prstGeom>
        </p:spPr>
      </p:pic>
      <p:pic>
        <p:nvPicPr>
          <p:cNvPr id="2" name="Picture 4" descr="C:\Users\ADMIN\Desktop\Tai nguyen thiet ke tro choi\Bảng gỗ\1a.png">
            <a:hlinkClick r:id="rId4" action="ppaction://hlinksldjump"/>
            <a:extLst>
              <a:ext uri="{FF2B5EF4-FFF2-40B4-BE49-F238E27FC236}">
                <a16:creationId xmlns:a16="http://schemas.microsoft.com/office/drawing/2014/main" id="{FEB05738-B1B7-49A4-86F5-7543E86B221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10273749" y="238461"/>
            <a:ext cx="1600199" cy="68014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8629EFC-743B-46C1-B968-2937F744E57F}"/>
              </a:ext>
            </a:extLst>
          </p:cNvPr>
          <p:cNvGrpSpPr/>
          <p:nvPr/>
        </p:nvGrpSpPr>
        <p:grpSpPr>
          <a:xfrm>
            <a:off x="305352" y="762000"/>
            <a:ext cx="9947007" cy="1402802"/>
            <a:chOff x="305352" y="762000"/>
            <a:chExt cx="9947007" cy="1402802"/>
          </a:xfrm>
        </p:grpSpPr>
        <p:sp>
          <p:nvSpPr>
            <p:cNvPr id="3" name="Rounded Rectangle 2">
              <a:extLst>
                <a:ext uri="{FF2B5EF4-FFF2-40B4-BE49-F238E27FC236}">
                  <a16:creationId xmlns:a16="http://schemas.microsoft.com/office/drawing/2014/main" id="{60481D31-EAB7-407C-BBCF-425318A860B5}"/>
                </a:ext>
              </a:extLst>
            </p:cNvPr>
            <p:cNvSpPr/>
            <p:nvPr/>
          </p:nvSpPr>
          <p:spPr>
            <a:xfrm>
              <a:off x="305352" y="762000"/>
              <a:ext cx="9863883"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D5D149E9-9451-429C-BF81-43CA5E9D2F89}"/>
                </a:ext>
              </a:extLst>
            </p:cNvPr>
            <p:cNvSpPr txBox="1"/>
            <p:nvPr/>
          </p:nvSpPr>
          <p:spPr>
            <a:xfrm>
              <a:off x="401176" y="810585"/>
              <a:ext cx="9851183" cy="1354217"/>
            </a:xfrm>
            <a:prstGeom prst="rect">
              <a:avLst/>
            </a:prstGeom>
            <a:noFill/>
          </p:spPr>
          <p:txBody>
            <a:bodyPr wrap="square" rtlCol="0">
              <a:spAutoFit/>
            </a:bodyPr>
            <a:lstStyle/>
            <a:p>
              <a:r>
                <a:rPr lang="en-US" sz="3200">
                  <a:latin typeface="Times New Roman" pitchFamily="18" charset="0"/>
                  <a:cs typeface="Times New Roman" pitchFamily="18" charset="0"/>
                </a:rPr>
                <a:t>Lớp 5A2 có 47 học sinh, trong đó số học sinh nữ là 20 em. Tìm tỉ số của số học sinh nữ và số học sinh cả lớp. </a:t>
              </a:r>
            </a:p>
            <a:p>
              <a:endParaRPr lang="en-US"/>
            </a:p>
          </p:txBody>
        </p:sp>
      </p:grpSp>
      <p:pic>
        <p:nvPicPr>
          <p:cNvPr id="7" name="Picture 6">
            <a:extLst>
              <a:ext uri="{FF2B5EF4-FFF2-40B4-BE49-F238E27FC236}">
                <a16:creationId xmlns:a16="http://schemas.microsoft.com/office/drawing/2014/main" id="{0F72BC6C-4B68-4A77-A16D-52DBFB38D6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444" y="4514491"/>
            <a:ext cx="3048000" cy="2100001"/>
          </a:xfrm>
          <a:prstGeom prst="rect">
            <a:avLst/>
          </a:prstGeom>
        </p:spPr>
      </p:pic>
      <p:grpSp>
        <p:nvGrpSpPr>
          <p:cNvPr id="8" name="Group 7">
            <a:extLst>
              <a:ext uri="{FF2B5EF4-FFF2-40B4-BE49-F238E27FC236}">
                <a16:creationId xmlns:a16="http://schemas.microsoft.com/office/drawing/2014/main" id="{332CA518-6B5B-4095-AFFD-946A8CD32095}"/>
              </a:ext>
            </a:extLst>
          </p:cNvPr>
          <p:cNvGrpSpPr/>
          <p:nvPr/>
        </p:nvGrpSpPr>
        <p:grpSpPr>
          <a:xfrm>
            <a:off x="5541735" y="3429000"/>
            <a:ext cx="5410200" cy="1295400"/>
            <a:chOff x="5541735" y="3429000"/>
            <a:chExt cx="5410200" cy="1295400"/>
          </a:xfrm>
          <a:solidFill>
            <a:schemeClr val="accent2">
              <a:lumMod val="10000"/>
              <a:lumOff val="90000"/>
            </a:schemeClr>
          </a:solidFill>
        </p:grpSpPr>
        <p:sp>
          <p:nvSpPr>
            <p:cNvPr id="5" name="Rounded Rectangle 4">
              <a:extLst>
                <a:ext uri="{FF2B5EF4-FFF2-40B4-BE49-F238E27FC236}">
                  <a16:creationId xmlns:a16="http://schemas.microsoft.com/office/drawing/2014/main" id="{02991DC3-0969-4D4D-918B-5A664AAE55C4}"/>
                </a:ext>
              </a:extLst>
            </p:cNvPr>
            <p:cNvSpPr/>
            <p:nvPr/>
          </p:nvSpPr>
          <p:spPr>
            <a:xfrm>
              <a:off x="5541735" y="3429000"/>
              <a:ext cx="5410200" cy="1295400"/>
            </a:xfrm>
            <a:prstGeom prst="roundRect">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D715F1F-AE2E-4286-9068-D98BD7E585C7}"/>
                    </a:ext>
                  </a:extLst>
                </p:cNvPr>
                <p:cNvSpPr txBox="1"/>
                <p:nvPr/>
              </p:nvSpPr>
              <p:spPr>
                <a:xfrm>
                  <a:off x="6289881" y="3567938"/>
                  <a:ext cx="4341174" cy="1017523"/>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cs typeface="Times New Roman" pitchFamily="18" charset="0"/>
                              </a:rPr>
                            </m:ctrlPr>
                          </m:fPr>
                          <m:num>
                            <m:r>
                              <a:rPr lang="en-US" sz="3200" b="0" i="1" smtClean="0">
                                <a:latin typeface="Cambria Math" panose="02040503050406030204" pitchFamily="18" charset="0"/>
                                <a:cs typeface="Times New Roman" pitchFamily="18" charset="0"/>
                              </a:rPr>
                              <m:t>20</m:t>
                            </m:r>
                          </m:num>
                          <m:den>
                            <m:r>
                              <a:rPr lang="en-US" sz="3200" b="0" i="1" smtClean="0">
                                <a:latin typeface="Cambria Math" panose="02040503050406030204" pitchFamily="18" charset="0"/>
                                <a:cs typeface="Times New Roman" pitchFamily="18" charset="0"/>
                              </a:rPr>
                              <m:t>47</m:t>
                            </m:r>
                          </m:den>
                        </m:f>
                      </m:oMath>
                    </m:oMathPara>
                  </a14:m>
                  <a:endParaRPr lang="en-US"/>
                </a:p>
              </p:txBody>
            </p:sp>
          </mc:Choice>
          <mc:Fallback xmlns="">
            <p:sp>
              <p:nvSpPr>
                <p:cNvPr id="10" name="TextBox 9">
                  <a:extLst>
                    <a:ext uri="{FF2B5EF4-FFF2-40B4-BE49-F238E27FC236}">
                      <a16:creationId xmlns:a16="http://schemas.microsoft.com/office/drawing/2014/main" id="{9D715F1F-AE2E-4286-9068-D98BD7E585C7}"/>
                    </a:ext>
                  </a:extLst>
                </p:cNvPr>
                <p:cNvSpPr txBox="1">
                  <a:spLocks noRot="1" noChangeAspect="1" noMove="1" noResize="1" noEditPoints="1" noAdjustHandles="1" noChangeArrowheads="1" noChangeShapeType="1" noTextEdit="1"/>
                </p:cNvSpPr>
                <p:nvPr/>
              </p:nvSpPr>
              <p:spPr>
                <a:xfrm>
                  <a:off x="6289881" y="3567938"/>
                  <a:ext cx="4341174" cy="1017523"/>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5773455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2F38DE-9787-4378-AB1E-82B9631EDF6F}"/>
              </a:ext>
            </a:extLst>
          </p:cNvPr>
          <p:cNvPicPr>
            <a:picLocks noChangeAspect="1"/>
          </p:cNvPicPr>
          <p:nvPr/>
        </p:nvPicPr>
        <p:blipFill>
          <a:blip r:embed="rId3"/>
          <a:stretch>
            <a:fillRect/>
          </a:stretch>
        </p:blipFill>
        <p:spPr>
          <a:xfrm>
            <a:off x="0" y="0"/>
            <a:ext cx="12307660" cy="6858000"/>
          </a:xfrm>
          <a:prstGeom prst="rect">
            <a:avLst/>
          </a:prstGeom>
        </p:spPr>
      </p:pic>
      <p:pic>
        <p:nvPicPr>
          <p:cNvPr id="2" name="Picture 4" descr="C:\Users\ADMIN\Desktop\Tai nguyen thiet ke tro choi\Bảng gỗ\1a.png">
            <a:hlinkClick r:id="rId4" action="ppaction://hlinksldjump"/>
            <a:extLst>
              <a:ext uri="{FF2B5EF4-FFF2-40B4-BE49-F238E27FC236}">
                <a16:creationId xmlns:a16="http://schemas.microsoft.com/office/drawing/2014/main" id="{FEB05738-B1B7-49A4-86F5-7543E86B221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10273749" y="238461"/>
            <a:ext cx="1600199" cy="6801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9F025DC-131B-420C-AC0F-F7DDEFEDD42B}"/>
              </a:ext>
            </a:extLst>
          </p:cNvPr>
          <p:cNvGrpSpPr/>
          <p:nvPr/>
        </p:nvGrpSpPr>
        <p:grpSpPr>
          <a:xfrm>
            <a:off x="305353" y="1001051"/>
            <a:ext cx="11043930" cy="1510823"/>
            <a:chOff x="305353" y="474583"/>
            <a:chExt cx="11043930" cy="1510823"/>
          </a:xfrm>
        </p:grpSpPr>
        <p:sp>
          <p:nvSpPr>
            <p:cNvPr id="3" name="Rounded Rectangle 2">
              <a:extLst>
                <a:ext uri="{FF2B5EF4-FFF2-40B4-BE49-F238E27FC236}">
                  <a16:creationId xmlns:a16="http://schemas.microsoft.com/office/drawing/2014/main" id="{60481D31-EAB7-407C-BBCF-425318A860B5}"/>
                </a:ext>
              </a:extLst>
            </p:cNvPr>
            <p:cNvSpPr/>
            <p:nvPr/>
          </p:nvSpPr>
          <p:spPr>
            <a:xfrm>
              <a:off x="305353" y="474583"/>
              <a:ext cx="10944538" cy="135421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D5D149E9-9451-429C-BF81-43CA5E9D2F89}"/>
                </a:ext>
              </a:extLst>
            </p:cNvPr>
            <p:cNvSpPr txBox="1"/>
            <p:nvPr/>
          </p:nvSpPr>
          <p:spPr>
            <a:xfrm>
              <a:off x="417444" y="631189"/>
              <a:ext cx="10931839" cy="1354217"/>
            </a:xfrm>
            <a:prstGeom prst="rect">
              <a:avLst/>
            </a:prstGeom>
            <a:noFill/>
          </p:spPr>
          <p:txBody>
            <a:bodyPr wrap="square" rtlCol="0">
              <a:spAutoFit/>
            </a:bodyPr>
            <a:lstStyle/>
            <a:p>
              <a:r>
                <a:rPr lang="en-US" sz="3200">
                  <a:latin typeface="Times New Roman" pitchFamily="18" charset="0"/>
                  <a:cs typeface="Times New Roman" pitchFamily="18" charset="0"/>
                </a:rPr>
                <a:t>Hùng có 100 viên bi, trong đó có 30 viên bi màu xanh. Tỉ số của số viên bi màu xanh và số viên bi mà Hùng có là:</a:t>
              </a:r>
            </a:p>
            <a:p>
              <a:endParaRPr lang="en-US"/>
            </a:p>
          </p:txBody>
        </p:sp>
      </p:grpSp>
      <p:grpSp>
        <p:nvGrpSpPr>
          <p:cNvPr id="8" name="Group 7">
            <a:extLst>
              <a:ext uri="{FF2B5EF4-FFF2-40B4-BE49-F238E27FC236}">
                <a16:creationId xmlns:a16="http://schemas.microsoft.com/office/drawing/2014/main" id="{5925CA64-F6ED-4A83-9337-9B8480113491}"/>
              </a:ext>
            </a:extLst>
          </p:cNvPr>
          <p:cNvGrpSpPr/>
          <p:nvPr/>
        </p:nvGrpSpPr>
        <p:grpSpPr>
          <a:xfrm>
            <a:off x="5541735" y="3964707"/>
            <a:ext cx="5410200" cy="1295400"/>
            <a:chOff x="5541735" y="3429000"/>
            <a:chExt cx="5410200" cy="1295400"/>
          </a:xfrm>
        </p:grpSpPr>
        <p:sp>
          <p:nvSpPr>
            <p:cNvPr id="5" name="Rounded Rectangle 4">
              <a:extLst>
                <a:ext uri="{FF2B5EF4-FFF2-40B4-BE49-F238E27FC236}">
                  <a16:creationId xmlns:a16="http://schemas.microsoft.com/office/drawing/2014/main" id="{02991DC3-0969-4D4D-918B-5A664AAE55C4}"/>
                </a:ext>
              </a:extLst>
            </p:cNvPr>
            <p:cNvSpPr/>
            <p:nvPr/>
          </p:nvSpPr>
          <p:spPr>
            <a:xfrm>
              <a:off x="5541735" y="3429000"/>
              <a:ext cx="5410200" cy="1295400"/>
            </a:xfrm>
            <a:prstGeom prst="roundRect">
              <a:avLst/>
            </a:prstGeom>
            <a:solidFill>
              <a:schemeClr val="accent2">
                <a:lumMod val="10000"/>
                <a:lumOff val="9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EFD3822-B707-4B74-97CA-18CDB723DBA4}"/>
                    </a:ext>
                  </a:extLst>
                </p:cNvPr>
                <p:cNvSpPr txBox="1"/>
                <p:nvPr/>
              </p:nvSpPr>
              <p:spPr>
                <a:xfrm>
                  <a:off x="6289881" y="3567938"/>
                  <a:ext cx="4341174"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cs typeface="Times New Roman" pitchFamily="18" charset="0"/>
                              </a:rPr>
                            </m:ctrlPr>
                          </m:fPr>
                          <m:num>
                            <m:r>
                              <a:rPr lang="en-US" sz="3200" b="0" i="1" smtClean="0">
                                <a:latin typeface="Cambria Math" panose="02040503050406030204" pitchFamily="18" charset="0"/>
                                <a:cs typeface="Times New Roman" pitchFamily="18" charset="0"/>
                              </a:rPr>
                              <m:t>3</m:t>
                            </m:r>
                            <m:r>
                              <a:rPr lang="en-US" sz="3200" i="1">
                                <a:latin typeface="Cambria Math" panose="02040503050406030204" pitchFamily="18" charset="0"/>
                                <a:cs typeface="Times New Roman" pitchFamily="18" charset="0"/>
                              </a:rPr>
                              <m:t>0</m:t>
                            </m:r>
                          </m:num>
                          <m:den>
                            <m:r>
                              <a:rPr lang="en-US" sz="3200" i="1">
                                <a:latin typeface="Cambria Math" panose="02040503050406030204" pitchFamily="18" charset="0"/>
                                <a:cs typeface="Times New Roman" pitchFamily="18" charset="0"/>
                              </a:rPr>
                              <m:t>100</m:t>
                            </m:r>
                          </m:den>
                        </m:f>
                      </m:oMath>
                    </m:oMathPara>
                  </a14:m>
                  <a:endParaRPr lang="en-US"/>
                </a:p>
              </p:txBody>
            </p:sp>
          </mc:Choice>
          <mc:Fallback xmlns="">
            <p:sp>
              <p:nvSpPr>
                <p:cNvPr id="6" name="TextBox 5">
                  <a:extLst>
                    <a:ext uri="{FF2B5EF4-FFF2-40B4-BE49-F238E27FC236}">
                      <a16:creationId xmlns:a16="http://schemas.microsoft.com/office/drawing/2014/main" id="{1EFD3822-B707-4B74-97CA-18CDB723DBA4}"/>
                    </a:ext>
                  </a:extLst>
                </p:cNvPr>
                <p:cNvSpPr txBox="1">
                  <a:spLocks noRot="1" noChangeAspect="1" noMove="1" noResize="1" noEditPoints="1" noAdjustHandles="1" noChangeArrowheads="1" noChangeShapeType="1" noTextEdit="1"/>
                </p:cNvSpPr>
                <p:nvPr/>
              </p:nvSpPr>
              <p:spPr>
                <a:xfrm>
                  <a:off x="6289881" y="3567938"/>
                  <a:ext cx="4341174" cy="1017523"/>
                </a:xfrm>
                <a:prstGeom prst="rect">
                  <a:avLst/>
                </a:prstGeom>
                <a:blipFill>
                  <a:blip r:embed="rId7"/>
                  <a:stretch>
                    <a:fillRect/>
                  </a:stretch>
                </a:blipFill>
              </p:spPr>
              <p:txBody>
                <a:bodyPr/>
                <a:lstStyle/>
                <a:p>
                  <a:r>
                    <a:rPr lang="en-US">
                      <a:noFill/>
                    </a:rPr>
                    <a:t> </a:t>
                  </a:r>
                </a:p>
              </p:txBody>
            </p:sp>
          </mc:Fallback>
        </mc:AlternateContent>
      </p:grpSp>
      <p:pic>
        <p:nvPicPr>
          <p:cNvPr id="7" name="Picture 6">
            <a:extLst>
              <a:ext uri="{FF2B5EF4-FFF2-40B4-BE49-F238E27FC236}">
                <a16:creationId xmlns:a16="http://schemas.microsoft.com/office/drawing/2014/main" id="{0F72BC6C-4B68-4A77-A16D-52DBFB38D6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444" y="4514491"/>
            <a:ext cx="3048000" cy="2100001"/>
          </a:xfrm>
          <a:prstGeom prst="rect">
            <a:avLst/>
          </a:prstGeom>
        </p:spPr>
      </p:pic>
    </p:spTree>
    <p:extLst>
      <p:ext uri="{BB962C8B-B14F-4D97-AF65-F5344CB8AC3E}">
        <p14:creationId xmlns:p14="http://schemas.microsoft.com/office/powerpoint/2010/main" val="307116395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1"/>
          <p:cNvSpPr txBox="1"/>
          <p:nvPr/>
        </p:nvSpPr>
        <p:spPr bwMode="auto">
          <a:xfrm>
            <a:off x="5328576" y="4118564"/>
            <a:ext cx="1533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en-US" altLang="zh-CN" sz="8000">
                <a:solidFill>
                  <a:schemeClr val="tx2"/>
                </a:solidFill>
              </a:rPr>
              <a:t>02</a:t>
            </a:r>
            <a:endParaRPr lang="zh-CN" altLang="en-US" sz="8000" dirty="0">
              <a:solidFill>
                <a:schemeClr val="tx2"/>
              </a:solidFill>
            </a:endParaRPr>
          </a:p>
        </p:txBody>
      </p:sp>
      <p:grpSp>
        <p:nvGrpSpPr>
          <p:cNvPr id="7" name="组合 2">
            <a:extLst>
              <a:ext uri="{FF2B5EF4-FFF2-40B4-BE49-F238E27FC236}">
                <a16:creationId xmlns:a16="http://schemas.microsoft.com/office/drawing/2014/main" id="{C4B323E5-48D9-4AF0-A1F0-830C0CF0BFB9}"/>
              </a:ext>
            </a:extLst>
          </p:cNvPr>
          <p:cNvGrpSpPr/>
          <p:nvPr/>
        </p:nvGrpSpPr>
        <p:grpSpPr>
          <a:xfrm>
            <a:off x="2364303" y="1509372"/>
            <a:ext cx="7585947" cy="1947197"/>
            <a:chOff x="2538590" y="1678450"/>
            <a:chExt cx="3945224" cy="1947197"/>
          </a:xfrm>
        </p:grpSpPr>
        <p:sp>
          <p:nvSpPr>
            <p:cNvPr id="8" name="文本框 3">
              <a:extLst>
                <a:ext uri="{FF2B5EF4-FFF2-40B4-BE49-F238E27FC236}">
                  <a16:creationId xmlns:a16="http://schemas.microsoft.com/office/drawing/2014/main" id="{09460B6B-2E9E-435E-A6C7-27E9AD9B25C6}"/>
                </a:ext>
              </a:extLst>
            </p:cNvPr>
            <p:cNvSpPr txBox="1"/>
            <p:nvPr/>
          </p:nvSpPr>
          <p:spPr>
            <a:xfrm>
              <a:off x="2538591" y="1678450"/>
              <a:ext cx="3945223" cy="1938992"/>
            </a:xfrm>
            <a:prstGeom prst="rect">
              <a:avLst/>
            </a:prstGeom>
            <a:noFill/>
          </p:spPr>
          <p:txBody>
            <a:bodyPr wrap="square" rtlCol="0">
              <a:spAutoFit/>
            </a:bodyPr>
            <a:lstStyle/>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HÌNH THÀNH </a:t>
              </a:r>
            </a:p>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KIẾN THỨC MỚI</a:t>
              </a:r>
              <a:endParaRPr lang="zh-CN" altLang="en-US" sz="6000" b="1" dirty="0">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cs typeface="Tahoma" panose="020B0604030504040204" pitchFamily="34" charset="0"/>
                <a:sym typeface="+mn-lt"/>
              </a:endParaRPr>
            </a:p>
          </p:txBody>
        </p:sp>
        <p:sp>
          <p:nvSpPr>
            <p:cNvPr id="9" name="文本框 42">
              <a:extLst>
                <a:ext uri="{FF2B5EF4-FFF2-40B4-BE49-F238E27FC236}">
                  <a16:creationId xmlns:a16="http://schemas.microsoft.com/office/drawing/2014/main" id="{BF3B8795-B81B-4FBE-95AC-1E8BAA69ED62}"/>
                </a:ext>
              </a:extLst>
            </p:cNvPr>
            <p:cNvSpPr txBox="1"/>
            <p:nvPr/>
          </p:nvSpPr>
          <p:spPr>
            <a:xfrm>
              <a:off x="2538590" y="1686655"/>
              <a:ext cx="3945223" cy="1938992"/>
            </a:xfrm>
            <a:prstGeom prst="rect">
              <a:avLst/>
            </a:prstGeom>
            <a:noFill/>
          </p:spPr>
          <p:txBody>
            <a:bodyPr wrap="square" rtlCol="0">
              <a:spAutoFit/>
            </a:bodyPr>
            <a:lstStyle/>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HÌNH THÀNH</a:t>
              </a:r>
            </a:p>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KIẾN THỨC MỚI</a:t>
              </a:r>
            </a:p>
          </p:txBody>
        </p:sp>
      </p:grpSp>
    </p:spTree>
    <p:extLst>
      <p:ext uri="{BB962C8B-B14F-4D97-AF65-F5344CB8AC3E}">
        <p14:creationId xmlns:p14="http://schemas.microsoft.com/office/powerpoint/2010/main" val="3319870894"/>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a:off x="1528819" y="1557774"/>
            <a:ext cx="7765125" cy="1338121"/>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solidFill>
            <a:srgbClr val="E5FFE5"/>
          </a:solid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6612" tIns="306612" rIns="1965105" bIns="306612" spcCol="1270" anchor="ctr"/>
          <a:lstStyle/>
          <a:p>
            <a:pPr defTabSz="3021844">
              <a:lnSpc>
                <a:spcPct val="90000"/>
              </a:lnSpc>
              <a:spcAft>
                <a:spcPct val="35000"/>
              </a:spcAft>
              <a:defRPr/>
            </a:pPr>
            <a:endParaRPr lang="zh-CN" altLang="en-US" sz="6798">
              <a:solidFill>
                <a:srgbClr val="07443C"/>
              </a:solidFill>
            </a:endParaRPr>
          </a:p>
        </p:txBody>
      </p:sp>
      <p:sp>
        <p:nvSpPr>
          <p:cNvPr id="3" name="任意多边形 2"/>
          <p:cNvSpPr/>
          <p:nvPr/>
        </p:nvSpPr>
        <p:spPr bwMode="auto">
          <a:xfrm>
            <a:off x="2213439" y="3119220"/>
            <a:ext cx="7765125" cy="1339951"/>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solidFill>
            <a:srgbClr val="E5FFE5"/>
          </a:solid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6612" tIns="306612" rIns="1965105" bIns="306612" spcCol="1270" anchor="ctr"/>
          <a:lstStyle/>
          <a:p>
            <a:pPr defTabSz="3021844">
              <a:lnSpc>
                <a:spcPct val="90000"/>
              </a:lnSpc>
              <a:spcAft>
                <a:spcPct val="35000"/>
              </a:spcAft>
              <a:defRPr/>
            </a:pPr>
            <a:endParaRPr lang="zh-CN" altLang="en-US" sz="6798"/>
          </a:p>
        </p:txBody>
      </p:sp>
      <p:sp>
        <p:nvSpPr>
          <p:cNvPr id="4" name="任意多边形 3"/>
          <p:cNvSpPr/>
          <p:nvPr/>
        </p:nvSpPr>
        <p:spPr bwMode="auto">
          <a:xfrm>
            <a:off x="2898059" y="4682495"/>
            <a:ext cx="7765125" cy="1338119"/>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solidFill>
            <a:srgbClr val="E5FFE5"/>
          </a:solid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6612" tIns="306612" rIns="1965105" bIns="306612" spcCol="1270" anchor="ctr"/>
          <a:lstStyle/>
          <a:p>
            <a:pPr defTabSz="3021844">
              <a:lnSpc>
                <a:spcPct val="90000"/>
              </a:lnSpc>
              <a:spcAft>
                <a:spcPct val="35000"/>
              </a:spcAft>
              <a:defRPr/>
            </a:pPr>
            <a:endParaRPr lang="zh-CN" altLang="en-US" sz="6798"/>
          </a:p>
        </p:txBody>
      </p:sp>
      <p:sp>
        <p:nvSpPr>
          <p:cNvPr id="5" name="任意多边形 4"/>
          <p:cNvSpPr/>
          <p:nvPr/>
        </p:nvSpPr>
        <p:spPr bwMode="auto">
          <a:xfrm>
            <a:off x="8158778" y="2541381"/>
            <a:ext cx="1188017" cy="869503"/>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98626" rIns="298626" bIns="322395" spcCol="1270" anchor="ctr"/>
          <a:lstStyle/>
          <a:p>
            <a:pPr algn="ctr" defTabSz="2133067">
              <a:lnSpc>
                <a:spcPct val="90000"/>
              </a:lnSpc>
              <a:spcAft>
                <a:spcPct val="35000"/>
              </a:spcAft>
              <a:defRPr/>
            </a:pPr>
            <a:endParaRPr lang="zh-CN" altLang="en-US" sz="4799"/>
          </a:p>
        </p:txBody>
      </p:sp>
      <p:sp>
        <p:nvSpPr>
          <p:cNvPr id="6" name="任意多边形 5"/>
          <p:cNvSpPr/>
          <p:nvPr/>
        </p:nvSpPr>
        <p:spPr bwMode="auto">
          <a:xfrm>
            <a:off x="8843397" y="4093674"/>
            <a:ext cx="1188017" cy="869503"/>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accent2"/>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98626" rIns="298626" bIns="322395" spcCol="1270" anchor="ctr"/>
          <a:lstStyle/>
          <a:p>
            <a:pPr algn="ctr" defTabSz="2133067">
              <a:lnSpc>
                <a:spcPct val="90000"/>
              </a:lnSpc>
              <a:spcAft>
                <a:spcPct val="35000"/>
              </a:spcAft>
              <a:defRPr/>
            </a:pPr>
            <a:endParaRPr lang="zh-CN" altLang="en-US" sz="4799"/>
          </a:p>
        </p:txBody>
      </p:sp>
      <p:sp>
        <p:nvSpPr>
          <p:cNvPr id="7" name="TextBox 6"/>
          <p:cNvSpPr txBox="1"/>
          <p:nvPr/>
        </p:nvSpPr>
        <p:spPr>
          <a:xfrm>
            <a:off x="1748938" y="1607246"/>
            <a:ext cx="7404299" cy="1233327"/>
          </a:xfrm>
          <a:prstGeom prst="rect">
            <a:avLst/>
          </a:prstGeom>
          <a:noFill/>
        </p:spPr>
        <p:txBody>
          <a:bodyPr wrap="square" lIns="91416" tIns="45708" rIns="91416" bIns="45708" rtlCol="0">
            <a:spAutoFit/>
          </a:bodyPr>
          <a:lstStyle/>
          <a:p>
            <a:pPr>
              <a:lnSpc>
                <a:spcPct val="130000"/>
              </a:lnSpc>
            </a:pPr>
            <a:r>
              <a:rPr lang="en-US" sz="3000"/>
              <a:t>    Hiểu về tỉ số phần trăm. Biết quan hệ giữa tỉ số phần trăm và phân số.</a:t>
            </a:r>
            <a:endParaRPr lang="zh-CN" altLang="en-US" sz="3000" dirty="0">
              <a:solidFill>
                <a:schemeClr val="tx1">
                  <a:lumMod val="50000"/>
                  <a:lumOff val="50000"/>
                </a:schemeClr>
              </a:solidFill>
              <a:latin typeface="微软雅黑" pitchFamily="34" charset="-122"/>
              <a:ea typeface="微软雅黑" pitchFamily="34" charset="-122"/>
            </a:endParaRPr>
          </a:p>
        </p:txBody>
      </p:sp>
      <p:sp>
        <p:nvSpPr>
          <p:cNvPr id="8" name="TextBox 7"/>
          <p:cNvSpPr txBox="1"/>
          <p:nvPr/>
        </p:nvSpPr>
        <p:spPr>
          <a:xfrm>
            <a:off x="2361796" y="3216906"/>
            <a:ext cx="6941384" cy="1233327"/>
          </a:xfrm>
          <a:prstGeom prst="rect">
            <a:avLst/>
          </a:prstGeom>
          <a:noFill/>
        </p:spPr>
        <p:txBody>
          <a:bodyPr wrap="square" lIns="91416" tIns="45708" rIns="91416" bIns="45708" rtlCol="0">
            <a:spAutoFit/>
          </a:bodyPr>
          <a:lstStyle/>
          <a:p>
            <a:pPr>
              <a:lnSpc>
                <a:spcPct val="130000"/>
              </a:lnSpc>
            </a:pPr>
            <a:r>
              <a:rPr lang="en-US" sz="3000">
                <a:solidFill>
                  <a:srgbClr val="07443C"/>
                </a:solidFill>
              </a:rPr>
              <a:t>   Biết xác định các tỉ số dưới dạng tỉ số phần trăm.</a:t>
            </a:r>
            <a:endParaRPr lang="zh-CN" altLang="en-US" sz="3000" dirty="0">
              <a:solidFill>
                <a:srgbClr val="07443C"/>
              </a:solidFill>
              <a:latin typeface="微软雅黑" pitchFamily="34" charset="-122"/>
              <a:ea typeface="微软雅黑" pitchFamily="34" charset="-122"/>
            </a:endParaRPr>
          </a:p>
        </p:txBody>
      </p:sp>
      <p:sp>
        <p:nvSpPr>
          <p:cNvPr id="9" name="TextBox 8"/>
          <p:cNvSpPr txBox="1"/>
          <p:nvPr/>
        </p:nvSpPr>
        <p:spPr>
          <a:xfrm>
            <a:off x="3024460" y="4741126"/>
            <a:ext cx="7227904" cy="1221592"/>
          </a:xfrm>
          <a:prstGeom prst="rect">
            <a:avLst/>
          </a:prstGeom>
          <a:noFill/>
        </p:spPr>
        <p:txBody>
          <a:bodyPr wrap="square" lIns="91416" tIns="45708" rIns="91416" bIns="45708" rtlCol="0">
            <a:spAutoFit/>
          </a:bodyPr>
          <a:lstStyle/>
          <a:p>
            <a:pPr>
              <a:lnSpc>
                <a:spcPct val="130000"/>
              </a:lnSpc>
            </a:pPr>
            <a:r>
              <a:rPr lang="en-US" altLang="zh-CN" sz="3000">
                <a:solidFill>
                  <a:srgbClr val="07443C"/>
                </a:solidFill>
                <a:latin typeface="Tahoma" panose="020B0604030504040204" pitchFamily="34" charset="0"/>
                <a:ea typeface="微软雅黑" pitchFamily="34" charset="-122"/>
                <a:cs typeface="Tahoma" panose="020B0604030504040204" pitchFamily="34" charset="0"/>
              </a:rPr>
              <a:t>   Yêu thích môn học, biết vận dụng kiến thức vào thực tế cuộc sống.</a:t>
            </a:r>
            <a:endParaRPr lang="zh-CN" altLang="en-US" sz="3000" dirty="0">
              <a:solidFill>
                <a:srgbClr val="07443C"/>
              </a:solidFill>
              <a:latin typeface="Tahoma" panose="020B0604030504040204" pitchFamily="34" charset="0"/>
              <a:ea typeface="微软雅黑" pitchFamily="34" charset="-122"/>
              <a:cs typeface="Tahoma" panose="020B0604030504040204" pitchFamily="34" charset="0"/>
            </a:endParaRPr>
          </a:p>
        </p:txBody>
      </p:sp>
      <p:sp>
        <p:nvSpPr>
          <p:cNvPr id="17" name="标题 16"/>
          <p:cNvSpPr>
            <a:spLocks noGrp="1"/>
          </p:cNvSpPr>
          <p:nvPr>
            <p:ph type="title"/>
          </p:nvPr>
        </p:nvSpPr>
        <p:spPr>
          <a:xfrm>
            <a:off x="1469965" y="302314"/>
            <a:ext cx="3683924" cy="632402"/>
          </a:xfrm>
          <a:solidFill>
            <a:srgbClr val="D9FFD9"/>
          </a:solidFill>
        </p:spPr>
        <p:txBody>
          <a:bodyPr>
            <a:normAutofit/>
          </a:bodyPr>
          <a:lstStyle/>
          <a:p>
            <a:pPr algn="ctr"/>
            <a:r>
              <a:rPr lang="en-US" altLang="zh-CN" sz="3800">
                <a:latin typeface="Tahoma" panose="020B0604030504040204" pitchFamily="34" charset="0"/>
                <a:ea typeface="Tahoma" panose="020B0604030504040204" pitchFamily="34" charset="0"/>
                <a:cs typeface="Tahoma" panose="020B0604030504040204" pitchFamily="34" charset="0"/>
              </a:rPr>
              <a:t>MỤC TIÊU</a:t>
            </a:r>
            <a:endParaRPr lang="zh-CN" altLang="en-US" sz="38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5686575"/>
      </p:ext>
    </p:extLst>
  </p:cSld>
  <p:clrMapOvr>
    <a:masterClrMapping/>
  </p:clrMapOvr>
  <p:transition>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2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100"/>
                                            <p:tgtEl>
                                              <p:spTgt spid="7"/>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7"/>
                                            </p:tgtEl>
                                          </p:cBhvr>
                                          <p:to x="80000" y="100000"/>
                                        </p:animScale>
                                        <p:anim by="(#ppt_w*0.10)" calcmode="lin" valueType="num">
                                          <p:cBhvr>
                                            <p:cTn id="15" dur="50" autoRev="1" fill="hold">
                                              <p:stCondLst>
                                                <p:cond delay="0"/>
                                              </p:stCondLst>
                                            </p:cTn>
                                            <p:tgtEl>
                                              <p:spTgt spid="7"/>
                                            </p:tgtEl>
                                            <p:attrNameLst>
                                              <p:attrName>ppt_x</p:attrName>
                                            </p:attrNameLst>
                                          </p:cBhvr>
                                        </p:anim>
                                        <p:anim by="(-#ppt_w*0.10)" calcmode="lin" valueType="num">
                                          <p:cBhvr>
                                            <p:cTn id="16" dur="50" autoRev="1" fill="hold">
                                              <p:stCondLst>
                                                <p:cond delay="0"/>
                                              </p:stCondLst>
                                            </p:cTn>
                                            <p:tgtEl>
                                              <p:spTgt spid="7"/>
                                            </p:tgtEl>
                                            <p:attrNameLst>
                                              <p:attrName>ppt_y</p:attrName>
                                            </p:attrNameLst>
                                          </p:cBhvr>
                                        </p:anim>
                                        <p:animRot by="-480000">
                                          <p:cBhvr>
                                            <p:cTn id="17" dur="50" autoRev="1" fill="hold">
                                              <p:stCondLst>
                                                <p:cond delay="0"/>
                                              </p:stCondLst>
                                            </p:cTn>
                                            <p:tgtEl>
                                              <p:spTgt spid="7"/>
                                            </p:tgtEl>
                                            <p:attrNameLst>
                                              <p:attrName>r</p:attrName>
                                            </p:attrNameLst>
                                          </p:cBhvr>
                                        </p:animRot>
                                      </p:childTnLst>
                                    </p:cTn>
                                  </p:par>
                                </p:childTnLst>
                              </p:cTn>
                            </p:par>
                            <p:par>
                              <p:cTn id="18" fill="hold">
                                <p:stCondLst>
                                  <p:cond delay="219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2690"/>
                                </p:stCondLst>
                                <p:childTnLst>
                                  <p:par>
                                    <p:cTn id="23" presetID="2" presetClass="entr" presetSubtype="1" fill="hold" grpId="0" nodeType="afterEffect" p14:presetBounceEnd="42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42000">
                                          <p:cBhvr additive="base">
                                            <p:cTn id="25" dur="50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319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43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4930"/>
                                </p:stCondLst>
                                <p:childTnLst>
                                  <p:par>
                                    <p:cTn id="41" presetID="2" presetClass="entr" presetSubtype="1" fill="hold" grpId="0" nodeType="afterEffect" p14:presetBounceEnd="42000">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14:bounceEnd="42000">
                                          <p:cBhvr additive="base">
                                            <p:cTn id="43"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44" dur="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543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9"/>
                                            </p:tgtEl>
                                            <p:attrNameLst>
                                              <p:attrName>style.visibility</p:attrName>
                                            </p:attrNameLst>
                                          </p:cBhvr>
                                          <p:to>
                                            <p:strVal val="visible"/>
                                          </p:to>
                                        </p:set>
                                        <p:animEffect transition="in" filter="wipe(left)">
                                          <p:cBhvr>
                                            <p:cTn id="48" dur="100"/>
                                            <p:tgtEl>
                                              <p:spTgt spid="9"/>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9"/>
                                            </p:tgtEl>
                                          </p:cBhvr>
                                          <p:to x="80000" y="100000"/>
                                        </p:animScale>
                                        <p:anim by="(#ppt_w*0.10)" calcmode="lin" valueType="num">
                                          <p:cBhvr>
                                            <p:cTn id="51" dur="50" autoRev="1" fill="hold">
                                              <p:stCondLst>
                                                <p:cond delay="0"/>
                                              </p:stCondLst>
                                            </p:cTn>
                                            <p:tgtEl>
                                              <p:spTgt spid="9"/>
                                            </p:tgtEl>
                                            <p:attrNameLst>
                                              <p:attrName>ppt_x</p:attrName>
                                            </p:attrNameLst>
                                          </p:cBhvr>
                                        </p:anim>
                                        <p:anim by="(-#ppt_w*0.10)" calcmode="lin" valueType="num">
                                          <p:cBhvr>
                                            <p:cTn id="52" dur="50" autoRev="1" fill="hold">
                                              <p:stCondLst>
                                                <p:cond delay="0"/>
                                              </p:stCondLst>
                                            </p:cTn>
                                            <p:tgtEl>
                                              <p:spTgt spid="9"/>
                                            </p:tgtEl>
                                            <p:attrNameLst>
                                              <p:attrName>ppt_y</p:attrName>
                                            </p:attrNameLst>
                                          </p:cBhvr>
                                        </p:anim>
                                        <p:animRot by="-480000">
                                          <p:cBhvr>
                                            <p:cTn id="5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7" grpId="1"/>
          <p:bldP spid="8" grpId="0"/>
          <p:bldP spid="8" grpId="1"/>
          <p:bldP spid="9" grpId="0"/>
          <p:bldP spid="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100"/>
                                            <p:tgtEl>
                                              <p:spTgt spid="7"/>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7"/>
                                            </p:tgtEl>
                                          </p:cBhvr>
                                          <p:to x="80000" y="100000"/>
                                        </p:animScale>
                                        <p:anim by="(#ppt_w*0.10)" calcmode="lin" valueType="num">
                                          <p:cBhvr>
                                            <p:cTn id="15" dur="50" autoRev="1" fill="hold">
                                              <p:stCondLst>
                                                <p:cond delay="0"/>
                                              </p:stCondLst>
                                            </p:cTn>
                                            <p:tgtEl>
                                              <p:spTgt spid="7"/>
                                            </p:tgtEl>
                                            <p:attrNameLst>
                                              <p:attrName>ppt_x</p:attrName>
                                            </p:attrNameLst>
                                          </p:cBhvr>
                                        </p:anim>
                                        <p:anim by="(-#ppt_w*0.10)" calcmode="lin" valueType="num">
                                          <p:cBhvr>
                                            <p:cTn id="16" dur="50" autoRev="1" fill="hold">
                                              <p:stCondLst>
                                                <p:cond delay="0"/>
                                              </p:stCondLst>
                                            </p:cTn>
                                            <p:tgtEl>
                                              <p:spTgt spid="7"/>
                                            </p:tgtEl>
                                            <p:attrNameLst>
                                              <p:attrName>ppt_y</p:attrName>
                                            </p:attrNameLst>
                                          </p:cBhvr>
                                        </p:anim>
                                        <p:animRot by="-480000">
                                          <p:cBhvr>
                                            <p:cTn id="17" dur="50" autoRev="1" fill="hold">
                                              <p:stCondLst>
                                                <p:cond delay="0"/>
                                              </p:stCondLst>
                                            </p:cTn>
                                            <p:tgtEl>
                                              <p:spTgt spid="7"/>
                                            </p:tgtEl>
                                            <p:attrNameLst>
                                              <p:attrName>r</p:attrName>
                                            </p:attrNameLst>
                                          </p:cBhvr>
                                        </p:animRot>
                                      </p:childTnLst>
                                    </p:cTn>
                                  </p:par>
                                </p:childTnLst>
                              </p:cTn>
                            </p:par>
                            <p:par>
                              <p:cTn id="18" fill="hold">
                                <p:stCondLst>
                                  <p:cond delay="219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2690"/>
                                </p:stCondLst>
                                <p:childTnLst>
                                  <p:par>
                                    <p:cTn id="23" presetID="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319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43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4930"/>
                                </p:stCondLst>
                                <p:childTnLst>
                                  <p:par>
                                    <p:cTn id="41" presetID="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543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9"/>
                                            </p:tgtEl>
                                            <p:attrNameLst>
                                              <p:attrName>style.visibility</p:attrName>
                                            </p:attrNameLst>
                                          </p:cBhvr>
                                          <p:to>
                                            <p:strVal val="visible"/>
                                          </p:to>
                                        </p:set>
                                        <p:animEffect transition="in" filter="wipe(left)">
                                          <p:cBhvr>
                                            <p:cTn id="48" dur="100"/>
                                            <p:tgtEl>
                                              <p:spTgt spid="9"/>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9"/>
                                            </p:tgtEl>
                                          </p:cBhvr>
                                          <p:to x="80000" y="100000"/>
                                        </p:animScale>
                                        <p:anim by="(#ppt_w*0.10)" calcmode="lin" valueType="num">
                                          <p:cBhvr>
                                            <p:cTn id="51" dur="50" autoRev="1" fill="hold">
                                              <p:stCondLst>
                                                <p:cond delay="0"/>
                                              </p:stCondLst>
                                            </p:cTn>
                                            <p:tgtEl>
                                              <p:spTgt spid="9"/>
                                            </p:tgtEl>
                                            <p:attrNameLst>
                                              <p:attrName>ppt_x</p:attrName>
                                            </p:attrNameLst>
                                          </p:cBhvr>
                                        </p:anim>
                                        <p:anim by="(-#ppt_w*0.10)" calcmode="lin" valueType="num">
                                          <p:cBhvr>
                                            <p:cTn id="52" dur="50" autoRev="1" fill="hold">
                                              <p:stCondLst>
                                                <p:cond delay="0"/>
                                              </p:stCondLst>
                                            </p:cTn>
                                            <p:tgtEl>
                                              <p:spTgt spid="9"/>
                                            </p:tgtEl>
                                            <p:attrNameLst>
                                              <p:attrName>ppt_y</p:attrName>
                                            </p:attrNameLst>
                                          </p:cBhvr>
                                        </p:anim>
                                        <p:animRot by="-480000">
                                          <p:cBhvr>
                                            <p:cTn id="5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7" grpId="1"/>
          <p:bldP spid="8" grpId="0"/>
          <p:bldP spid="8" grpId="1"/>
          <p:bldP spid="9" grpId="0"/>
          <p:bldP spid="9"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9f7ee484368fd4d0791515d6212e3c7957fb"/>
  <p:tag name="ISPRING_PRESENTATION_TITLE" val="创意儿童教育培训动态PPT说课模板"/>
</p:tagLst>
</file>

<file path=ppt/theme/theme1.xml><?xml version="1.0" encoding="utf-8"?>
<a:theme xmlns:a="http://schemas.openxmlformats.org/drawingml/2006/main" name="Office 主题">
  <a:themeElements>
    <a:clrScheme name="自定义 1685">
      <a:dk1>
        <a:sysClr val="windowText" lastClr="000000"/>
      </a:dk1>
      <a:lt1>
        <a:sysClr val="window" lastClr="FFFFFF"/>
      </a:lt1>
      <a:dk2>
        <a:srgbClr val="07443C"/>
      </a:dk2>
      <a:lt2>
        <a:srgbClr val="CA520A"/>
      </a:lt2>
      <a:accent1>
        <a:srgbClr val="CA520A"/>
      </a:accent1>
      <a:accent2>
        <a:srgbClr val="07443C"/>
      </a:accent2>
      <a:accent3>
        <a:srgbClr val="CA520A"/>
      </a:accent3>
      <a:accent4>
        <a:srgbClr val="07443C"/>
      </a:accent4>
      <a:accent5>
        <a:srgbClr val="CA520A"/>
      </a:accent5>
      <a:accent6>
        <a:srgbClr val="07443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1022</Words>
  <Application>Microsoft Office PowerPoint</Application>
  <PresentationFormat>Widescreen</PresentationFormat>
  <Paragraphs>155</Paragraphs>
  <Slides>21</Slides>
  <Notes>19</Notes>
  <HiddenSlides>0</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5" baseType="lpstr">
      <vt:lpstr>Microsoft YaHei</vt:lpstr>
      <vt:lpstr>STHupo</vt:lpstr>
      <vt:lpstr>.VnTime</vt:lpstr>
      <vt:lpstr>Arial</vt:lpstr>
      <vt:lpstr>Arial Black</vt:lpstr>
      <vt:lpstr>Calibri</vt:lpstr>
      <vt:lpstr>Cambria Math</vt:lpstr>
      <vt:lpstr>Segoe UI Semibold</vt:lpstr>
      <vt:lpstr>Tahoma</vt:lpstr>
      <vt:lpstr>Times New Roman</vt:lpstr>
      <vt:lpstr>VnBangkok</vt:lpstr>
      <vt:lpstr>VNbritannic</vt:lpstr>
      <vt:lpstr>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创意儿童教育培训动态PPT说课模板</dc:title>
  <dc:creator>1</dc:creator>
  <cp:lastModifiedBy>Hà Minh Châu</cp:lastModifiedBy>
  <cp:revision>42</cp:revision>
  <dcterms:created xsi:type="dcterms:W3CDTF">2015-05-05T08:02:14Z</dcterms:created>
  <dcterms:modified xsi:type="dcterms:W3CDTF">2022-01-11T17:17:54Z</dcterms:modified>
</cp:coreProperties>
</file>