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5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1" r:id="rId15"/>
    <p:sldId id="293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9" r:id="rId28"/>
    <p:sldId id="284" r:id="rId29"/>
    <p:sldId id="285" r:id="rId30"/>
    <p:sldId id="286" r:id="rId31"/>
    <p:sldId id="290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4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1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02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2A59-B4D5-4F50-AE9A-D5625DE4B45C}" type="datetimeFigureOut">
              <a:rPr lang="en-US"/>
              <a:pPr>
                <a:defRPr/>
              </a:pPr>
              <a:t>1/12/2022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4E6D-DF65-45DF-A754-1BF3054D5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3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40728-E057-48C9-A9B1-FA1F8B357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12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27401-09EC-4532-9544-EA5F479FF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8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CCB3B-330B-4E3C-A8F8-FE89C48D83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37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64743-A5DF-4E04-90A0-3049F19F02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1447E-21F9-420C-A0FC-55F8C9EC53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4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72FD9-D79B-4800-9613-84F200246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37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3AE26-5516-43AD-8A81-3C7859387F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5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60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C6720-8B96-47E2-9ED6-7CA620341D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18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9174F-5FF2-4319-A130-FA15BB5E97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44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F43BA-35CF-4376-8B9E-43A1EE709A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71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83F51-5645-48C5-85EE-8B693EA126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1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9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5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4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2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5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4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2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83689-3C48-4DD7-B09E-5B77856DBDA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F8F5A-26CE-4D66-8FB8-45DFE379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2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43120E-18C4-4588-B22E-A0396CD8B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6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67.gif"/><Relationship Id="rId7" Type="http://schemas.openxmlformats.org/officeDocument/2006/relationships/image" Target="../media/image7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3.gif"/><Relationship Id="rId10" Type="http://schemas.openxmlformats.org/officeDocument/2006/relationships/image" Target="../media/image32.gif"/><Relationship Id="rId4" Type="http://schemas.openxmlformats.org/officeDocument/2006/relationships/image" Target="../media/image24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32.gif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jpeg"/><Relationship Id="rId5" Type="http://schemas.openxmlformats.org/officeDocument/2006/relationships/image" Target="../media/image24.jpeg"/><Relationship Id="rId15" Type="http://schemas.openxmlformats.org/officeDocument/2006/relationships/image" Target="../media/image40.png"/><Relationship Id="rId10" Type="http://schemas.openxmlformats.org/officeDocument/2006/relationships/image" Target="../media/image38.jpeg"/><Relationship Id="rId4" Type="http://schemas.openxmlformats.org/officeDocument/2006/relationships/audio" Target="../media/audio3.wav"/><Relationship Id="rId9" Type="http://schemas.openxmlformats.org/officeDocument/2006/relationships/image" Target="../media/image37.jpeg"/><Relationship Id="rId1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816701227344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215571" y="69491"/>
            <a:ext cx="6794954" cy="6088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NGỌC LÂM</a:t>
            </a: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562350" y="1706563"/>
            <a:ext cx="5048250" cy="900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TOÁN 5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3077" name="Group 18"/>
          <p:cNvGrpSpPr>
            <a:grpSpLocks/>
          </p:cNvGrpSpPr>
          <p:nvPr/>
        </p:nvGrpSpPr>
        <p:grpSpPr bwMode="auto">
          <a:xfrm>
            <a:off x="838200" y="1152832"/>
            <a:ext cx="2438400" cy="17526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pic>
          <p:nvPicPr>
            <p:cNvPr id="3082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Bangkok"/>
                  <a:ea typeface="+mn-ea"/>
                  <a:cs typeface="Times New Roman" pitchFamily="18" charset="0"/>
                </a:rPr>
                <a:t> 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8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8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britannic"/>
                  <a:ea typeface="+mn-ea"/>
                  <a:cs typeface="+mn-cs"/>
                </a:rPr>
                <a:t>NÀM </a:t>
              </a:r>
            </a:p>
          </p:txBody>
        </p:sp>
        <p:sp>
          <p:nvSpPr>
            <p:cNvPr id="308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3078" name="Picture 6" descr="Gio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1863"/>
            <a:ext cx="21336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3"/>
          <p:cNvSpPr>
            <a:spLocks noChangeArrowheads="1" noChangeShapeType="1" noTextEdit="1"/>
          </p:cNvSpPr>
          <p:nvPr/>
        </p:nvSpPr>
        <p:spPr bwMode="auto">
          <a:xfrm>
            <a:off x="533400" y="3347840"/>
            <a:ext cx="8458201" cy="2153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HÌNH THANG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37853-DB25-41CC-AB93-7E9FA00FF80C}"/>
              </a:ext>
            </a:extLst>
          </p:cNvPr>
          <p:cNvSpPr txBox="1"/>
          <p:nvPr/>
        </p:nvSpPr>
        <p:spPr>
          <a:xfrm>
            <a:off x="2241755" y="5840361"/>
            <a:ext cx="66736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VIÊN : NGUYỄN THỊ THÚY HỒNG</a:t>
            </a:r>
          </a:p>
        </p:txBody>
      </p:sp>
    </p:spTree>
    <p:extLst>
      <p:ext uri="{BB962C8B-B14F-4D97-AF65-F5344CB8AC3E}">
        <p14:creationId xmlns:p14="http://schemas.microsoft.com/office/powerpoint/2010/main" val="1636622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9713"/>
            <a:ext cx="9144000" cy="1878012"/>
          </a:xfrm>
          <a:prstGeom prst="rect">
            <a:avLst/>
          </a:prstGeom>
          <a:solidFill>
            <a:srgbClr val="00FF00"/>
          </a:solidFill>
        </p:spPr>
        <p:txBody>
          <a:bodyPr>
            <a:spAutoFit/>
          </a:bodyPr>
          <a:lstStyle/>
          <a:p>
            <a:pPr algn="ctr">
              <a:defRPr/>
            </a:pPr>
            <a:br>
              <a:rPr lang="en-US" sz="4000" b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</a:br>
            <a:r>
              <a:rPr lang="en-US" sz="4000" b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    </a:t>
            </a:r>
            <a:r>
              <a:rPr lang="vi-VN" sz="4000" b="1">
                <a:solidFill>
                  <a:srgbClr val="7030A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aril"/>
              </a:rPr>
              <a:t>TOÁN</a:t>
            </a:r>
            <a:endParaRPr lang="vi-VN" sz="4000" b="1" dirty="0">
              <a:solidFill>
                <a:srgbClr val="7030A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Aaril"/>
            </a:endParaRPr>
          </a:p>
          <a:p>
            <a:pPr algn="ctr">
              <a:defRPr/>
            </a:pPr>
            <a:r>
              <a:rPr lang="en-US" sz="3600" b="1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</a:rPr>
              <a:t>Bài</a:t>
            </a:r>
            <a:r>
              <a:rPr lang="en-US" sz="3600" b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</a:rPr>
              <a:t> 58. HÌNH THANG</a:t>
            </a:r>
            <a:r>
              <a:rPr lang="vi-VN" sz="3600" b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nl-NL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7" descr="Book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28800"/>
            <a:ext cx="69119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6670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3511550"/>
            <a:ext cx="128587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14825"/>
            <a:ext cx="128587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XMASCA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56138"/>
            <a:ext cx="3124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719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teddy_bear_reading_st_a_h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4140200"/>
            <a:ext cx="28194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5" descr="tamtay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5207000"/>
            <a:ext cx="230505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0"/>
            <a:ext cx="177165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2614613"/>
            <a:ext cx="177165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WordArt 5"/>
          <p:cNvSpPr>
            <a:spLocks noChangeArrowheads="1" noChangeShapeType="1" noTextEdit="1"/>
          </p:cNvSpPr>
          <p:nvPr/>
        </p:nvSpPr>
        <p:spPr bwMode="auto">
          <a:xfrm>
            <a:off x="1662113" y="685800"/>
            <a:ext cx="6267450" cy="17668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Calibri"/>
              </a:rPr>
              <a:t>MỤC TIÊU</a:t>
            </a:r>
          </a:p>
        </p:txBody>
      </p:sp>
      <p:pic>
        <p:nvPicPr>
          <p:cNvPr id="10248" name="Picture 5" descr="10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3050"/>
            <a:ext cx="808038" cy="116046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AutoShape 47"/>
          <p:cNvSpPr>
            <a:spLocks noChangeArrowheads="1"/>
          </p:cNvSpPr>
          <p:nvPr/>
        </p:nvSpPr>
        <p:spPr bwMode="auto">
          <a:xfrm>
            <a:off x="5772150" y="2438400"/>
            <a:ext cx="1771650" cy="1423988"/>
          </a:xfrm>
          <a:prstGeom prst="sun">
            <a:avLst>
              <a:gd name="adj" fmla="val 32463"/>
            </a:avLst>
          </a:prstGeom>
          <a:solidFill>
            <a:srgbClr val="00FF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250" name="Picture 11" descr="Flora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338" y="3581400"/>
            <a:ext cx="2176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4BBD0CCD48A74000B8F6581C91102746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244725"/>
            <a:ext cx="11906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253" name="TextBox 8"/>
          <p:cNvSpPr txBox="1">
            <a:spLocks noChangeArrowheads="1"/>
          </p:cNvSpPr>
          <p:nvPr/>
        </p:nvSpPr>
        <p:spPr bwMode="auto">
          <a:xfrm>
            <a:off x="1409700" y="2504182"/>
            <a:ext cx="64309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002060"/>
                </a:solidFill>
              </a:rPr>
              <a:t>   Em nhận biết hình thang và một số đặc điểm của hình thang.</a:t>
            </a:r>
          </a:p>
        </p:txBody>
      </p:sp>
    </p:spTree>
    <p:extLst>
      <p:ext uri="{BB962C8B-B14F-4D97-AF65-F5344CB8AC3E}">
        <p14:creationId xmlns:p14="http://schemas.microsoft.com/office/powerpoint/2010/main" val="273756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221788" cy="68341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00" y="2133600"/>
            <a:ext cx="5410200" cy="29718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HOẠT ĐỘNG CƠ BẢN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512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89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152400" y="274638"/>
            <a:ext cx="8991600" cy="1143000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1.Chơi trò chơi “ Đố bạn”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: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34" descr="gỗ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8" t="2606" r="7692" b="11401"/>
          <a:stretch>
            <a:fillRect/>
          </a:stretch>
        </p:blipFill>
        <p:spPr bwMode="auto">
          <a:xfrm>
            <a:off x="685800" y="2285999"/>
            <a:ext cx="3921709" cy="373380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600200"/>
            <a:ext cx="8534400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 </a:t>
            </a:r>
            <a:r>
              <a:rPr lang="en-US" sz="3500" b="1">
                <a:solidFill>
                  <a:srgbClr val="FF0000"/>
                </a:solidFill>
              </a:rPr>
              <a:t>Đây là đồ vật gì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62732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Cái thang</a:t>
            </a:r>
          </a:p>
        </p:txBody>
      </p:sp>
      <p:pic>
        <p:nvPicPr>
          <p:cNvPr id="20" name="Picture 36" descr="thang 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44" y="2362200"/>
            <a:ext cx="2403735" cy="373285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97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841309" y="1107293"/>
            <a:ext cx="3581400" cy="5410200"/>
            <a:chOff x="336" y="1824"/>
            <a:chExt cx="576" cy="1830"/>
          </a:xfrm>
        </p:grpSpPr>
        <p:sp>
          <p:nvSpPr>
            <p:cNvPr id="5" name="Line 56"/>
            <p:cNvSpPr>
              <a:spLocks noChangeShapeType="1"/>
            </p:cNvSpPr>
            <p:nvPr/>
          </p:nvSpPr>
          <p:spPr bwMode="auto">
            <a:xfrm>
              <a:off x="816" y="1824"/>
              <a:ext cx="96" cy="1824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57"/>
            <p:cNvSpPr>
              <a:spLocks noChangeShapeType="1"/>
            </p:cNvSpPr>
            <p:nvPr/>
          </p:nvSpPr>
          <p:spPr bwMode="auto">
            <a:xfrm flipH="1">
              <a:off x="336" y="1830"/>
              <a:ext cx="96" cy="1824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8"/>
            <p:cNvSpPr>
              <a:spLocks noChangeShapeType="1"/>
            </p:cNvSpPr>
            <p:nvPr/>
          </p:nvSpPr>
          <p:spPr bwMode="auto">
            <a:xfrm>
              <a:off x="361" y="3324"/>
              <a:ext cx="539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9"/>
            <p:cNvSpPr>
              <a:spLocks noChangeShapeType="1"/>
            </p:cNvSpPr>
            <p:nvPr/>
          </p:nvSpPr>
          <p:spPr bwMode="auto">
            <a:xfrm>
              <a:off x="373" y="2994"/>
              <a:ext cx="502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0"/>
            <p:cNvSpPr>
              <a:spLocks noChangeShapeType="1"/>
            </p:cNvSpPr>
            <p:nvPr/>
          </p:nvSpPr>
          <p:spPr bwMode="auto">
            <a:xfrm>
              <a:off x="384" y="2712"/>
              <a:ext cx="481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1"/>
            <p:cNvSpPr>
              <a:spLocks noChangeShapeType="1"/>
            </p:cNvSpPr>
            <p:nvPr/>
          </p:nvSpPr>
          <p:spPr bwMode="auto">
            <a:xfrm>
              <a:off x="397" y="2430"/>
              <a:ext cx="454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2"/>
            <p:cNvSpPr>
              <a:spLocks noChangeShapeType="1"/>
            </p:cNvSpPr>
            <p:nvPr/>
          </p:nvSpPr>
          <p:spPr bwMode="auto">
            <a:xfrm>
              <a:off x="422" y="2148"/>
              <a:ext cx="404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rapezoid 11"/>
          <p:cNvSpPr/>
          <p:nvPr/>
        </p:nvSpPr>
        <p:spPr>
          <a:xfrm>
            <a:off x="1217479" y="2044826"/>
            <a:ext cx="2822841" cy="833704"/>
          </a:xfrm>
          <a:prstGeom prst="trapezoid">
            <a:avLst>
              <a:gd name="adj" fmla="val 172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3048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 mô tả đặc điểm của cái thang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0" y="32766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thang</a:t>
            </a:r>
          </a:p>
        </p:txBody>
      </p:sp>
    </p:spTree>
    <p:extLst>
      <p:ext uri="{BB962C8B-B14F-4D97-AF65-F5344CB8AC3E}">
        <p14:creationId xmlns:p14="http://schemas.microsoft.com/office/powerpoint/2010/main" val="9573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40417 -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457200" y="42672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</a:rPr>
              <a:t>Cái thang</a:t>
            </a:r>
          </a:p>
        </p:txBody>
      </p:sp>
      <p:sp>
        <p:nvSpPr>
          <p:cNvPr id="114691" name="Text Box 35"/>
          <p:cNvSpPr txBox="1">
            <a:spLocks noChangeArrowheads="1"/>
          </p:cNvSpPr>
          <p:nvPr/>
        </p:nvSpPr>
        <p:spPr bwMode="auto">
          <a:xfrm>
            <a:off x="228600" y="2286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>
                <a:solidFill>
                  <a:srgbClr val="0000CC"/>
                </a:solidFill>
                <a:latin typeface="Times New Roman" pitchFamily="18" charset="0"/>
              </a:rPr>
              <a:t>Cạnh của hình thang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219199" name="Group 63"/>
          <p:cNvGrpSpPr>
            <a:grpSpLocks/>
          </p:cNvGrpSpPr>
          <p:nvPr/>
        </p:nvGrpSpPr>
        <p:grpSpPr bwMode="auto">
          <a:xfrm>
            <a:off x="838200" y="1066800"/>
            <a:ext cx="1143000" cy="2905125"/>
            <a:chOff x="336" y="1824"/>
            <a:chExt cx="576" cy="1830"/>
          </a:xfrm>
        </p:grpSpPr>
        <p:sp>
          <p:nvSpPr>
            <p:cNvPr id="114714" name="Line 56"/>
            <p:cNvSpPr>
              <a:spLocks noChangeShapeType="1"/>
            </p:cNvSpPr>
            <p:nvPr/>
          </p:nvSpPr>
          <p:spPr bwMode="auto">
            <a:xfrm>
              <a:off x="816" y="1824"/>
              <a:ext cx="96" cy="1824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5" name="Line 57"/>
            <p:cNvSpPr>
              <a:spLocks noChangeShapeType="1"/>
            </p:cNvSpPr>
            <p:nvPr/>
          </p:nvSpPr>
          <p:spPr bwMode="auto">
            <a:xfrm flipH="1">
              <a:off x="336" y="1830"/>
              <a:ext cx="96" cy="1824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6" name="Line 58"/>
            <p:cNvSpPr>
              <a:spLocks noChangeShapeType="1"/>
            </p:cNvSpPr>
            <p:nvPr/>
          </p:nvSpPr>
          <p:spPr bwMode="auto">
            <a:xfrm>
              <a:off x="336" y="3324"/>
              <a:ext cx="576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7" name="Line 59"/>
            <p:cNvSpPr>
              <a:spLocks noChangeShapeType="1"/>
            </p:cNvSpPr>
            <p:nvPr/>
          </p:nvSpPr>
          <p:spPr bwMode="auto">
            <a:xfrm>
              <a:off x="384" y="2994"/>
              <a:ext cx="481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8" name="Line 60"/>
            <p:cNvSpPr>
              <a:spLocks noChangeShapeType="1"/>
            </p:cNvSpPr>
            <p:nvPr/>
          </p:nvSpPr>
          <p:spPr bwMode="auto">
            <a:xfrm>
              <a:off x="384" y="2712"/>
              <a:ext cx="481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19" name="Line 61"/>
            <p:cNvSpPr>
              <a:spLocks noChangeShapeType="1"/>
            </p:cNvSpPr>
            <p:nvPr/>
          </p:nvSpPr>
          <p:spPr bwMode="auto">
            <a:xfrm>
              <a:off x="432" y="2430"/>
              <a:ext cx="384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20" name="Line 62"/>
            <p:cNvSpPr>
              <a:spLocks noChangeShapeType="1"/>
            </p:cNvSpPr>
            <p:nvPr/>
          </p:nvSpPr>
          <p:spPr bwMode="auto">
            <a:xfrm>
              <a:off x="432" y="2148"/>
              <a:ext cx="384" cy="0"/>
            </a:xfrm>
            <a:prstGeom prst="line">
              <a:avLst/>
            </a:prstGeom>
            <a:noFill/>
            <a:ln w="57150" cmpd="thickThin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4693" name="Text Box 139"/>
          <p:cNvSpPr txBox="1">
            <a:spLocks noChangeArrowheads="1"/>
          </p:cNvSpPr>
          <p:nvPr/>
        </p:nvSpPr>
        <p:spPr bwMode="auto">
          <a:xfrm>
            <a:off x="7680325" y="1484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19287" name="Group 151"/>
          <p:cNvGrpSpPr>
            <a:grpSpLocks/>
          </p:cNvGrpSpPr>
          <p:nvPr/>
        </p:nvGrpSpPr>
        <p:grpSpPr bwMode="auto">
          <a:xfrm>
            <a:off x="2895600" y="1981200"/>
            <a:ext cx="4752975" cy="2043113"/>
            <a:chOff x="1580" y="551"/>
            <a:chExt cx="2994" cy="1287"/>
          </a:xfrm>
        </p:grpSpPr>
        <p:grpSp>
          <p:nvGrpSpPr>
            <p:cNvPr id="114705" name="Group 142"/>
            <p:cNvGrpSpPr>
              <a:grpSpLocks/>
            </p:cNvGrpSpPr>
            <p:nvPr/>
          </p:nvGrpSpPr>
          <p:grpSpPr bwMode="auto">
            <a:xfrm>
              <a:off x="1920" y="864"/>
              <a:ext cx="2352" cy="864"/>
              <a:chOff x="1920" y="864"/>
              <a:chExt cx="2352" cy="864"/>
            </a:xfrm>
          </p:grpSpPr>
          <p:sp>
            <p:nvSpPr>
              <p:cNvPr id="114710" name="Line 143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672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11" name="Line 144"/>
              <p:cNvSpPr>
                <a:spLocks noChangeShapeType="1"/>
              </p:cNvSpPr>
              <p:nvPr/>
            </p:nvSpPr>
            <p:spPr bwMode="auto">
              <a:xfrm>
                <a:off x="1920" y="1728"/>
                <a:ext cx="23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12" name="Line 145"/>
              <p:cNvSpPr>
                <a:spLocks noChangeShapeType="1"/>
              </p:cNvSpPr>
              <p:nvPr/>
            </p:nvSpPr>
            <p:spPr bwMode="auto">
              <a:xfrm flipV="1">
                <a:off x="1920" y="864"/>
                <a:ext cx="336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13" name="Line 146"/>
              <p:cNvSpPr>
                <a:spLocks noChangeShapeType="1"/>
              </p:cNvSpPr>
              <p:nvPr/>
            </p:nvSpPr>
            <p:spPr bwMode="auto">
              <a:xfrm>
                <a:off x="2256" y="864"/>
                <a:ext cx="13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706" name="Text Box 147"/>
            <p:cNvSpPr txBox="1">
              <a:spLocks noChangeArrowheads="1"/>
            </p:cNvSpPr>
            <p:nvPr/>
          </p:nvSpPr>
          <p:spPr bwMode="auto">
            <a:xfrm>
              <a:off x="3634" y="55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14707" name="Text Box 148"/>
            <p:cNvSpPr txBox="1">
              <a:spLocks noChangeArrowheads="1"/>
            </p:cNvSpPr>
            <p:nvPr/>
          </p:nvSpPr>
          <p:spPr bwMode="auto">
            <a:xfrm>
              <a:off x="4354" y="160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14708" name="Text Box 149"/>
            <p:cNvSpPr txBox="1">
              <a:spLocks noChangeArrowheads="1"/>
            </p:cNvSpPr>
            <p:nvPr/>
          </p:nvSpPr>
          <p:spPr bwMode="auto">
            <a:xfrm>
              <a:off x="1916" y="576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114709" name="Text Box 150"/>
            <p:cNvSpPr txBox="1">
              <a:spLocks noChangeArrowheads="1"/>
            </p:cNvSpPr>
            <p:nvPr/>
          </p:nvSpPr>
          <p:spPr bwMode="auto">
            <a:xfrm>
              <a:off x="1580" y="158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D</a:t>
              </a:r>
            </a:p>
          </p:txBody>
        </p:sp>
      </p:grpSp>
      <p:sp>
        <p:nvSpPr>
          <p:cNvPr id="219288" name="Line 152"/>
          <p:cNvSpPr>
            <a:spLocks noChangeShapeType="1"/>
          </p:cNvSpPr>
          <p:nvPr/>
        </p:nvSpPr>
        <p:spPr bwMode="auto">
          <a:xfrm>
            <a:off x="3937000" y="2476500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289" name="Line 153"/>
          <p:cNvSpPr>
            <a:spLocks noChangeShapeType="1"/>
          </p:cNvSpPr>
          <p:nvPr/>
        </p:nvSpPr>
        <p:spPr bwMode="auto">
          <a:xfrm>
            <a:off x="6083300" y="2451100"/>
            <a:ext cx="1066800" cy="1371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290" name="Line 154"/>
          <p:cNvSpPr>
            <a:spLocks noChangeShapeType="1"/>
          </p:cNvSpPr>
          <p:nvPr/>
        </p:nvSpPr>
        <p:spPr bwMode="auto">
          <a:xfrm>
            <a:off x="3403600" y="3848100"/>
            <a:ext cx="3733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291" name="Line 155"/>
          <p:cNvSpPr>
            <a:spLocks noChangeShapeType="1"/>
          </p:cNvSpPr>
          <p:nvPr/>
        </p:nvSpPr>
        <p:spPr bwMode="auto">
          <a:xfrm flipH="1">
            <a:off x="3429000" y="2489200"/>
            <a:ext cx="533400" cy="1371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292" name="Rectangle 156"/>
          <p:cNvSpPr>
            <a:spLocks noChangeArrowheads="1"/>
          </p:cNvSpPr>
          <p:nvPr/>
        </p:nvSpPr>
        <p:spPr bwMode="auto">
          <a:xfrm>
            <a:off x="2971800" y="4953000"/>
            <a:ext cx="429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Hình thang ABCD có mấy cạnh ?</a:t>
            </a:r>
          </a:p>
        </p:txBody>
      </p:sp>
      <p:sp>
        <p:nvSpPr>
          <p:cNvPr id="219293" name="Rectangle 157"/>
          <p:cNvSpPr>
            <a:spLocks noChangeArrowheads="1"/>
          </p:cNvSpPr>
          <p:nvPr/>
        </p:nvSpPr>
        <p:spPr bwMode="auto">
          <a:xfrm>
            <a:off x="3019357" y="4920473"/>
            <a:ext cx="5140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Có những cạnh nào song song với nhau?</a:t>
            </a:r>
          </a:p>
        </p:txBody>
      </p:sp>
      <p:sp>
        <p:nvSpPr>
          <p:cNvPr id="219294" name="Rectangle 158"/>
          <p:cNvSpPr>
            <a:spLocks noChangeArrowheads="1"/>
          </p:cNvSpPr>
          <p:nvPr/>
        </p:nvSpPr>
        <p:spPr bwMode="auto">
          <a:xfrm>
            <a:off x="1575408" y="4995052"/>
            <a:ext cx="6584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Còn những cạnh nào không song song với nhau ?</a:t>
            </a:r>
          </a:p>
        </p:txBody>
      </p:sp>
      <p:sp>
        <p:nvSpPr>
          <p:cNvPr id="219295" name="Rectangle 159"/>
          <p:cNvSpPr>
            <a:spLocks noChangeArrowheads="1"/>
          </p:cNvSpPr>
          <p:nvPr/>
        </p:nvSpPr>
        <p:spPr bwMode="auto">
          <a:xfrm>
            <a:off x="3098800" y="4987047"/>
            <a:ext cx="467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Có nhận xét gì về hai cạnh đáy này ?</a:t>
            </a:r>
          </a:p>
        </p:txBody>
      </p:sp>
      <p:sp>
        <p:nvSpPr>
          <p:cNvPr id="219296" name="AutoShape 160"/>
          <p:cNvSpPr>
            <a:spLocks/>
          </p:cNvSpPr>
          <p:nvPr/>
        </p:nvSpPr>
        <p:spPr bwMode="auto">
          <a:xfrm rot="-5400000">
            <a:off x="5207000" y="2133600"/>
            <a:ext cx="152400" cy="3810000"/>
          </a:xfrm>
          <a:prstGeom prst="leftBrace">
            <a:avLst>
              <a:gd name="adj1" fmla="val 208333"/>
              <a:gd name="adj2" fmla="val 50000"/>
            </a:avLst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19297" name="AutoShape 161"/>
          <p:cNvSpPr>
            <a:spLocks/>
          </p:cNvSpPr>
          <p:nvPr/>
        </p:nvSpPr>
        <p:spPr bwMode="auto">
          <a:xfrm rot="5378994" flipV="1">
            <a:off x="4849018" y="1246982"/>
            <a:ext cx="284163" cy="2057400"/>
          </a:xfrm>
          <a:prstGeom prst="leftBrace">
            <a:avLst>
              <a:gd name="adj1" fmla="val 60335"/>
              <a:gd name="adj2" fmla="val 50000"/>
            </a:avLst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1581150"/>
            <a:ext cx="168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Đáy bé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48782" y="4217345"/>
            <a:ext cx="165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Đáy lớn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95400" y="2816563"/>
            <a:ext cx="2326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Cạnh bên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42889" y="2729014"/>
            <a:ext cx="2326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Cạnh bên</a:t>
            </a:r>
          </a:p>
        </p:txBody>
      </p:sp>
    </p:spTree>
    <p:extLst>
      <p:ext uri="{BB962C8B-B14F-4D97-AF65-F5344CB8AC3E}">
        <p14:creationId xmlns:p14="http://schemas.microsoft.com/office/powerpoint/2010/main" val="38307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9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9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9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19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19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1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19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1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1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1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1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19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9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1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19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19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21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1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8" grpId="0"/>
      <p:bldP spid="219148" grpId="1"/>
      <p:bldP spid="219288" grpId="0" animBg="1"/>
      <p:bldP spid="219288" grpId="1" animBg="1"/>
      <p:bldP spid="219289" grpId="0" animBg="1"/>
      <p:bldP spid="219289" grpId="1" animBg="1"/>
      <p:bldP spid="219290" grpId="0" animBg="1"/>
      <p:bldP spid="219290" grpId="1" animBg="1"/>
      <p:bldP spid="219291" grpId="0" animBg="1"/>
      <p:bldP spid="219291" grpId="1" animBg="1"/>
      <p:bldP spid="219292" grpId="0"/>
      <p:bldP spid="219292" grpId="1"/>
      <p:bldP spid="219293" grpId="0"/>
      <p:bldP spid="219293" grpId="1"/>
      <p:bldP spid="219294" grpId="0"/>
      <p:bldP spid="219294" grpId="1"/>
      <p:bldP spid="219295" grpId="0"/>
      <p:bldP spid="219296" grpId="0" animBg="1"/>
      <p:bldP spid="219297" grpId="0" animBg="1"/>
      <p:bldP spid="2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2209800" y="152400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 b="1">
              <a:solidFill>
                <a:srgbClr val="3333FF"/>
              </a:solidFill>
              <a:latin typeface=".VnCommercial Script" pitchFamily="34" charset="0"/>
            </a:endParaRPr>
          </a:p>
        </p:txBody>
      </p:sp>
      <p:sp>
        <p:nvSpPr>
          <p:cNvPr id="229390" name="Text Box 14"/>
          <p:cNvSpPr txBox="1">
            <a:spLocks noChangeArrowheads="1"/>
          </p:cNvSpPr>
          <p:nvPr/>
        </p:nvSpPr>
        <p:spPr bwMode="auto">
          <a:xfrm>
            <a:off x="4495800" y="9144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0000FF"/>
                </a:solidFill>
                <a:latin typeface="Times New Roman" pitchFamily="18" charset="0"/>
              </a:rPr>
              <a:t>Đáy</a:t>
            </a:r>
          </a:p>
        </p:txBody>
      </p:sp>
      <p:sp>
        <p:nvSpPr>
          <p:cNvPr id="229391" name="Text Box 15"/>
          <p:cNvSpPr txBox="1">
            <a:spLocks noChangeArrowheads="1"/>
          </p:cNvSpPr>
          <p:nvPr/>
        </p:nvSpPr>
        <p:spPr bwMode="auto">
          <a:xfrm>
            <a:off x="4495800" y="36576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3333FF"/>
                </a:solidFill>
                <a:latin typeface="Times New Roman" pitchFamily="18" charset="0"/>
              </a:rPr>
              <a:t>Đáy</a:t>
            </a:r>
          </a:p>
        </p:txBody>
      </p:sp>
      <p:sp>
        <p:nvSpPr>
          <p:cNvPr id="229392" name="Text Box 16"/>
          <p:cNvSpPr txBox="1">
            <a:spLocks noChangeArrowheads="1"/>
          </p:cNvSpPr>
          <p:nvPr/>
        </p:nvSpPr>
        <p:spPr bwMode="auto">
          <a:xfrm>
            <a:off x="7162800" y="2209800"/>
            <a:ext cx="1219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Times New Roman" pitchFamily="18" charset="0"/>
              </a:rPr>
              <a:t>Cạnh bên</a:t>
            </a:r>
          </a:p>
        </p:txBody>
      </p:sp>
      <p:sp>
        <p:nvSpPr>
          <p:cNvPr id="229393" name="Text Box 17"/>
          <p:cNvSpPr txBox="1">
            <a:spLocks noChangeArrowheads="1"/>
          </p:cNvSpPr>
          <p:nvPr/>
        </p:nvSpPr>
        <p:spPr bwMode="auto">
          <a:xfrm>
            <a:off x="1524000" y="2438400"/>
            <a:ext cx="12287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Times New Roman" pitchFamily="18" charset="0"/>
              </a:rPr>
              <a:t>Cạnh bên</a:t>
            </a:r>
          </a:p>
        </p:txBody>
      </p:sp>
      <p:sp>
        <p:nvSpPr>
          <p:cNvPr id="229398" name="Text Box 22"/>
          <p:cNvSpPr txBox="1">
            <a:spLocks noChangeArrowheads="1"/>
          </p:cNvSpPr>
          <p:nvPr/>
        </p:nvSpPr>
        <p:spPr bwMode="auto">
          <a:xfrm>
            <a:off x="533400" y="5181600"/>
            <a:ext cx="838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latin typeface="Times New Roman" pitchFamily="18" charset="0"/>
              </a:rPr>
              <a:t>  Hình thang là hình tứ giác có một cặp cạnh đối diện song song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229403" name="Group 27"/>
          <p:cNvGrpSpPr>
            <a:grpSpLocks/>
          </p:cNvGrpSpPr>
          <p:nvPr/>
        </p:nvGrpSpPr>
        <p:grpSpPr bwMode="auto">
          <a:xfrm>
            <a:off x="2667000" y="1025525"/>
            <a:ext cx="4752975" cy="2479675"/>
            <a:chOff x="1580" y="551"/>
            <a:chExt cx="2994" cy="1239"/>
          </a:xfrm>
        </p:grpSpPr>
        <p:grpSp>
          <p:nvGrpSpPr>
            <p:cNvPr id="115725" name="Group 28"/>
            <p:cNvGrpSpPr>
              <a:grpSpLocks/>
            </p:cNvGrpSpPr>
            <p:nvPr/>
          </p:nvGrpSpPr>
          <p:grpSpPr bwMode="auto">
            <a:xfrm>
              <a:off x="1920" y="864"/>
              <a:ext cx="2352" cy="864"/>
              <a:chOff x="1920" y="864"/>
              <a:chExt cx="2352" cy="864"/>
            </a:xfrm>
          </p:grpSpPr>
          <p:sp>
            <p:nvSpPr>
              <p:cNvPr id="115730" name="Line 29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672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31" name="Line 30"/>
              <p:cNvSpPr>
                <a:spLocks noChangeShapeType="1"/>
              </p:cNvSpPr>
              <p:nvPr/>
            </p:nvSpPr>
            <p:spPr bwMode="auto">
              <a:xfrm>
                <a:off x="1920" y="1728"/>
                <a:ext cx="23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32" name="Line 31"/>
              <p:cNvSpPr>
                <a:spLocks noChangeShapeType="1"/>
              </p:cNvSpPr>
              <p:nvPr/>
            </p:nvSpPr>
            <p:spPr bwMode="auto">
              <a:xfrm flipV="1">
                <a:off x="1920" y="864"/>
                <a:ext cx="336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33" name="Line 32"/>
              <p:cNvSpPr>
                <a:spLocks noChangeShapeType="1"/>
              </p:cNvSpPr>
              <p:nvPr/>
            </p:nvSpPr>
            <p:spPr bwMode="auto">
              <a:xfrm>
                <a:off x="2256" y="864"/>
                <a:ext cx="13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726" name="Text Box 33"/>
            <p:cNvSpPr txBox="1">
              <a:spLocks noChangeArrowheads="1"/>
            </p:cNvSpPr>
            <p:nvPr/>
          </p:nvSpPr>
          <p:spPr bwMode="auto">
            <a:xfrm>
              <a:off x="3634" y="551"/>
              <a:ext cx="22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15727" name="Text Box 34"/>
            <p:cNvSpPr txBox="1">
              <a:spLocks noChangeArrowheads="1"/>
            </p:cNvSpPr>
            <p:nvPr/>
          </p:nvSpPr>
          <p:spPr bwMode="auto">
            <a:xfrm>
              <a:off x="4354" y="1607"/>
              <a:ext cx="22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15728" name="Text Box 35"/>
            <p:cNvSpPr txBox="1">
              <a:spLocks noChangeArrowheads="1"/>
            </p:cNvSpPr>
            <p:nvPr/>
          </p:nvSpPr>
          <p:spPr bwMode="auto">
            <a:xfrm>
              <a:off x="1916" y="576"/>
              <a:ext cx="220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115729" name="Text Box 36"/>
            <p:cNvSpPr txBox="1">
              <a:spLocks noChangeArrowheads="1"/>
            </p:cNvSpPr>
            <p:nvPr/>
          </p:nvSpPr>
          <p:spPr bwMode="auto">
            <a:xfrm>
              <a:off x="1580" y="1584"/>
              <a:ext cx="22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D</a:t>
              </a:r>
            </a:p>
          </p:txBody>
        </p:sp>
      </p:grpSp>
      <p:sp>
        <p:nvSpPr>
          <p:cNvPr id="229413" name="Rectangle 37"/>
          <p:cNvSpPr>
            <a:spLocks noChangeArrowheads="1"/>
          </p:cNvSpPr>
          <p:nvPr/>
        </p:nvSpPr>
        <p:spPr bwMode="auto">
          <a:xfrm>
            <a:off x="3505200" y="4267200"/>
            <a:ext cx="3963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Hình thang có mấy cạnh đáy ? </a:t>
            </a:r>
          </a:p>
        </p:txBody>
      </p:sp>
      <p:sp>
        <p:nvSpPr>
          <p:cNvPr id="229414" name="Rectangle 38"/>
          <p:cNvSpPr>
            <a:spLocks noChangeArrowheads="1"/>
          </p:cNvSpPr>
          <p:nvPr/>
        </p:nvSpPr>
        <p:spPr bwMode="auto">
          <a:xfrm>
            <a:off x="3352800" y="4267200"/>
            <a:ext cx="3887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Hình thang có mấy cạnh bên ?</a:t>
            </a:r>
          </a:p>
        </p:txBody>
      </p:sp>
      <p:sp>
        <p:nvSpPr>
          <p:cNvPr id="229415" name="Rectangle 39"/>
          <p:cNvSpPr>
            <a:spLocks noChangeArrowheads="1"/>
          </p:cNvSpPr>
          <p:nvPr/>
        </p:nvSpPr>
        <p:spPr bwMode="auto">
          <a:xfrm>
            <a:off x="2667000" y="4349085"/>
            <a:ext cx="4517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i="1">
                <a:solidFill>
                  <a:srgbClr val="000000"/>
                </a:solidFill>
                <a:latin typeface="Times New Roman" pitchFamily="18" charset="0"/>
              </a:rPr>
              <a:t>Hình thang là hình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40746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29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2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2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29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2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90" grpId="0"/>
      <p:bldP spid="229391" grpId="0"/>
      <p:bldP spid="229392" grpId="0"/>
      <p:bldP spid="229393" grpId="0"/>
      <p:bldP spid="229398" grpId="0"/>
      <p:bldP spid="229413" grpId="0"/>
      <p:bldP spid="229413" grpId="1"/>
      <p:bldP spid="229414" grpId="0"/>
      <p:bldP spid="229414" grpId="1"/>
      <p:bldP spid="2294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381000" y="533400"/>
            <a:ext cx="48815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</a:rPr>
              <a:t>Chiều cao của hình thang.</a:t>
            </a:r>
          </a:p>
        </p:txBody>
      </p:sp>
      <p:sp>
        <p:nvSpPr>
          <p:cNvPr id="231451" name="Text Box 27"/>
          <p:cNvSpPr txBox="1">
            <a:spLocks noChangeArrowheads="1"/>
          </p:cNvSpPr>
          <p:nvPr/>
        </p:nvSpPr>
        <p:spPr bwMode="auto">
          <a:xfrm>
            <a:off x="1219200" y="41148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AH là đường cao. Độ dài AH là chiều cao.</a:t>
            </a:r>
          </a:p>
        </p:txBody>
      </p:sp>
      <p:sp>
        <p:nvSpPr>
          <p:cNvPr id="116740" name="Text Box 69"/>
          <p:cNvSpPr txBox="1">
            <a:spLocks noChangeArrowheads="1"/>
          </p:cNvSpPr>
          <p:nvPr/>
        </p:nvSpPr>
        <p:spPr bwMode="auto">
          <a:xfrm>
            <a:off x="6248400" y="3200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C</a:t>
            </a:r>
          </a:p>
        </p:txBody>
      </p:sp>
      <p:sp>
        <p:nvSpPr>
          <p:cNvPr id="116741" name="Text Box 73"/>
          <p:cNvSpPr txBox="1">
            <a:spLocks noChangeArrowheads="1"/>
          </p:cNvSpPr>
          <p:nvPr/>
        </p:nvSpPr>
        <p:spPr bwMode="auto">
          <a:xfrm>
            <a:off x="1143000" y="3276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</a:p>
        </p:txBody>
      </p:sp>
      <p:sp>
        <p:nvSpPr>
          <p:cNvPr id="116742" name="Text Box 74"/>
          <p:cNvSpPr txBox="1">
            <a:spLocks noChangeArrowheads="1"/>
          </p:cNvSpPr>
          <p:nvPr/>
        </p:nvSpPr>
        <p:spPr bwMode="auto">
          <a:xfrm>
            <a:off x="4729163" y="14398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B</a:t>
            </a:r>
          </a:p>
        </p:txBody>
      </p:sp>
      <p:sp>
        <p:nvSpPr>
          <p:cNvPr id="116743" name="Text Box 75"/>
          <p:cNvSpPr txBox="1">
            <a:spLocks noChangeArrowheads="1"/>
          </p:cNvSpPr>
          <p:nvPr/>
        </p:nvSpPr>
        <p:spPr bwMode="auto">
          <a:xfrm>
            <a:off x="1985963" y="13366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</a:p>
        </p:txBody>
      </p:sp>
      <p:sp>
        <p:nvSpPr>
          <p:cNvPr id="116744" name="Line 76"/>
          <p:cNvSpPr>
            <a:spLocks noChangeShapeType="1"/>
          </p:cNvSpPr>
          <p:nvPr/>
        </p:nvSpPr>
        <p:spPr bwMode="auto">
          <a:xfrm flipH="1">
            <a:off x="1828800" y="1676400"/>
            <a:ext cx="615950" cy="18288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5" name="Line 77"/>
          <p:cNvSpPr>
            <a:spLocks noChangeShapeType="1"/>
          </p:cNvSpPr>
          <p:nvPr/>
        </p:nvSpPr>
        <p:spPr bwMode="auto">
          <a:xfrm>
            <a:off x="1828800" y="3505200"/>
            <a:ext cx="4495800" cy="14288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6" name="Line 78"/>
          <p:cNvSpPr>
            <a:spLocks noChangeShapeType="1"/>
          </p:cNvSpPr>
          <p:nvPr/>
        </p:nvSpPr>
        <p:spPr bwMode="auto">
          <a:xfrm>
            <a:off x="2455863" y="1676400"/>
            <a:ext cx="2192337" cy="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Line 79"/>
          <p:cNvSpPr>
            <a:spLocks noChangeShapeType="1"/>
          </p:cNvSpPr>
          <p:nvPr/>
        </p:nvSpPr>
        <p:spPr bwMode="auto">
          <a:xfrm>
            <a:off x="4648200" y="1668463"/>
            <a:ext cx="1676400" cy="1851025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511" name="Rectangle 87"/>
          <p:cNvSpPr>
            <a:spLocks noChangeArrowheads="1"/>
          </p:cNvSpPr>
          <p:nvPr/>
        </p:nvSpPr>
        <p:spPr bwMode="auto">
          <a:xfrm>
            <a:off x="1762125" y="4800600"/>
            <a:ext cx="4727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AH vuông góc với những cạnh nào ?</a:t>
            </a:r>
          </a:p>
        </p:txBody>
      </p:sp>
      <p:sp>
        <p:nvSpPr>
          <p:cNvPr id="231512" name="Rectangle 88"/>
          <p:cNvSpPr>
            <a:spLocks noChangeArrowheads="1"/>
          </p:cNvSpPr>
          <p:nvPr/>
        </p:nvSpPr>
        <p:spPr bwMode="auto">
          <a:xfrm>
            <a:off x="1985963" y="4808706"/>
            <a:ext cx="39787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i="1">
                <a:solidFill>
                  <a:srgbClr val="000000"/>
                </a:solidFill>
                <a:latin typeface="Times New Roman" pitchFamily="18" charset="0"/>
              </a:rPr>
              <a:t>AH vuông góc với  DC và AB 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31523" name="Group 99"/>
          <p:cNvGrpSpPr>
            <a:grpSpLocks/>
          </p:cNvGrpSpPr>
          <p:nvPr/>
        </p:nvGrpSpPr>
        <p:grpSpPr bwMode="auto">
          <a:xfrm>
            <a:off x="2438400" y="1667831"/>
            <a:ext cx="228600" cy="1827959"/>
            <a:chOff x="2610" y="1597"/>
            <a:chExt cx="96" cy="783"/>
          </a:xfrm>
        </p:grpSpPr>
        <p:sp>
          <p:nvSpPr>
            <p:cNvPr id="116756" name="Line 100"/>
            <p:cNvSpPr>
              <a:spLocks noChangeShapeType="1"/>
            </p:cNvSpPr>
            <p:nvPr/>
          </p:nvSpPr>
          <p:spPr bwMode="auto">
            <a:xfrm flipH="1">
              <a:off x="2610" y="1597"/>
              <a:ext cx="7" cy="775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7" name="Rectangle 101"/>
            <p:cNvSpPr>
              <a:spLocks noChangeArrowheads="1"/>
            </p:cNvSpPr>
            <p:nvPr/>
          </p:nvSpPr>
          <p:spPr bwMode="auto">
            <a:xfrm>
              <a:off x="2610" y="2284"/>
              <a:ext cx="96" cy="96"/>
            </a:xfrm>
            <a:prstGeom prst="rect">
              <a:avLst/>
            </a:prstGeom>
            <a:noFill/>
            <a:ln w="38100">
              <a:solidFill>
                <a:srgbClr val="660066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1526" name="Text Box 102"/>
          <p:cNvSpPr txBox="1">
            <a:spLocks noChangeArrowheads="1"/>
          </p:cNvSpPr>
          <p:nvPr/>
        </p:nvSpPr>
        <p:spPr bwMode="auto">
          <a:xfrm>
            <a:off x="2209800" y="35814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31530" name="Text Box 106"/>
          <p:cNvSpPr txBox="1">
            <a:spLocks noChangeArrowheads="1"/>
          </p:cNvSpPr>
          <p:nvPr/>
        </p:nvSpPr>
        <p:spPr bwMode="auto">
          <a:xfrm>
            <a:off x="1447800" y="4114800"/>
            <a:ext cx="22860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0000CC"/>
                </a:solidFill>
              </a:rPr>
              <a:t>AH là đường cao </a:t>
            </a:r>
          </a:p>
        </p:txBody>
      </p:sp>
      <p:sp>
        <p:nvSpPr>
          <p:cNvPr id="231531" name="AutoShape 107"/>
          <p:cNvSpPr>
            <a:spLocks/>
          </p:cNvSpPr>
          <p:nvPr/>
        </p:nvSpPr>
        <p:spPr bwMode="auto">
          <a:xfrm>
            <a:off x="2667000" y="1676400"/>
            <a:ext cx="152400" cy="1752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rgbClr val="99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31532" name="Line 108"/>
          <p:cNvSpPr>
            <a:spLocks noChangeShapeType="1"/>
          </p:cNvSpPr>
          <p:nvPr/>
        </p:nvSpPr>
        <p:spPr bwMode="auto">
          <a:xfrm flipH="1" flipV="1">
            <a:off x="2819400" y="2667000"/>
            <a:ext cx="2057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533" name="Text Box 109"/>
          <p:cNvSpPr txBox="1">
            <a:spLocks noChangeArrowheads="1"/>
          </p:cNvSpPr>
          <p:nvPr/>
        </p:nvSpPr>
        <p:spPr bwMode="auto">
          <a:xfrm>
            <a:off x="4343400" y="4114800"/>
            <a:ext cx="2590800" cy="3698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>
                <a:solidFill>
                  <a:srgbClr val="000000"/>
                </a:solidFill>
              </a:rPr>
              <a:t>Độ dài AH là chiều cao</a:t>
            </a:r>
          </a:p>
        </p:txBody>
      </p:sp>
    </p:spTree>
    <p:extLst>
      <p:ext uri="{BB962C8B-B14F-4D97-AF65-F5344CB8AC3E}">
        <p14:creationId xmlns:p14="http://schemas.microsoft.com/office/powerpoint/2010/main" val="242503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3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31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31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31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3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3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1" grpId="0"/>
      <p:bldP spid="231451" grpId="0"/>
      <p:bldP spid="231511" grpId="0"/>
      <p:bldP spid="231511" grpId="1"/>
      <p:bldP spid="231512" grpId="0"/>
      <p:bldP spid="231526" grpId="0"/>
      <p:bldP spid="231530" grpId="0" animBg="1"/>
      <p:bldP spid="231530" grpId="1" animBg="1"/>
      <p:bldP spid="231531" grpId="0" animBg="1"/>
      <p:bldP spid="231531" grpId="1" animBg="1"/>
      <p:bldP spid="231532" grpId="0" animBg="1"/>
      <p:bldP spid="231532" grpId="1" animBg="1"/>
      <p:bldP spid="231533" grpId="0" animBg="1"/>
      <p:bldP spid="2315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381000" y="533400"/>
            <a:ext cx="853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Hình thang có một cặp cạnh đối diện song song.</a:t>
            </a:r>
          </a:p>
        </p:txBody>
      </p:sp>
      <p:sp>
        <p:nvSpPr>
          <p:cNvPr id="231451" name="Text Box 27"/>
          <p:cNvSpPr txBox="1">
            <a:spLocks noChangeArrowheads="1"/>
          </p:cNvSpPr>
          <p:nvPr/>
        </p:nvSpPr>
        <p:spPr bwMode="auto">
          <a:xfrm>
            <a:off x="1219200" y="4114800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AH là đường cao. Độ dài AH là chiều cao.</a:t>
            </a:r>
          </a:p>
        </p:txBody>
      </p:sp>
      <p:sp>
        <p:nvSpPr>
          <p:cNvPr id="116740" name="Text Box 69"/>
          <p:cNvSpPr txBox="1">
            <a:spLocks noChangeArrowheads="1"/>
          </p:cNvSpPr>
          <p:nvPr/>
        </p:nvSpPr>
        <p:spPr bwMode="auto">
          <a:xfrm>
            <a:off x="6248400" y="3200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C</a:t>
            </a:r>
          </a:p>
        </p:txBody>
      </p:sp>
      <p:sp>
        <p:nvSpPr>
          <p:cNvPr id="116741" name="Text Box 73"/>
          <p:cNvSpPr txBox="1">
            <a:spLocks noChangeArrowheads="1"/>
          </p:cNvSpPr>
          <p:nvPr/>
        </p:nvSpPr>
        <p:spPr bwMode="auto">
          <a:xfrm>
            <a:off x="1143000" y="3276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D</a:t>
            </a:r>
          </a:p>
        </p:txBody>
      </p:sp>
      <p:sp>
        <p:nvSpPr>
          <p:cNvPr id="116742" name="Text Box 74"/>
          <p:cNvSpPr txBox="1">
            <a:spLocks noChangeArrowheads="1"/>
          </p:cNvSpPr>
          <p:nvPr/>
        </p:nvSpPr>
        <p:spPr bwMode="auto">
          <a:xfrm>
            <a:off x="4729163" y="14398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B</a:t>
            </a:r>
          </a:p>
        </p:txBody>
      </p:sp>
      <p:sp>
        <p:nvSpPr>
          <p:cNvPr id="116743" name="Text Box 75"/>
          <p:cNvSpPr txBox="1">
            <a:spLocks noChangeArrowheads="1"/>
          </p:cNvSpPr>
          <p:nvPr/>
        </p:nvSpPr>
        <p:spPr bwMode="auto">
          <a:xfrm>
            <a:off x="1985963" y="13366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A</a:t>
            </a:r>
          </a:p>
        </p:txBody>
      </p:sp>
      <p:sp>
        <p:nvSpPr>
          <p:cNvPr id="116744" name="Line 76"/>
          <p:cNvSpPr>
            <a:spLocks noChangeShapeType="1"/>
          </p:cNvSpPr>
          <p:nvPr/>
        </p:nvSpPr>
        <p:spPr bwMode="auto">
          <a:xfrm flipH="1">
            <a:off x="1828800" y="1676400"/>
            <a:ext cx="615950" cy="1828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5" name="Line 77"/>
          <p:cNvSpPr>
            <a:spLocks noChangeShapeType="1"/>
          </p:cNvSpPr>
          <p:nvPr/>
        </p:nvSpPr>
        <p:spPr bwMode="auto">
          <a:xfrm>
            <a:off x="1828800" y="3505200"/>
            <a:ext cx="4495800" cy="142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6" name="Line 78"/>
          <p:cNvSpPr>
            <a:spLocks noChangeShapeType="1"/>
          </p:cNvSpPr>
          <p:nvPr/>
        </p:nvSpPr>
        <p:spPr bwMode="auto">
          <a:xfrm>
            <a:off x="2455863" y="1676400"/>
            <a:ext cx="21923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Line 79"/>
          <p:cNvSpPr>
            <a:spLocks noChangeShapeType="1"/>
          </p:cNvSpPr>
          <p:nvPr/>
        </p:nvSpPr>
        <p:spPr bwMode="auto">
          <a:xfrm>
            <a:off x="4648200" y="1668463"/>
            <a:ext cx="1676400" cy="18510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1523" name="Group 99"/>
          <p:cNvGrpSpPr>
            <a:grpSpLocks/>
          </p:cNvGrpSpPr>
          <p:nvPr/>
        </p:nvGrpSpPr>
        <p:grpSpPr bwMode="auto">
          <a:xfrm>
            <a:off x="2438400" y="1676400"/>
            <a:ext cx="152400" cy="1829682"/>
            <a:chOff x="2610" y="1584"/>
            <a:chExt cx="96" cy="845"/>
          </a:xfrm>
        </p:grpSpPr>
        <p:sp>
          <p:nvSpPr>
            <p:cNvPr id="116756" name="Line 100"/>
            <p:cNvSpPr>
              <a:spLocks noChangeShapeType="1"/>
            </p:cNvSpPr>
            <p:nvPr/>
          </p:nvSpPr>
          <p:spPr bwMode="auto">
            <a:xfrm>
              <a:off x="2610" y="1584"/>
              <a:ext cx="0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7" name="Rectangle 101"/>
            <p:cNvSpPr>
              <a:spLocks noChangeArrowheads="1"/>
            </p:cNvSpPr>
            <p:nvPr/>
          </p:nvSpPr>
          <p:spPr bwMode="auto">
            <a:xfrm>
              <a:off x="2610" y="2333"/>
              <a:ext cx="96" cy="9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1526" name="Text Box 102"/>
          <p:cNvSpPr txBox="1">
            <a:spLocks noChangeArrowheads="1"/>
          </p:cNvSpPr>
          <p:nvPr/>
        </p:nvSpPr>
        <p:spPr bwMode="auto">
          <a:xfrm>
            <a:off x="2209800" y="35814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0993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1" grpId="0"/>
      <p:bldP spid="231451" grpId="0"/>
      <p:bldP spid="2315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Text Box 69"/>
          <p:cNvSpPr txBox="1">
            <a:spLocks noChangeArrowheads="1"/>
          </p:cNvSpPr>
          <p:nvPr/>
        </p:nvSpPr>
        <p:spPr bwMode="auto">
          <a:xfrm>
            <a:off x="6248400" y="3200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P</a:t>
            </a:r>
          </a:p>
        </p:txBody>
      </p:sp>
      <p:sp>
        <p:nvSpPr>
          <p:cNvPr id="116741" name="Text Box 73"/>
          <p:cNvSpPr txBox="1">
            <a:spLocks noChangeArrowheads="1"/>
          </p:cNvSpPr>
          <p:nvPr/>
        </p:nvSpPr>
        <p:spPr bwMode="auto">
          <a:xfrm>
            <a:off x="1143000" y="3276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Q</a:t>
            </a:r>
          </a:p>
        </p:txBody>
      </p:sp>
      <p:sp>
        <p:nvSpPr>
          <p:cNvPr id="116742" name="Text Box 74"/>
          <p:cNvSpPr txBox="1">
            <a:spLocks noChangeArrowheads="1"/>
          </p:cNvSpPr>
          <p:nvPr/>
        </p:nvSpPr>
        <p:spPr bwMode="auto">
          <a:xfrm>
            <a:off x="4729163" y="14398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N</a:t>
            </a:r>
          </a:p>
        </p:txBody>
      </p:sp>
      <p:sp>
        <p:nvSpPr>
          <p:cNvPr id="116743" name="Text Box 75"/>
          <p:cNvSpPr txBox="1">
            <a:spLocks noChangeArrowheads="1"/>
          </p:cNvSpPr>
          <p:nvPr/>
        </p:nvSpPr>
        <p:spPr bwMode="auto">
          <a:xfrm>
            <a:off x="1985963" y="13366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</a:rPr>
              <a:t>M</a:t>
            </a:r>
          </a:p>
        </p:txBody>
      </p:sp>
      <p:sp>
        <p:nvSpPr>
          <p:cNvPr id="116744" name="Line 76"/>
          <p:cNvSpPr>
            <a:spLocks noChangeShapeType="1"/>
          </p:cNvSpPr>
          <p:nvPr/>
        </p:nvSpPr>
        <p:spPr bwMode="auto">
          <a:xfrm flipH="1">
            <a:off x="1828800" y="1676400"/>
            <a:ext cx="615950" cy="182880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5" name="Line 77"/>
          <p:cNvSpPr>
            <a:spLocks noChangeShapeType="1"/>
          </p:cNvSpPr>
          <p:nvPr/>
        </p:nvSpPr>
        <p:spPr bwMode="auto">
          <a:xfrm>
            <a:off x="1828800" y="3505200"/>
            <a:ext cx="4495800" cy="14288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6" name="Line 78"/>
          <p:cNvSpPr>
            <a:spLocks noChangeShapeType="1"/>
          </p:cNvSpPr>
          <p:nvPr/>
        </p:nvSpPr>
        <p:spPr bwMode="auto">
          <a:xfrm>
            <a:off x="2455863" y="1676400"/>
            <a:ext cx="2192337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Line 79"/>
          <p:cNvSpPr>
            <a:spLocks noChangeShapeType="1"/>
          </p:cNvSpPr>
          <p:nvPr/>
        </p:nvSpPr>
        <p:spPr bwMode="auto">
          <a:xfrm>
            <a:off x="4648200" y="1668463"/>
            <a:ext cx="1676400" cy="1851025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1523" name="Group 99"/>
          <p:cNvGrpSpPr>
            <a:grpSpLocks/>
          </p:cNvGrpSpPr>
          <p:nvPr/>
        </p:nvGrpSpPr>
        <p:grpSpPr bwMode="auto">
          <a:xfrm>
            <a:off x="2438400" y="1676400"/>
            <a:ext cx="152400" cy="1810193"/>
            <a:chOff x="2610" y="1584"/>
            <a:chExt cx="96" cy="836"/>
          </a:xfrm>
        </p:grpSpPr>
        <p:sp>
          <p:nvSpPr>
            <p:cNvPr id="116756" name="Line 100"/>
            <p:cNvSpPr>
              <a:spLocks noChangeShapeType="1"/>
            </p:cNvSpPr>
            <p:nvPr/>
          </p:nvSpPr>
          <p:spPr bwMode="auto">
            <a:xfrm>
              <a:off x="2610" y="1584"/>
              <a:ext cx="0" cy="8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7" name="Rectangle 101"/>
            <p:cNvSpPr>
              <a:spLocks noChangeArrowheads="1"/>
            </p:cNvSpPr>
            <p:nvPr/>
          </p:nvSpPr>
          <p:spPr bwMode="auto">
            <a:xfrm>
              <a:off x="2610" y="2324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1526" name="Text Box 102"/>
          <p:cNvSpPr txBox="1">
            <a:spLocks noChangeArrowheads="1"/>
          </p:cNvSpPr>
          <p:nvPr/>
        </p:nvSpPr>
        <p:spPr bwMode="auto">
          <a:xfrm>
            <a:off x="2208465" y="3581400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2286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b) Cho hình thang MNPQ. Hãy chỉ ra: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987225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3200"/>
              <a:t>Các cạnh đáy của hình thang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3987225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Cạnh MN, cạnh PQ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44958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3200"/>
              <a:t>Các cạnh bên của hình thang: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10200" y="44958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Cạnh MQ, cạnh 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029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Cặp cạnh đối diện song song của hình thang: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52578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Cạnh MN, cạnh PQ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0960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Đường cao của hình thang: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0" y="6106418"/>
            <a:ext cx="314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Đường cao là MK</a:t>
            </a:r>
          </a:p>
        </p:txBody>
      </p:sp>
    </p:spTree>
    <p:extLst>
      <p:ext uri="{BB962C8B-B14F-4D97-AF65-F5344CB8AC3E}">
        <p14:creationId xmlns:p14="http://schemas.microsoft.com/office/powerpoint/2010/main" val="24110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26" grpId="0"/>
      <p:bldP spid="3" grpId="0"/>
      <p:bldP spid="4" grpId="0"/>
      <p:bldP spid="5" grpId="0"/>
      <p:bldP spid="21" grpId="0"/>
      <p:bldP spid="8" grpId="0"/>
      <p:bldP spid="25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2"/>
          <p:cNvSpPr>
            <a:spLocks noChangeArrowheads="1"/>
          </p:cNvSpPr>
          <p:nvPr/>
        </p:nvSpPr>
        <p:spPr bwMode="auto">
          <a:xfrm>
            <a:off x="609600" y="4419600"/>
            <a:ext cx="900113" cy="1079500"/>
          </a:xfrm>
          <a:prstGeom prst="ellipse">
            <a:avLst/>
          </a:prstGeom>
          <a:gradFill rotWithShape="1">
            <a:gsLst>
              <a:gs pos="0">
                <a:srgbClr val="FF1414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Oval 3"/>
          <p:cNvSpPr>
            <a:spLocks noChangeArrowheads="1"/>
          </p:cNvSpPr>
          <p:nvPr/>
        </p:nvSpPr>
        <p:spPr bwMode="auto">
          <a:xfrm>
            <a:off x="304800" y="381000"/>
            <a:ext cx="1079500" cy="1223963"/>
          </a:xfrm>
          <a:prstGeom prst="ellipse">
            <a:avLst/>
          </a:prstGeom>
          <a:gradFill rotWithShape="1">
            <a:gsLst>
              <a:gs pos="0">
                <a:srgbClr val="FFFF5D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4495800" y="4267200"/>
            <a:ext cx="971550" cy="1152525"/>
          </a:xfrm>
          <a:prstGeom prst="ellipse">
            <a:avLst/>
          </a:prstGeom>
          <a:gradFill rotWithShape="1">
            <a:gsLst>
              <a:gs pos="0">
                <a:srgbClr val="04CD9B"/>
              </a:gs>
              <a:gs pos="100000">
                <a:srgbClr val="00CC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438400" y="5410200"/>
            <a:ext cx="898525" cy="1187450"/>
          </a:xfrm>
          <a:prstGeom prst="ellipse">
            <a:avLst/>
          </a:prstGeom>
          <a:gradFill rotWithShape="1">
            <a:gsLst>
              <a:gs pos="0">
                <a:srgbClr val="77DD77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-433388" y="6372225"/>
            <a:ext cx="433388" cy="441325"/>
          </a:xfrm>
          <a:prstGeom prst="ellipse">
            <a:avLst/>
          </a:prstGeom>
          <a:gradFill rotWithShape="1">
            <a:gsLst>
              <a:gs pos="0">
                <a:srgbClr val="FFFF75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8229600" y="0"/>
            <a:ext cx="0" cy="6858000"/>
          </a:xfrm>
          <a:prstGeom prst="line">
            <a:avLst/>
          </a:prstGeom>
          <a:noFill/>
          <a:ln w="228600" cmpd="tri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0" y="6096000"/>
            <a:ext cx="9144000" cy="76200"/>
          </a:xfrm>
          <a:prstGeom prst="line">
            <a:avLst/>
          </a:prstGeom>
          <a:noFill/>
          <a:ln w="234950" cmpd="tri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1" name="Picture 9" descr="hoa go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933700"/>
            <a:ext cx="3924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2174">
            <a:off x="7013575" y="5762625"/>
            <a:ext cx="7270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959">
            <a:off x="6292850" y="5446713"/>
            <a:ext cx="87153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8952">
            <a:off x="7848600" y="4800600"/>
            <a:ext cx="8953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88458">
            <a:off x="7391400" y="3941763"/>
            <a:ext cx="709613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447675" y="6308725"/>
            <a:ext cx="4052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95" name="Oval 15"/>
          <p:cNvSpPr>
            <a:spLocks noChangeArrowheads="1"/>
          </p:cNvSpPr>
          <p:nvPr/>
        </p:nvSpPr>
        <p:spPr bwMode="auto">
          <a:xfrm>
            <a:off x="6477000" y="228600"/>
            <a:ext cx="1258888" cy="1547813"/>
          </a:xfrm>
          <a:prstGeom prst="ellipse">
            <a:avLst/>
          </a:prstGeom>
          <a:gradFill rotWithShape="1">
            <a:gsLst>
              <a:gs pos="0">
                <a:srgbClr val="FF7214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Oval 16"/>
          <p:cNvSpPr>
            <a:spLocks noChangeArrowheads="1"/>
          </p:cNvSpPr>
          <p:nvPr/>
        </p:nvSpPr>
        <p:spPr bwMode="auto">
          <a:xfrm>
            <a:off x="8424863" y="2667000"/>
            <a:ext cx="719137" cy="828675"/>
          </a:xfrm>
          <a:prstGeom prst="ellipse">
            <a:avLst/>
          </a:prstGeom>
          <a:gradFill rotWithShape="1">
            <a:gsLst>
              <a:gs pos="0">
                <a:srgbClr val="FFFF5D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WordArt 17"/>
          <p:cNvSpPr>
            <a:spLocks noChangeArrowheads="1" noChangeShapeType="1" noTextEdit="1"/>
          </p:cNvSpPr>
          <p:nvPr/>
        </p:nvSpPr>
        <p:spPr bwMode="auto">
          <a:xfrm>
            <a:off x="1295400" y="685800"/>
            <a:ext cx="5562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8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6099" name="WordArt 19"/>
          <p:cNvSpPr>
            <a:spLocks noChangeArrowheads="1" noChangeShapeType="1" noTextEdit="1"/>
          </p:cNvSpPr>
          <p:nvPr/>
        </p:nvSpPr>
        <p:spPr bwMode="auto">
          <a:xfrm>
            <a:off x="340468" y="1945532"/>
            <a:ext cx="7315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TOÁN</a:t>
            </a:r>
          </a:p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58: HÌNH THANG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9663" y="7620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Thứ hai ngày 27 tháng 12 năm2021</a:t>
            </a:r>
          </a:p>
        </p:txBody>
      </p:sp>
    </p:spTree>
    <p:extLst>
      <p:ext uri="{BB962C8B-B14F-4D97-AF65-F5344CB8AC3E}">
        <p14:creationId xmlns:p14="http://schemas.microsoft.com/office/powerpoint/2010/main" val="3351601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3873E-6 L -0.00781 -0.644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322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6544 L -0.0158 -0.398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50867E-6 L -0.00399 -0.970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48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4971E-6 L -0.00399 -0.686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3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23699E-6 L -0.00382 -0.49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4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31214E-6 L -2.5E-6 -0.68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083 -0.00994 L 0.02361 0.00069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6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  <p:bldP spid="46083" grpId="0" animBg="1"/>
      <p:bldP spid="46084" grpId="0" animBg="1"/>
      <p:bldP spid="46085" grpId="0" animBg="1"/>
      <p:bldP spid="46086" grpId="0" animBg="1"/>
      <p:bldP spid="46095" grpId="0" animBg="1"/>
      <p:bldP spid="46096" grpId="0" animBg="1"/>
      <p:bldP spid="46097" grpId="0" animBg="1"/>
      <p:bldP spid="4609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/>
              <a:t>Trong các hình dưới đây hình nào là hình thang ?</a:t>
            </a:r>
          </a:p>
        </p:txBody>
      </p:sp>
      <p:sp>
        <p:nvSpPr>
          <p:cNvPr id="4" name="WordArt 2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76200" y="274638"/>
            <a:ext cx="8991600" cy="792162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3. Trả lời câu hỏi</a:t>
            </a:r>
            <a:r>
              <a:rPr lang="vi-VN" sz="36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: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https://img.loigiaihay.com/picture/2019/1106/tr4-b3-vnen5-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7239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219200" y="3810000"/>
            <a:ext cx="990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05600" y="4419600"/>
            <a:ext cx="990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6200" y="6019800"/>
            <a:ext cx="9906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00800" y="6049297"/>
            <a:ext cx="990600" cy="3515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221788" cy="683418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00" y="2133600"/>
            <a:ext cx="5410200" cy="29718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HOẠT ĐỘNG THỰC HÀNH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5124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992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8001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447800" y="3048000"/>
            <a:ext cx="990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991600" cy="5745163"/>
          </a:xfrm>
        </p:spPr>
        <p:txBody>
          <a:bodyPr/>
          <a:lstStyle/>
          <a:p>
            <a:r>
              <a:rPr lang="en-US"/>
              <a:t>1. </a:t>
            </a:r>
            <a:r>
              <a:rPr lang="vi-VN"/>
              <a:t>Chỉ ra các hình thang trong các hình dưới đây :</a:t>
            </a:r>
          </a:p>
          <a:p>
            <a:pPr marL="0" indent="0">
              <a:buNone/>
            </a:pPr>
            <a:endParaRPr lang="vi-VN"/>
          </a:p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67200" y="3048000"/>
            <a:ext cx="990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71600" y="5181600"/>
            <a:ext cx="990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8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/>
              <a:t>2. Trong ba hình dưới đây hình nào có: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5" y="685800"/>
            <a:ext cx="78486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8316" y="3033513"/>
            <a:ext cx="838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/>
              <a:t>- Bốn cạnh và bốn góc ?</a:t>
            </a:r>
          </a:p>
          <a:p>
            <a:endParaRPr lang="en-US" sz="3200"/>
          </a:p>
          <a:p>
            <a:r>
              <a:rPr lang="vi-VN" sz="3200"/>
              <a:t>- Hai cặp cạnh đối diện song song ?</a:t>
            </a:r>
          </a:p>
          <a:p>
            <a:endParaRPr lang="en-US" sz="3200"/>
          </a:p>
          <a:p>
            <a:r>
              <a:rPr lang="vi-VN" sz="3200"/>
              <a:t>- Chỉ có một cặp cạnh song song ?</a:t>
            </a:r>
          </a:p>
          <a:p>
            <a:endParaRPr lang="en-US" sz="3200"/>
          </a:p>
          <a:p>
            <a:r>
              <a:rPr lang="vi-VN" sz="3200"/>
              <a:t>- Có bốn góc vuông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0" y="3042856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Hình 1,2,3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4038600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Hình 1,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0" y="4953000"/>
            <a:ext cx="137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Hình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5943600"/>
            <a:ext cx="137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Hình 1</a:t>
            </a:r>
          </a:p>
        </p:txBody>
      </p:sp>
    </p:spTree>
    <p:extLst>
      <p:ext uri="{BB962C8B-B14F-4D97-AF65-F5344CB8AC3E}">
        <p14:creationId xmlns:p14="http://schemas.microsoft.com/office/powerpoint/2010/main" val="22700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6019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b="1"/>
              <a:t>3</a:t>
            </a:r>
            <a:r>
              <a:rPr lang="en-US" b="1"/>
              <a:t>.</a:t>
            </a:r>
            <a:r>
              <a:rPr lang="vi-VN"/>
              <a:t>Thực hiện các hoạt động sau :</a:t>
            </a:r>
          </a:p>
          <a:p>
            <a:pPr marL="0" indent="0">
              <a:buNone/>
            </a:pPr>
            <a:r>
              <a:rPr lang="vi-VN"/>
              <a:t>a) Quan sát hình vẽ rồi trả lời câu hỏi :</a:t>
            </a:r>
          </a:p>
          <a:p>
            <a:pPr marL="0" indent="0">
              <a:buNone/>
            </a:pPr>
            <a:r>
              <a:rPr lang="en-US"/>
              <a:t>   </a:t>
            </a:r>
            <a:r>
              <a:rPr lang="vi-VN"/>
              <a:t>- Hình thang ABCD có những góc nào là góc vuông ?</a:t>
            </a:r>
          </a:p>
          <a:p>
            <a:pPr marL="0" indent="0">
              <a:buNone/>
            </a:pPr>
            <a:r>
              <a:rPr lang="en-US"/>
              <a:t>  </a:t>
            </a:r>
            <a:r>
              <a:rPr lang="vi-VN"/>
              <a:t>- Cạnh bên nào vuông góc với hai đáy ?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1" y="44196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b) Đọc nội dung sau :</a:t>
            </a:r>
          </a:p>
          <a:p>
            <a:r>
              <a:rPr lang="vi-VN" sz="3200" b="1">
                <a:solidFill>
                  <a:srgbClr val="FF0000"/>
                </a:solidFill>
              </a:rPr>
              <a:t>Hình thang có một cạnh bên vuông góc với hai đáy gọi là hình thang vuông.</a:t>
            </a:r>
            <a:endParaRPr lang="vi-VN" sz="3200">
              <a:solidFill>
                <a:srgbClr val="FF0000"/>
              </a:solidFill>
            </a:endParaRPr>
          </a:p>
          <a:p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228600" y="1752600"/>
            <a:ext cx="56388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/>
              <a:t>- Hình thang ABCD có những góc </a:t>
            </a:r>
            <a:r>
              <a:rPr lang="en-US" sz="3200"/>
              <a:t>A và góc D </a:t>
            </a:r>
            <a:r>
              <a:rPr lang="vi-VN" sz="3200"/>
              <a:t>là góc vuông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885182"/>
            <a:ext cx="56388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/>
              <a:t>- Cạnh bên </a:t>
            </a:r>
            <a:r>
              <a:rPr lang="en-US" sz="3200"/>
              <a:t>AD</a:t>
            </a:r>
            <a:r>
              <a:rPr lang="vi-VN" sz="3200"/>
              <a:t> vuông góc với hai đáy </a:t>
            </a:r>
          </a:p>
        </p:txBody>
      </p:sp>
    </p:spTree>
    <p:extLst>
      <p:ext uri="{BB962C8B-B14F-4D97-AF65-F5344CB8AC3E}">
        <p14:creationId xmlns:p14="http://schemas.microsoft.com/office/powerpoint/2010/main" val="55312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c) Trong các hình thang sau, hình nào là hình thang vuông ?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305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4267200" y="5029200"/>
            <a:ext cx="990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39000" y="4953000"/>
            <a:ext cx="990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6"/>
          <p:cNvSpPr>
            <a:spLocks noChangeArrowheads="1"/>
          </p:cNvSpPr>
          <p:nvPr/>
        </p:nvSpPr>
        <p:spPr bwMode="auto">
          <a:xfrm>
            <a:off x="7938" y="17463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06500" name="Rectangle 35"/>
          <p:cNvSpPr>
            <a:spLocks noChangeArrowheads="1"/>
          </p:cNvSpPr>
          <p:nvPr/>
        </p:nvSpPr>
        <p:spPr bwMode="auto">
          <a:xfrm>
            <a:off x="49213" y="582613"/>
            <a:ext cx="908843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008" tIns="32004" rIns="64008" bIns="32004">
            <a:spAutoFit/>
          </a:bodyPr>
          <a:lstStyle/>
          <a:p>
            <a:pPr algn="ctr"/>
            <a:r>
              <a:rPr lang="en-US" sz="2800">
                <a:solidFill>
                  <a:srgbClr val="0B19C8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</a:p>
        </p:txBody>
      </p:sp>
      <p:pic>
        <p:nvPicPr>
          <p:cNvPr id="106501" name="Picture 13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13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6" descr="G:\anh slide\3d32f70c95e441d566402754a5fc6f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7913"/>
            <a:ext cx="8172450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33600" y="2514600"/>
            <a:ext cx="4343400" cy="21336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CỦNG CỐ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38100" y="0"/>
            <a:ext cx="9067800" cy="6858000"/>
          </a:xfrm>
          <a:prstGeom prst="rect">
            <a:avLst/>
          </a:prstGeom>
          <a:solidFill>
            <a:srgbClr val="FFFFCC"/>
          </a:solidFill>
          <a:ln w="76200">
            <a:pattFill prst="sphere">
              <a:fgClr>
                <a:srgbClr val="FF33CC"/>
              </a:fgClr>
              <a:bgClr>
                <a:schemeClr val="tx1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7912100" y="152400"/>
            <a:ext cx="7620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0066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91153" name="Text Box 17"/>
          <p:cNvSpPr txBox="1">
            <a:spLocks noChangeArrowheads="1"/>
          </p:cNvSpPr>
          <p:nvPr/>
        </p:nvSpPr>
        <p:spPr bwMode="auto">
          <a:xfrm>
            <a:off x="2438400" y="2819400"/>
            <a:ext cx="3657600" cy="531813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 thang là hình có:</a:t>
            </a:r>
            <a:endParaRPr lang="vi-VN" sz="28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5" name="Oval 19"/>
          <p:cNvSpPr>
            <a:spLocks noChangeArrowheads="1"/>
          </p:cNvSpPr>
          <p:nvPr/>
        </p:nvSpPr>
        <p:spPr bwMode="auto">
          <a:xfrm>
            <a:off x="809625" y="3581400"/>
            <a:ext cx="533400" cy="4429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91156" name="Text Box 20"/>
          <p:cNvSpPr txBox="1">
            <a:spLocks noChangeArrowheads="1"/>
          </p:cNvSpPr>
          <p:nvPr/>
        </p:nvSpPr>
        <p:spPr bwMode="auto">
          <a:xfrm>
            <a:off x="849313" y="3532188"/>
            <a:ext cx="7913687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Một cặp cạnh đối diện song song.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Hai cặp cạnh đối diện song song với nhau.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Bốn cạnh bằng nhau và bốn góc vuông.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Bốn cạnh bằng nhau. 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40" name="Text Box 24"/>
          <p:cNvSpPr txBox="1">
            <a:spLocks noChangeArrowheads="1"/>
          </p:cNvSpPr>
          <p:nvPr/>
        </p:nvSpPr>
        <p:spPr bwMode="auto">
          <a:xfrm>
            <a:off x="2209800" y="1990725"/>
            <a:ext cx="3886200" cy="5191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Hãy chọn đáp án đúng:</a:t>
            </a:r>
            <a:endParaRPr lang="vi-VN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80010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80010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80010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80010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8001000" y="5334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80010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120847" name="Picture 10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133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8" name="Oval 23"/>
          <p:cNvSpPr>
            <a:spLocks noChangeArrowheads="1"/>
          </p:cNvSpPr>
          <p:nvPr/>
        </p:nvSpPr>
        <p:spPr bwMode="auto">
          <a:xfrm>
            <a:off x="1066800" y="304800"/>
            <a:ext cx="6705600" cy="13716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38100">
            <a:pattFill prst="sphere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Rung chuông vàng</a:t>
            </a:r>
          </a:p>
        </p:txBody>
      </p:sp>
      <p:sp>
        <p:nvSpPr>
          <p:cNvPr id="17" name="WordArt 47"/>
          <p:cNvSpPr>
            <a:spLocks noChangeArrowheads="1" noChangeShapeType="1" noTextEdit="1"/>
          </p:cNvSpPr>
          <p:nvPr/>
        </p:nvSpPr>
        <p:spPr bwMode="auto">
          <a:xfrm>
            <a:off x="7489031" y="5938838"/>
            <a:ext cx="448866" cy="620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772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7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00" fill="hold"/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1" grpId="0" animBg="1"/>
      <p:bldP spid="91153" grpId="0" animBg="1"/>
      <p:bldP spid="91155" grpId="0" animBg="1"/>
      <p:bldP spid="91156" grpId="0" build="allAtOnce"/>
      <p:bldP spid="93193" grpId="0" animBg="1"/>
      <p:bldP spid="93194" grpId="0" animBg="1"/>
      <p:bldP spid="93195" grpId="0" animBg="1"/>
      <p:bldP spid="93196" grpId="0" animBg="1"/>
      <p:bldP spid="93197" grpId="0" animBg="1"/>
      <p:bldP spid="93198" grpId="0" animBg="1"/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0"/>
            <a:ext cx="9067800" cy="6858000"/>
          </a:xfrm>
          <a:prstGeom prst="rect">
            <a:avLst/>
          </a:prstGeom>
          <a:solidFill>
            <a:srgbClr val="FFFFCC"/>
          </a:solidFill>
          <a:ln w="76200">
            <a:pattFill prst="sphere">
              <a:fgClr>
                <a:srgbClr val="FF33CC"/>
              </a:fgClr>
              <a:bgClr>
                <a:schemeClr val="tx1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b="1">
              <a:solidFill>
                <a:srgbClr val="000000"/>
              </a:solidFill>
              <a:latin typeface="VNI-Auchon" pitchFamily="2" charset="0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7924800" y="152400"/>
            <a:ext cx="7620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0066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121861" name="Oval 16"/>
          <p:cNvSpPr>
            <a:spLocks noChangeArrowheads="1"/>
          </p:cNvSpPr>
          <p:nvPr/>
        </p:nvSpPr>
        <p:spPr bwMode="auto">
          <a:xfrm>
            <a:off x="762000" y="457200"/>
            <a:ext cx="6705600" cy="13716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38100">
            <a:pattFill prst="sphere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Rung chuông vàng</a:t>
            </a:r>
          </a:p>
        </p:txBody>
      </p:sp>
      <p:sp>
        <p:nvSpPr>
          <p:cNvPr id="93202" name="Oval 18"/>
          <p:cNvSpPr>
            <a:spLocks noChangeArrowheads="1"/>
          </p:cNvSpPr>
          <p:nvPr/>
        </p:nvSpPr>
        <p:spPr bwMode="auto">
          <a:xfrm>
            <a:off x="457200" y="4114800"/>
            <a:ext cx="533400" cy="4762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93204" name="Text Box 20"/>
          <p:cNvSpPr txBox="1">
            <a:spLocks noChangeArrowheads="1"/>
          </p:cNvSpPr>
          <p:nvPr/>
        </p:nvSpPr>
        <p:spPr bwMode="auto">
          <a:xfrm>
            <a:off x="533400" y="3462338"/>
            <a:ext cx="86868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Có bốn góc vuông.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Có một cạnh bên vuông góc với hai đáy.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Có hai cặp cạnh đối diện song song.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Có một cặp cạnh đối diện song song.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1371600" y="2743200"/>
            <a:ext cx="614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Hình thang vuông là hình như thế nào?</a:t>
            </a:r>
            <a:endParaRPr lang="vi-VN" altLang="en-US" sz="28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65" name="Text Box 24"/>
          <p:cNvSpPr txBox="1">
            <a:spLocks noChangeArrowheads="1"/>
          </p:cNvSpPr>
          <p:nvPr/>
        </p:nvSpPr>
        <p:spPr bwMode="auto">
          <a:xfrm>
            <a:off x="2438400" y="1990725"/>
            <a:ext cx="3886200" cy="519113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Hãy chọn đáp án đúng:</a:t>
            </a:r>
            <a:endParaRPr lang="vi-VN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79375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79375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79375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79375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7937500" y="5334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79375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4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7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0" fill="hold"/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202" grpId="0" animBg="1"/>
      <p:bldP spid="93204" grpId="0" build="allAtOnce"/>
      <p:bldP spid="93205" grpId="0"/>
      <p:bldP spid="93193" grpId="0" animBg="1"/>
      <p:bldP spid="93194" grpId="0" animBg="1"/>
      <p:bldP spid="93195" grpId="0" animBg="1"/>
      <p:bldP spid="93196" grpId="0" animBg="1"/>
      <p:bldP spid="93197" grpId="0" animBg="1"/>
      <p:bldP spid="9319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067800" cy="6858000"/>
          </a:xfrm>
          <a:prstGeom prst="rect">
            <a:avLst/>
          </a:prstGeom>
          <a:solidFill>
            <a:srgbClr val="FFFFCC"/>
          </a:solidFill>
          <a:ln w="76200">
            <a:pattFill prst="sphere">
              <a:fgClr>
                <a:srgbClr val="FF33CC"/>
              </a:fgClr>
              <a:bgClr>
                <a:schemeClr val="tx1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b="1">
              <a:solidFill>
                <a:srgbClr val="000000"/>
              </a:solidFill>
              <a:latin typeface="VNI-Auchon" pitchFamily="2" charset="0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001000" y="152400"/>
            <a:ext cx="7620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0066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122885" name="Oval 16"/>
          <p:cNvSpPr>
            <a:spLocks noChangeArrowheads="1"/>
          </p:cNvSpPr>
          <p:nvPr/>
        </p:nvSpPr>
        <p:spPr bwMode="auto">
          <a:xfrm>
            <a:off x="762000" y="152400"/>
            <a:ext cx="6705600" cy="13716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38100">
            <a:pattFill prst="sphere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 i="1">
                <a:solidFill>
                  <a:srgbClr val="FF0000"/>
                </a:solidFill>
                <a:latin typeface="VNI-Bandit" pitchFamily="2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Rung chuông vàng</a:t>
            </a:r>
            <a:endParaRPr lang="en-US" altLang="en-US" sz="3600" b="1" i="1">
              <a:solidFill>
                <a:srgbClr val="FF0000"/>
              </a:solidFill>
              <a:latin typeface="VNI-Bandit" pitchFamily="2" charset="0"/>
            </a:endParaRPr>
          </a:p>
        </p:txBody>
      </p:sp>
      <p:sp>
        <p:nvSpPr>
          <p:cNvPr id="93202" name="Oval 18"/>
          <p:cNvSpPr>
            <a:spLocks noChangeArrowheads="1"/>
          </p:cNvSpPr>
          <p:nvPr/>
        </p:nvSpPr>
        <p:spPr bwMode="auto">
          <a:xfrm>
            <a:off x="4343400" y="4419600"/>
            <a:ext cx="533400" cy="4572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93204" name="Text Box 20"/>
          <p:cNvSpPr txBox="1">
            <a:spLocks noChangeArrowheads="1"/>
          </p:cNvSpPr>
          <p:nvPr/>
        </p:nvSpPr>
        <p:spPr bwMode="auto">
          <a:xfrm>
            <a:off x="4419600" y="3124200"/>
            <a:ext cx="2743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AD và BC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AB và BC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AB và DC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D.AD và DC</a:t>
            </a:r>
            <a:endParaRPr lang="vi-VN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88" name="Text Box 24"/>
          <p:cNvSpPr txBox="1">
            <a:spLocks noChangeArrowheads="1"/>
          </p:cNvSpPr>
          <p:nvPr/>
        </p:nvSpPr>
        <p:spPr bwMode="auto">
          <a:xfrm>
            <a:off x="2209800" y="1676400"/>
            <a:ext cx="3886200" cy="519113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Hãy chọn đáp án đúng:</a:t>
            </a:r>
            <a:endParaRPr lang="vi-VN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71600" y="3505200"/>
            <a:ext cx="1981200" cy="990600"/>
            <a:chOff x="288" y="1248"/>
            <a:chExt cx="1248" cy="624"/>
          </a:xfrm>
        </p:grpSpPr>
        <p:sp>
          <p:nvSpPr>
            <p:cNvPr id="122901" name="Line 22"/>
            <p:cNvSpPr>
              <a:spLocks noChangeShapeType="1"/>
            </p:cNvSpPr>
            <p:nvPr/>
          </p:nvSpPr>
          <p:spPr bwMode="auto">
            <a:xfrm>
              <a:off x="720" y="1248"/>
              <a:ext cx="6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2" name="Line 23"/>
            <p:cNvSpPr>
              <a:spLocks noChangeShapeType="1"/>
            </p:cNvSpPr>
            <p:nvPr/>
          </p:nvSpPr>
          <p:spPr bwMode="auto">
            <a:xfrm>
              <a:off x="1392" y="1248"/>
              <a:ext cx="144" cy="6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3" name="Line 24"/>
            <p:cNvSpPr>
              <a:spLocks noChangeShapeType="1"/>
            </p:cNvSpPr>
            <p:nvPr/>
          </p:nvSpPr>
          <p:spPr bwMode="auto">
            <a:xfrm flipH="1">
              <a:off x="288" y="1872"/>
              <a:ext cx="124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4" name="Line 25"/>
            <p:cNvSpPr>
              <a:spLocks noChangeShapeType="1"/>
            </p:cNvSpPr>
            <p:nvPr/>
          </p:nvSpPr>
          <p:spPr bwMode="auto">
            <a:xfrm flipH="1">
              <a:off x="288" y="1248"/>
              <a:ext cx="432" cy="6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34" name="Text Box 26"/>
          <p:cNvSpPr txBox="1">
            <a:spLocks noChangeArrowheads="1"/>
          </p:cNvSpPr>
          <p:nvPr/>
        </p:nvSpPr>
        <p:spPr bwMode="auto">
          <a:xfrm>
            <a:off x="3200400" y="425132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2971800" y="318452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3038" name="Text Box 30"/>
          <p:cNvSpPr txBox="1">
            <a:spLocks noChangeArrowheads="1"/>
          </p:cNvSpPr>
          <p:nvPr/>
        </p:nvSpPr>
        <p:spPr bwMode="auto">
          <a:xfrm>
            <a:off x="838200" y="425132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1600200" y="2376488"/>
            <a:ext cx="5638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Hình thang ABCD có hai cạnh đáy là:</a:t>
            </a:r>
            <a:endParaRPr lang="vi-VN" altLang="en-US" sz="24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1524000" y="318452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80137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80137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80137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80137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8013700" y="5334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8013700" y="546100"/>
            <a:ext cx="685800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>
                <a:solidFill>
                  <a:srgbClr val="00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943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7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0" fill="hold"/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202" grpId="0" animBg="1"/>
      <p:bldP spid="93204" grpId="0" build="allAtOnce"/>
      <p:bldP spid="43034" grpId="0"/>
      <p:bldP spid="43035" grpId="0"/>
      <p:bldP spid="43038" grpId="0"/>
      <p:bldP spid="93205" grpId="0"/>
      <p:bldP spid="43045" grpId="0"/>
      <p:bldP spid="93193" grpId="0" animBg="1"/>
      <p:bldP spid="93194" grpId="0" animBg="1"/>
      <p:bldP spid="93195" grpId="0" animBg="1"/>
      <p:bldP spid="93196" grpId="0" animBg="1"/>
      <p:bldP spid="93197" grpId="0" animBg="1"/>
      <p:bldP spid="931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Download Free png Coins,corners,bordures - Flower Borders Corn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/>
          <a:stretch>
            <a:fillRect/>
          </a:stretch>
        </p:blipFill>
        <p:spPr bwMode="auto">
          <a:xfrm>
            <a:off x="25400" y="3760788"/>
            <a:ext cx="355123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17663" y="1574800"/>
            <a:ext cx="7516812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C00000"/>
                </a:solidFill>
                <a:latin typeface="Arial" pitchFamily="34" charset="0"/>
              </a:rPr>
              <a:t>Chuẩn bị sẵn sàng đồ dùng học tập, sách giáo khoa Toán 5.</a:t>
            </a:r>
          </a:p>
        </p:txBody>
      </p:sp>
      <p:pic>
        <p:nvPicPr>
          <p:cNvPr id="5" name="Picture 5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574800"/>
            <a:ext cx="160813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95600" y="3605213"/>
            <a:ext cx="6238875" cy="9540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C00000"/>
                </a:solidFill>
                <a:latin typeface="Arial" pitchFamily="34" charset="0"/>
              </a:rPr>
              <a:t>Tập trung lắng nghe và làm theo yêu cầu của cô giáo.</a:t>
            </a:r>
          </a:p>
        </p:txBody>
      </p:sp>
      <p:pic>
        <p:nvPicPr>
          <p:cNvPr id="3" name="Picture 2" descr="Home Icons - Free Download, PNG and 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630738"/>
            <a:ext cx="14430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0625" y="5359400"/>
            <a:ext cx="526097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C00000"/>
                </a:solidFill>
                <a:latin typeface="Arial" pitchFamily="34" charset="0"/>
              </a:rPr>
              <a:t>Hoàn thành bài tập cô giao.</a:t>
            </a:r>
          </a:p>
        </p:txBody>
      </p:sp>
      <p:pic>
        <p:nvPicPr>
          <p:cNvPr id="2052" name="Picture 4" descr="Listen to teacher clipart 5 » Clipart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27388"/>
            <a:ext cx="16017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itle 12"/>
          <p:cNvSpPr txBox="1">
            <a:spLocks/>
          </p:cNvSpPr>
          <p:nvPr/>
        </p:nvSpPr>
        <p:spPr bwMode="auto">
          <a:xfrm>
            <a:off x="1236663" y="381000"/>
            <a:ext cx="7848600" cy="8382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4400" b="1">
                <a:solidFill>
                  <a:srgbClr val="FFFF00"/>
                </a:solidFill>
                <a:cs typeface="Times New Roman" pitchFamily="18" charset="0"/>
              </a:rPr>
              <a:t>NHỮNG ĐIỀU CẦN LƯU Ý</a:t>
            </a:r>
          </a:p>
        </p:txBody>
      </p:sp>
      <p:sp>
        <p:nvSpPr>
          <p:cNvPr id="4106" name="Rectangle 36"/>
          <p:cNvSpPr>
            <a:spLocks noChangeArrowheads="1"/>
          </p:cNvSpPr>
          <p:nvPr/>
        </p:nvSpPr>
        <p:spPr bwMode="auto">
          <a:xfrm>
            <a:off x="60325" y="0"/>
            <a:ext cx="9153525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4107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76738"/>
            <a:ext cx="98107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5" descr="Flash Lang hoa de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-66675"/>
            <a:ext cx="117633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81200"/>
            <a:ext cx="1831975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7" descr="blumen-pflanzen10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4716463"/>
            <a:ext cx="11430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5424488"/>
            <a:ext cx="11271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5" descr="blumen-pflanzen04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4086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963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6"/>
          <p:cNvSpPr>
            <a:spLocks noChangeArrowheads="1"/>
          </p:cNvSpPr>
          <p:nvPr/>
        </p:nvSpPr>
        <p:spPr bwMode="auto">
          <a:xfrm>
            <a:off x="7938" y="17463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06500" name="Rectangle 35"/>
          <p:cNvSpPr>
            <a:spLocks noChangeArrowheads="1"/>
          </p:cNvSpPr>
          <p:nvPr/>
        </p:nvSpPr>
        <p:spPr bwMode="auto">
          <a:xfrm>
            <a:off x="49213" y="582613"/>
            <a:ext cx="908843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008" tIns="32004" rIns="64008" bIns="32004">
            <a:spAutoFit/>
          </a:bodyPr>
          <a:lstStyle/>
          <a:p>
            <a:pPr algn="ctr"/>
            <a:r>
              <a:rPr lang="en-US" sz="2800">
                <a:solidFill>
                  <a:srgbClr val="0B19C8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</a:p>
        </p:txBody>
      </p:sp>
      <p:pic>
        <p:nvPicPr>
          <p:cNvPr id="106501" name="Picture 13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13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6" descr="G:\anh slide\3d32f70c95e441d566402754a5fc6f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7913"/>
            <a:ext cx="8172450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33600" y="2514600"/>
            <a:ext cx="4343400" cy="21336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DẶN DÒ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0" y="-914400"/>
            <a:ext cx="9144000" cy="7620000"/>
          </a:xfrm>
          <a:prstGeom prst="rect">
            <a:avLst/>
          </a:prstGeom>
          <a:gradFill rotWithShape="0">
            <a:gsLst>
              <a:gs pos="0">
                <a:srgbClr val="D7DDC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57150">
            <a:pattFill prst="smCheck">
              <a:fgClr>
                <a:schemeClr val="tx1"/>
              </a:fgClr>
              <a:bgClr>
                <a:srgbClr val="FF33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3907" name="Text Box 7"/>
          <p:cNvSpPr txBox="1">
            <a:spLocks noChangeArrowheads="1"/>
          </p:cNvSpPr>
          <p:nvPr/>
        </p:nvSpPr>
        <p:spPr bwMode="auto">
          <a:xfrm>
            <a:off x="1295400" y="4281488"/>
            <a:ext cx="701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3908" name="Rectangle 2"/>
          <p:cNvSpPr>
            <a:spLocks noChangeArrowheads="1"/>
          </p:cNvSpPr>
          <p:nvPr/>
        </p:nvSpPr>
        <p:spPr bwMode="auto">
          <a:xfrm>
            <a:off x="609600" y="1570038"/>
            <a:ext cx="7467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280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1143000" y="-304800"/>
            <a:ext cx="7239000" cy="2362200"/>
          </a:xfrm>
          <a:prstGeom prst="cloudCallout">
            <a:avLst>
              <a:gd name="adj1" fmla="val -47861"/>
              <a:gd name="adj2" fmla="val 107847"/>
            </a:avLst>
          </a:prstGeom>
          <a:solidFill>
            <a:srgbClr val="FFCCFF"/>
          </a:solidFill>
          <a:ln w="57150">
            <a:pattFill prst="sphere">
              <a:fgClr>
                <a:srgbClr val="FF33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000000"/>
                </a:solidFill>
                <a:latin typeface="Times New Roman" pitchFamily="18" charset="0"/>
              </a:rPr>
              <a:t>Tiết sau:</a:t>
            </a:r>
          </a:p>
          <a:p>
            <a:pPr eaLnBrk="1" hangingPunct="1"/>
            <a:r>
              <a:rPr lang="en-US" altLang="en-US" sz="4000">
                <a:solidFill>
                  <a:srgbClr val="000000"/>
                </a:solidFill>
                <a:latin typeface="Times New Roman" pitchFamily="18" charset="0"/>
              </a:rPr>
              <a:t>Diện tích hình thang</a:t>
            </a:r>
            <a:endParaRPr lang="en-US" altLang="en-US" sz="400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4213" name="Picture 5" descr="house_with_trees_blow_a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853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dove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350" y="22098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dove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2192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dove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297180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4" name="Picture 16" descr="Picture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35">
            <a:off x="7075488" y="4032250"/>
            <a:ext cx="923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5" name="Picture 16" descr="Picture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35">
            <a:off x="1436688" y="3498850"/>
            <a:ext cx="923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2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2.25434E-6 C 0.04722 -0.00231 0.07951 -0.0037 0.12951 -0.00208 C 0.13003 0.03145 0.13003 0.06474 0.13107 0.09827 C 0.13124 0.10659 0.13576 0.11122 0.14097 0.11353 C 0.14878 0.12439 0.15225 0.13919 0.16388 0.14405 C 0.17447 0.15815 0.18923 0.15815 0.20329 0.16162 C 0.22551 0.16717 0.246 0.16994 0.26892 0.17249 C 0.29027 0.17179 0.31163 0.17226 0.33281 0.17041 C 0.3394 0.16971 0.34774 0.16023 0.35416 0.15723 C 0.3552 0.15515 0.3559 0.1526 0.35729 0.15075 C 0.35867 0.1489 0.36111 0.14844 0.36232 0.14636 C 0.36336 0.14451 0.36319 0.14197 0.36388 0.13989 C 0.36475 0.13757 0.36614 0.13549 0.36718 0.13318 C 0.37083 0.11491 0.36562 0.13087 0.37378 0.12231 C 0.37534 0.1207 0.37551 0.11746 0.37708 0.11584 C 0.37847 0.11445 0.38038 0.11468 0.38194 0.11353 C 0.38541 0.11098 0.39183 0.10474 0.39183 0.10474 C 0.39479 0.09249 0.40138 0.09272 0.40989 0.08948 C 0.41423 0.08786 0.41857 0.08648 0.42291 0.08509 C 0.42465 0.08463 0.42777 0.08301 0.42777 0.08301 " pathEditMode="relative" ptsTypes="fffffffffffffffffffA">
                                      <p:cBhvr>
                                        <p:cTn id="12" dur="15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78 0.08324 C 0.45399 0.08254 0.48038 0.08509 0.50642 0.08092 C 0.5092 0.08046 0.50712 0.07329 0.50816 0.07006 C 0.50885 0.06751 0.51042 0.06566 0.51146 0.06358 C 0.51528 0.04809 0.51684 0.02705 0.52778 0.0178 C 0.53507 0.00462 0.5401 -0.00832 0.5441 -0.02405 C 0.54462 -0.0259 0.54531 -0.02821 0.54583 -0.03029 C 0.54688 -0.03468 0.54809 -0.03908 0.54913 -0.04347 C 0.54965 -0.04555 0.55069 -0.04994 0.55069 -0.04994 C 0.55156 -0.06566 0.54861 -0.0941 0.56059 -0.10451 C 0.56389 -0.11908 0.56736 -0.14844 0.57535 -0.15908 C 0.58108 -0.16671 0.58924 -0.16879 0.5967 -0.16994 C 0.62431 -0.1741 0.65087 -0.17711 0.67865 -0.17873 C 0.69583 -0.18497 0.71319 -0.18428 0.73108 -0.18543 C 0.74549 -0.19168 0.7375 -0.18913 0.75556 -0.19191 C 0.76528 -0.19584 0.77517 -0.19723 0.78507 -0.20069 C 0.7934 -0.21711 0.79201 -0.24162 0.80486 -0.25295 C 0.81094 -0.26543 0.81649 -0.25942 0.82604 -0.26405 C 0.82934 -0.26335 0.83264 -0.26266 0.83594 -0.26173 C 0.83767 -0.26127 0.83924 -0.25919 0.8408 -0.25965 C 0.84201 -0.26012 0.84201 -0.26266 0.84253 -0.26405 " pathEditMode="relative" ptsTypes="ffffffffffffffffffffA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2.25434E-6 C 0.04722 -0.00231 0.07951 -0.0037 0.12951 -0.00208 C 0.13003 0.03145 0.13003 0.06474 0.13107 0.09827 C 0.13124 0.10659 0.13576 0.11122 0.14097 0.11353 C 0.14878 0.12439 0.15225 0.13919 0.16388 0.14405 C 0.17447 0.15815 0.18923 0.15815 0.20329 0.16162 C 0.22551 0.16717 0.246 0.16994 0.26892 0.17249 C 0.29027 0.17179 0.31163 0.17226 0.33281 0.17041 C 0.3394 0.16971 0.34774 0.16023 0.35416 0.15723 C 0.3552 0.15515 0.3559 0.1526 0.35729 0.15075 C 0.35867 0.1489 0.36111 0.14844 0.36232 0.14636 C 0.36336 0.14451 0.36319 0.14197 0.36388 0.13989 C 0.36475 0.13757 0.36614 0.13549 0.36718 0.13318 C 0.37083 0.11491 0.36562 0.13087 0.37378 0.12231 C 0.37534 0.1207 0.37551 0.11746 0.37708 0.11584 C 0.37847 0.11445 0.38038 0.11468 0.38194 0.11353 C 0.38541 0.11098 0.39183 0.10474 0.39183 0.10474 C 0.39479 0.09249 0.40138 0.09272 0.40989 0.08948 C 0.41423 0.08786 0.41857 0.08648 0.42291 0.08509 C 0.42465 0.08463 0.42777 0.08301 0.42777 0.08301 " pathEditMode="relative" ptsTypes="fffffffffffffffffffA">
                                      <p:cBhvr>
                                        <p:cTn id="16" dur="15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78 0.08324 C 0.45399 0.08254 0.48038 0.08509 0.50642 0.08092 C 0.5092 0.08046 0.50712 0.07329 0.50816 0.07006 C 0.50885 0.06751 0.51042 0.06566 0.51146 0.06358 C 0.51528 0.04809 0.51684 0.02705 0.52778 0.0178 C 0.53507 0.00462 0.5401 -0.00832 0.5441 -0.02405 C 0.54462 -0.0259 0.54531 -0.02821 0.54583 -0.03029 C 0.54688 -0.03468 0.54809 -0.03908 0.54913 -0.04347 C 0.54965 -0.04555 0.55069 -0.04994 0.55069 -0.04994 C 0.55156 -0.06566 0.54861 -0.0941 0.56059 -0.10451 C 0.56389 -0.11908 0.56736 -0.14844 0.57535 -0.15908 C 0.58108 -0.16671 0.58924 -0.16879 0.5967 -0.16994 C 0.62431 -0.1741 0.65087 -0.17711 0.67865 -0.17873 C 0.69583 -0.18497 0.71319 -0.18428 0.73108 -0.18543 C 0.74549 -0.19168 0.7375 -0.18913 0.75556 -0.19191 C 0.76528 -0.19584 0.77517 -0.19723 0.78507 -0.20069 C 0.7934 -0.21711 0.79201 -0.24162 0.80486 -0.25295 C 0.81094 -0.26543 0.81649 -0.25942 0.82604 -0.26405 C 0.82934 -0.26335 0.83264 -0.26266 0.83594 -0.26173 C 0.83767 -0.26127 0.83924 -0.25919 0.8408 -0.25965 C 0.84201 -0.26012 0.84201 -0.26266 0.84253 -0.26405 " pathEditMode="relative" ptsTypes="ffffffffffffffffffff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2.25434E-6 C 0.04722 -0.00231 0.07951 -0.0037 0.12951 -0.00208 C 0.13003 0.03145 0.13003 0.06474 0.13107 0.09827 C 0.13124 0.10659 0.13576 0.11122 0.14097 0.11353 C 0.14878 0.12439 0.15225 0.13919 0.16388 0.14405 C 0.17447 0.15815 0.18923 0.15815 0.20329 0.16162 C 0.22551 0.16717 0.246 0.16994 0.26892 0.17249 C 0.29027 0.17179 0.31163 0.17226 0.33281 0.17041 C 0.3394 0.16971 0.34774 0.16023 0.35416 0.15723 C 0.3552 0.15515 0.3559 0.1526 0.35729 0.15075 C 0.35867 0.1489 0.36111 0.14844 0.36232 0.14636 C 0.36336 0.14451 0.36319 0.14197 0.36388 0.13989 C 0.36475 0.13757 0.36614 0.13549 0.36718 0.13318 C 0.37083 0.11491 0.36562 0.13087 0.37378 0.12231 C 0.37534 0.1207 0.37551 0.11746 0.37708 0.11584 C 0.37847 0.11445 0.38038 0.11468 0.38194 0.11353 C 0.38541 0.11098 0.39183 0.10474 0.39183 0.10474 C 0.39479 0.09249 0.40138 0.09272 0.40989 0.08948 C 0.41423 0.08786 0.41857 0.08648 0.42291 0.08509 C 0.42465 0.08463 0.42777 0.08301 0.42777 0.08301 " pathEditMode="relative" ptsTypes="fffffffffffffffffffA">
                                      <p:cBhvr>
                                        <p:cTn id="20" dur="15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778 0.08324 C 0.45399 0.08254 0.48038 0.08509 0.50642 0.08092 C 0.5092 0.08046 0.50712 0.07329 0.50816 0.07006 C 0.50885 0.06751 0.51042 0.06566 0.51146 0.06358 C 0.51528 0.04809 0.51684 0.02705 0.52778 0.0178 C 0.53507 0.00462 0.5401 -0.00832 0.5441 -0.02405 C 0.54462 -0.0259 0.54531 -0.02821 0.54583 -0.03029 C 0.54688 -0.03468 0.54809 -0.03908 0.54913 -0.04347 C 0.54965 -0.04555 0.55069 -0.04994 0.55069 -0.04994 C 0.55156 -0.06566 0.54861 -0.0941 0.56059 -0.10451 C 0.56389 -0.11908 0.56736 -0.14844 0.57535 -0.15908 C 0.58108 -0.16671 0.58924 -0.16879 0.5967 -0.16994 C 0.62431 -0.1741 0.65087 -0.17711 0.67865 -0.17873 C 0.69583 -0.18497 0.71319 -0.18428 0.73108 -0.18543 C 0.74549 -0.19168 0.7375 -0.18913 0.75556 -0.19191 C 0.76528 -0.19584 0.77517 -0.19723 0.78507 -0.20069 C 0.7934 -0.21711 0.79201 -0.24162 0.80486 -0.25295 C 0.81094 -0.26543 0.81649 -0.25942 0.82604 -0.26405 C 0.82934 -0.26335 0.83264 -0.26266 0.83594 -0.26173 C 0.83767 -0.26127 0.83924 -0.25919 0.8408 -0.25965 C 0.84201 -0.26012 0.84201 -0.26266 0.84253 -0.26405 " pathEditMode="relative" ptsTypes="ffffffffffffffffffffA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5a-fg80o"/>
          <p:cNvPicPr>
            <a:picLocks noChangeAspect="1" noChangeArrowheads="1" noCrop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WordArt 3"/>
          <p:cNvSpPr>
            <a:spLocks noChangeArrowheads="1" noChangeShapeType="1" noTextEdit="1"/>
          </p:cNvSpPr>
          <p:nvPr/>
        </p:nvSpPr>
        <p:spPr bwMode="auto">
          <a:xfrm>
            <a:off x="331788" y="1676400"/>
            <a:ext cx="8202612" cy="335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27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TIẾT HỌC KẾT THÚC RỒI</a:t>
            </a:r>
          </a:p>
          <a:p>
            <a:pPr algn="ctr"/>
            <a:r>
              <a:rPr lang="en-US" sz="27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CHÚC CÁC EM CHĂM NGOAN HỌC GIỎI!</a:t>
            </a:r>
          </a:p>
        </p:txBody>
      </p:sp>
      <p:pic>
        <p:nvPicPr>
          <p:cNvPr id="124932" name="Picture 14" descr="Dove-02-june"/>
          <p:cNvPicPr>
            <a:picLocks noChangeAspect="1" noChangeArrowheads="1" noCrop="1"/>
          </p:cNvPicPr>
          <p:nvPr/>
        </p:nvPicPr>
        <p:blipFill>
          <a:blip r:embed="rId4">
            <a:lum bright="-4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396875"/>
            <a:ext cx="21383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13" descr="Dove-02-june"/>
          <p:cNvPicPr>
            <a:picLocks noChangeAspect="1" noChangeArrowheads="1" noCrop="1"/>
          </p:cNvPicPr>
          <p:nvPr/>
        </p:nvPicPr>
        <p:blipFill>
          <a:blip r:embed="rId4">
            <a:lum bright="-4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7275" y="284163"/>
            <a:ext cx="21399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Picture 12" descr="Picture2"/>
          <p:cNvPicPr>
            <a:picLocks noChangeAspect="1" noChangeArrowheads="1" noCrop="1"/>
          </p:cNvPicPr>
          <p:nvPr/>
        </p:nvPicPr>
        <p:blipFill>
          <a:blip r:embed="rId5">
            <a:lum bright="-4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808038"/>
            <a:ext cx="1470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5" name="Picture 8" descr="Bauernbar">
            <a:hlinkClick r:id="rId6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5410200"/>
            <a:ext cx="73453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6" name="Picture 6" descr="2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2105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372796"/>
      </p:ext>
    </p:extLst>
  </p:cSld>
  <p:clrMapOvr>
    <a:masterClrMapping/>
  </p:clrMapOvr>
  <p:transition spd="med" advTm="21000"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6"/>
          <p:cNvSpPr>
            <a:spLocks noChangeArrowheads="1"/>
          </p:cNvSpPr>
          <p:nvPr/>
        </p:nvSpPr>
        <p:spPr bwMode="auto">
          <a:xfrm>
            <a:off x="7938" y="17463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06500" name="Rectangle 35"/>
          <p:cNvSpPr>
            <a:spLocks noChangeArrowheads="1"/>
          </p:cNvSpPr>
          <p:nvPr/>
        </p:nvSpPr>
        <p:spPr bwMode="auto">
          <a:xfrm>
            <a:off x="49213" y="582613"/>
            <a:ext cx="908843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008" tIns="32004" rIns="64008" bIns="32004">
            <a:spAutoFit/>
          </a:bodyPr>
          <a:lstStyle/>
          <a:p>
            <a:pPr algn="ctr"/>
            <a:r>
              <a:rPr lang="en-US" sz="2800">
                <a:solidFill>
                  <a:srgbClr val="0B19C8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</a:p>
        </p:txBody>
      </p:sp>
      <p:pic>
        <p:nvPicPr>
          <p:cNvPr id="106501" name="Picture 13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13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6191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6" descr="G:\anh slide\3d32f70c95e441d566402754a5fc6f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7913"/>
            <a:ext cx="8172450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33600" y="2514600"/>
            <a:ext cx="4343400" cy="21336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KHỞI ĐỘNG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ngdu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432175"/>
            <a:ext cx="32385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3238" y="968375"/>
            <a:ext cx="8137525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47625" y="977900"/>
            <a:ext cx="9220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rgbClr val="FFFFFF"/>
                </a:solidFill>
                <a:latin typeface="Bungee Inline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972080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0" y="6350"/>
            <a:ext cx="18288000" cy="6851650"/>
            <a:chOff x="-19812000" y="181103"/>
            <a:chExt cx="24384000" cy="6851394"/>
          </a:xfrm>
        </p:grpSpPr>
        <p:pic>
          <p:nvPicPr>
            <p:cNvPr id="108551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52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547" name="ngd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308475"/>
            <a:ext cx="2279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70" y="2225994"/>
            <a:ext cx="1561664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538" y="4752975"/>
            <a:ext cx="26431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944">
            <a:off x="14784388" y="5037138"/>
            <a:ext cx="7683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90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6350"/>
            <a:ext cx="18288000" cy="6851650"/>
            <a:chOff x="-19812000" y="181103"/>
            <a:chExt cx="24384000" cy="6851394"/>
          </a:xfrm>
        </p:grpSpPr>
        <p:pic>
          <p:nvPicPr>
            <p:cNvPr id="109596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97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9571" name="ng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308475"/>
            <a:ext cx="2279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640138"/>
            <a:ext cx="30067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7538" y="295275"/>
            <a:ext cx="7875587" cy="2371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66938" y="3203575"/>
            <a:ext cx="5383836" cy="60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đường cao DK, đáy EG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66938" y="5127625"/>
            <a:ext cx="5383836" cy="60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đường cao DE, đáy EG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66938" y="4165600"/>
            <a:ext cx="5453062" cy="60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đường cao EK, đáy EG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6952494" y="4071271"/>
            <a:ext cx="5857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6977893" y="5049838"/>
            <a:ext cx="53498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6911664" y="3075092"/>
            <a:ext cx="70643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1949450"/>
            <a:ext cx="3322637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90550" y="376238"/>
            <a:ext cx="53467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vi-VN" sz="3600">
                <a:solidFill>
                  <a:srgbClr val="0000FF"/>
                </a:solidFill>
                <a:cs typeface="Arial" pitchFamily="34" charset="0"/>
              </a:rPr>
              <a:t>Câu 1: </a:t>
            </a:r>
            <a:r>
              <a:rPr lang="en-US" altLang="en-US" sz="3600">
                <a:solidFill>
                  <a:srgbClr val="0000FF"/>
                </a:solidFill>
                <a:cs typeface="Arial" pitchFamily="34" charset="0"/>
              </a:rPr>
              <a:t>Hãy nêu tên đáy và đường cao tương ứng được vẽ trong hình tam giác DEG dưới đây:</a:t>
            </a:r>
          </a:p>
        </p:txBody>
      </p:sp>
      <p:pic>
        <p:nvPicPr>
          <p:cNvPr id="30" name="CAUD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475" y="4687888"/>
            <a:ext cx="162083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2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975" y="4913313"/>
            <a:ext cx="9652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36"/>
          <p:cNvGrpSpPr>
            <a:grpSpLocks/>
          </p:cNvGrpSpPr>
          <p:nvPr/>
        </p:nvGrpSpPr>
        <p:grpSpPr bwMode="auto">
          <a:xfrm>
            <a:off x="5964240" y="392113"/>
            <a:ext cx="2279651" cy="1855787"/>
            <a:chOff x="4297035" y="1840618"/>
            <a:chExt cx="3861128" cy="2463156"/>
          </a:xfrm>
        </p:grpSpPr>
        <p:sp>
          <p:nvSpPr>
            <p:cNvPr id="109586" name="Line 161"/>
            <p:cNvSpPr>
              <a:spLocks noChangeShapeType="1"/>
            </p:cNvSpPr>
            <p:nvPr/>
          </p:nvSpPr>
          <p:spPr bwMode="auto">
            <a:xfrm>
              <a:off x="4862513" y="2057400"/>
              <a:ext cx="0" cy="160020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7" name="Line 162"/>
            <p:cNvSpPr>
              <a:spLocks noChangeShapeType="1"/>
            </p:cNvSpPr>
            <p:nvPr/>
          </p:nvSpPr>
          <p:spPr bwMode="auto">
            <a:xfrm>
              <a:off x="4833938" y="3657600"/>
              <a:ext cx="11430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88" name="AutoShape 16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848225" y="3429000"/>
              <a:ext cx="228600" cy="228600"/>
            </a:xfrm>
            <a:prstGeom prst="actionButtonBlan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>
                <a:solidFill>
                  <a:srgbClr val="000000"/>
                </a:solidFill>
                <a:latin typeface="Times New Roman" pitchFamily="18" charset="0"/>
                <a:ea typeface="Montserrat"/>
                <a:cs typeface="Arial" pitchFamily="34" charset="0"/>
              </a:endParaRPr>
            </a:p>
          </p:txBody>
        </p:sp>
        <p:sp>
          <p:nvSpPr>
            <p:cNvPr id="109589" name="Text Box 170"/>
            <p:cNvSpPr txBox="1">
              <a:spLocks noChangeArrowheads="1"/>
            </p:cNvSpPr>
            <p:nvPr/>
          </p:nvSpPr>
          <p:spPr bwMode="auto">
            <a:xfrm>
              <a:off x="4297035" y="1846999"/>
              <a:ext cx="457201" cy="612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D</a:t>
              </a:r>
            </a:p>
          </p:txBody>
        </p:sp>
        <p:sp>
          <p:nvSpPr>
            <p:cNvPr id="109590" name="Text Box 171"/>
            <p:cNvSpPr txBox="1">
              <a:spLocks noChangeArrowheads="1"/>
            </p:cNvSpPr>
            <p:nvPr/>
          </p:nvSpPr>
          <p:spPr bwMode="auto">
            <a:xfrm>
              <a:off x="7777162" y="3690938"/>
              <a:ext cx="381001" cy="612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G</a:t>
              </a:r>
            </a:p>
          </p:txBody>
        </p:sp>
        <p:sp>
          <p:nvSpPr>
            <p:cNvPr id="109591" name="Text Box 172"/>
            <p:cNvSpPr txBox="1">
              <a:spLocks noChangeArrowheads="1"/>
            </p:cNvSpPr>
            <p:nvPr/>
          </p:nvSpPr>
          <p:spPr bwMode="auto">
            <a:xfrm>
              <a:off x="4529138" y="3614738"/>
              <a:ext cx="533400" cy="612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K</a:t>
              </a:r>
            </a:p>
          </p:txBody>
        </p:sp>
        <p:sp>
          <p:nvSpPr>
            <p:cNvPr id="109592" name="Text Box 173"/>
            <p:cNvSpPr txBox="1">
              <a:spLocks noChangeArrowheads="1"/>
            </p:cNvSpPr>
            <p:nvPr/>
          </p:nvSpPr>
          <p:spPr bwMode="auto">
            <a:xfrm>
              <a:off x="5810249" y="3690938"/>
              <a:ext cx="381001" cy="612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E</a:t>
              </a:r>
            </a:p>
          </p:txBody>
        </p:sp>
        <p:sp>
          <p:nvSpPr>
            <p:cNvPr id="109594" name="Line 161"/>
            <p:cNvSpPr>
              <a:spLocks noChangeShapeType="1"/>
            </p:cNvSpPr>
            <p:nvPr/>
          </p:nvSpPr>
          <p:spPr bwMode="auto">
            <a:xfrm>
              <a:off x="4866016" y="2051019"/>
              <a:ext cx="0" cy="160020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5" name="Text Box 170"/>
            <p:cNvSpPr txBox="1">
              <a:spLocks noChangeArrowheads="1"/>
            </p:cNvSpPr>
            <p:nvPr/>
          </p:nvSpPr>
          <p:spPr bwMode="auto">
            <a:xfrm>
              <a:off x="4300539" y="1840618"/>
              <a:ext cx="457199" cy="612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D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311106" y="550633"/>
            <a:ext cx="659025" cy="1205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70131" y="1761060"/>
            <a:ext cx="1161286" cy="25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98104" y="550633"/>
            <a:ext cx="1833313" cy="1222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5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1 2.59259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6350"/>
            <a:ext cx="18288000" cy="6851650"/>
            <a:chOff x="-19812000" y="181103"/>
            <a:chExt cx="24384000" cy="6851394"/>
          </a:xfrm>
        </p:grpSpPr>
        <p:pic>
          <p:nvPicPr>
            <p:cNvPr id="110616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617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138" y="3865563"/>
            <a:ext cx="2992437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g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308475"/>
            <a:ext cx="2279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4089400"/>
            <a:ext cx="2309812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57188" y="147638"/>
            <a:ext cx="7875587" cy="190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20788" y="4948238"/>
            <a:ext cx="4978400" cy="73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noProof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đường cao MN, đáy PQ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20788" y="3719513"/>
            <a:ext cx="4978400" cy="73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đường cao MN, đáy MP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0788" y="2490788"/>
            <a:ext cx="4978400" cy="73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40375" y="2432050"/>
            <a:ext cx="6191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81650" y="3681413"/>
            <a:ext cx="60325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5505450" y="4749800"/>
            <a:ext cx="8763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03363"/>
            <a:ext cx="3324225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57188" y="158750"/>
            <a:ext cx="62436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>
                <a:solidFill>
                  <a:srgbClr val="0000FF"/>
                </a:solidFill>
                <a:cs typeface="Arial" pitchFamily="34" charset="0"/>
              </a:rPr>
              <a:t>Câu 2: </a:t>
            </a:r>
            <a:r>
              <a:rPr lang="en-US" altLang="en-US" sz="3600">
                <a:solidFill>
                  <a:srgbClr val="0000FF"/>
                </a:solidFill>
                <a:cs typeface="Arial" pitchFamily="34" charset="0"/>
              </a:rPr>
              <a:t>Hãy chỉ ra đáy và đường cao tương ứng được vẽ trong hình tam giác MPQ dưới đây:</a:t>
            </a:r>
          </a:p>
        </p:txBody>
      </p:sp>
      <p:grpSp>
        <p:nvGrpSpPr>
          <p:cNvPr id="43" name="Group 1"/>
          <p:cNvGrpSpPr>
            <a:grpSpLocks/>
          </p:cNvGrpSpPr>
          <p:nvPr/>
        </p:nvGrpSpPr>
        <p:grpSpPr bwMode="auto">
          <a:xfrm>
            <a:off x="6694488" y="249238"/>
            <a:ext cx="1365250" cy="1820862"/>
            <a:chOff x="5538651" y="602453"/>
            <a:chExt cx="1820056" cy="1820359"/>
          </a:xfrm>
        </p:grpSpPr>
        <p:sp>
          <p:nvSpPr>
            <p:cNvPr id="110609" name="Text Box 174"/>
            <p:cNvSpPr txBox="1">
              <a:spLocks noChangeArrowheads="1"/>
            </p:cNvSpPr>
            <p:nvPr/>
          </p:nvSpPr>
          <p:spPr bwMode="auto">
            <a:xfrm>
              <a:off x="5546116" y="602453"/>
              <a:ext cx="335280" cy="46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P</a:t>
              </a:r>
            </a:p>
          </p:txBody>
        </p:sp>
        <p:sp>
          <p:nvSpPr>
            <p:cNvPr id="110610" name="Text Box 175"/>
            <p:cNvSpPr txBox="1">
              <a:spLocks noChangeArrowheads="1"/>
            </p:cNvSpPr>
            <p:nvPr/>
          </p:nvSpPr>
          <p:spPr bwMode="auto">
            <a:xfrm>
              <a:off x="5538651" y="1961276"/>
              <a:ext cx="335280" cy="46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M</a:t>
              </a:r>
            </a:p>
          </p:txBody>
        </p:sp>
        <p:sp>
          <p:nvSpPr>
            <p:cNvPr id="110611" name="Text Box 176"/>
            <p:cNvSpPr txBox="1">
              <a:spLocks noChangeArrowheads="1"/>
            </p:cNvSpPr>
            <p:nvPr/>
          </p:nvSpPr>
          <p:spPr bwMode="auto">
            <a:xfrm>
              <a:off x="7023427" y="1939672"/>
              <a:ext cx="335280" cy="46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Q</a:t>
              </a:r>
            </a:p>
          </p:txBody>
        </p:sp>
        <p:sp>
          <p:nvSpPr>
            <p:cNvPr id="110612" name="Text Box 177"/>
            <p:cNvSpPr txBox="1">
              <a:spLocks noChangeArrowheads="1"/>
            </p:cNvSpPr>
            <p:nvPr/>
          </p:nvSpPr>
          <p:spPr bwMode="auto">
            <a:xfrm>
              <a:off x="6423227" y="1105427"/>
              <a:ext cx="279400" cy="46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  <a:ea typeface="Montserrat"/>
                  <a:cs typeface="Arial" pitchFamily="34" charset="0"/>
                </a:rPr>
                <a:t>N</a:t>
              </a:r>
            </a:p>
          </p:txBody>
        </p:sp>
        <p:sp>
          <p:nvSpPr>
            <p:cNvPr id="110613" name="AutoShape 152"/>
            <p:cNvSpPr>
              <a:spLocks noChangeArrowheads="1"/>
            </p:cNvSpPr>
            <p:nvPr/>
          </p:nvSpPr>
          <p:spPr bwMode="auto">
            <a:xfrm>
              <a:off x="5864426" y="775698"/>
              <a:ext cx="1173480" cy="126747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>
                <a:solidFill>
                  <a:srgbClr val="000000"/>
                </a:solidFill>
                <a:latin typeface="Times New Roman" pitchFamily="18" charset="0"/>
                <a:ea typeface="Montserrat"/>
                <a:cs typeface="Arial" pitchFamily="34" charset="0"/>
              </a:endParaRPr>
            </a:p>
          </p:txBody>
        </p:sp>
        <p:sp>
          <p:nvSpPr>
            <p:cNvPr id="110614" name="Line 164"/>
            <p:cNvSpPr>
              <a:spLocks noChangeShapeType="1"/>
            </p:cNvSpPr>
            <p:nvPr/>
          </p:nvSpPr>
          <p:spPr bwMode="auto">
            <a:xfrm flipH="1">
              <a:off x="5864426" y="1458301"/>
              <a:ext cx="614680" cy="576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5" name="AutoShape 16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 rot="-2498013">
              <a:off x="6408505" y="1499360"/>
              <a:ext cx="164148" cy="158434"/>
            </a:xfrm>
            <a:prstGeom prst="actionButtonBlank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2400">
                <a:solidFill>
                  <a:srgbClr val="000000"/>
                </a:solidFill>
                <a:latin typeface="Times New Roman" pitchFamily="18" charset="0"/>
                <a:ea typeface="Montserrat"/>
                <a:cs typeface="Arial" pitchFamily="34" charset="0"/>
              </a:endParaRPr>
            </a:p>
          </p:txBody>
        </p:sp>
      </p:grpSp>
      <p:pic>
        <p:nvPicPr>
          <p:cNvPr id="51" name="Picture 50" descr="4913110804afamily-KT-tu-lam-hop-qua-23_0d12f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714500"/>
            <a:ext cx="1666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95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6350"/>
            <a:ext cx="18288000" cy="6851650"/>
            <a:chOff x="-19812000" y="181103"/>
            <a:chExt cx="24384000" cy="6851394"/>
          </a:xfrm>
        </p:grpSpPr>
        <p:pic>
          <p:nvPicPr>
            <p:cNvPr id="111633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34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CAUD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138" y="3865563"/>
            <a:ext cx="2992437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g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308475"/>
            <a:ext cx="2279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3811588"/>
            <a:ext cx="23082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57188" y="147638"/>
            <a:ext cx="7875587" cy="190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20788" y="4948238"/>
            <a:ext cx="4978400" cy="73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noProof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24</a:t>
            </a:r>
            <a:r>
              <a:rPr lang="en-US" altLang="en-US" sz="32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sz="3200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20788" y="3719513"/>
            <a:ext cx="4978400" cy="73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  <a:r>
              <a:rPr lang="en-US" alt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20788" y="2490788"/>
            <a:ext cx="4978400" cy="73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</a:t>
            </a:r>
            <a:r>
              <a:rPr lang="en-US" alt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sz="3200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40375" y="2432050"/>
            <a:ext cx="6191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81650" y="3681413"/>
            <a:ext cx="60325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5505450" y="4749800"/>
            <a:ext cx="8763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1649413"/>
            <a:ext cx="332422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04788" y="158750"/>
            <a:ext cx="954881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solidFill>
                  <a:srgbClr val="0000FF"/>
                </a:solidFill>
                <a:cs typeface="Arial" pitchFamily="34" charset="0"/>
              </a:rPr>
              <a:t> Câu 3: </a:t>
            </a:r>
            <a:r>
              <a:rPr lang="en-US" altLang="en-US" sz="3600">
                <a:solidFill>
                  <a:srgbClr val="0000FF"/>
                </a:solidFill>
                <a:cs typeface="Arial" pitchFamily="34" charset="0"/>
              </a:rPr>
              <a:t>Tính diện tích hình tam giác có: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  <a:cs typeface="Arial" pitchFamily="34" charset="0"/>
              </a:rPr>
              <a:t>Độ dài đáy là 8cm và chiều cao 6cm?</a:t>
            </a:r>
          </a:p>
          <a:p>
            <a:pPr eaLnBrk="1" hangingPunct="1"/>
            <a:endParaRPr lang="en-US" altLang="en-US" sz="360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1327150"/>
            <a:ext cx="3638550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 descr="4913110804afamily-KT-tu-lam-hop-qua-23_0d12f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714500"/>
            <a:ext cx="1666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4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941</Words>
  <Application>Microsoft Office PowerPoint</Application>
  <PresentationFormat>On-screen Show (4:3)</PresentationFormat>
  <Paragraphs>187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 Unicode MS</vt:lpstr>
      <vt:lpstr>.VnCommercial Script</vt:lpstr>
      <vt:lpstr>Aaril</vt:lpstr>
      <vt:lpstr>Arial</vt:lpstr>
      <vt:lpstr>Bungee Inline</vt:lpstr>
      <vt:lpstr>Calibri</vt:lpstr>
      <vt:lpstr>Calibri Light</vt:lpstr>
      <vt:lpstr>Tahoma</vt:lpstr>
      <vt:lpstr>Times New Roman</vt:lpstr>
      <vt:lpstr>VnBangkok</vt:lpstr>
      <vt:lpstr>VNbritannic</vt:lpstr>
      <vt:lpstr>VNI-Auchon</vt:lpstr>
      <vt:lpstr>VNI-Bandit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1.Chơi trò chơi “ Đố bạn”: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Trả lời câu hỏi:</vt:lpstr>
      <vt:lpstr>PowerPoint Presentation</vt:lpstr>
      <vt:lpstr>PowerPoint Presentation</vt:lpstr>
      <vt:lpstr>2. Trong ba hình dưới đây hình nào có:</vt:lpstr>
      <vt:lpstr>PowerPoint Presentation</vt:lpstr>
      <vt:lpstr>c) Trong các hình thang sau, hình nào là hình thang vuông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Minh Châu</cp:lastModifiedBy>
  <cp:revision>36</cp:revision>
  <dcterms:created xsi:type="dcterms:W3CDTF">2021-12-18T13:20:30Z</dcterms:created>
  <dcterms:modified xsi:type="dcterms:W3CDTF">2022-01-11T17:30:55Z</dcterms:modified>
</cp:coreProperties>
</file>