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50" r:id="rId2"/>
    <p:sldId id="280" r:id="rId3"/>
    <p:sldId id="260" r:id="rId4"/>
    <p:sldId id="281" r:id="rId5"/>
    <p:sldId id="259" r:id="rId6"/>
    <p:sldId id="270" r:id="rId7"/>
    <p:sldId id="257" r:id="rId8"/>
    <p:sldId id="271" r:id="rId9"/>
    <p:sldId id="258" r:id="rId10"/>
    <p:sldId id="318" r:id="rId11"/>
    <p:sldId id="319" r:id="rId12"/>
    <p:sldId id="320" r:id="rId13"/>
    <p:sldId id="267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CC0099"/>
    <a:srgbClr val="0000FF"/>
    <a:srgbClr val="FF6600"/>
    <a:srgbClr val="0066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73" autoAdjust="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43E3E9-7A6D-4C26-BCBD-D41D05FFB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40728-E057-48C9-A9B1-FA1F8B357B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43BA-35CF-4376-8B9E-43A1EE709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83F51-5645-48C5-85EE-8B693EA12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7401-09EC-4532-9544-EA5F479FF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CB3B-330B-4E3C-A8F8-FE89C48D8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64743-A5DF-4E04-90A0-3049F19F0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1447E-21F9-420C-A0FC-55F8C9EC5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72FD9-D79B-4800-9613-84F200246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3AE26-5516-43AD-8A81-3C7859387F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C6720-8B96-47E2-9ED6-7CA620341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9174F-5FF2-4319-A130-FA15BB5E9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43120E-18C4-4588-B22E-A0396CD8B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5571" y="69491"/>
            <a:ext cx="6794954" cy="608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 LÂM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62350" y="1706563"/>
            <a:ext cx="5048250" cy="900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77" name="Group 18"/>
          <p:cNvGrpSpPr>
            <a:grpSpLocks/>
          </p:cNvGrpSpPr>
          <p:nvPr/>
        </p:nvGrpSpPr>
        <p:grpSpPr bwMode="auto">
          <a:xfrm>
            <a:off x="838200" y="1152832"/>
            <a:ext cx="2438400" cy="17526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solidFill>
                    <a:schemeClr val="tx1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8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4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8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48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3078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3"/>
          <p:cNvSpPr>
            <a:spLocks noChangeArrowheads="1" noChangeShapeType="1" noTextEdit="1"/>
          </p:cNvSpPr>
          <p:nvPr/>
        </p:nvSpPr>
        <p:spPr bwMode="auto">
          <a:xfrm>
            <a:off x="533400" y="3347840"/>
            <a:ext cx="8458201" cy="21532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DIỆN TÍCH HÌNH TAM GIÁC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37853-DB25-41CC-AB93-7E9FA00FF80C}"/>
              </a:ext>
            </a:extLst>
          </p:cNvPr>
          <p:cNvSpPr txBox="1"/>
          <p:nvPr/>
        </p:nvSpPr>
        <p:spPr>
          <a:xfrm>
            <a:off x="2241755" y="5840361"/>
            <a:ext cx="66736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GIÁO VIÊN : NGUYỄN THỊ THÚY HỒNG</a:t>
            </a:r>
          </a:p>
        </p:txBody>
      </p:sp>
    </p:spTree>
    <p:extLst>
      <p:ext uri="{BB962C8B-B14F-4D97-AF65-F5344CB8AC3E}">
        <p14:creationId xmlns:p14="http://schemas.microsoft.com/office/powerpoint/2010/main" val="163662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0" name="AutoShape 18">
            <a:extLst>
              <a:ext uri="{FF2B5EF4-FFF2-40B4-BE49-F238E27FC236}">
                <a16:creationId xmlns:a16="http://schemas.microsoft.com/office/drawing/2014/main" id="{E9B76254-66C0-466A-898F-41657934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x-none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Bài</a:t>
            </a:r>
            <a:r>
              <a:rPr lang="en-US" altLang="x-none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1.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Tính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diện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tích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hình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tam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giác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a.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Độ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dài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đáy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8cm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chiều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cao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6cm.</a:t>
            </a:r>
          </a:p>
          <a:p>
            <a:pPr>
              <a:defRPr/>
            </a:pP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b.Độ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dài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đáy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2,3dm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chiều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cao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x-none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1,2dm.</a:t>
            </a:r>
          </a:p>
        </p:txBody>
      </p:sp>
      <p:sp>
        <p:nvSpPr>
          <p:cNvPr id="115731" name="AutoShape 19">
            <a:extLst>
              <a:ext uri="{FF2B5EF4-FFF2-40B4-BE49-F238E27FC236}">
                <a16:creationId xmlns:a16="http://schemas.microsoft.com/office/drawing/2014/main" id="{F7FADD1A-958D-4444-8EA7-5D2B215B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7497" y="3819524"/>
            <a:ext cx="4648200" cy="2319338"/>
          </a:xfrm>
          <a:prstGeom prst="horizontalScroll">
            <a:avLst>
              <a:gd name="adj" fmla="val 4116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a,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Diện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tích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hình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là</a:t>
            </a:r>
            <a:r>
              <a:rPr lang="en-US" altLang="x-none" sz="2400" dirty="0">
                <a:latin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           (8 x 6 ): 2 = 24 (cm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dirty="0"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400" dirty="0" err="1">
                <a:latin typeface="Times New Roman" panose="02020603050405020304" pitchFamily="18" charset="0"/>
              </a:rPr>
              <a:t>Đáp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dirty="0">
                <a:latin typeface="Times New Roman" panose="02020603050405020304" pitchFamily="18" charset="0"/>
              </a:rPr>
              <a:t>: a. 24 cm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5735" name="AutoShape 23">
            <a:extLst>
              <a:ext uri="{FF2B5EF4-FFF2-40B4-BE49-F238E27FC236}">
                <a16:creationId xmlns:a16="http://schemas.microsoft.com/office/drawing/2014/main" id="{A97F999A-D8B0-47FF-A290-6D6949D2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47913"/>
            <a:ext cx="2971800" cy="1524000"/>
          </a:xfrm>
          <a:prstGeom prst="flowChartExtra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36" name="Line 24">
            <a:extLst>
              <a:ext uri="{FF2B5EF4-FFF2-40B4-BE49-F238E27FC236}">
                <a16:creationId xmlns:a16="http://schemas.microsoft.com/office/drawing/2014/main" id="{27200978-30B7-41A9-BAC9-01E6C5B6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376488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7" name="Rectangle 25">
            <a:extLst>
              <a:ext uri="{FF2B5EF4-FFF2-40B4-BE49-F238E27FC236}">
                <a16:creationId xmlns:a16="http://schemas.microsoft.com/office/drawing/2014/main" id="{8E125FBA-9ED3-4E2F-8DB6-E167BC37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2" y="3898900"/>
            <a:ext cx="96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2,3dm</a:t>
            </a:r>
            <a:r>
              <a:rPr lang="en-US" altLang="vi-VN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38" name="Rectangle 26">
            <a:extLst>
              <a:ext uri="{FF2B5EF4-FFF2-40B4-BE49-F238E27FC236}">
                <a16:creationId xmlns:a16="http://schemas.microsoft.com/office/drawing/2014/main" id="{F78BE832-D4F2-4DC3-B130-14E280CB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2" y="3033713"/>
            <a:ext cx="979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1,2dm</a:t>
            </a:r>
            <a:r>
              <a:rPr lang="en-US" altLang="vi-V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39" name="AutoShape 27">
            <a:extLst>
              <a:ext uri="{FF2B5EF4-FFF2-40B4-BE49-F238E27FC236}">
                <a16:creationId xmlns:a16="http://schemas.microsoft.com/office/drawing/2014/main" id="{39E0E2A6-73A7-4E1F-BB4A-A207ACE2D876}"/>
              </a:ext>
            </a:extLst>
          </p:cNvPr>
          <p:cNvSpPr>
            <a:spLocks/>
          </p:cNvSpPr>
          <p:nvPr/>
        </p:nvSpPr>
        <p:spPr bwMode="auto">
          <a:xfrm>
            <a:off x="6691312" y="2371725"/>
            <a:ext cx="76200" cy="1524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0" name="AutoShape 28">
            <a:extLst>
              <a:ext uri="{FF2B5EF4-FFF2-40B4-BE49-F238E27FC236}">
                <a16:creationId xmlns:a16="http://schemas.microsoft.com/office/drawing/2014/main" id="{F92F198C-1BD0-4F5D-8AF1-AF9578F60B13}"/>
              </a:ext>
            </a:extLst>
          </p:cNvPr>
          <p:cNvSpPr>
            <a:spLocks/>
          </p:cNvSpPr>
          <p:nvPr/>
        </p:nvSpPr>
        <p:spPr bwMode="auto">
          <a:xfrm rot="5400000">
            <a:off x="6536532" y="2497931"/>
            <a:ext cx="233362" cy="2943225"/>
          </a:xfrm>
          <a:prstGeom prst="rightBrace">
            <a:avLst>
              <a:gd name="adj1" fmla="val 1051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2" name="Rectangle 30">
            <a:extLst>
              <a:ext uri="{FF2B5EF4-FFF2-40B4-BE49-F238E27FC236}">
                <a16:creationId xmlns:a16="http://schemas.microsoft.com/office/drawing/2014/main" id="{468180B9-3E3D-465B-B8F0-7FC486E3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7" y="2524125"/>
            <a:ext cx="941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sp>
        <p:nvSpPr>
          <p:cNvPr id="115744" name="AutoShape 32">
            <a:extLst>
              <a:ext uri="{FF2B5EF4-FFF2-40B4-BE49-F238E27FC236}">
                <a16:creationId xmlns:a16="http://schemas.microsoft.com/office/drawing/2014/main" id="{E7F00AF9-E2E9-4F43-AF13-52C27934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47913"/>
            <a:ext cx="2438400" cy="1066800"/>
          </a:xfrm>
          <a:prstGeom prst="flowChartExtra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5" name="Line 33">
            <a:extLst>
              <a:ext uri="{FF2B5EF4-FFF2-40B4-BE49-F238E27FC236}">
                <a16:creationId xmlns:a16="http://schemas.microsoft.com/office/drawing/2014/main" id="{DC7CB83E-C27A-4B69-BEF4-B13A2D391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2347913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6" name="AutoShape 34">
            <a:extLst>
              <a:ext uri="{FF2B5EF4-FFF2-40B4-BE49-F238E27FC236}">
                <a16:creationId xmlns:a16="http://schemas.microsoft.com/office/drawing/2014/main" id="{AD443A7C-B90D-4865-8B07-893D599E7D65}"/>
              </a:ext>
            </a:extLst>
          </p:cNvPr>
          <p:cNvSpPr>
            <a:spLocks/>
          </p:cNvSpPr>
          <p:nvPr/>
        </p:nvSpPr>
        <p:spPr bwMode="auto">
          <a:xfrm flipH="1">
            <a:off x="1614488" y="2405063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47" name="Rectangle 35">
            <a:extLst>
              <a:ext uri="{FF2B5EF4-FFF2-40B4-BE49-F238E27FC236}">
                <a16:creationId xmlns:a16="http://schemas.microsoft.com/office/drawing/2014/main" id="{498B4233-7946-4802-BC32-AE2A1AC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7003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6cm</a:t>
            </a:r>
            <a:r>
              <a:rPr lang="en-US" altLang="vi-V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48" name="Rectangle 36">
            <a:extLst>
              <a:ext uri="{FF2B5EF4-FFF2-40B4-BE49-F238E27FC236}">
                <a16:creationId xmlns:a16="http://schemas.microsoft.com/office/drawing/2014/main" id="{7A586A8F-80DD-4B5F-836D-6CB7986D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33670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</a:rPr>
              <a:t>8cm</a:t>
            </a:r>
            <a:r>
              <a:rPr lang="en-US" altLang="vi-VN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49" name="AutoShape 37">
            <a:extLst>
              <a:ext uri="{FF2B5EF4-FFF2-40B4-BE49-F238E27FC236}">
                <a16:creationId xmlns:a16="http://schemas.microsoft.com/office/drawing/2014/main" id="{64EC29FC-79C5-4BD0-8368-6A85DF12ABCF}"/>
              </a:ext>
            </a:extLst>
          </p:cNvPr>
          <p:cNvSpPr>
            <a:spLocks/>
          </p:cNvSpPr>
          <p:nvPr/>
        </p:nvSpPr>
        <p:spPr bwMode="auto">
          <a:xfrm rot="5400000">
            <a:off x="1635919" y="2274094"/>
            <a:ext cx="157162" cy="2438400"/>
          </a:xfrm>
          <a:prstGeom prst="rightBrace">
            <a:avLst>
              <a:gd name="adj1" fmla="val 1292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5750" name="Rectangle 38">
            <a:extLst>
              <a:ext uri="{FF2B5EF4-FFF2-40B4-BE49-F238E27FC236}">
                <a16:creationId xmlns:a16="http://schemas.microsoft.com/office/drawing/2014/main" id="{DCAD5957-FAFD-4E3F-9032-FF3C42B7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2381250"/>
            <a:ext cx="94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6211" y="152400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01236" y="2371725"/>
            <a:ext cx="0" cy="433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67213" y="45386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b,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Diện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tích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hình</a:t>
            </a:r>
            <a:r>
              <a:rPr lang="en-US" altLang="x-none" sz="2400" dirty="0">
                <a:latin typeface="Times New Roman" panose="02020603050405020304" pitchFamily="18" charset="0"/>
              </a:rPr>
              <a:t> tam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giác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là</a:t>
            </a:r>
            <a:r>
              <a:rPr lang="en-US" altLang="x-none" sz="2400" dirty="0"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Times New Roman" panose="02020603050405020304" pitchFamily="18" charset="0"/>
              </a:rPr>
              <a:t>           (2,3 x 1,2) : 2 = 1,38 (dm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x-none" sz="2400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8301" y="5451572"/>
            <a:ext cx="302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400" dirty="0" err="1">
                <a:latin typeface="Times New Roman" panose="02020603050405020304" pitchFamily="18" charset="0"/>
              </a:rPr>
              <a:t>Đáp</a:t>
            </a:r>
            <a:r>
              <a:rPr lang="en-US" altLang="x-none" sz="2400" dirty="0">
                <a:latin typeface="Times New Roman" panose="02020603050405020304" pitchFamily="18" charset="0"/>
              </a:rPr>
              <a:t> </a:t>
            </a:r>
            <a:r>
              <a:rPr lang="en-US" altLang="x-none" sz="2400" dirty="0" err="1">
                <a:latin typeface="Times New Roman" panose="02020603050405020304" pitchFamily="18" charset="0"/>
              </a:rPr>
              <a:t>số</a:t>
            </a:r>
            <a:r>
              <a:rPr lang="en-US" altLang="x-none" sz="2400" dirty="0">
                <a:latin typeface="Times New Roman" panose="02020603050405020304" pitchFamily="18" charset="0"/>
              </a:rPr>
              <a:t>:  1,38dm</a:t>
            </a:r>
            <a:r>
              <a:rPr lang="en-US" altLang="x-none" sz="2400" baseline="30000" dirty="0">
                <a:latin typeface="Times New Roman" panose="02020603050405020304" pitchFamily="18" charset="0"/>
              </a:rPr>
              <a:t>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0" grpId="0" animBg="1"/>
      <p:bldP spid="115731" grpId="0"/>
      <p:bldP spid="115737" grpId="0"/>
      <p:bldP spid="115738" grpId="0"/>
      <p:bldP spid="115742" grpId="0"/>
      <p:bldP spid="115747" grpId="0"/>
      <p:bldP spid="115748" grpId="0"/>
      <p:bldP spid="115750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AutoShape 8">
            <a:extLst>
              <a:ext uri="{FF2B5EF4-FFF2-40B4-BE49-F238E27FC236}">
                <a16:creationId xmlns:a16="http://schemas.microsoft.com/office/drawing/2014/main" id="{CD7C2F4E-CA0E-48DD-B218-CAA25648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10"/>
            <a:ext cx="9144000" cy="1219200"/>
          </a:xfrm>
          <a:prstGeom prst="flowChartTerminator">
            <a:avLst/>
          </a:prstGeom>
          <a:solidFill>
            <a:srgbClr val="CCFF99">
              <a:alpha val="4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x-none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x-none" sz="2300" b="1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Bài</a:t>
            </a:r>
            <a:r>
              <a:rPr lang="en-US" altLang="x-none" sz="2300" b="1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2.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Tính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diện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tích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hình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tam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giác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có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:</a:t>
            </a:r>
          </a:p>
          <a:p>
            <a:pPr>
              <a:defRPr/>
            </a:pP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a.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Độ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dài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đáy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5m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và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chiều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cao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24dm.</a:t>
            </a:r>
          </a:p>
          <a:p>
            <a:pPr>
              <a:defRPr/>
            </a:pP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b.Độ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dài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đáy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42,5m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và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chiều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cao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</a:t>
            </a:r>
            <a:r>
              <a:rPr lang="en-US" altLang="x-none" sz="2300" dirty="0" err="1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là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FFFFCC"/>
                </a:highlight>
              </a:rPr>
              <a:t> 5,2m</a:t>
            </a:r>
            <a:r>
              <a:rPr lang="en-US" altLang="x-none" sz="23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6745" name="AutoShape 9">
            <a:extLst>
              <a:ext uri="{FF2B5EF4-FFF2-40B4-BE49-F238E27FC236}">
                <a16:creationId xmlns:a16="http://schemas.microsoft.com/office/drawing/2014/main" id="{4FFB3D46-FBAB-4889-844B-4E7DE427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11674"/>
            <a:ext cx="3330575" cy="1143000"/>
          </a:xfrm>
          <a:prstGeom prst="flowChartExtract">
            <a:avLst/>
          </a:prstGeom>
          <a:solidFill>
            <a:srgbClr val="EFFD67">
              <a:alpha val="52940"/>
            </a:srgbClr>
          </a:solidFill>
          <a:ln w="19050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46" name="Line 10">
            <a:extLst>
              <a:ext uri="{FF2B5EF4-FFF2-40B4-BE49-F238E27FC236}">
                <a16:creationId xmlns:a16="http://schemas.microsoft.com/office/drawing/2014/main" id="{E43DD950-36F1-4F69-9FE7-8ED4894BCC31}"/>
              </a:ext>
            </a:extLst>
          </p:cNvPr>
          <p:cNvSpPr>
            <a:spLocks noChangeShapeType="1"/>
          </p:cNvSpPr>
          <p:nvPr/>
        </p:nvSpPr>
        <p:spPr bwMode="auto">
          <a:xfrm rot="1050429">
            <a:off x="1497941" y="1734141"/>
            <a:ext cx="321200" cy="1115902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AutoShape 11">
            <a:extLst>
              <a:ext uri="{FF2B5EF4-FFF2-40B4-BE49-F238E27FC236}">
                <a16:creationId xmlns:a16="http://schemas.microsoft.com/office/drawing/2014/main" id="{777279DE-C597-42E3-AC3B-CCA2BF728A14}"/>
              </a:ext>
            </a:extLst>
          </p:cNvPr>
          <p:cNvSpPr>
            <a:spLocks/>
          </p:cNvSpPr>
          <p:nvPr/>
        </p:nvSpPr>
        <p:spPr bwMode="auto">
          <a:xfrm rot="5409293">
            <a:off x="1620441" y="1376755"/>
            <a:ext cx="76200" cy="3246438"/>
          </a:xfrm>
          <a:prstGeom prst="rightBrace">
            <a:avLst>
              <a:gd name="adj1" fmla="val 35503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48" name="AutoShape 12">
            <a:extLst>
              <a:ext uri="{FF2B5EF4-FFF2-40B4-BE49-F238E27FC236}">
                <a16:creationId xmlns:a16="http://schemas.microsoft.com/office/drawing/2014/main" id="{CCB6BF87-BF11-41AD-AF04-E51A103DEF13}"/>
              </a:ext>
            </a:extLst>
          </p:cNvPr>
          <p:cNvSpPr>
            <a:spLocks/>
          </p:cNvSpPr>
          <p:nvPr/>
        </p:nvSpPr>
        <p:spPr bwMode="auto">
          <a:xfrm>
            <a:off x="1705770" y="1776533"/>
            <a:ext cx="93662" cy="1078141"/>
          </a:xfrm>
          <a:prstGeom prst="rightBrace">
            <a:avLst>
              <a:gd name="adj1" fmla="val 8517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49" name="Rectangle 13">
            <a:extLst>
              <a:ext uri="{FF2B5EF4-FFF2-40B4-BE49-F238E27FC236}">
                <a16:creationId xmlns:a16="http://schemas.microsoft.com/office/drawing/2014/main" id="{095DD00F-369E-40BF-9194-3CE51A22161E}"/>
              </a:ext>
            </a:extLst>
          </p:cNvPr>
          <p:cNvSpPr>
            <a:spLocks noChangeArrowheads="1"/>
          </p:cNvSpPr>
          <p:nvPr/>
        </p:nvSpPr>
        <p:spPr bwMode="auto">
          <a:xfrm rot="21322634">
            <a:off x="1866900" y="2084736"/>
            <a:ext cx="762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24dm</a:t>
            </a:r>
          </a:p>
        </p:txBody>
      </p:sp>
      <p:sp>
        <p:nvSpPr>
          <p:cNvPr id="116750" name="Rectangle 14">
            <a:extLst>
              <a:ext uri="{FF2B5EF4-FFF2-40B4-BE49-F238E27FC236}">
                <a16:creationId xmlns:a16="http://schemas.microsoft.com/office/drawing/2014/main" id="{CCE50CFF-0159-40BC-B8D0-0B94C78E969B}"/>
              </a:ext>
            </a:extLst>
          </p:cNvPr>
          <p:cNvSpPr>
            <a:spLocks noChangeArrowheads="1"/>
          </p:cNvSpPr>
          <p:nvPr/>
        </p:nvSpPr>
        <p:spPr bwMode="auto">
          <a:xfrm rot="195007">
            <a:off x="1631950" y="3061248"/>
            <a:ext cx="5222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5m</a:t>
            </a:r>
          </a:p>
        </p:txBody>
      </p:sp>
      <p:sp>
        <p:nvSpPr>
          <p:cNvPr id="116752" name="AutoShape 16">
            <a:extLst>
              <a:ext uri="{FF2B5EF4-FFF2-40B4-BE49-F238E27FC236}">
                <a16:creationId xmlns:a16="http://schemas.microsoft.com/office/drawing/2014/main" id="{586483AA-88E9-4332-8598-A6BE94B4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730" y="1610913"/>
            <a:ext cx="3048000" cy="1066800"/>
          </a:xfrm>
          <a:prstGeom prst="rtTriangle">
            <a:avLst/>
          </a:prstGeom>
          <a:solidFill>
            <a:schemeClr val="bg2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3" name="AutoShape 17">
            <a:extLst>
              <a:ext uri="{FF2B5EF4-FFF2-40B4-BE49-F238E27FC236}">
                <a16:creationId xmlns:a16="http://schemas.microsoft.com/office/drawing/2014/main" id="{FD11C553-9C6A-44CF-82C8-75D84334EF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31130" y="1610913"/>
            <a:ext cx="990600" cy="1066800"/>
          </a:xfrm>
          <a:prstGeom prst="rtTriangle">
            <a:avLst/>
          </a:prstGeom>
          <a:solidFill>
            <a:schemeClr val="bg2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5" name="AutoShape 19">
            <a:extLst>
              <a:ext uri="{FF2B5EF4-FFF2-40B4-BE49-F238E27FC236}">
                <a16:creationId xmlns:a16="http://schemas.microsoft.com/office/drawing/2014/main" id="{634FA8E1-A62D-4256-BDA6-7B6AD071B8F0}"/>
              </a:ext>
            </a:extLst>
          </p:cNvPr>
          <p:cNvSpPr>
            <a:spLocks/>
          </p:cNvSpPr>
          <p:nvPr/>
        </p:nvSpPr>
        <p:spPr bwMode="auto">
          <a:xfrm>
            <a:off x="6045542" y="1610913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6" name="Rectangle 20">
            <a:extLst>
              <a:ext uri="{FF2B5EF4-FFF2-40B4-BE49-F238E27FC236}">
                <a16:creationId xmlns:a16="http://schemas.microsoft.com/office/drawing/2014/main" id="{3C5B96F0-123A-408F-AF02-E467ACCBB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317" y="2010963"/>
            <a:ext cx="801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5,2m</a:t>
            </a:r>
          </a:p>
        </p:txBody>
      </p:sp>
      <p:sp>
        <p:nvSpPr>
          <p:cNvPr id="116757" name="AutoShape 21">
            <a:extLst>
              <a:ext uri="{FF2B5EF4-FFF2-40B4-BE49-F238E27FC236}">
                <a16:creationId xmlns:a16="http://schemas.microsoft.com/office/drawing/2014/main" id="{186D7235-117D-43B7-8F61-242B07406B1C}"/>
              </a:ext>
            </a:extLst>
          </p:cNvPr>
          <p:cNvSpPr>
            <a:spLocks/>
          </p:cNvSpPr>
          <p:nvPr/>
        </p:nvSpPr>
        <p:spPr bwMode="auto">
          <a:xfrm rot="5400000">
            <a:off x="6938511" y="817957"/>
            <a:ext cx="228600" cy="3986212"/>
          </a:xfrm>
          <a:prstGeom prst="rightBrace">
            <a:avLst>
              <a:gd name="adj1" fmla="val 14531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6758" name="Rectangle 22">
            <a:extLst>
              <a:ext uri="{FF2B5EF4-FFF2-40B4-BE49-F238E27FC236}">
                <a16:creationId xmlns:a16="http://schemas.microsoft.com/office/drawing/2014/main" id="{0F50B455-D1D4-4FD4-9FC5-DEB33180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711673"/>
            <a:ext cx="838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 = ?</a:t>
            </a:r>
          </a:p>
        </p:txBody>
      </p:sp>
      <p:sp>
        <p:nvSpPr>
          <p:cNvPr id="116759" name="Rectangle 23">
            <a:extLst>
              <a:ext uri="{FF2B5EF4-FFF2-40B4-BE49-F238E27FC236}">
                <a16:creationId xmlns:a16="http://schemas.microsoft.com/office/drawing/2014/main" id="{A27D65FD-7668-41D1-8303-23E4172C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205" y="2772963"/>
            <a:ext cx="9540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42,5m</a:t>
            </a:r>
          </a:p>
        </p:txBody>
      </p:sp>
      <p:sp>
        <p:nvSpPr>
          <p:cNvPr id="116760" name="Rectangle 24">
            <a:extLst>
              <a:ext uri="{FF2B5EF4-FFF2-40B4-BE49-F238E27FC236}">
                <a16:creationId xmlns:a16="http://schemas.microsoft.com/office/drawing/2014/main" id="{98F98D82-1C04-405E-A399-E8E7E0F7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117" y="1477563"/>
            <a:ext cx="8318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 = ?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5224" y="3440216"/>
            <a:ext cx="4495800" cy="34547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 = 50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tích hình tam giác đó là: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50 x 24: 2 = 600 ( dm</a:t>
            </a:r>
            <a:r>
              <a:rPr lang="en-US" alt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số: 600dm</a:t>
            </a:r>
            <a:r>
              <a:rPr lang="en-US" alt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   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24dm= 2,4m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 x 2, 4: 2 = 6 ( m</a:t>
            </a:r>
            <a:r>
              <a:rPr lang="en-US" altLang="en-US" sz="19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6m</a:t>
            </a:r>
            <a:r>
              <a:rPr lang="en-US" altLang="en-US" sz="19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804911" y="3581400"/>
            <a:ext cx="4495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42, 5 x 5, 2: 2 = 110,5 ( m</a:t>
            </a:r>
            <a:r>
              <a:rPr lang="en-US" altLang="en-US" sz="19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1900" b="1" dirty="0">
                <a:latin typeface="Times New Roman" pitchFamily="18" charset="0"/>
                <a:cs typeface="Times New Roman" pitchFamily="18" charset="0"/>
              </a:rPr>
              <a:t>: 110,5m</a:t>
            </a:r>
            <a:r>
              <a:rPr lang="en-US" altLang="en-US" sz="19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4350" y="1228710"/>
            <a:ext cx="1517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19600" y="2054674"/>
            <a:ext cx="40976" cy="4803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/>
      <p:bldP spid="116750" grpId="0"/>
      <p:bldP spid="116756" grpId="0"/>
      <p:bldP spid="116758" grpId="0"/>
      <p:bldP spid="116759" grpId="0"/>
      <p:bldP spid="116760" grpId="0"/>
      <p:bldP spid="21" grpId="0" autoUpdateAnimBg="0"/>
      <p:bldP spid="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A38D8079-A082-44EE-BD5E-E1AD4A1A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81" name="AutoShape 21">
            <a:extLst>
              <a:ext uri="{FF2B5EF4-FFF2-40B4-BE49-F238E27FC236}">
                <a16:creationId xmlns:a16="http://schemas.microsoft.com/office/drawing/2014/main" id="{1FCDE427-8B5B-4FE1-801B-98AF9C6C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7772400" cy="609600"/>
          </a:xfrm>
          <a:prstGeom prst="flowChartTerminator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Muốn tính diện tích hình tam giác ta làm thế nào ? </a:t>
            </a:r>
          </a:p>
        </p:txBody>
      </p:sp>
      <p:sp>
        <p:nvSpPr>
          <p:cNvPr id="117782" name="AutoShape 22">
            <a:extLst>
              <a:ext uri="{FF2B5EF4-FFF2-40B4-BE49-F238E27FC236}">
                <a16:creationId xmlns:a16="http://schemas.microsoft.com/office/drawing/2014/main" id="{E0FAC152-E662-499F-824F-9517C0B3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2366963"/>
            <a:ext cx="8305800" cy="10668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600">
                <a:latin typeface="Times New Roman" panose="02020603050405020304" pitchFamily="18" charset="0"/>
              </a:rPr>
              <a:t>Muốn tính diện tích hình tam giác ta lấy độ dài đáy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600">
                <a:latin typeface="Times New Roman" panose="02020603050405020304" pitchFamily="18" charset="0"/>
              </a:rPr>
              <a:t> nhân với chiều cao (cùng một đơn vị đo) rồi chia cho 2.</a:t>
            </a:r>
            <a:r>
              <a:rPr lang="en-US" altLang="vi-VN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7783" name="AutoShape 23">
            <a:extLst>
              <a:ext uri="{FF2B5EF4-FFF2-40B4-BE49-F238E27FC236}">
                <a16:creationId xmlns:a16="http://schemas.microsoft.com/office/drawing/2014/main" id="{B1415725-C3AE-4E66-BFD5-16E3EE18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67125"/>
            <a:ext cx="7772400" cy="609600"/>
          </a:xfrm>
          <a:prstGeom prst="flowChartTerminator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Viết công thức tính diện tích hình tam giác ? </a:t>
            </a: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23104901-2F28-4DDD-8B8F-316AC3DC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38663"/>
            <a:ext cx="1943100" cy="1014412"/>
          </a:xfrm>
          <a:prstGeom prst="flowChartAlternateProcess">
            <a:avLst/>
          </a:prstGeom>
          <a:solidFill>
            <a:srgbClr val="FFCCFF">
              <a:alpha val="56078"/>
            </a:srgbClr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S =</a:t>
            </a:r>
          </a:p>
        </p:txBody>
      </p:sp>
      <p:graphicFrame>
        <p:nvGraphicFramePr>
          <p:cNvPr id="117786" name="Object 26">
            <a:extLst>
              <a:ext uri="{FF2B5EF4-FFF2-40B4-BE49-F238E27FC236}">
                <a16:creationId xmlns:a16="http://schemas.microsoft.com/office/drawing/2014/main" id="{B7FFED2E-23D5-47A3-823A-7464FFE11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4350" y="4676775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6143625" imgH="6800850" progId="">
                  <p:embed/>
                </p:oleObj>
              </mc:Choice>
              <mc:Fallback>
                <p:oleObj name="Equation" r:id="rId4" imgW="6143625" imgH="680085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4676775"/>
                        <a:ext cx="838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1" grpId="0" animBg="1"/>
      <p:bldP spid="117782" grpId="0" animBg="1"/>
      <p:bldP spid="117783" grpId="0" animBg="1"/>
      <p:bldP spid="117783" grpId="1" animBg="1"/>
      <p:bldP spid="1177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736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71600" y="990600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và công thức tính diện tích hình tam giác?</a:t>
            </a:r>
          </a:p>
        </p:txBody>
      </p:sp>
      <p:pic>
        <p:nvPicPr>
          <p:cNvPr id="14341" name="Picture 10" descr="BD1498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tam giác ta lấy độ dài đáy, </a:t>
            </a:r>
          </a:p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chiều cao (cùng một đơn vị đo) rồi chia cho 2.</a:t>
            </a:r>
            <a:endParaRPr lang="en-US" sz="28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3048000" y="4572000"/>
            <a:ext cx="3429000" cy="1295400"/>
            <a:chOff x="2352" y="2784"/>
            <a:chExt cx="2352" cy="864"/>
          </a:xfrm>
        </p:grpSpPr>
        <p:sp>
          <p:nvSpPr>
            <p:cNvPr id="14346" name="Rectangle 14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4349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x h</a:t>
                </a:r>
              </a:p>
            </p:txBody>
          </p:sp>
          <p:sp>
            <p:nvSpPr>
              <p:cNvPr id="14350" name="Line 17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434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</a:t>
              </a:r>
            </a:p>
          </p:txBody>
        </p:sp>
      </p:grp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18288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tam giác:</a:t>
            </a: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7052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20" grpId="0" animBg="1"/>
      <p:bldP spid="174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10800000" flipV="1">
            <a:off x="5029200" y="1600200"/>
            <a:ext cx="327977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	24 cm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10800000" flipV="1">
            <a:off x="5029200" y="3276600"/>
            <a:ext cx="320198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   48 cm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10800000" flipV="1">
            <a:off x="5029200" y="2362200"/>
            <a:ext cx="320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12 cm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4953000" y="2362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736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95400" y="457200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có số đo như hình vẽ là:</a:t>
            </a:r>
          </a:p>
        </p:txBody>
      </p:sp>
      <p:pic>
        <p:nvPicPr>
          <p:cNvPr id="15369" name="Picture 12" descr="BD149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685800" y="1828800"/>
            <a:ext cx="3505200" cy="2743200"/>
            <a:chOff x="480" y="1104"/>
            <a:chExt cx="2208" cy="1722"/>
          </a:xfrm>
        </p:grpSpPr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480" y="1104"/>
              <a:ext cx="2208" cy="1200"/>
              <a:chOff x="480" y="2976"/>
              <a:chExt cx="1680" cy="1009"/>
            </a:xfrm>
          </p:grpSpPr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80" y="2976"/>
                <a:ext cx="1680" cy="1009"/>
                <a:chOff x="480" y="2976"/>
                <a:chExt cx="1680" cy="1009"/>
              </a:xfrm>
            </p:grpSpPr>
            <p:sp>
              <p:nvSpPr>
                <p:cNvPr id="15381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976"/>
                  <a:ext cx="1680" cy="1009"/>
                </a:xfrm>
                <a:prstGeom prst="triangle">
                  <a:avLst>
                    <a:gd name="adj" fmla="val 33551"/>
                  </a:avLst>
                </a:prstGeom>
                <a:solidFill>
                  <a:srgbClr val="00FFFF"/>
                </a:solidFill>
                <a:ln w="28575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82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380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984" y="3768"/>
                <a:ext cx="288" cy="14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48" y="1104"/>
              <a:ext cx="768" cy="1200"/>
              <a:chOff x="1248" y="1104"/>
              <a:chExt cx="768" cy="1200"/>
            </a:xfrm>
          </p:grpSpPr>
          <p:sp>
            <p:nvSpPr>
              <p:cNvPr id="15377" name="AutoShape 20"/>
              <p:cNvSpPr>
                <a:spLocks/>
              </p:cNvSpPr>
              <p:nvPr/>
            </p:nvSpPr>
            <p:spPr bwMode="auto">
              <a:xfrm rot="10800000">
                <a:off x="1248" y="1104"/>
                <a:ext cx="144" cy="1200"/>
              </a:xfrm>
              <a:prstGeom prst="leftBrace">
                <a:avLst>
                  <a:gd name="adj1" fmla="val 2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8" name="Rectangle 2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4cm</a:t>
                </a:r>
              </a:p>
            </p:txBody>
          </p:sp>
        </p:grpSp>
        <p:grpSp>
          <p:nvGrpSpPr>
            <p:cNvPr id="15374" name="Group 25"/>
            <p:cNvGrpSpPr>
              <a:grpSpLocks/>
            </p:cNvGrpSpPr>
            <p:nvPr/>
          </p:nvGrpSpPr>
          <p:grpSpPr bwMode="auto">
            <a:xfrm>
              <a:off x="480" y="2352"/>
              <a:ext cx="2208" cy="474"/>
              <a:chOff x="480" y="2352"/>
              <a:chExt cx="2208" cy="474"/>
            </a:xfrm>
          </p:grpSpPr>
          <p:sp>
            <p:nvSpPr>
              <p:cNvPr id="15375" name="AutoShape 23"/>
              <p:cNvSpPr>
                <a:spLocks/>
              </p:cNvSpPr>
              <p:nvPr/>
            </p:nvSpPr>
            <p:spPr bwMode="auto">
              <a:xfrm rot="5400000" flipH="1">
                <a:off x="1488" y="134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6" name="Text Box 24"/>
              <p:cNvSpPr txBox="1">
                <a:spLocks noChangeArrowheads="1"/>
              </p:cNvSpPr>
              <p:nvPr/>
            </p:nvSpPr>
            <p:spPr bwMode="auto">
              <a:xfrm>
                <a:off x="1406" y="2499"/>
                <a:ext cx="8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6cm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388E-6 L 1.11022E-16 -0.1042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  <p:bldP spid="15368" grpId="0" animBg="1"/>
      <p:bldP spid="15368" grpId="1" animBg="1"/>
      <p:bldP spid="153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10800000" flipV="1">
            <a:off x="2970213" y="1828800"/>
            <a:ext cx="3281362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	1,8 dm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0800000" flipV="1">
            <a:off x="3046413" y="3427413"/>
            <a:ext cx="32004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	7,2 cm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 flipV="1">
            <a:off x="3046413" y="2667000"/>
            <a:ext cx="3125787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3,6 dm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895600" y="1828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36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457200"/>
            <a:ext cx="7315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có cạnh đáy 3dm, chiều cao 1,2dm là:</a:t>
            </a:r>
          </a:p>
        </p:txBody>
      </p:sp>
      <p:pic>
        <p:nvPicPr>
          <p:cNvPr id="16393" name="Picture 11" descr="BD149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8" grpId="1" animBg="1"/>
      <p:bldP spid="16390" grpId="0" animBg="1"/>
      <p:bldP spid="16390" grpId="1" animBg="1"/>
      <p:bldP spid="16391" grpId="0" animBg="1"/>
      <p:bldP spid="16391" grpId="1" animBg="1"/>
      <p:bldP spid="163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22D332-6033-4DBE-8214-224FEA2D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68" y="136525"/>
            <a:ext cx="8229600" cy="7778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2743200" y="10987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Hình tam giác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mpd="thinThick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295400" y="4876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aphicFrame>
        <p:nvGraphicFramePr>
          <p:cNvPr id="6321" name="Group 177"/>
          <p:cNvGraphicFramePr>
            <a:graphicFrameLocks noGrp="1"/>
          </p:cNvGraphicFramePr>
          <p:nvPr/>
        </p:nvGraphicFramePr>
        <p:xfrm>
          <a:off x="0" y="990600"/>
          <a:ext cx="8991600" cy="5715000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 tam giác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Các góc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Các cạnh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Đáy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Đường cao tương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23" name="Group 126"/>
          <p:cNvGrpSpPr>
            <a:grpSpLocks/>
          </p:cNvGrpSpPr>
          <p:nvPr/>
        </p:nvGrpSpPr>
        <p:grpSpPr bwMode="auto">
          <a:xfrm>
            <a:off x="381000" y="5181600"/>
            <a:ext cx="2682875" cy="1539875"/>
            <a:chOff x="288" y="3072"/>
            <a:chExt cx="1690" cy="970"/>
          </a:xfrm>
        </p:grpSpPr>
        <p:sp>
          <p:nvSpPr>
            <p:cNvPr id="4164" name="AutoShape 66"/>
            <p:cNvSpPr>
              <a:spLocks noChangeArrowheads="1"/>
            </p:cNvSpPr>
            <p:nvPr/>
          </p:nvSpPr>
          <p:spPr bwMode="auto">
            <a:xfrm>
              <a:off x="528" y="3312"/>
              <a:ext cx="1056" cy="577"/>
            </a:xfrm>
            <a:prstGeom prst="triangle">
              <a:avLst>
                <a:gd name="adj" fmla="val 0"/>
              </a:avLst>
            </a:prstGeom>
            <a:solidFill>
              <a:srgbClr val="CCFFFF"/>
            </a:solidFill>
            <a:ln w="2857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5" name="Text Box 115"/>
            <p:cNvSpPr txBox="1">
              <a:spLocks noChangeArrowheads="1"/>
            </p:cNvSpPr>
            <p:nvPr/>
          </p:nvSpPr>
          <p:spPr bwMode="auto">
            <a:xfrm>
              <a:off x="422" y="307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M</a:t>
              </a:r>
            </a:p>
          </p:txBody>
        </p:sp>
        <p:sp>
          <p:nvSpPr>
            <p:cNvPr id="4166" name="Text Box 117"/>
            <p:cNvSpPr txBox="1">
              <a:spLocks noChangeArrowheads="1"/>
            </p:cNvSpPr>
            <p:nvPr/>
          </p:nvSpPr>
          <p:spPr bwMode="auto">
            <a:xfrm>
              <a:off x="288" y="379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N</a:t>
              </a:r>
            </a:p>
          </p:txBody>
        </p:sp>
        <p:sp>
          <p:nvSpPr>
            <p:cNvPr id="4167" name="Text Box 118"/>
            <p:cNvSpPr txBox="1">
              <a:spLocks noChangeArrowheads="1"/>
            </p:cNvSpPr>
            <p:nvPr/>
          </p:nvSpPr>
          <p:spPr bwMode="auto">
            <a:xfrm>
              <a:off x="1584" y="378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P</a:t>
              </a:r>
            </a:p>
          </p:txBody>
        </p:sp>
      </p:grpSp>
      <p:sp>
        <p:nvSpPr>
          <p:cNvPr id="4124" name="Text Box 119"/>
          <p:cNvSpPr txBox="1">
            <a:spLocks noChangeArrowheads="1"/>
          </p:cNvSpPr>
          <p:nvPr/>
        </p:nvSpPr>
        <p:spPr bwMode="auto">
          <a:xfrm>
            <a:off x="441325" y="48006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K</a:t>
            </a:r>
          </a:p>
        </p:txBody>
      </p:sp>
      <p:sp>
        <p:nvSpPr>
          <p:cNvPr id="4125" name="Text Box 120"/>
          <p:cNvSpPr txBox="1">
            <a:spLocks noChangeArrowheads="1"/>
          </p:cNvSpPr>
          <p:nvPr/>
        </p:nvSpPr>
        <p:spPr bwMode="auto">
          <a:xfrm>
            <a:off x="974725" y="48006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E</a:t>
            </a:r>
          </a:p>
        </p:txBody>
      </p:sp>
      <p:sp>
        <p:nvSpPr>
          <p:cNvPr id="4126" name="Text Box 121"/>
          <p:cNvSpPr txBox="1">
            <a:spLocks noChangeArrowheads="1"/>
          </p:cNvSpPr>
          <p:nvPr/>
        </p:nvSpPr>
        <p:spPr bwMode="auto">
          <a:xfrm>
            <a:off x="3032125" y="46482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G</a:t>
            </a:r>
          </a:p>
        </p:txBody>
      </p:sp>
      <p:sp>
        <p:nvSpPr>
          <p:cNvPr id="4127" name="Text Box 122"/>
          <p:cNvSpPr txBox="1">
            <a:spLocks noChangeArrowheads="1"/>
          </p:cNvSpPr>
          <p:nvPr/>
        </p:nvSpPr>
        <p:spPr bwMode="auto">
          <a:xfrm>
            <a:off x="396875" y="35052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D</a:t>
            </a:r>
          </a:p>
        </p:txBody>
      </p:sp>
      <p:sp>
        <p:nvSpPr>
          <p:cNvPr id="6282" name="Text Box 138"/>
          <p:cNvSpPr txBox="1">
            <a:spLocks noChangeArrowheads="1"/>
          </p:cNvSpPr>
          <p:nvPr/>
        </p:nvSpPr>
        <p:spPr bwMode="auto">
          <a:xfrm>
            <a:off x="3505200" y="251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A, B,C</a:t>
            </a:r>
          </a:p>
        </p:txBody>
      </p:sp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3429000" y="4038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D, E,G</a:t>
            </a:r>
          </a:p>
        </p:txBody>
      </p: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3429000" y="5562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M,N,P</a:t>
            </a:r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5105400" y="2057400"/>
            <a:ext cx="83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AC CB BA</a:t>
            </a:r>
          </a:p>
        </p:txBody>
      </p:sp>
      <p:sp>
        <p:nvSpPr>
          <p:cNvPr id="6288" name="Text Box 144"/>
          <p:cNvSpPr txBox="1">
            <a:spLocks noChangeArrowheads="1"/>
          </p:cNvSpPr>
          <p:nvPr/>
        </p:nvSpPr>
        <p:spPr bwMode="auto">
          <a:xfrm>
            <a:off x="5105400" y="3579813"/>
            <a:ext cx="83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DG GE ED</a:t>
            </a:r>
          </a:p>
        </p:txBody>
      </p:sp>
      <p:sp>
        <p:nvSpPr>
          <p:cNvPr id="6289" name="Text Box 145"/>
          <p:cNvSpPr txBox="1">
            <a:spLocks noChangeArrowheads="1"/>
          </p:cNvSpPr>
          <p:nvPr/>
        </p:nvSpPr>
        <p:spPr bwMode="auto">
          <a:xfrm>
            <a:off x="5105400" y="5103813"/>
            <a:ext cx="838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MP PNNM</a:t>
            </a:r>
          </a:p>
        </p:txBody>
      </p:sp>
      <p:sp>
        <p:nvSpPr>
          <p:cNvPr id="4134" name="Rectangle 146"/>
          <p:cNvSpPr>
            <a:spLocks noChangeArrowheads="1"/>
          </p:cNvSpPr>
          <p:nvPr/>
        </p:nvSpPr>
        <p:spPr bwMode="auto">
          <a:xfrm>
            <a:off x="762000" y="6324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35" name="Group 180"/>
          <p:cNvGrpSpPr>
            <a:grpSpLocks/>
          </p:cNvGrpSpPr>
          <p:nvPr/>
        </p:nvGrpSpPr>
        <p:grpSpPr bwMode="auto">
          <a:xfrm>
            <a:off x="377825" y="3886200"/>
            <a:ext cx="2593975" cy="1152525"/>
            <a:chOff x="238" y="2448"/>
            <a:chExt cx="1634" cy="726"/>
          </a:xfrm>
        </p:grpSpPr>
        <p:grpSp>
          <p:nvGrpSpPr>
            <p:cNvPr id="4158" name="Group 178"/>
            <p:cNvGrpSpPr>
              <a:grpSpLocks/>
            </p:cNvGrpSpPr>
            <p:nvPr/>
          </p:nvGrpSpPr>
          <p:grpSpPr bwMode="auto">
            <a:xfrm>
              <a:off x="391" y="2448"/>
              <a:ext cx="281" cy="576"/>
              <a:chOff x="391" y="2448"/>
              <a:chExt cx="281" cy="576"/>
            </a:xfrm>
          </p:grpSpPr>
          <p:sp>
            <p:nvSpPr>
              <p:cNvPr id="4162" name="Line 127"/>
              <p:cNvSpPr>
                <a:spLocks noChangeShapeType="1"/>
              </p:cNvSpPr>
              <p:nvPr/>
            </p:nvSpPr>
            <p:spPr bwMode="auto">
              <a:xfrm>
                <a:off x="391" y="244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128"/>
              <p:cNvSpPr>
                <a:spLocks noChangeShapeType="1"/>
              </p:cNvSpPr>
              <p:nvPr/>
            </p:nvSpPr>
            <p:spPr bwMode="auto">
              <a:xfrm>
                <a:off x="391" y="3024"/>
                <a:ext cx="2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9" name="Group 179"/>
            <p:cNvGrpSpPr>
              <a:grpSpLocks/>
            </p:cNvGrpSpPr>
            <p:nvPr/>
          </p:nvGrpSpPr>
          <p:grpSpPr bwMode="auto">
            <a:xfrm>
              <a:off x="238" y="2724"/>
              <a:ext cx="1634" cy="450"/>
              <a:chOff x="238" y="2724"/>
              <a:chExt cx="1634" cy="450"/>
            </a:xfrm>
          </p:grpSpPr>
          <p:sp>
            <p:nvSpPr>
              <p:cNvPr id="4160" name="AutoShape 69"/>
              <p:cNvSpPr>
                <a:spLocks noChangeArrowheads="1"/>
              </p:cNvSpPr>
              <p:nvPr/>
            </p:nvSpPr>
            <p:spPr bwMode="auto">
              <a:xfrm rot="-9472113">
                <a:off x="238" y="2724"/>
                <a:ext cx="1634" cy="450"/>
              </a:xfrm>
              <a:prstGeom prst="triangle">
                <a:avLst>
                  <a:gd name="adj" fmla="val 70995"/>
                </a:avLst>
              </a:prstGeom>
              <a:solidFill>
                <a:srgbClr val="CCFFFF"/>
              </a:solidFill>
              <a:ln w="22225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1" name="Rectangle 147"/>
              <p:cNvSpPr>
                <a:spLocks noChangeArrowheads="1"/>
              </p:cNvSpPr>
              <p:nvPr/>
            </p:nvSpPr>
            <p:spPr bwMode="auto">
              <a:xfrm>
                <a:off x="384" y="29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136" name="Text Box 149"/>
          <p:cNvSpPr txBox="1">
            <a:spLocks noChangeArrowheads="1"/>
          </p:cNvSpPr>
          <p:nvPr/>
        </p:nvSpPr>
        <p:spPr bwMode="auto">
          <a:xfrm>
            <a:off x="6477000" y="26670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4137" name="Group 81"/>
          <p:cNvGrpSpPr>
            <a:grpSpLocks/>
          </p:cNvGrpSpPr>
          <p:nvPr/>
        </p:nvGrpSpPr>
        <p:grpSpPr bwMode="auto">
          <a:xfrm>
            <a:off x="304800" y="1905000"/>
            <a:ext cx="2895600" cy="1692275"/>
            <a:chOff x="288" y="3024"/>
            <a:chExt cx="2016" cy="1066"/>
          </a:xfrm>
        </p:grpSpPr>
        <p:sp>
          <p:nvSpPr>
            <p:cNvPr id="4154" name="AutoShape 61"/>
            <p:cNvSpPr>
              <a:spLocks noChangeArrowheads="1"/>
            </p:cNvSpPr>
            <p:nvPr/>
          </p:nvSpPr>
          <p:spPr bwMode="auto">
            <a:xfrm>
              <a:off x="528" y="3312"/>
              <a:ext cx="1296" cy="576"/>
            </a:xfrm>
            <a:prstGeom prst="triangle">
              <a:avLst>
                <a:gd name="adj" fmla="val 31681"/>
              </a:avLst>
            </a:prstGeom>
            <a:solidFill>
              <a:srgbClr val="CC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5" name="Text Box 70"/>
            <p:cNvSpPr txBox="1">
              <a:spLocks noChangeArrowheads="1"/>
            </p:cNvSpPr>
            <p:nvPr/>
          </p:nvSpPr>
          <p:spPr bwMode="auto">
            <a:xfrm>
              <a:off x="288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156" name="Text Box 71"/>
            <p:cNvSpPr txBox="1">
              <a:spLocks noChangeArrowheads="1"/>
            </p:cNvSpPr>
            <p:nvPr/>
          </p:nvSpPr>
          <p:spPr bwMode="auto">
            <a:xfrm>
              <a:off x="1824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</a:t>
              </a:r>
            </a:p>
          </p:txBody>
        </p:sp>
        <p:sp>
          <p:nvSpPr>
            <p:cNvPr id="4157" name="Text Box 72"/>
            <p:cNvSpPr txBox="1">
              <a:spLocks noChangeArrowheads="1"/>
            </p:cNvSpPr>
            <p:nvPr/>
          </p:nvSpPr>
          <p:spPr bwMode="auto">
            <a:xfrm>
              <a:off x="816" y="302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</p:grpSp>
      <p:sp>
        <p:nvSpPr>
          <p:cNvPr id="4138" name="Line 150"/>
          <p:cNvSpPr>
            <a:spLocks noChangeShapeType="1"/>
          </p:cNvSpPr>
          <p:nvPr/>
        </p:nvSpPr>
        <p:spPr bwMode="auto">
          <a:xfrm>
            <a:off x="1219200" y="23622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Rectangle 152"/>
          <p:cNvSpPr>
            <a:spLocks noChangeArrowheads="1"/>
          </p:cNvSpPr>
          <p:nvPr/>
        </p:nvSpPr>
        <p:spPr bwMode="auto">
          <a:xfrm>
            <a:off x="12192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40" name="Text Box 154"/>
          <p:cNvSpPr txBox="1">
            <a:spLocks noChangeArrowheads="1"/>
          </p:cNvSpPr>
          <p:nvPr/>
        </p:nvSpPr>
        <p:spPr bwMode="auto">
          <a:xfrm>
            <a:off x="1066800" y="33242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H</a:t>
            </a:r>
          </a:p>
        </p:txBody>
      </p:sp>
      <p:sp>
        <p:nvSpPr>
          <p:cNvPr id="4141" name="Text Box 168"/>
          <p:cNvSpPr txBox="1">
            <a:spLocks noChangeArrowheads="1"/>
          </p:cNvSpPr>
          <p:nvPr/>
        </p:nvSpPr>
        <p:spPr bwMode="auto">
          <a:xfrm>
            <a:off x="8213725" y="60801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15" name="Text Box 171"/>
          <p:cNvSpPr txBox="1">
            <a:spLocks noChangeArrowheads="1"/>
          </p:cNvSpPr>
          <p:nvPr/>
        </p:nvSpPr>
        <p:spPr bwMode="auto">
          <a:xfrm>
            <a:off x="6400800" y="2514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BC</a:t>
            </a:r>
          </a:p>
        </p:txBody>
      </p:sp>
      <p:sp>
        <p:nvSpPr>
          <p:cNvPr id="6316" name="Text Box 172"/>
          <p:cNvSpPr txBox="1">
            <a:spLocks noChangeArrowheads="1"/>
          </p:cNvSpPr>
          <p:nvPr/>
        </p:nvSpPr>
        <p:spPr bwMode="auto">
          <a:xfrm>
            <a:off x="7620000" y="2514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AH</a:t>
            </a:r>
          </a:p>
        </p:txBody>
      </p:sp>
      <p:sp>
        <p:nvSpPr>
          <p:cNvPr id="6317" name="Text Box 173"/>
          <p:cNvSpPr txBox="1">
            <a:spLocks noChangeArrowheads="1"/>
          </p:cNvSpPr>
          <p:nvPr/>
        </p:nvSpPr>
        <p:spPr bwMode="auto">
          <a:xfrm>
            <a:off x="7543800" y="4038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DK</a:t>
            </a:r>
          </a:p>
        </p:txBody>
      </p:sp>
      <p:sp>
        <p:nvSpPr>
          <p:cNvPr id="6318" name="Text Box 174"/>
          <p:cNvSpPr txBox="1">
            <a:spLocks noChangeArrowheads="1"/>
          </p:cNvSpPr>
          <p:nvPr/>
        </p:nvSpPr>
        <p:spPr bwMode="auto">
          <a:xfrm>
            <a:off x="6324600" y="4038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EG</a:t>
            </a:r>
          </a:p>
        </p:txBody>
      </p: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6324600" y="5562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NP</a:t>
            </a:r>
          </a:p>
        </p:txBody>
      </p:sp>
      <p:sp>
        <p:nvSpPr>
          <p:cNvPr id="6320" name="Text Box 176"/>
          <p:cNvSpPr txBox="1">
            <a:spLocks noChangeArrowheads="1"/>
          </p:cNvSpPr>
          <p:nvPr/>
        </p:nvSpPr>
        <p:spPr bwMode="auto">
          <a:xfrm>
            <a:off x="7543800" y="5562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MN</a:t>
            </a:r>
          </a:p>
        </p:txBody>
      </p:sp>
      <p:grpSp>
        <p:nvGrpSpPr>
          <p:cNvPr id="4148" name="Group 181"/>
          <p:cNvGrpSpPr>
            <a:grpSpLocks/>
          </p:cNvGrpSpPr>
          <p:nvPr/>
        </p:nvGrpSpPr>
        <p:grpSpPr bwMode="auto">
          <a:xfrm>
            <a:off x="304800" y="1905000"/>
            <a:ext cx="2895600" cy="1692275"/>
            <a:chOff x="288" y="3024"/>
            <a:chExt cx="2016" cy="1066"/>
          </a:xfrm>
        </p:grpSpPr>
        <p:sp>
          <p:nvSpPr>
            <p:cNvPr id="4150" name="AutoShape 182"/>
            <p:cNvSpPr>
              <a:spLocks noChangeArrowheads="1"/>
            </p:cNvSpPr>
            <p:nvPr/>
          </p:nvSpPr>
          <p:spPr bwMode="auto">
            <a:xfrm>
              <a:off x="528" y="3312"/>
              <a:ext cx="1296" cy="576"/>
            </a:xfrm>
            <a:prstGeom prst="triangle">
              <a:avLst>
                <a:gd name="adj" fmla="val 31681"/>
              </a:avLst>
            </a:prstGeom>
            <a:solidFill>
              <a:srgbClr val="CC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1" name="Text Box 183"/>
            <p:cNvSpPr txBox="1">
              <a:spLocks noChangeArrowheads="1"/>
            </p:cNvSpPr>
            <p:nvPr/>
          </p:nvSpPr>
          <p:spPr bwMode="auto">
            <a:xfrm>
              <a:off x="288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152" name="Text Box 184"/>
            <p:cNvSpPr txBox="1">
              <a:spLocks noChangeArrowheads="1"/>
            </p:cNvSpPr>
            <p:nvPr/>
          </p:nvSpPr>
          <p:spPr bwMode="auto">
            <a:xfrm>
              <a:off x="1824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</a:t>
              </a:r>
            </a:p>
          </p:txBody>
        </p:sp>
        <p:sp>
          <p:nvSpPr>
            <p:cNvPr id="4153" name="Text Box 185"/>
            <p:cNvSpPr txBox="1">
              <a:spLocks noChangeArrowheads="1"/>
            </p:cNvSpPr>
            <p:nvPr/>
          </p:nvSpPr>
          <p:spPr bwMode="auto">
            <a:xfrm>
              <a:off x="816" y="302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</p:grpSp>
      <p:sp>
        <p:nvSpPr>
          <p:cNvPr id="4149" name="Line 186"/>
          <p:cNvSpPr>
            <a:spLocks noChangeShapeType="1"/>
          </p:cNvSpPr>
          <p:nvPr/>
        </p:nvSpPr>
        <p:spPr bwMode="auto">
          <a:xfrm>
            <a:off x="1219200" y="23622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2" grpId="0"/>
      <p:bldP spid="6283" grpId="0"/>
      <p:bldP spid="6284" grpId="0"/>
      <p:bldP spid="6287" grpId="0"/>
      <p:bldP spid="6288" grpId="0"/>
      <p:bldP spid="6289" grpId="0"/>
      <p:bldP spid="6315" grpId="0"/>
      <p:bldP spid="6316" grpId="0"/>
      <p:bldP spid="6317" grpId="0"/>
      <p:bldP spid="6318" grpId="0"/>
      <p:bldP spid="6319" grpId="0"/>
      <p:bldP spid="6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thành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kiến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1771650"/>
            <a:ext cx="3048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1.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Ghép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hình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876800" y="4722812"/>
            <a:ext cx="2209800" cy="1449388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447800" y="4722812"/>
            <a:ext cx="2209800" cy="1449388"/>
          </a:xfrm>
          <a:prstGeom prst="triangle">
            <a:avLst>
              <a:gd name="adj" fmla="val 33551"/>
            </a:avLst>
          </a:prstGeom>
          <a:solidFill>
            <a:schemeClr val="hlink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209800" y="4722812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1828800" y="5484812"/>
            <a:ext cx="152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1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438400" y="5484812"/>
            <a:ext cx="15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2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990600" y="3124200"/>
            <a:ext cx="66151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một hình tam giác thành 2 mảnh theo đường cao.</a:t>
            </a:r>
            <a:endParaRPr lang="en-US" sz="2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990600" y="3886200"/>
            <a:ext cx="65674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2209800" y="6018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1062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22D332-6033-4DBE-8214-224FEA2D8270}"/>
              </a:ext>
            </a:extLst>
          </p:cNvPr>
          <p:cNvSpPr txBox="1">
            <a:spLocks/>
          </p:cNvSpPr>
          <p:nvPr/>
        </p:nvSpPr>
        <p:spPr>
          <a:xfrm>
            <a:off x="471268" y="136525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7" grpId="0" animBg="1"/>
      <p:bldP spid="5128" grpId="0" animBg="1"/>
      <p:bldP spid="5139" grpId="0" animBg="1"/>
      <p:bldP spid="5140" grpId="0" animBg="1"/>
      <p:bldP spid="5141" grpId="0" animBg="1"/>
      <p:bldP spid="5143" grpId="0" animBg="1"/>
      <p:bldP spid="5144" grpId="0" animBg="1"/>
      <p:bldP spid="5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1. Ghép hình: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65674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Ghép mảnh 1 và mảnh 2 vào hình tam giác còn lại.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Ta được hình chữ nhật ABCD (hình vẽ)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800600" y="4114800"/>
            <a:ext cx="2286000" cy="1524000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4800600" y="4114800"/>
            <a:ext cx="762000" cy="1524000"/>
            <a:chOff x="3925" y="2519"/>
            <a:chExt cx="691" cy="913"/>
          </a:xfrm>
        </p:grpSpPr>
        <p:sp>
          <p:nvSpPr>
            <p:cNvPr id="7192" name="AutoShape 10"/>
            <p:cNvSpPr>
              <a:spLocks noChangeArrowheads="1"/>
            </p:cNvSpPr>
            <p:nvPr/>
          </p:nvSpPr>
          <p:spPr bwMode="auto">
            <a:xfrm rot="5400000">
              <a:off x="3814" y="2630"/>
              <a:ext cx="913" cy="691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080" y="273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5562600" y="4114800"/>
            <a:ext cx="1524000" cy="1524000"/>
            <a:chOff x="4648" y="2522"/>
            <a:chExt cx="702" cy="912"/>
          </a:xfrm>
        </p:grpSpPr>
        <p:sp>
          <p:nvSpPr>
            <p:cNvPr id="7190" name="AutoShape 13"/>
            <p:cNvSpPr>
              <a:spLocks noChangeArrowheads="1"/>
            </p:cNvSpPr>
            <p:nvPr/>
          </p:nvSpPr>
          <p:spPr bwMode="auto">
            <a:xfrm rot="10800000">
              <a:off x="4648" y="2522"/>
              <a:ext cx="702" cy="912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136" y="270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2</a:t>
              </a:r>
            </a:p>
          </p:txBody>
        </p:sp>
      </p:grp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2819400" y="4267200"/>
            <a:ext cx="1447800" cy="1447800"/>
          </a:xfrm>
          <a:prstGeom prst="rtTriangle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 rot="-5400000">
            <a:off x="1714500" y="4610100"/>
            <a:ext cx="1447800" cy="762000"/>
          </a:xfrm>
          <a:prstGeom prst="rtTriangle">
            <a:avLst/>
          </a:prstGeom>
          <a:solidFill>
            <a:schemeClr val="hlink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5562600" y="4114800"/>
            <a:ext cx="152400" cy="1524000"/>
            <a:chOff x="3504" y="2784"/>
            <a:chExt cx="96" cy="960"/>
          </a:xfrm>
        </p:grpSpPr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>
              <a:off x="3504" y="278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29"/>
            <p:cNvSpPr>
              <a:spLocks noChangeArrowheads="1"/>
            </p:cNvSpPr>
            <p:nvPr/>
          </p:nvSpPr>
          <p:spPr bwMode="auto">
            <a:xfrm>
              <a:off x="3504" y="36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4419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3340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410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 flipH="1">
            <a:off x="70866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44958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70866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505" grpId="0" animBg="1"/>
      <p:bldP spid="20505" grpId="1" animBg="1"/>
      <p:bldP spid="20507" grpId="0" animBg="1"/>
      <p:bldP spid="20507" grpId="1" animBg="1"/>
      <p:bldP spid="20511" grpId="0"/>
      <p:bldP spid="20512" grpId="0"/>
      <p:bldP spid="20513" grpId="0"/>
      <p:bldP spid="20514" grpId="0"/>
      <p:bldP spid="20515" grpId="0"/>
      <p:bldP spid="205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0" y="4876800"/>
            <a:ext cx="723178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ABCD so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EDC:</a:t>
            </a:r>
          </a:p>
        </p:txBody>
      </p:sp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7383162" y="4794422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403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2.So sánh và nhận xét:</a:t>
            </a:r>
          </a:p>
        </p:txBody>
      </p:sp>
      <p:sp>
        <p:nvSpPr>
          <p:cNvPr id="3098" name="WordArt 26"/>
          <p:cNvSpPr>
            <a:spLocks noChangeArrowheads="1" noChangeShapeType="1" noTextEdit="1"/>
          </p:cNvSpPr>
          <p:nvPr/>
        </p:nvSpPr>
        <p:spPr bwMode="auto">
          <a:xfrm>
            <a:off x="76200" y="3033713"/>
            <a:ext cx="4694981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99" name="WordArt 27"/>
          <p:cNvSpPr>
            <a:spLocks noChangeArrowheads="1" noChangeShapeType="1" noTextEdit="1"/>
          </p:cNvSpPr>
          <p:nvPr/>
        </p:nvSpPr>
        <p:spPr bwMode="auto">
          <a:xfrm>
            <a:off x="76200" y="3930650"/>
            <a:ext cx="4535829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5105400" y="3095625"/>
            <a:ext cx="35052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DC của tam giác EDC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5029200" y="3962400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EH của tam giác EDC</a:t>
            </a:r>
          </a:p>
        </p:txBody>
      </p:sp>
      <p:grpSp>
        <p:nvGrpSpPr>
          <p:cNvPr id="8202" name="Group 38"/>
          <p:cNvGrpSpPr>
            <a:grpSpLocks/>
          </p:cNvGrpSpPr>
          <p:nvPr/>
        </p:nvGrpSpPr>
        <p:grpSpPr bwMode="auto">
          <a:xfrm>
            <a:off x="4953000" y="685800"/>
            <a:ext cx="3209925" cy="2462213"/>
            <a:chOff x="2016" y="0"/>
            <a:chExt cx="2022" cy="1551"/>
          </a:xfrm>
        </p:grpSpPr>
        <p:grpSp>
          <p:nvGrpSpPr>
            <p:cNvPr id="8205" name="Group 11"/>
            <p:cNvGrpSpPr>
              <a:grpSpLocks/>
            </p:cNvGrpSpPr>
            <p:nvPr/>
          </p:nvGrpSpPr>
          <p:grpSpPr bwMode="auto">
            <a:xfrm>
              <a:off x="2016" y="0"/>
              <a:ext cx="2022" cy="1551"/>
              <a:chOff x="3120" y="96"/>
              <a:chExt cx="2022" cy="1551"/>
            </a:xfrm>
          </p:grpSpPr>
          <p:grpSp>
            <p:nvGrpSpPr>
              <p:cNvPr id="8207" name="Group 12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821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7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8208" name="Group 15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8214" name="AutoShape 16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8209" name="Group 18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1"/>
                <a:chOff x="3648" y="2208"/>
                <a:chExt cx="2022" cy="1551"/>
              </a:xfrm>
            </p:grpSpPr>
            <p:sp>
              <p:nvSpPr>
                <p:cNvPr id="821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          E                  B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</a:p>
              </p:txBody>
            </p:sp>
            <p:sp>
              <p:nvSpPr>
                <p:cNvPr id="82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 	   H 		C</a:t>
                  </a:r>
                  <a:r>
                    <a:rPr lang="en-US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8210" name="AutoShape 21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11" name="Line 22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06" name="Rectangle 37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  <p:bldP spid="3096" grpId="0" animBg="1"/>
      <p:bldP spid="3097" grpId="0" animBg="1"/>
      <p:bldP spid="3098" grpId="0"/>
      <p:bldP spid="3099" grpId="0"/>
      <p:bldP spid="3100" grpId="0"/>
      <p:bldP spid="3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Quy tắc và công thức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81000" y="3429000"/>
            <a:ext cx="464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ABCD là: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5715000" y="3505200"/>
            <a:ext cx="2895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x AD = DC x EH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tam giác EDC là: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5181600" y="5105400"/>
            <a:ext cx="1524000" cy="733425"/>
            <a:chOff x="3600" y="3567"/>
            <a:chExt cx="960" cy="462"/>
          </a:xfrm>
        </p:grpSpPr>
        <p:sp>
          <p:nvSpPr>
            <p:cNvPr id="924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48" y="3567"/>
              <a:ext cx="912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x EH</a:t>
              </a: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600" y="3792"/>
              <a:ext cx="94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26" y="3840"/>
              <a:ext cx="171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5486400" y="762000"/>
            <a:ext cx="3209925" cy="2462213"/>
            <a:chOff x="2016" y="0"/>
            <a:chExt cx="2022" cy="1551"/>
          </a:xfrm>
        </p:grpSpPr>
        <p:grpSp>
          <p:nvGrpSpPr>
            <p:cNvPr id="9230" name="Group 17"/>
            <p:cNvGrpSpPr>
              <a:grpSpLocks/>
            </p:cNvGrpSpPr>
            <p:nvPr/>
          </p:nvGrpSpPr>
          <p:grpSpPr bwMode="auto">
            <a:xfrm>
              <a:off x="2016" y="0"/>
              <a:ext cx="2022" cy="1551"/>
              <a:chOff x="3120" y="96"/>
              <a:chExt cx="2022" cy="1551"/>
            </a:xfrm>
          </p:grpSpPr>
          <p:grpSp>
            <p:nvGrpSpPr>
              <p:cNvPr id="9232" name="Group 18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9241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2" name="WordArt 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9233" name="Group 21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9239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0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9234" name="Group 24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1"/>
                <a:chOff x="3648" y="2208"/>
                <a:chExt cx="2022" cy="1551"/>
              </a:xfrm>
            </p:grpSpPr>
            <p:sp>
              <p:nvSpPr>
                <p:cNvPr id="92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          E                  B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</a:p>
              </p:txBody>
            </p:sp>
            <p:sp>
              <p:nvSpPr>
                <p:cNvPr id="92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 	   H 		C</a:t>
                  </a:r>
                  <a:r>
                    <a:rPr lang="en-US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9235" name="AutoShape 27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6" name="Line 28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04800" y="20574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chữ nhật ABCD?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304800" y="3962400"/>
            <a:ext cx="4713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tam giác EDC?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724400" y="5943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(DC x EH) : 2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4" grpId="0"/>
      <p:bldP spid="21515" grpId="0" animBg="1"/>
      <p:bldP spid="21536" grpId="0"/>
      <p:bldP spid="21537" grpId="0"/>
      <p:bldP spid="21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tam giác ta làm thế nào?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tam giác ta lấy độ dài đáy, </a:t>
            </a:r>
          </a:p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chiều cao (cùng một đơn vị đo) rồi chia cho 2.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220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tắc: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65532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Nếu gọi S là diện tích, a là độ dài đáy, h là chiều cao:</a:t>
            </a:r>
            <a:endParaRPr lang="en-US" sz="2800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762000" y="2590800"/>
            <a:ext cx="2057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thức: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4419600" y="4724400"/>
            <a:ext cx="3429000" cy="1295400"/>
            <a:chOff x="2352" y="2784"/>
            <a:chExt cx="2352" cy="864"/>
          </a:xfrm>
        </p:grpSpPr>
        <p:sp>
          <p:nvSpPr>
            <p:cNvPr id="10264" name="Rectangle 15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026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x h</a:t>
                </a:r>
              </a:p>
            </p:txBody>
          </p:sp>
          <p:sp>
            <p:nvSpPr>
              <p:cNvPr id="10268" name="Line 18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9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26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</a:t>
              </a:r>
            </a:p>
          </p:txBody>
        </p:sp>
      </p:grp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30480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533400" y="3733800"/>
            <a:ext cx="2819400" cy="1752600"/>
            <a:chOff x="480" y="2976"/>
            <a:chExt cx="1680" cy="1009"/>
          </a:xfrm>
        </p:grpSpPr>
        <p:grpSp>
          <p:nvGrpSpPr>
            <p:cNvPr id="10260" name="Group 25"/>
            <p:cNvGrpSpPr>
              <a:grpSpLocks/>
            </p:cNvGrpSpPr>
            <p:nvPr/>
          </p:nvGrpSpPr>
          <p:grpSpPr bwMode="auto">
            <a:xfrm>
              <a:off x="480" y="2976"/>
              <a:ext cx="1680" cy="1009"/>
              <a:chOff x="480" y="2976"/>
              <a:chExt cx="1680" cy="1009"/>
            </a:xfrm>
          </p:grpSpPr>
          <p:sp>
            <p:nvSpPr>
              <p:cNvPr id="10262" name="AutoShape 23"/>
              <p:cNvSpPr>
                <a:spLocks noChangeArrowheads="1"/>
              </p:cNvSpPr>
              <p:nvPr/>
            </p:nvSpPr>
            <p:spPr bwMode="auto">
              <a:xfrm>
                <a:off x="480" y="2976"/>
                <a:ext cx="1680" cy="1009"/>
              </a:xfrm>
              <a:prstGeom prst="triangle">
                <a:avLst>
                  <a:gd name="adj" fmla="val 33551"/>
                </a:avLst>
              </a:prstGeom>
              <a:solidFill>
                <a:srgbClr val="00FFFF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3" name="Line 24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261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984" y="3768"/>
              <a:ext cx="288" cy="14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533400" y="5486400"/>
            <a:ext cx="2819400" cy="747713"/>
            <a:chOff x="480" y="3696"/>
            <a:chExt cx="1680" cy="471"/>
          </a:xfrm>
        </p:grpSpPr>
        <p:sp>
          <p:nvSpPr>
            <p:cNvPr id="10258" name="AutoShape 37"/>
            <p:cNvSpPr>
              <a:spLocks/>
            </p:cNvSpPr>
            <p:nvPr/>
          </p:nvSpPr>
          <p:spPr bwMode="auto">
            <a:xfrm rot="5400000" flipH="1">
              <a:off x="1224" y="2952"/>
              <a:ext cx="192" cy="168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9" name="Text Box 38"/>
            <p:cNvSpPr txBox="1">
              <a:spLocks noChangeArrowheads="1"/>
            </p:cNvSpPr>
            <p:nvPr/>
          </p:nvSpPr>
          <p:spPr bwMode="auto">
            <a:xfrm>
              <a:off x="1200" y="384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1524000" y="3810000"/>
            <a:ext cx="609600" cy="1600200"/>
            <a:chOff x="1920" y="2400"/>
            <a:chExt cx="384" cy="1008"/>
          </a:xfrm>
        </p:grpSpPr>
        <p:sp>
          <p:nvSpPr>
            <p:cNvPr id="10256" name="AutoShape 36"/>
            <p:cNvSpPr>
              <a:spLocks/>
            </p:cNvSpPr>
            <p:nvPr/>
          </p:nvSpPr>
          <p:spPr bwMode="auto">
            <a:xfrm rot="10800000">
              <a:off x="1920" y="2400"/>
              <a:ext cx="144" cy="1008"/>
            </a:xfrm>
            <a:prstGeom prst="leftBrace">
              <a:avLst>
                <a:gd name="adj1" fmla="val 175000"/>
                <a:gd name="adj2" fmla="val 50000"/>
              </a:avLst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7" name="Rectangle 40"/>
            <p:cNvSpPr>
              <a:spLocks noChangeArrowheads="1"/>
            </p:cNvSpPr>
            <p:nvPr/>
          </p:nvSpPr>
          <p:spPr bwMode="auto">
            <a:xfrm>
              <a:off x="2016" y="273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90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6" grpId="0"/>
      <p:bldP spid="4107" grpId="0" animBg="1"/>
      <p:bldP spid="4108" grpId="0"/>
      <p:bldP spid="4109" grpId="0" animBg="1"/>
      <p:bldP spid="41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871</Words>
  <Application>Microsoft Office PowerPoint</Application>
  <PresentationFormat>On-screen Show (4:3)</PresentationFormat>
  <Paragraphs>170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Calibri Light</vt:lpstr>
      <vt:lpstr>Times New Roman</vt:lpstr>
      <vt:lpstr>VnBangkok</vt:lpstr>
      <vt:lpstr>VNbritannic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Hà Minh Châu</cp:lastModifiedBy>
  <cp:revision>66</cp:revision>
  <dcterms:created xsi:type="dcterms:W3CDTF">2001-12-31T17:25:14Z</dcterms:created>
  <dcterms:modified xsi:type="dcterms:W3CDTF">2022-01-11T17:22:56Z</dcterms:modified>
</cp:coreProperties>
</file>