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76" r:id="rId2"/>
    <p:sldId id="294" r:id="rId3"/>
    <p:sldId id="340" r:id="rId4"/>
    <p:sldId id="341" r:id="rId5"/>
    <p:sldId id="296" r:id="rId6"/>
    <p:sldId id="303" r:id="rId7"/>
    <p:sldId id="307" r:id="rId8"/>
    <p:sldId id="310" r:id="rId9"/>
    <p:sldId id="309" r:id="rId10"/>
    <p:sldId id="302" r:id="rId11"/>
    <p:sldId id="297" r:id="rId12"/>
    <p:sldId id="318" r:id="rId13"/>
    <p:sldId id="319" r:id="rId14"/>
    <p:sldId id="320" r:id="rId15"/>
    <p:sldId id="257" r:id="rId16"/>
    <p:sldId id="298" r:id="rId17"/>
    <p:sldId id="258" r:id="rId18"/>
    <p:sldId id="322" r:id="rId19"/>
    <p:sldId id="324" r:id="rId20"/>
    <p:sldId id="325" r:id="rId21"/>
  </p:sldIdLst>
  <p:sldSz cx="9144000" cy="5143500" type="screen16x9"/>
  <p:notesSz cx="6858000" cy="9144000"/>
  <p:embeddedFontLst>
    <p:embeddedFont>
      <p:font typeface="Baloo 2" panose="020B0604020202020204" charset="0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Handlee" panose="020B0604020202020204" charset="0"/>
      <p:regular r:id="rId26"/>
    </p:embeddedFont>
    <p:embeddedFont>
      <p:font typeface="HP001 4 hàng" panose="020B0604020202020204" charset="0"/>
      <p:regular r:id="rId27"/>
      <p:bold r:id="rId28"/>
    </p:embeddedFont>
    <p:embeddedFont>
      <p:font typeface="KaiTi" panose="02010609060101010101" pitchFamily="49" charset="-122"/>
      <p:regular r:id="rId29"/>
    </p:embeddedFont>
    <p:embeddedFont>
      <p:font typeface="UTM Aristot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9518D-52A0-4192-ABF4-CA0D69945925}">
  <a:tblStyle styleId="{6DB9518D-52A0-4192-ABF4-CA0D699459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89964" autoAdjust="0"/>
  </p:normalViewPr>
  <p:slideViewPr>
    <p:cSldViewPr snapToGrid="0">
      <p:cViewPr varScale="1">
        <p:scale>
          <a:sx n="97" d="100"/>
          <a:sy n="97" d="100"/>
        </p:scale>
        <p:origin x="893" y="82"/>
      </p:cViewPr>
      <p:guideLst>
        <p:guide orient="horz" pos="5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415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9f615fc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9f615fc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14450" y="1446281"/>
            <a:ext cx="5429400" cy="261564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1600" y="916025"/>
            <a:ext cx="6534000" cy="352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1923900" y="1458125"/>
            <a:ext cx="5429400" cy="24384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311700" y="2929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2" y="2778284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0" y="-351950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2" y="2849135"/>
            <a:ext cx="3618141" cy="4553442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37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1996562" y="-1803588"/>
            <a:ext cx="4556332" cy="5208988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552450" y="0"/>
            <a:ext cx="8058000" cy="47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25" y="1177085"/>
            <a:ext cx="77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577157" y="43008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5128387" y="-18077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70" y="-1779215"/>
            <a:ext cx="10481321" cy="9800984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3147118" y="43279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4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18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87" y="18220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3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5" y="16696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Content Placeholder 12" descr="cdc42615100be655bf1a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-95250"/>
            <a:ext cx="1143318" cy="114331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  <p:sldLayoutId id="2147483661" r:id="rId6"/>
    <p:sldLayoutId id="2147483668" r:id="rId7"/>
    <p:sldLayoutId id="2147483669" r:id="rId8"/>
    <p:sldLayoutId id="2147483670" r:id="rId9"/>
    <p:sldLayoutId id="2147483671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3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64E969-1442-45E1-B5D9-5F835F46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3275" y="758956"/>
            <a:ext cx="54221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TOÁNLỚP 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51519" y="3669690"/>
          <a:ext cx="1932709" cy="12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192020" imgH="1424940" progId="MS_ClipArt_Gallery.2">
                  <p:embed/>
                </p:oleObj>
              </mc:Choice>
              <mc:Fallback>
                <p:oleObj name="Clip" r:id="rId4" imgW="2192020" imgH="142494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519" y="3669690"/>
                        <a:ext cx="1932709" cy="125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8963" y="135731"/>
            <a:ext cx="54864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NGỌC LÂM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DD223-55AC-A574-0818-AFE4E98F1E4E}"/>
              </a:ext>
            </a:extLst>
          </p:cNvPr>
          <p:cNvSpPr txBox="1"/>
          <p:nvPr/>
        </p:nvSpPr>
        <p:spPr>
          <a:xfrm>
            <a:off x="2336005" y="2003465"/>
            <a:ext cx="642937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: ĐỀ –CA-MÉT VUÔNG</a:t>
            </a:r>
          </a:p>
          <a:p>
            <a:pPr algn="ctr"/>
            <a:r>
              <a:rPr lang="en-US" sz="33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HÉC-TÔ-MÉT VUÔNG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420509" y="2382062"/>
            <a:ext cx="8551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Héc-tô-mét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tích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hình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có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cạnh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dài</a:t>
            </a:r>
            <a:r>
              <a:rPr lang="en-US" b="1" dirty="0">
                <a:latin typeface="HP001 4 hàng" panose="020B0603050302020204" pitchFamily="34" charset="0"/>
              </a:rPr>
              <a:t> 1 </a:t>
            </a:r>
            <a:r>
              <a:rPr lang="en-US" b="1" dirty="0" err="1">
                <a:latin typeface="HP001 4 hàng" panose="020B0603050302020204" pitchFamily="34" charset="0"/>
              </a:rPr>
              <a:t>hm</a:t>
            </a:r>
            <a:r>
              <a:rPr lang="en-US" b="1" dirty="0">
                <a:latin typeface="HP001 4 hàng" panose="020B0603050302020204" pitchFamily="34" charset="0"/>
              </a:rPr>
              <a:t>, </a:t>
            </a:r>
            <a:r>
              <a:rPr lang="en-US" b="1" dirty="0" err="1">
                <a:latin typeface="HP001 4 hàng" panose="020B0603050302020204" pitchFamily="34" charset="0"/>
              </a:rPr>
              <a:t>viết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tắt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hm</a:t>
            </a:r>
            <a:r>
              <a:rPr lang="en-US" b="1" baseline="30000" dirty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411460" y="1366555"/>
            <a:ext cx="8551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Đề-ca-mét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tích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hình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có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cạnh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dài</a:t>
            </a:r>
            <a:r>
              <a:rPr lang="en-US" b="1" dirty="0">
                <a:latin typeface="HP001 4 hàng" panose="020B0603050302020204" pitchFamily="34" charset="0"/>
              </a:rPr>
              <a:t> 1 dam, </a:t>
            </a:r>
            <a:r>
              <a:rPr lang="en-US" b="1" dirty="0" err="1">
                <a:latin typeface="HP001 4 hàng" panose="020B0603050302020204" pitchFamily="34" charset="0"/>
              </a:rPr>
              <a:t>viết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tắt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dam</a:t>
            </a:r>
            <a:r>
              <a:rPr lang="en-US" b="1" baseline="30000" dirty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8"/>
              <p:cNvSpPr txBox="1">
                <a:spLocks noChangeArrowheads="1"/>
              </p:cNvSpPr>
              <p:nvPr/>
            </p:nvSpPr>
            <p:spPr bwMode="auto">
              <a:xfrm>
                <a:off x="2990192" y="3335911"/>
                <a:ext cx="3202380" cy="101566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HP001 4 hàng" panose="020B0603050302020204" pitchFamily="34" charset="0"/>
                  </a:rPr>
                  <a:t> 1 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HP001 4 hàng" panose="020B0603050302020204" pitchFamily="34" charset="0"/>
                  </a:rPr>
                  <a:t> 100 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HP001 4 hàng" panose="020B0603050302020204" pitchFamily="34" charset="0"/>
                  </a:rPr>
                  <a:t> 1 hm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HP001 4 hàng" panose="020B0603050302020204" pitchFamily="34" charset="0"/>
                  </a:rPr>
                  <a:t> 100 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 </a:t>
                </a:r>
                <a:endParaRPr lang="en-US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4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0192" y="3335911"/>
                <a:ext cx="3202380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1754" b="-1286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419012" y="459191"/>
            <a:ext cx="8551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Đề-ca-mét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héc-tô-mét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những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vị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để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tích</a:t>
            </a:r>
            <a:r>
              <a:rPr lang="en-US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819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32505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Luyện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tập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65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61"/>
          <p:cNvSpPr/>
          <p:nvPr/>
        </p:nvSpPr>
        <p:spPr>
          <a:xfrm>
            <a:off x="215546" y="245216"/>
            <a:ext cx="8729671" cy="46289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61"/>
          <p:cNvGrpSpPr/>
          <p:nvPr/>
        </p:nvGrpSpPr>
        <p:grpSpPr>
          <a:xfrm rot="1665400" flipH="1">
            <a:off x="-843838" y="-647453"/>
            <a:ext cx="3081433" cy="1994686"/>
            <a:chOff x="3476322" y="3871854"/>
            <a:chExt cx="3081549" cy="1994761"/>
          </a:xfrm>
        </p:grpSpPr>
        <p:sp>
          <p:nvSpPr>
            <p:cNvPr id="2762" name="Google Shape;2762;p6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70;p30"/>
          <p:cNvGrpSpPr/>
          <p:nvPr/>
        </p:nvGrpSpPr>
        <p:grpSpPr>
          <a:xfrm>
            <a:off x="7943703" y="3920650"/>
            <a:ext cx="1748567" cy="1517857"/>
            <a:chOff x="972034" y="4038077"/>
            <a:chExt cx="1579697" cy="1371393"/>
          </a:xfrm>
        </p:grpSpPr>
        <p:sp>
          <p:nvSpPr>
            <p:cNvPr id="329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32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6" name="TextBox 335"/>
          <p:cNvSpPr txBox="1"/>
          <p:nvPr/>
        </p:nvSpPr>
        <p:spPr>
          <a:xfrm>
            <a:off x="577319" y="955143"/>
            <a:ext cx="3751668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200" b="1" u="sng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1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: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đo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diện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tích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58027" y="1456057"/>
            <a:ext cx="193652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105 dam</a:t>
            </a:r>
            <a:r>
              <a:rPr lang="en-US" altLang="en-US" sz="2200" b="1" baseline="30000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574932" y="1456057"/>
            <a:ext cx="5585503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đọc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linh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2126554" y="2097391"/>
            <a:ext cx="66611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a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1583587" y="2761807"/>
            <a:ext cx="6193042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bốn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chín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2118603" y="3408905"/>
            <a:ext cx="7061870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</a:t>
            </a:r>
            <a:r>
              <a:rPr lang="en-US" sz="2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en-US" sz="2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ột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tám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2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258027" y="2085850"/>
            <a:ext cx="29712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32 600 dam</a:t>
            </a:r>
            <a:r>
              <a:rPr lang="en-US" altLang="en-US" sz="2200" b="1" baseline="30000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altLang="en-US" sz="22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258027" y="2750266"/>
            <a:ext cx="21965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492 hm</a:t>
            </a:r>
            <a:r>
              <a:rPr lang="en-US" altLang="en-US" sz="2200" b="1" baseline="30000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258027" y="3408905"/>
            <a:ext cx="192232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180 350 hm</a:t>
            </a:r>
            <a:r>
              <a:rPr lang="en-US" altLang="en-US" sz="2200" b="1" baseline="30000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en-US" sz="2200" dirty="0"/>
          </a:p>
        </p:txBody>
      </p:sp>
      <p:grpSp>
        <p:nvGrpSpPr>
          <p:cNvPr id="345" name="Group 344"/>
          <p:cNvGrpSpPr/>
          <p:nvPr/>
        </p:nvGrpSpPr>
        <p:grpSpPr>
          <a:xfrm>
            <a:off x="7505555" y="245216"/>
            <a:ext cx="1414582" cy="863552"/>
            <a:chOff x="2280232" y="2431381"/>
            <a:chExt cx="2172083" cy="1373205"/>
          </a:xfrm>
        </p:grpSpPr>
        <p:pic>
          <p:nvPicPr>
            <p:cNvPr id="346" name="Picture 3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347" name="Picture 34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881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" grpId="0" animBg="1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61"/>
          <p:cNvSpPr/>
          <p:nvPr/>
        </p:nvSpPr>
        <p:spPr>
          <a:xfrm>
            <a:off x="215546" y="245216"/>
            <a:ext cx="8729671" cy="46289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61"/>
          <p:cNvGrpSpPr/>
          <p:nvPr/>
        </p:nvGrpSpPr>
        <p:grpSpPr>
          <a:xfrm rot="1665400" flipH="1">
            <a:off x="-843838" y="-647453"/>
            <a:ext cx="3081433" cy="1994686"/>
            <a:chOff x="3476322" y="3871854"/>
            <a:chExt cx="3081549" cy="1994761"/>
          </a:xfrm>
        </p:grpSpPr>
        <p:sp>
          <p:nvSpPr>
            <p:cNvPr id="2762" name="Google Shape;2762;p6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70;p30"/>
          <p:cNvGrpSpPr/>
          <p:nvPr/>
        </p:nvGrpSpPr>
        <p:grpSpPr>
          <a:xfrm>
            <a:off x="7943703" y="3920650"/>
            <a:ext cx="1748567" cy="1517857"/>
            <a:chOff x="972034" y="4038077"/>
            <a:chExt cx="1579697" cy="1371393"/>
          </a:xfrm>
        </p:grpSpPr>
        <p:sp>
          <p:nvSpPr>
            <p:cNvPr id="329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32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7505555" y="245216"/>
            <a:ext cx="1414582" cy="863552"/>
            <a:chOff x="2280232" y="2431381"/>
            <a:chExt cx="2172083" cy="1373205"/>
          </a:xfrm>
        </p:grpSpPr>
        <p:pic>
          <p:nvPicPr>
            <p:cNvPr id="346" name="Picture 3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347" name="Picture 34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440900" y="997237"/>
            <a:ext cx="355449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2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đo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diện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8284" y="1470442"/>
            <a:ext cx="567847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a)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bảy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mốt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	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91251" y="1470442"/>
            <a:ext cx="1278235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271 dam</a:t>
            </a:r>
            <a:r>
              <a:rPr lang="en-US" sz="2000" b="1" baseline="30000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91251" y="2134693"/>
            <a:ext cx="1678986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18 954 dam</a:t>
            </a:r>
            <a:r>
              <a:rPr lang="en-US" sz="2000" b="1" baseline="30000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8284" y="2134693"/>
            <a:ext cx="84016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Mười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tám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chín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8284" y="2822026"/>
            <a:ext cx="8210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c)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linh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8284" y="3509359"/>
            <a:ext cx="6812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d) 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Ba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nghìn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trăm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mươi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91251" y="2822026"/>
            <a:ext cx="122373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603 hm</a:t>
            </a:r>
            <a:r>
              <a:rPr lang="en-US" sz="2000" b="1" baseline="30000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1251" y="3509359"/>
            <a:ext cx="166776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34 620 hm</a:t>
            </a:r>
            <a:r>
              <a:rPr lang="en-US" sz="2000" b="1" baseline="30000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39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61"/>
          <p:cNvSpPr/>
          <p:nvPr/>
        </p:nvSpPr>
        <p:spPr>
          <a:xfrm>
            <a:off x="700531" y="594226"/>
            <a:ext cx="7622382" cy="41129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1" name="Google Shape;2761;p61"/>
          <p:cNvGrpSpPr/>
          <p:nvPr/>
        </p:nvGrpSpPr>
        <p:grpSpPr>
          <a:xfrm rot="1665400" flipH="1">
            <a:off x="-843838" y="-647453"/>
            <a:ext cx="3081433" cy="1994686"/>
            <a:chOff x="3476322" y="3871854"/>
            <a:chExt cx="3081549" cy="1994761"/>
          </a:xfrm>
        </p:grpSpPr>
        <p:sp>
          <p:nvSpPr>
            <p:cNvPr id="2762" name="Google Shape;2762;p6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270;p30"/>
          <p:cNvGrpSpPr/>
          <p:nvPr/>
        </p:nvGrpSpPr>
        <p:grpSpPr>
          <a:xfrm>
            <a:off x="7483852" y="3721779"/>
            <a:ext cx="1748567" cy="1517857"/>
            <a:chOff x="972034" y="4038077"/>
            <a:chExt cx="1579697" cy="1371393"/>
          </a:xfrm>
        </p:grpSpPr>
        <p:sp>
          <p:nvSpPr>
            <p:cNvPr id="329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32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505612" y="1109482"/>
            <a:ext cx="5787482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6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6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3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chỗ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chấm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0528" y="1933394"/>
            <a:ext cx="4361304" cy="480801"/>
            <a:chOff x="2630528" y="1933394"/>
            <a:chExt cx="4361304" cy="480801"/>
          </a:xfrm>
        </p:grpSpPr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2630528" y="1933394"/>
              <a:ext cx="4361304" cy="4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b="1" dirty="0">
                  <a:latin typeface="HP001 4 hàng" panose="020B0603050302020204" pitchFamily="34" charset="0"/>
                </a:rPr>
                <a:t>a) 2dam</a:t>
              </a:r>
              <a:r>
                <a:rPr lang="en-US" sz="2600" b="1" baseline="30000" dirty="0">
                  <a:latin typeface="HP001 4 hàng" panose="020B0603050302020204" pitchFamily="34" charset="0"/>
                </a:rPr>
                <a:t>2 </a:t>
              </a:r>
              <a:r>
                <a:rPr lang="en-US" sz="2600" b="1" dirty="0">
                  <a:latin typeface="HP001 4 hàng" panose="020B0603050302020204" pitchFamily="34" charset="0"/>
                </a:rPr>
                <a:t>=        m</a:t>
              </a:r>
              <a:r>
                <a:rPr lang="en-US" sz="2600" b="1" baseline="30000" dirty="0">
                  <a:latin typeface="HP001 4 hàng" panose="020B0603050302020204" pitchFamily="34" charset="0"/>
                </a:rPr>
                <a:t>2</a:t>
              </a:r>
              <a:endParaRPr lang="en-US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5348" y="1944836"/>
              <a:ext cx="1118760" cy="46935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600" b="1" dirty="0">
                  <a:latin typeface="HP001 4 hàng" panose="020B0603050302020204" pitchFamily="34" charset="0"/>
                </a:rPr>
                <a:t>………….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33655" y="2646578"/>
            <a:ext cx="4120798" cy="481158"/>
            <a:chOff x="2933655" y="2646578"/>
            <a:chExt cx="4120798" cy="481158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933655" y="2646578"/>
              <a:ext cx="4120798" cy="4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b="1" dirty="0">
                  <a:latin typeface="HP001 4 hàng" panose="020B0603050302020204" pitchFamily="34" charset="0"/>
                </a:rPr>
                <a:t>30hm</a:t>
              </a:r>
              <a:r>
                <a:rPr lang="en-US" sz="2600" b="1" baseline="30000" dirty="0">
                  <a:latin typeface="HP001 4 hàng" panose="020B0603050302020204" pitchFamily="34" charset="0"/>
                </a:rPr>
                <a:t>2</a:t>
              </a:r>
              <a:r>
                <a:rPr lang="en-US" sz="2600" b="1" dirty="0">
                  <a:latin typeface="HP001 4 hàng" panose="020B0603050302020204" pitchFamily="34" charset="0"/>
                </a:rPr>
                <a:t> =</a:t>
              </a:r>
              <a:r>
                <a:rPr lang="en-US" sz="2600" b="1" baseline="30000" dirty="0">
                  <a:latin typeface="HP001 4 hàng" panose="020B0603050302020204" pitchFamily="34" charset="0"/>
                </a:rPr>
                <a:t> </a:t>
              </a:r>
              <a:r>
                <a:rPr lang="en-US" sz="2600" b="1" dirty="0">
                  <a:latin typeface="HP001 4 hàng" panose="020B0603050302020204" pitchFamily="34" charset="0"/>
                </a:rPr>
                <a:t>       dam</a:t>
              </a:r>
              <a:r>
                <a:rPr lang="en-US" sz="2600" b="1" baseline="30000" dirty="0">
                  <a:latin typeface="HP001 4 hàng" panose="020B0603050302020204" pitchFamily="34" charset="0"/>
                </a:rPr>
                <a:t>2</a:t>
              </a:r>
              <a:r>
                <a:rPr lang="en-US" sz="2600" b="1" dirty="0">
                  <a:latin typeface="HP001 4 hàng" panose="020B0603050302020204" pitchFamily="34" charset="0"/>
                </a:rPr>
                <a:t>  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0511" y="2658377"/>
              <a:ext cx="1045826" cy="46935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600" b="1" dirty="0">
                  <a:latin typeface="HP001 4 hàng" panose="020B0603050302020204" pitchFamily="34" charset="0"/>
                </a:rPr>
                <a:t>…….…..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555176" y="1912645"/>
            <a:ext cx="776495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20511" y="2637190"/>
            <a:ext cx="948016" cy="46935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8"/>
              <p:cNvSpPr txBox="1">
                <a:spLocks noChangeArrowheads="1"/>
              </p:cNvSpPr>
              <p:nvPr/>
            </p:nvSpPr>
            <p:spPr bwMode="auto">
              <a:xfrm>
                <a:off x="1174501" y="3194557"/>
                <a:ext cx="6933917" cy="1069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>
                    <a:latin typeface="HP001 4 hàng" panose="020B0603050302020204" pitchFamily="34" charset="0"/>
                  </a:rPr>
                  <a:t>Vì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 1 dam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 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= 100 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>
                    <a:latin typeface="HP001 4 hàng" panose="020B0603050302020204" pitchFamily="34" charset="0"/>
                  </a:rPr>
                  <a:t>nên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 2 dam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 = 2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600" b="1" dirty="0">
                    <a:latin typeface="HP001 4 hàng" panose="020B0603050302020204" pitchFamily="34" charset="0"/>
                  </a:rPr>
                  <a:t> 100m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=200 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  <a:endParaRPr lang="en-US" sz="2600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501" y="3194557"/>
                <a:ext cx="6933917" cy="1069524"/>
              </a:xfrm>
              <a:prstGeom prst="rect">
                <a:avLst/>
              </a:prstGeom>
              <a:blipFill rotWithShape="1">
                <a:blip r:embed="rId3"/>
                <a:stretch>
                  <a:fillRect t="-5714" b="-1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1348493" y="3202246"/>
                <a:ext cx="6812930" cy="1069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>
                    <a:latin typeface="HP001 4 hàng" panose="020B0603050302020204" pitchFamily="34" charset="0"/>
                  </a:rPr>
                  <a:t>Vì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 1 hm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 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= 100 dam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600" b="1" dirty="0" err="1">
                    <a:latin typeface="HP001 4 hàng" panose="020B0603050302020204" pitchFamily="34" charset="0"/>
                  </a:rPr>
                  <a:t>nên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 30 hm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 = 30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600" b="1" dirty="0">
                    <a:latin typeface="HP001 4 hàng" panose="020B0603050302020204" pitchFamily="34" charset="0"/>
                  </a:rPr>
                  <a:t> 100dam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sz="2600" b="1" dirty="0">
                    <a:latin typeface="HP001 4 hàng" panose="020B0603050302020204" pitchFamily="34" charset="0"/>
                  </a:rPr>
                  <a:t>= 3000 dam</a:t>
                </a:r>
                <a:r>
                  <a:rPr lang="en-US" sz="2600" b="1" baseline="30000" dirty="0">
                    <a:latin typeface="HP001 4 hàng" panose="020B0603050302020204" pitchFamily="34" charset="0"/>
                  </a:rPr>
                  <a:t>2</a:t>
                </a:r>
                <a:endParaRPr lang="en-US" sz="2600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6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8493" y="3202246"/>
                <a:ext cx="6812930" cy="1069524"/>
              </a:xfrm>
              <a:prstGeom prst="rect">
                <a:avLst/>
              </a:prstGeom>
              <a:blipFill rotWithShape="1">
                <a:blip r:embed="rId4"/>
                <a:stretch>
                  <a:fillRect l="-1610" t="-5682" r="-626" b="-16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468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6" grpId="0" animBg="1"/>
      <p:bldP spid="53" grpId="0"/>
      <p:bldP spid="58" grpId="0"/>
      <p:bldP spid="59" grpId="0"/>
      <p:bldP spid="60" grpId="0" uiExpand="1" build="p"/>
      <p:bldP spid="60" grpId="1" build="allAtOnce"/>
      <p:bldP spid="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1"/>
          <p:cNvGrpSpPr/>
          <p:nvPr/>
        </p:nvGrpSpPr>
        <p:grpSpPr>
          <a:xfrm rot="6355166">
            <a:off x="7159529" y="3607859"/>
            <a:ext cx="3081715" cy="1994868"/>
            <a:chOff x="3476322" y="3871854"/>
            <a:chExt cx="3081549" cy="1994761"/>
          </a:xfrm>
        </p:grpSpPr>
        <p:sp>
          <p:nvSpPr>
            <p:cNvPr id="285" name="Google Shape;285;p31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1"/>
          <p:cNvGrpSpPr/>
          <p:nvPr/>
        </p:nvGrpSpPr>
        <p:grpSpPr>
          <a:xfrm rot="2700000">
            <a:off x="-162919" y="4273557"/>
            <a:ext cx="1748575" cy="1517807"/>
            <a:chOff x="972034" y="4038077"/>
            <a:chExt cx="1579697" cy="1371393"/>
          </a:xfrm>
        </p:grpSpPr>
        <p:sp>
          <p:nvSpPr>
            <p:cNvPr id="305" name="Google Shape;305;p31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Google Shape;307;p31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2" name="Google Shape;312;p31"/>
          <p:cNvGrpSpPr/>
          <p:nvPr/>
        </p:nvGrpSpPr>
        <p:grpSpPr>
          <a:xfrm rot="4785860">
            <a:off x="7235207" y="806311"/>
            <a:ext cx="3774581" cy="1979859"/>
            <a:chOff x="6797960" y="203729"/>
            <a:chExt cx="3774524" cy="1979829"/>
          </a:xfrm>
        </p:grpSpPr>
        <p:sp>
          <p:nvSpPr>
            <p:cNvPr id="313" name="Google Shape;313;p31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534756" y="838509"/>
            <a:ext cx="7981086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defTabSz="4572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defTabSz="457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defTabSz="4572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biểu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tượng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ban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đầu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Đọc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viết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đúng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đo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diện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tích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vị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Nắm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mối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quan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hệ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héc-tô-mét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đề-ca-mét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vuông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Biết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đổi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vị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đo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diện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tích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hợp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altLang="en-US" sz="3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atin typeface="HP001 4 hàng" pitchFamily="34" charset="0"/>
                <a:cs typeface="Times New Roman" pitchFamily="18" charset="0"/>
              </a:rPr>
              <a:t>giản</a:t>
            </a:r>
            <a:r>
              <a:rPr lang="vi-VN" altLang="en-US" sz="3000" b="1" dirty="0">
                <a:latin typeface="HP001 4 hàng" pitchFamily="34" charset="0"/>
                <a:cs typeface="Times New Roman" pitchFamily="18" charset="0"/>
              </a:rPr>
              <a:t>.</a:t>
            </a:r>
            <a:endParaRPr lang="en-US" altLang="en-US" sz="3000" b="1" dirty="0"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96303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Vận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dụng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2595" y="2481100"/>
            <a:ext cx="2905277" cy="19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97095" y="553423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86676" y="4197289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916569" y="-1300627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822354" y="3495263"/>
            <a:ext cx="1984015" cy="756877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2940917" y="3593347"/>
            <a:ext cx="1984015" cy="756877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5059480" y="3553830"/>
            <a:ext cx="1984015" cy="756877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7178044" y="3796904"/>
            <a:ext cx="961506" cy="441759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226;p30"/>
          <p:cNvSpPr txBox="1">
            <a:spLocks/>
          </p:cNvSpPr>
          <p:nvPr/>
        </p:nvSpPr>
        <p:spPr>
          <a:xfrm>
            <a:off x="1585028" y="1111989"/>
            <a:ext cx="5846626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Ai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nhanh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hơn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12617" y="2393806"/>
            <a:ext cx="3060139" cy="186946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66922" y="621290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3662" y="3755605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881360" y="-1274503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 Box 33"/>
          <p:cNvSpPr txBox="1">
            <a:spLocks noChangeArrowheads="1"/>
          </p:cNvSpPr>
          <p:nvPr/>
        </p:nvSpPr>
        <p:spPr bwMode="auto">
          <a:xfrm>
            <a:off x="2477564" y="1954643"/>
            <a:ext cx="4133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a) 3hm</a:t>
            </a:r>
            <a:r>
              <a:rPr lang="en-US" altLang="en-US" sz="3200" b="1" baseline="30000" dirty="0">
                <a:latin typeface="Arial" charset="0"/>
              </a:rPr>
              <a:t>2</a:t>
            </a:r>
            <a:r>
              <a:rPr lang="en-US" altLang="en-US" sz="3200" b="1" dirty="0">
                <a:latin typeface="Arial" charset="0"/>
              </a:rPr>
              <a:t> = 30dam</a:t>
            </a:r>
            <a:r>
              <a:rPr lang="en-US" altLang="en-US" sz="3200" b="1" baseline="30000" dirty="0">
                <a:latin typeface="Arial" charset="0"/>
              </a:rPr>
              <a:t>2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3252239" y="2575804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4696369" y="2565738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43406" y="699411"/>
            <a:ext cx="7167601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5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59" grpId="0"/>
      <p:bldP spid="163" grpId="0" animBg="1"/>
      <p:bldP spid="163" grpId="1" animBg="1"/>
      <p:bldP spid="164" grpId="0" animBg="1"/>
      <p:bldP spid="164" grpId="1" animBg="1"/>
      <p:bldP spid="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66922" y="621290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3662" y="3755605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881360" y="-1274503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 Box 33"/>
          <p:cNvSpPr txBox="1">
            <a:spLocks noChangeArrowheads="1"/>
          </p:cNvSpPr>
          <p:nvPr/>
        </p:nvSpPr>
        <p:spPr bwMode="auto">
          <a:xfrm>
            <a:off x="2477564" y="1954643"/>
            <a:ext cx="413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b) 42dam</a:t>
            </a:r>
            <a:r>
              <a:rPr lang="en-US" altLang="en-US" sz="3200" b="1" baseline="30000" dirty="0">
                <a:latin typeface="Arial" charset="0"/>
              </a:rPr>
              <a:t>2</a:t>
            </a:r>
            <a:r>
              <a:rPr lang="en-US" altLang="en-US" sz="3200" b="1" dirty="0">
                <a:latin typeface="Arial" charset="0"/>
              </a:rPr>
              <a:t> = 4200m</a:t>
            </a:r>
            <a:r>
              <a:rPr lang="en-US" altLang="en-US" sz="3200" b="1" baseline="30000" dirty="0">
                <a:latin typeface="Arial" charset="0"/>
              </a:rPr>
              <a:t>2</a:t>
            </a:r>
            <a:endParaRPr lang="en-US" altLang="en-US" sz="3200" b="1" dirty="0">
              <a:latin typeface="Arial" charset="0"/>
            </a:endParaRPr>
          </a:p>
        </p:txBody>
      </p: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3252239" y="2575804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4696369" y="2565738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43406" y="699411"/>
            <a:ext cx="7167601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292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/>
      <p:bldP spid="16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32505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Khởi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động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6056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66922" y="621290"/>
            <a:ext cx="7444086" cy="3700777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7231371" y="3958705"/>
            <a:ext cx="3081810" cy="1994930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3662" y="3755605"/>
            <a:ext cx="1748535" cy="1517775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881360" y="-1274503"/>
            <a:ext cx="3774778" cy="1979962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 Box 33"/>
          <p:cNvSpPr txBox="1">
            <a:spLocks noChangeArrowheads="1"/>
          </p:cNvSpPr>
          <p:nvPr/>
        </p:nvSpPr>
        <p:spPr bwMode="auto">
          <a:xfrm>
            <a:off x="939030" y="1750646"/>
            <a:ext cx="7134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charset="0"/>
              </a:rPr>
              <a:t>c) </a:t>
            </a:r>
            <a:r>
              <a:rPr lang="en-US" altLang="en-US" sz="3200" b="1" dirty="0" err="1">
                <a:latin typeface="Arial" charset="0"/>
              </a:rPr>
              <a:t>Đề-ca-mét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vuông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là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diện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tích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của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hình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vuông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có</a:t>
            </a:r>
            <a:r>
              <a:rPr lang="en-US" altLang="en-US" sz="3200" b="1" dirty="0">
                <a:latin typeface="Arial" charset="0"/>
              </a:rPr>
              <a:t> </a:t>
            </a:r>
            <a:r>
              <a:rPr lang="en-US" altLang="en-US" sz="3200" b="1" dirty="0" err="1">
                <a:latin typeface="Arial" charset="0"/>
              </a:rPr>
              <a:t>cạnh</a:t>
            </a:r>
            <a:r>
              <a:rPr lang="en-US" altLang="en-US" sz="3200" b="1" dirty="0">
                <a:latin typeface="Arial" charset="0"/>
              </a:rPr>
              <a:t> 1hm.</a:t>
            </a:r>
          </a:p>
        </p:txBody>
      </p: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3252239" y="3001124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4696369" y="2991058"/>
            <a:ext cx="1066800" cy="1066800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43406" y="699411"/>
            <a:ext cx="7167601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244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/>
      <p:bldP spid="16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1" y="-374137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0" y="1327113"/>
            <a:ext cx="532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85km = ? m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44" y="3180835"/>
            <a:ext cx="4795284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8016" y="3891975"/>
            <a:ext cx="532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85km = 85000 m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3kg 154g = ? g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28" y="3180835"/>
            <a:ext cx="5324972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73079" y="3943078"/>
            <a:ext cx="407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TM Aristote" pitchFamily="18" charset="0"/>
                <a:ea typeface="Tahoma" panose="020B0604030504040204" pitchFamily="34" charset="0"/>
                <a:cs typeface="Tahoma" panose="020B0604030504040204" pitchFamily="34" charset="0"/>
              </a:rPr>
              <a:t>3kg 154g = 3154g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1632505" y="1874831"/>
            <a:ext cx="5846626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Khám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phá</a:t>
            </a:r>
            <a:endParaRPr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9" name="Google Shape;229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6" name="Google Shape;236;p30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51" name="Google Shape;251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71" name="Google Shape;271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0165" y="2222088"/>
            <a:ext cx="2263713" cy="2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1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21394"/>
            <a:ext cx="9144000" cy="162210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3158" y="535496"/>
            <a:ext cx="3429000" cy="3429000"/>
          </a:xfrm>
          <a:prstGeom prst="rect">
            <a:avLst/>
          </a:prstGeom>
          <a:solidFill>
            <a:srgbClr val="61D6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756277" y="4251923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1dam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2046461" y="2443025"/>
            <a:ext cx="262393" cy="3429000"/>
          </a:xfrm>
          <a:prstGeom prst="rightBrace">
            <a:avLst>
              <a:gd name="adj1" fmla="val 9015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61547" y="367655"/>
            <a:ext cx="4554143" cy="2274072"/>
            <a:chOff x="4462635" y="930304"/>
            <a:chExt cx="4554143" cy="2274072"/>
          </a:xfrm>
        </p:grpSpPr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462635" y="930304"/>
              <a:ext cx="4554143" cy="22740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23185" y="1158302"/>
              <a:ext cx="40816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chó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1dam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1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8"/>
              <p:cNvSpPr txBox="1">
                <a:spLocks noChangeArrowheads="1"/>
              </p:cNvSpPr>
              <p:nvPr/>
            </p:nvSpPr>
            <p:spPr bwMode="auto">
              <a:xfrm>
                <a:off x="3979726" y="481784"/>
                <a:ext cx="5015299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 err="1">
                    <a:latin typeface="HP001 4 hàng" panose="020B0603050302020204" pitchFamily="34" charset="0"/>
                  </a:rPr>
                  <a:t>Diện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tích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mảnh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đất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hình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vuông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có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cạnh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dài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1 dam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là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HP001 4 hàng" panose="020B0603050302020204" pitchFamily="34" charset="0"/>
                  </a:rPr>
                  <a:t>        1 dam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HP001 4 hàng" panose="020B0603050302020204" pitchFamily="34" charset="0"/>
                  </a:rPr>
                  <a:t> 1 dam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b="1" dirty="0">
                    <a:latin typeface="HP001 4 hàng" panose="020B0603050302020204" pitchFamily="34" charset="0"/>
                  </a:rPr>
                  <a:t> 1 dam</a:t>
                </a:r>
                <a:r>
                  <a:rPr lang="en-US" sz="2000" b="1" baseline="30000" dirty="0">
                    <a:latin typeface="HP001 4 hàng" panose="020B0603050302020204" pitchFamily="34" charset="0"/>
                  </a:rPr>
                  <a:t>2</a:t>
                </a:r>
                <a:endParaRPr lang="en-US" sz="2000" b="1" dirty="0">
                  <a:latin typeface="HP001 4 hàng" panose="020B06030503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b="1" dirty="0" err="1">
                    <a:latin typeface="HP001 4 hàng" panose="020B0603050302020204" pitchFamily="34" charset="0"/>
                  </a:rPr>
                  <a:t>Vậy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diện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tích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mảnh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đất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hình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vuông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có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cạnh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dài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1 dam </a:t>
                </a:r>
                <a:r>
                  <a:rPr lang="en-US" sz="2000" b="1" dirty="0" err="1">
                    <a:latin typeface="HP001 4 hàng" panose="020B0603050302020204" pitchFamily="34" charset="0"/>
                  </a:rPr>
                  <a:t>là</a:t>
                </a:r>
                <a:r>
                  <a:rPr lang="en-US" sz="2000" b="1" dirty="0">
                    <a:latin typeface="HP001 4 hàng" panose="020B0603050302020204" pitchFamily="34" charset="0"/>
                  </a:rPr>
                  <a:t> 1 dam</a:t>
                </a:r>
                <a:r>
                  <a:rPr lang="en-US" sz="2000" b="1" baseline="30000" dirty="0">
                    <a:latin typeface="HP001 4 hàng" panose="020B0603050302020204" pitchFamily="34" charset="0"/>
                  </a:rPr>
                  <a:t>2.</a:t>
                </a:r>
                <a:endParaRPr lang="en-US" sz="2000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1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9726" y="481784"/>
                <a:ext cx="5015299" cy="1938992"/>
              </a:xfrm>
              <a:prstGeom prst="rect">
                <a:avLst/>
              </a:prstGeom>
              <a:blipFill rotWithShape="1">
                <a:blip r:embed="rId7"/>
                <a:stretch>
                  <a:fillRect l="-1337" t="-1572" b="-4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19" y="2450333"/>
            <a:ext cx="2575725" cy="25757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flipH="1">
            <a:off x="4181475" y="2474187"/>
            <a:ext cx="3037367" cy="1847999"/>
            <a:chOff x="4754880" y="848506"/>
            <a:chExt cx="3910242" cy="2355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54880" y="848506"/>
              <a:ext cx="3910242" cy="23558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02525" y="1500431"/>
              <a:ext cx="3308479" cy="90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đề-ca-mét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7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1371" y="3846112"/>
            <a:ext cx="1295187" cy="12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21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3" grpId="0" animBg="1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014"/>
            <a:ext cx="9144000" cy="162210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5702" y="535496"/>
            <a:ext cx="3429000" cy="3429000"/>
          </a:xfrm>
          <a:prstGeom prst="rect">
            <a:avLst/>
          </a:prstGeom>
          <a:solidFill>
            <a:srgbClr val="61D6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875855" y="4315229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1dam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2206757" y="2547049"/>
            <a:ext cx="180958" cy="3429000"/>
          </a:xfrm>
          <a:prstGeom prst="rightBrace">
            <a:avLst>
              <a:gd name="adj1" fmla="val 9015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3987571" y="535195"/>
            <a:ext cx="4816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Đề-ca-mét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tích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của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hình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có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cạnh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dài</a:t>
            </a:r>
            <a:r>
              <a:rPr lang="en-US" b="1" dirty="0">
                <a:latin typeface="HP001 4 hàng" panose="020B0603050302020204" pitchFamily="34" charset="0"/>
              </a:rPr>
              <a:t> 1 dam.</a:t>
            </a: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4017387" y="1391269"/>
            <a:ext cx="5015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Đề-ca-mét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viết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tắt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dam</a:t>
            </a:r>
            <a:r>
              <a:rPr lang="en-US" b="1" baseline="30000" dirty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023352" y="1868836"/>
                <a:ext cx="478040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b="1" dirty="0">
                    <a:latin typeface="HP001 4 hàng" panose="020B0603050302020204" pitchFamily="34" charset="0"/>
                  </a:rPr>
                  <a:t>- Ta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thấy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hình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vuông</a:t>
                </a:r>
                <a:r>
                  <a:rPr lang="en-US" b="1" dirty="0">
                    <a:latin typeface="HP001 4 hàng" panose="020B0603050302020204" pitchFamily="34" charset="0"/>
                  </a:rPr>
                  <a:t> 1 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gồm</a:t>
                </a:r>
                <a:r>
                  <a:rPr lang="en-US" b="1" dirty="0">
                    <a:latin typeface="HP001 4 hàng" panose="020B0603050302020204" pitchFamily="34" charset="0"/>
                  </a:rPr>
                  <a:t> 100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hình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vuông</a:t>
                </a:r>
                <a:r>
                  <a:rPr lang="en-US" b="1" dirty="0">
                    <a:latin typeface="HP001 4 hàng" panose="020B0603050302020204" pitchFamily="34" charset="0"/>
                  </a:rPr>
                  <a:t> 1m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b="1" dirty="0">
                    <a:latin typeface="HP001 4 hàng" panose="020B0603050302020204" pitchFamily="34" charset="0"/>
                  </a:rPr>
                  <a:t>        1 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HP001 4 hàng" panose="020B0603050302020204" pitchFamily="34" charset="0"/>
                  </a:rPr>
                  <a:t> 100 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endParaRPr lang="en-US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3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3352" y="1868836"/>
                <a:ext cx="478040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041" t="-3524" r="-638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92" y="2561333"/>
            <a:ext cx="2575725" cy="25757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4519" y="529677"/>
            <a:ext cx="3429000" cy="3431491"/>
            <a:chOff x="574519" y="529677"/>
            <a:chExt cx="3429000" cy="3431491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2641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9499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6357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3215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6644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9786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22928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16070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921266" y="532168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574519" y="12191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574519" y="19049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574519" y="25907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4519" y="32765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574519" y="36194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574519" y="29336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574519" y="22478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574519" y="15620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574519" y="8762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36" name="Line 23"/>
          <p:cNvSpPr>
            <a:spLocks noChangeShapeType="1"/>
          </p:cNvSpPr>
          <p:nvPr/>
        </p:nvSpPr>
        <p:spPr bwMode="auto">
          <a:xfrm flipH="1">
            <a:off x="468553" y="3781014"/>
            <a:ext cx="2119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-42372" y="3552577"/>
            <a:ext cx="1105365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1m</a:t>
            </a:r>
            <a:r>
              <a:rPr lang="en-US" sz="2400" b="1" baseline="30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518" y="3977021"/>
            <a:ext cx="39017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>
                <a:latin typeface="HP001 4 hàng" panose="020B0603050302020204" pitchFamily="34" charset="0"/>
              </a:rPr>
              <a:t>1m</a:t>
            </a:r>
          </a:p>
        </p:txBody>
      </p:sp>
    </p:spTree>
    <p:extLst>
      <p:ext uri="{BB962C8B-B14F-4D97-AF65-F5344CB8AC3E}">
        <p14:creationId xmlns:p14="http://schemas.microsoft.com/office/powerpoint/2010/main" val="3643749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3" grpId="0" animBg="1"/>
      <p:bldP spid="12" grpId="0"/>
      <p:bldP spid="11" grpId="0"/>
      <p:bldP spid="13" grpId="0" build="p"/>
      <p:bldP spid="36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441"/>
            <a:ext cx="9144000" cy="1622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06" y="2381434"/>
            <a:ext cx="2575725" cy="25757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2268" y="399087"/>
            <a:ext cx="3086473" cy="2407730"/>
            <a:chOff x="3728431" y="337697"/>
            <a:chExt cx="3353944" cy="2658509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753251">
              <a:off x="3728431" y="337697"/>
              <a:ext cx="3331704" cy="26585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51158" y="1093767"/>
              <a:ext cx="3231217" cy="91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Héc-tô-mét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082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441"/>
            <a:ext cx="9144000" cy="162210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5702" y="535496"/>
            <a:ext cx="3429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875855" y="4368394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hm</a:t>
            </a:r>
            <a:endParaRPr lang="en-US" sz="2400" b="1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2206757" y="2547049"/>
            <a:ext cx="180958" cy="3429000"/>
          </a:xfrm>
          <a:prstGeom prst="rightBrace">
            <a:avLst>
              <a:gd name="adj1" fmla="val 9015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3987570" y="535195"/>
            <a:ext cx="4763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Héc-tô-mét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tích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của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hình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có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cạnh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dài</a:t>
            </a:r>
            <a:r>
              <a:rPr lang="en-US" b="1" dirty="0">
                <a:latin typeface="HP001 4 hàng" panose="020B0603050302020204" pitchFamily="34" charset="0"/>
              </a:rPr>
              <a:t> 1 hm.</a:t>
            </a: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4017387" y="1391269"/>
            <a:ext cx="5015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HP001 4 hàng" panose="020B0603050302020204" pitchFamily="34" charset="0"/>
              </a:rPr>
              <a:t>- </a:t>
            </a:r>
            <a:r>
              <a:rPr lang="en-US" b="1" dirty="0" err="1">
                <a:latin typeface="HP001 4 hàng" panose="020B0603050302020204" pitchFamily="34" charset="0"/>
              </a:rPr>
              <a:t>Héc-tô-mét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vuông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viết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tắt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hm</a:t>
            </a:r>
            <a:r>
              <a:rPr lang="en-US" b="1" baseline="30000" dirty="0">
                <a:latin typeface="HP001 4 hàng" panose="020B0603050302020204" pitchFamily="34" charset="0"/>
              </a:rPr>
              <a:t>2.</a:t>
            </a:r>
            <a:endParaRPr lang="en-US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8"/>
              <p:cNvSpPr txBox="1">
                <a:spLocks noChangeArrowheads="1"/>
              </p:cNvSpPr>
              <p:nvPr/>
            </p:nvSpPr>
            <p:spPr bwMode="auto">
              <a:xfrm>
                <a:off x="4023351" y="1868836"/>
                <a:ext cx="5015299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HP001 4 hàng" panose="020B0603050302020204" pitchFamily="34" charset="0"/>
                  </a:rPr>
                  <a:t>- Ta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thấy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hình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vuông</a:t>
                </a:r>
                <a:r>
                  <a:rPr lang="en-US" b="1" dirty="0">
                    <a:latin typeface="HP001 4 hàng" panose="020B0603050302020204" pitchFamily="34" charset="0"/>
                  </a:rPr>
                  <a:t> 1 hm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gồm</a:t>
                </a:r>
                <a:r>
                  <a:rPr lang="en-US" b="1" dirty="0">
                    <a:latin typeface="HP001 4 hàng" panose="020B0603050302020204" pitchFamily="34" charset="0"/>
                  </a:rPr>
                  <a:t> 100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hình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:r>
                  <a:rPr lang="en-US" b="1" dirty="0" err="1">
                    <a:latin typeface="HP001 4 hàng" panose="020B0603050302020204" pitchFamily="34" charset="0"/>
                  </a:rPr>
                  <a:t>vuông</a:t>
                </a:r>
                <a:r>
                  <a:rPr lang="en-US" b="1" dirty="0">
                    <a:latin typeface="HP001 4 hàng" panose="020B0603050302020204" pitchFamily="34" charset="0"/>
                  </a:rPr>
                  <a:t> 1 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HP001 4 hàng" panose="020B0603050302020204" pitchFamily="34" charset="0"/>
                  </a:rPr>
                  <a:t>        1 hm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  <a:r>
                  <a:rPr lang="en-US" b="1" dirty="0"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1" dirty="0">
                    <a:latin typeface="HP001 4 hàng" panose="020B0603050302020204" pitchFamily="34" charset="0"/>
                  </a:rPr>
                  <a:t> 100 dam</a:t>
                </a:r>
                <a:r>
                  <a:rPr lang="en-US" b="1" baseline="30000" dirty="0">
                    <a:latin typeface="HP001 4 hàng" panose="020B0603050302020204" pitchFamily="34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endParaRPr lang="en-US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3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3351" y="1868836"/>
                <a:ext cx="5015299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944" t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74519" y="529677"/>
            <a:ext cx="3429000" cy="3431491"/>
            <a:chOff x="574519" y="529677"/>
            <a:chExt cx="3429000" cy="3431491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2641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9499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6357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3215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6644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9786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22928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1607066" y="529677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921266" y="532168"/>
              <a:ext cx="0" cy="342900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574519" y="12191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574519" y="19049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574519" y="25907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4519" y="32765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574519" y="36194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574519" y="29336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574519" y="22478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574519" y="15620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574519" y="876259"/>
              <a:ext cx="3429000" cy="0"/>
            </a:xfrm>
            <a:prstGeom prst="lin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36" name="Line 23"/>
          <p:cNvSpPr>
            <a:spLocks noChangeShapeType="1"/>
          </p:cNvSpPr>
          <p:nvPr/>
        </p:nvSpPr>
        <p:spPr bwMode="auto">
          <a:xfrm flipH="1">
            <a:off x="468553" y="3781014"/>
            <a:ext cx="2119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-42372" y="3552577"/>
            <a:ext cx="1105365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1dam</a:t>
            </a:r>
            <a:r>
              <a:rPr lang="en-US" sz="1600" b="1" baseline="30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518" y="3977021"/>
            <a:ext cx="66107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>
                <a:latin typeface="HP001 4 hàng" panose="020B0603050302020204" pitchFamily="34" charset="0"/>
              </a:rPr>
              <a:t>1 dam</a:t>
            </a:r>
          </a:p>
        </p:txBody>
      </p:sp>
    </p:spTree>
    <p:extLst>
      <p:ext uri="{BB962C8B-B14F-4D97-AF65-F5344CB8AC3E}">
        <p14:creationId xmlns:p14="http://schemas.microsoft.com/office/powerpoint/2010/main" val="3438180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/>
      <p:bldP spid="3" grpId="0" animBg="1"/>
      <p:bldP spid="12" grpId="0"/>
      <p:bldP spid="11" grpId="0"/>
      <p:bldP spid="13" grpId="0" build="p"/>
      <p:bldP spid="36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608</Words>
  <Application>Microsoft Office PowerPoint</Application>
  <PresentationFormat>On-screen Show (16:9)</PresentationFormat>
  <Paragraphs>87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Baloo 2</vt:lpstr>
      <vt:lpstr>UTM Aristote</vt:lpstr>
      <vt:lpstr>Arial</vt:lpstr>
      <vt:lpstr>Handlee</vt:lpstr>
      <vt:lpstr>Cambria Math</vt:lpstr>
      <vt:lpstr>HP001 4 hàng</vt:lpstr>
      <vt:lpstr>UTM Isadora</vt:lpstr>
      <vt:lpstr>KaiTi</vt:lpstr>
      <vt:lpstr>Trity Lesson Plan by Slidesgo</vt:lpstr>
      <vt:lpstr>Clip</vt:lpstr>
      <vt:lpstr>PowerPoint Presentation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Đề-ca-mét vuông Héc-tô-mét vuông</dc:title>
  <dc:creator>NguyenHuyThienTho</dc:creator>
  <cp:lastModifiedBy>Hà Minh Châu</cp:lastModifiedBy>
  <cp:revision>75</cp:revision>
  <dcterms:modified xsi:type="dcterms:W3CDTF">2022-10-05T15:38:58Z</dcterms:modified>
</cp:coreProperties>
</file>