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9.xml" ContentType="application/vnd.openxmlformats-officedocument.presentationml.notesSlide+xml"/>
  <Override PartName="/ppt/tags/tag6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6" r:id="rId2"/>
    <p:sldId id="261" r:id="rId3"/>
    <p:sldId id="258" r:id="rId4"/>
    <p:sldId id="259" r:id="rId5"/>
    <p:sldId id="327" r:id="rId6"/>
    <p:sldId id="326" r:id="rId7"/>
    <p:sldId id="314" r:id="rId8"/>
    <p:sldId id="308" r:id="rId9"/>
    <p:sldId id="307" r:id="rId10"/>
    <p:sldId id="328" r:id="rId11"/>
    <p:sldId id="329" r:id="rId12"/>
    <p:sldId id="330" r:id="rId13"/>
    <p:sldId id="332" r:id="rId14"/>
    <p:sldId id="333" r:id="rId15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63D"/>
    <a:srgbClr val="009A46"/>
    <a:srgbClr val="EB8D1B"/>
    <a:srgbClr val="B38609"/>
    <a:srgbClr val="F5C131"/>
    <a:srgbClr val="2D2833"/>
    <a:srgbClr val="01A8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435" autoAdjust="0"/>
    <p:restoredTop sz="94660"/>
  </p:normalViewPr>
  <p:slideViewPr>
    <p:cSldViewPr snapToGrid="0">
      <p:cViewPr varScale="1">
        <p:scale>
          <a:sx n="80" d="100"/>
          <a:sy n="80" d="100"/>
        </p:scale>
        <p:origin x="136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6BE4BA-322E-40A3-894C-67D4443D98EC}" type="datetimeFigureOut">
              <a:rPr lang="zh-CN" altLang="en-US" smtClean="0"/>
              <a:t>2022/10/5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D4E78A-1D74-4887-851C-0228622054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5086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CED1F-2A60-4BCF-A982-B1DE6039188B}" type="slidenum">
              <a:rPr lang="vi-VN" smtClean="0"/>
              <a:t>1</a:t>
            </a:fld>
            <a:endParaRPr lang="vi-V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E78A-1D74-4887-851C-022862205473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9590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E78A-1D74-4887-851C-022862205473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80532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E78A-1D74-4887-851C-022862205473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25239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E78A-1D74-4887-851C-022862205473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21234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E78A-1D74-4887-851C-022862205473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91086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1C0B8-ACC3-4D91-8B38-72ED5A969CBF}" type="slidenum">
              <a:rPr lang="zh-CN" altLang="en-US" smtClean="0"/>
              <a:pPr/>
              <a:t>7</a:t>
            </a:fld>
            <a:endParaRPr lang="en-US" sz="1200">
              <a:latin typeface="Arial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936636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val="35113074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val="36380833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E78A-1D74-4887-851C-022862205473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1666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2022/10/5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52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772119"/>
            <a:ext cx="12192000" cy="6085881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标题 1"/>
          <p:cNvSpPr>
            <a:spLocks noGrp="1"/>
          </p:cNvSpPr>
          <p:nvPr>
            <p:ph type="title"/>
          </p:nvPr>
        </p:nvSpPr>
        <p:spPr>
          <a:xfrm>
            <a:off x="457361" y="195942"/>
            <a:ext cx="10515600" cy="576177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361" cy="800827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25330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2022/10/5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8989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6466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3850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-990600" y="250666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2022/10/5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Content Placeholder 12" descr="cdc42615100be655bf1a"/>
          <p:cNvPicPr>
            <a:picLocks noChangeAspect="1"/>
          </p:cNvPicPr>
          <p:nvPr userDrawn="1"/>
        </p:nvPicPr>
        <p:blipFill>
          <a:blip r:embed="rId8">
            <a:clrChange>
              <a:clrFrom>
                <a:srgbClr val="FFE1E3">
                  <a:alpha val="100000"/>
                </a:srgbClr>
              </a:clrFrom>
              <a:clrTo>
                <a:srgbClr val="FFE1E3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611789" y="365125"/>
            <a:ext cx="1600518" cy="1600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09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8" r:id="rId3"/>
    <p:sldLayoutId id="2147483657" r:id="rId4"/>
    <p:sldLayoutId id="2147483659" r:id="rId5"/>
  </p:sldLayoutIdLst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27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5.svg"/><Relationship Id="rId3" Type="http://schemas.openxmlformats.org/officeDocument/2006/relationships/slideLayout" Target="../slideLayouts/slideLayout1.xml"/><Relationship Id="rId7" Type="http://schemas.microsoft.com/office/2007/relationships/hdphoto" Target="../media/hdphoto1.wdp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tags" Target="../tags/tag5.xml"/><Relationship Id="rId16" Type="http://schemas.openxmlformats.org/officeDocument/2006/relationships/image" Target="../media/image23.svg"/><Relationship Id="rId1" Type="http://schemas.openxmlformats.org/officeDocument/2006/relationships/tags" Target="../tags/tag4.xml"/><Relationship Id="rId6" Type="http://schemas.openxmlformats.org/officeDocument/2006/relationships/image" Target="../media/image14.png"/><Relationship Id="rId11" Type="http://schemas.openxmlformats.org/officeDocument/2006/relationships/image" Target="../media/image18.svg"/><Relationship Id="rId5" Type="http://schemas.openxmlformats.org/officeDocument/2006/relationships/image" Target="../media/image13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16.svg"/><Relationship Id="rId14" Type="http://schemas.openxmlformats.org/officeDocument/2006/relationships/image" Target="../media/image21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openxmlformats.org/officeDocument/2006/relationships/image" Target="../media/image23.sv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16.svg"/><Relationship Id="rId11" Type="http://schemas.openxmlformats.org/officeDocument/2006/relationships/image" Target="../media/image21.svg"/><Relationship Id="rId5" Type="http://schemas.openxmlformats.org/officeDocument/2006/relationships/image" Target="../media/image15.png"/><Relationship Id="rId15" Type="http://schemas.openxmlformats.org/officeDocument/2006/relationships/image" Target="../media/image25.svg"/><Relationship Id="rId10" Type="http://schemas.openxmlformats.org/officeDocument/2006/relationships/image" Target="../media/image20.png"/><Relationship Id="rId4" Type="http://schemas.openxmlformats.org/officeDocument/2006/relationships/image" Target="../media/image13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slide" Target="slide2.xml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slide" Target="slide2.xml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10" Type="http://schemas.openxmlformats.org/officeDocument/2006/relationships/image" Target="../media/image190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5.svg"/><Relationship Id="rId3" Type="http://schemas.openxmlformats.org/officeDocument/2006/relationships/slideLayout" Target="../slideLayouts/slideLayout1.xml"/><Relationship Id="rId7" Type="http://schemas.microsoft.com/office/2007/relationships/hdphoto" Target="../media/hdphoto1.wdp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tags" Target="../tags/tag3.xml"/><Relationship Id="rId16" Type="http://schemas.openxmlformats.org/officeDocument/2006/relationships/image" Target="../media/image23.svg"/><Relationship Id="rId1" Type="http://schemas.openxmlformats.org/officeDocument/2006/relationships/tags" Target="../tags/tag2.xml"/><Relationship Id="rId6" Type="http://schemas.openxmlformats.org/officeDocument/2006/relationships/image" Target="../media/image14.png"/><Relationship Id="rId11" Type="http://schemas.openxmlformats.org/officeDocument/2006/relationships/image" Target="../media/image18.svg"/><Relationship Id="rId5" Type="http://schemas.openxmlformats.org/officeDocument/2006/relationships/image" Target="../media/image13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16.svg"/><Relationship Id="rId14" Type="http://schemas.openxmlformats.org/officeDocument/2006/relationships/image" Target="../media/image21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25.svg"/><Relationship Id="rId3" Type="http://schemas.openxmlformats.org/officeDocument/2006/relationships/image" Target="../media/image220.png"/><Relationship Id="rId7" Type="http://schemas.openxmlformats.org/officeDocument/2006/relationships/image" Target="../media/image260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23.svg"/><Relationship Id="rId5" Type="http://schemas.openxmlformats.org/officeDocument/2006/relationships/image" Target="../media/image240.png"/><Relationship Id="rId10" Type="http://schemas.openxmlformats.org/officeDocument/2006/relationships/image" Target="../media/image22.png"/><Relationship Id="rId4" Type="http://schemas.openxmlformats.org/officeDocument/2006/relationships/image" Target="../media/image23.png"/><Relationship Id="rId9" Type="http://schemas.openxmlformats.org/officeDocument/2006/relationships/image" Target="../media/image27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32.png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5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3.bin"/><Relationship Id="rId15" Type="http://schemas.openxmlformats.org/officeDocument/2006/relationships/image" Target="../media/image34.png"/><Relationship Id="rId10" Type="http://schemas.openxmlformats.org/officeDocument/2006/relationships/oleObject" Target="../embeddings/oleObject7.bin"/><Relationship Id="rId4" Type="http://schemas.openxmlformats.org/officeDocument/2006/relationships/image" Target="../media/image30.wmf"/><Relationship Id="rId9" Type="http://schemas.openxmlformats.org/officeDocument/2006/relationships/oleObject" Target="../embeddings/oleObject6.bin"/><Relationship Id="rId14" Type="http://schemas.openxmlformats.org/officeDocument/2006/relationships/image" Target="../media/image33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9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svg"/><Relationship Id="rId11" Type="http://schemas.openxmlformats.org/officeDocument/2006/relationships/image" Target="../media/image19.png"/><Relationship Id="rId5" Type="http://schemas.openxmlformats.org/officeDocument/2006/relationships/image" Target="../media/image11.png"/><Relationship Id="rId10" Type="http://schemas.openxmlformats.org/officeDocument/2006/relationships/image" Target="../media/image33.svg"/><Relationship Id="rId4" Type="http://schemas.openxmlformats.org/officeDocument/2006/relationships/image" Target="../media/image10.svg"/><Relationship Id="rId9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864E969-1442-45E1-B5D9-5F835F46D0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05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57699" y="1011942"/>
            <a:ext cx="72294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TOÁNLỚP 5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9268691" y="4892920"/>
          <a:ext cx="2576945" cy="16741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4" imgW="2192020" imgH="1424940" progId="MS_ClipArt_Gallery.2">
                  <p:embed/>
                </p:oleObj>
              </mc:Choice>
              <mc:Fallback>
                <p:oleObj name="Clip" r:id="rId4" imgW="2192020" imgH="1424940" progId="MS_ClipArt_Gallery.2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68691" y="4892920"/>
                        <a:ext cx="2576945" cy="16741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171950" y="180975"/>
            <a:ext cx="73152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TRƯỜNG TIỂU HỌC NGỌC LÂM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5DD223-55AC-A574-0818-AFE4E98F1E4E}"/>
              </a:ext>
            </a:extLst>
          </p:cNvPr>
          <p:cNvSpPr txBox="1"/>
          <p:nvPr/>
        </p:nvSpPr>
        <p:spPr>
          <a:xfrm>
            <a:off x="3114673" y="2671286"/>
            <a:ext cx="85725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BÀI : MI LI MÉT VUÔNG </a:t>
            </a:r>
          </a:p>
          <a:p>
            <a:pPr algn="ctr"/>
            <a:r>
              <a:rPr lang="en-US" sz="4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BẢNG ĐƠN VỊ ĐO DIỆN TÍCH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2463799" y="331655"/>
            <a:ext cx="6172200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vi-VN" altLang="en-US" b="1">
                <a:solidFill>
                  <a:srgbClr val="C00000"/>
                </a:solidFill>
                <a:latin typeface="Times New Roman" panose="02020603050405020304" pitchFamily="18" charset="0"/>
              </a:rPr>
              <a:t>1. a. Đọc các số đo diện tích:</a:t>
            </a: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3149599" y="940352"/>
            <a:ext cx="533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29mm</a:t>
            </a:r>
            <a:r>
              <a:rPr lang="en-US" altLang="en-US" sz="2800" b="1" baseline="30000">
                <a:latin typeface="Times New Roman" panose="02020603050405020304" pitchFamily="18" charset="0"/>
              </a:rPr>
              <a:t>2</a:t>
            </a:r>
            <a:r>
              <a:rPr lang="en-US" altLang="en-US" sz="2800" b="1">
                <a:latin typeface="Times New Roman" panose="02020603050405020304" pitchFamily="18" charset="0"/>
              </a:rPr>
              <a:t>; 305mm</a:t>
            </a:r>
            <a:r>
              <a:rPr lang="en-US" altLang="en-US" sz="2800" b="1" baseline="30000">
                <a:latin typeface="Times New Roman" panose="02020603050405020304" pitchFamily="18" charset="0"/>
              </a:rPr>
              <a:t>2</a:t>
            </a:r>
            <a:r>
              <a:rPr lang="en-US" altLang="en-US" sz="2800" b="1">
                <a:latin typeface="Times New Roman" panose="02020603050405020304" pitchFamily="18" charset="0"/>
              </a:rPr>
              <a:t>; 1200mm</a:t>
            </a:r>
            <a:r>
              <a:rPr lang="en-US" altLang="en-US" sz="2800" b="1" baseline="30000">
                <a:latin typeface="Times New Roman" panose="02020603050405020304" pitchFamily="18" charset="0"/>
              </a:rPr>
              <a:t>2              </a:t>
            </a:r>
            <a:r>
              <a:rPr lang="en-US" altLang="en-US" sz="2800" b="1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2757711" y="1992076"/>
            <a:ext cx="2514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305mm</a:t>
            </a:r>
            <a:r>
              <a:rPr lang="en-US" altLang="en-US" sz="2800" b="1" baseline="30000">
                <a:latin typeface="Times New Roman" panose="02020603050405020304" pitchFamily="18" charset="0"/>
              </a:rPr>
              <a:t>2 </a:t>
            </a:r>
            <a:r>
              <a:rPr lang="en-US" altLang="en-US" sz="2800" b="1"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2768599" y="1359166"/>
            <a:ext cx="2362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29mm</a:t>
            </a:r>
            <a:r>
              <a:rPr lang="en-US" altLang="en-US" sz="2800" b="1" baseline="30000">
                <a:latin typeface="Times New Roman" panose="02020603050405020304" pitchFamily="18" charset="0"/>
              </a:rPr>
              <a:t>2</a:t>
            </a:r>
            <a:r>
              <a:rPr lang="en-US" altLang="en-US" sz="2800" b="1">
                <a:latin typeface="Times New Roman" panose="02020603050405020304" pitchFamily="18" charset="0"/>
              </a:rPr>
              <a:t>: </a:t>
            </a:r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2360382" y="3484908"/>
            <a:ext cx="5638800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C00000"/>
                </a:solidFill>
                <a:latin typeface="Times New Roman" panose="02020603050405020304" pitchFamily="18" charset="0"/>
              </a:rPr>
              <a:t>b)Viết các số đo diện tích:</a:t>
            </a:r>
          </a:p>
        </p:txBody>
      </p:sp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2360382" y="4192684"/>
            <a:ext cx="66802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Một trăm sáu mươi tám mi-li-mét vuông:</a:t>
            </a:r>
          </a:p>
        </p:txBody>
      </p:sp>
      <p:sp>
        <p:nvSpPr>
          <p:cNvPr id="8" name="Text Box 23"/>
          <p:cNvSpPr txBox="1">
            <a:spLocks noChangeArrowheads="1"/>
          </p:cNvSpPr>
          <p:nvPr/>
        </p:nvSpPr>
        <p:spPr bwMode="auto">
          <a:xfrm>
            <a:off x="4154712" y="1359166"/>
            <a:ext cx="6705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990000"/>
                </a:solidFill>
                <a:latin typeface="Times New Roman" panose="02020603050405020304" pitchFamily="18" charset="0"/>
              </a:rPr>
              <a:t>Hai mươi chín mi-li-mét vuông.</a:t>
            </a:r>
          </a:p>
        </p:txBody>
      </p:sp>
      <p:sp>
        <p:nvSpPr>
          <p:cNvPr id="9" name="Text Box 29"/>
          <p:cNvSpPr txBox="1">
            <a:spLocks noChangeArrowheads="1"/>
          </p:cNvSpPr>
          <p:nvPr/>
        </p:nvSpPr>
        <p:spPr bwMode="auto">
          <a:xfrm>
            <a:off x="8761183" y="4238722"/>
            <a:ext cx="1752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990000"/>
                </a:solidFill>
                <a:latin typeface="Times New Roman" panose="02020603050405020304" pitchFamily="18" charset="0"/>
              </a:rPr>
              <a:t>168mm</a:t>
            </a:r>
            <a:r>
              <a:rPr lang="en-US" altLang="en-US" sz="2800" b="1" baseline="30000">
                <a:solidFill>
                  <a:srgbClr val="990000"/>
                </a:solidFill>
                <a:latin typeface="Times New Roman" panose="02020603050405020304" pitchFamily="18" charset="0"/>
              </a:rPr>
              <a:t>2</a:t>
            </a:r>
            <a:r>
              <a:rPr lang="vi-VN" altLang="en-US" sz="2800" b="1" baseline="3000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endParaRPr lang="en-US" altLang="en-US" sz="2800" b="1">
              <a:solidFill>
                <a:srgbClr val="99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Text Box 48"/>
          <p:cNvSpPr txBox="1">
            <a:spLocks noChangeArrowheads="1"/>
          </p:cNvSpPr>
          <p:nvPr/>
        </p:nvSpPr>
        <p:spPr bwMode="auto">
          <a:xfrm>
            <a:off x="2748638" y="2593818"/>
            <a:ext cx="2362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1</a:t>
            </a:r>
            <a:r>
              <a:rPr lang="vi-VN" altLang="en-US" sz="2800" b="1">
                <a:latin typeface="Times New Roman" panose="02020603050405020304" pitchFamily="18" charset="0"/>
              </a:rPr>
              <a:t> </a:t>
            </a:r>
            <a:r>
              <a:rPr lang="en-US" altLang="en-US" sz="2800" b="1">
                <a:latin typeface="Times New Roman" panose="02020603050405020304" pitchFamily="18" charset="0"/>
              </a:rPr>
              <a:t>200mm</a:t>
            </a:r>
            <a:r>
              <a:rPr lang="en-US" altLang="en-US" sz="2800" b="1" baseline="30000">
                <a:latin typeface="Times New Roman" panose="02020603050405020304" pitchFamily="18" charset="0"/>
              </a:rPr>
              <a:t>2</a:t>
            </a:r>
            <a:r>
              <a:rPr lang="en-US" altLang="en-US" sz="2800" b="1"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11" name="Text Box 49"/>
          <p:cNvSpPr txBox="1">
            <a:spLocks noChangeArrowheads="1"/>
          </p:cNvSpPr>
          <p:nvPr/>
        </p:nvSpPr>
        <p:spPr bwMode="auto">
          <a:xfrm>
            <a:off x="4434111" y="1992076"/>
            <a:ext cx="6400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990000"/>
                </a:solidFill>
                <a:latin typeface="Times New Roman" panose="02020603050405020304" pitchFamily="18" charset="0"/>
              </a:rPr>
              <a:t>Ba trăm linh năm mi-li-mét vuông.</a:t>
            </a:r>
          </a:p>
        </p:txBody>
      </p:sp>
      <p:sp>
        <p:nvSpPr>
          <p:cNvPr id="12" name="Text Box 50"/>
          <p:cNvSpPr txBox="1">
            <a:spLocks noChangeArrowheads="1"/>
          </p:cNvSpPr>
          <p:nvPr/>
        </p:nvSpPr>
        <p:spPr bwMode="auto">
          <a:xfrm>
            <a:off x="4272638" y="2593818"/>
            <a:ext cx="7010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990000"/>
                </a:solidFill>
                <a:latin typeface="Times New Roman" panose="02020603050405020304" pitchFamily="18" charset="0"/>
              </a:rPr>
              <a:t>  Một nghìn hai trăm mi-li-mét vuông.</a:t>
            </a:r>
          </a:p>
        </p:txBody>
      </p:sp>
      <p:sp>
        <p:nvSpPr>
          <p:cNvPr id="13" name="Text Box 51"/>
          <p:cNvSpPr txBox="1">
            <a:spLocks noChangeArrowheads="1"/>
          </p:cNvSpPr>
          <p:nvPr/>
        </p:nvSpPr>
        <p:spPr bwMode="auto">
          <a:xfrm>
            <a:off x="2360382" y="4849903"/>
            <a:ext cx="668927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vi-VN" altLang="en-US" sz="2800" b="1">
                <a:latin typeface="Times New Roman" panose="02020603050405020304" pitchFamily="18" charset="0"/>
              </a:rPr>
              <a:t>Hai nghìn ba trăm mười  mi-li-mét vuông:</a:t>
            </a:r>
          </a:p>
        </p:txBody>
      </p:sp>
      <p:sp>
        <p:nvSpPr>
          <p:cNvPr id="14" name="Text Box 52"/>
          <p:cNvSpPr txBox="1">
            <a:spLocks noChangeArrowheads="1"/>
          </p:cNvSpPr>
          <p:nvPr/>
        </p:nvSpPr>
        <p:spPr bwMode="auto">
          <a:xfrm>
            <a:off x="8879113" y="4848065"/>
            <a:ext cx="1981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990000"/>
                </a:solidFill>
                <a:latin typeface="Times New Roman" panose="02020603050405020304" pitchFamily="18" charset="0"/>
              </a:rPr>
              <a:t>2</a:t>
            </a:r>
            <a:r>
              <a:rPr lang="vi-VN" altLang="en-US" sz="2800" b="1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990000"/>
                </a:solidFill>
                <a:latin typeface="Times New Roman" panose="02020603050405020304" pitchFamily="18" charset="0"/>
              </a:rPr>
              <a:t>310mm</a:t>
            </a:r>
            <a:r>
              <a:rPr lang="en-US" altLang="en-US" sz="2800" b="1" baseline="30000">
                <a:solidFill>
                  <a:srgbClr val="990000"/>
                </a:solidFill>
                <a:latin typeface="Times New Roman" panose="02020603050405020304" pitchFamily="18" charset="0"/>
              </a:rPr>
              <a:t>2</a:t>
            </a:r>
            <a:endParaRPr lang="en-US" altLang="en-US" sz="2800" b="1">
              <a:solidFill>
                <a:srgbClr val="99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1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115936">
            <a:off x="498414" y="-283490"/>
            <a:ext cx="1714545" cy="1853697"/>
          </a:xfrm>
          <a:prstGeom prst="rect">
            <a:avLst/>
          </a:prstGeom>
        </p:spPr>
      </p:pic>
      <p:pic>
        <p:nvPicPr>
          <p:cNvPr id="2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697473">
            <a:off x="9850076" y="5591191"/>
            <a:ext cx="1232340" cy="120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0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 animBg="1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609600" y="179169"/>
            <a:ext cx="7848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chemeClr val="bg1"/>
                </a:solidFill>
                <a:latin typeface="Times New Roman" panose="02020603050405020304" pitchFamily="18" charset="0"/>
              </a:rPr>
              <a:t>2. Viết số thích hợp vào chỗ chấm: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843769" y="1528763"/>
            <a:ext cx="403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12 km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 </a:t>
            </a:r>
            <a:r>
              <a:rPr lang="en-US" altLang="en-US" sz="2400" b="1">
                <a:latin typeface="Times New Roman" panose="02020603050405020304" pitchFamily="18" charset="0"/>
              </a:rPr>
              <a:t> =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  </a:t>
            </a:r>
            <a:r>
              <a:rPr lang="en-US" altLang="en-US" sz="2400" b="1">
                <a:latin typeface="Times New Roman" panose="02020603050405020304" pitchFamily="18" charset="0"/>
              </a:rPr>
              <a:t>......    hm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</a:t>
            </a:r>
            <a:r>
              <a:rPr lang="en-US" altLang="en-US" sz="2400" b="1">
                <a:latin typeface="Times New Roman" panose="02020603050405020304" pitchFamily="18" charset="0"/>
              </a:rPr>
              <a:t>  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919969" y="1068388"/>
            <a:ext cx="335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5 cm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 </a:t>
            </a:r>
            <a:r>
              <a:rPr lang="en-US" altLang="en-US" sz="2400" b="1">
                <a:latin typeface="Times New Roman" panose="02020603050405020304" pitchFamily="18" charset="0"/>
              </a:rPr>
              <a:t>= </a:t>
            </a:r>
            <a:r>
              <a:rPr lang="vi-VN" altLang="en-US" sz="2400" b="1">
                <a:latin typeface="Times New Roman" panose="02020603050405020304" pitchFamily="18" charset="0"/>
              </a:rPr>
              <a:t>....</a:t>
            </a:r>
            <a:r>
              <a:rPr lang="en-US" altLang="en-US" sz="2400" b="1">
                <a:latin typeface="Times New Roman" panose="02020603050405020304" pitchFamily="18" charset="0"/>
              </a:rPr>
              <a:t>…     mm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</a:t>
            </a:r>
            <a:endParaRPr lang="en-US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1843769" y="1919288"/>
            <a:ext cx="358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1 hm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</a:t>
            </a:r>
            <a:r>
              <a:rPr lang="vi-VN" altLang="en-US" sz="2400" b="1" baseline="30000">
                <a:latin typeface="Times New Roman" panose="02020603050405020304" pitchFamily="18" charset="0"/>
              </a:rPr>
              <a:t>  </a:t>
            </a:r>
            <a:r>
              <a:rPr lang="en-US" altLang="en-US" sz="2400" b="1">
                <a:latin typeface="Times New Roman" panose="02020603050405020304" pitchFamily="18" charset="0"/>
              </a:rPr>
              <a:t>=  </a:t>
            </a:r>
            <a:r>
              <a:rPr lang="vi-VN" altLang="en-US" sz="2400" b="1">
                <a:latin typeface="Times New Roman" panose="02020603050405020304" pitchFamily="18" charset="0"/>
              </a:rPr>
              <a:t>......</a:t>
            </a:r>
            <a:r>
              <a:rPr lang="en-US" altLang="en-US" sz="2400" b="1">
                <a:latin typeface="Times New Roman" panose="02020603050405020304" pitchFamily="18" charset="0"/>
              </a:rPr>
              <a:t>…. 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</a:t>
            </a:r>
            <a:endParaRPr lang="en-US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1843769" y="2376488"/>
            <a:ext cx="304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7 hm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</a:t>
            </a:r>
            <a:r>
              <a:rPr lang="vi-VN" altLang="en-US" sz="2400" b="1" baseline="30000">
                <a:latin typeface="Times New Roman" panose="02020603050405020304" pitchFamily="18" charset="0"/>
              </a:rPr>
              <a:t> </a:t>
            </a:r>
            <a:r>
              <a:rPr lang="en-US" altLang="en-US" sz="2400" b="1">
                <a:latin typeface="Times New Roman" panose="02020603050405020304" pitchFamily="18" charset="0"/>
              </a:rPr>
              <a:t>=   ….</a:t>
            </a:r>
            <a:r>
              <a:rPr lang="vi-VN" altLang="en-US" sz="2400" b="1">
                <a:latin typeface="Times New Roman" panose="02020603050405020304" pitchFamily="18" charset="0"/>
              </a:rPr>
              <a:t>....</a:t>
            </a:r>
            <a:r>
              <a:rPr lang="en-US" altLang="en-US" sz="2400" b="1">
                <a:latin typeface="Times New Roman" panose="02020603050405020304" pitchFamily="18" charset="0"/>
              </a:rPr>
              <a:t>   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</a:t>
            </a:r>
            <a:endParaRPr lang="en-US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7112000" y="1066800"/>
            <a:ext cx="373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1m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          </a:t>
            </a:r>
            <a:r>
              <a:rPr lang="en-US" altLang="en-US" sz="2400" b="1">
                <a:latin typeface="Times New Roman" panose="02020603050405020304" pitchFamily="18" charset="0"/>
              </a:rPr>
              <a:t>= …</a:t>
            </a:r>
            <a:r>
              <a:rPr lang="vi-VN" altLang="en-US" sz="2400" b="1">
                <a:latin typeface="Times New Roman" panose="02020603050405020304" pitchFamily="18" charset="0"/>
              </a:rPr>
              <a:t>.......</a:t>
            </a:r>
            <a:r>
              <a:rPr lang="en-US" altLang="en-US" sz="2400" b="1">
                <a:latin typeface="Times New Roman" panose="02020603050405020304" pitchFamily="18" charset="0"/>
              </a:rPr>
              <a:t>   cm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</a:t>
            </a:r>
            <a:endParaRPr lang="en-US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7112000" y="1524000"/>
            <a:ext cx="426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5m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          </a:t>
            </a:r>
            <a:r>
              <a:rPr lang="en-US" altLang="en-US" sz="2400" b="1">
                <a:latin typeface="Times New Roman" panose="02020603050405020304" pitchFamily="18" charset="0"/>
              </a:rPr>
              <a:t>= …</a:t>
            </a:r>
            <a:r>
              <a:rPr lang="vi-VN" altLang="en-US" sz="2400" b="1">
                <a:latin typeface="Times New Roman" panose="02020603050405020304" pitchFamily="18" charset="0"/>
              </a:rPr>
              <a:t>........</a:t>
            </a:r>
            <a:r>
              <a:rPr lang="en-US" altLang="en-US" sz="2400" b="1">
                <a:latin typeface="Times New Roman" panose="02020603050405020304" pitchFamily="18" charset="0"/>
              </a:rPr>
              <a:t>  cm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</a:t>
            </a:r>
            <a:endParaRPr lang="en-US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7035800" y="1908175"/>
            <a:ext cx="426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vi-VN" altLang="en-US" sz="2400" b="1">
                <a:latin typeface="Times New Roman" panose="02020603050405020304" pitchFamily="18" charset="0"/>
              </a:rPr>
              <a:t> </a:t>
            </a:r>
            <a:r>
              <a:rPr lang="en-US" altLang="en-US" sz="2400" b="1">
                <a:latin typeface="Times New Roman" panose="02020603050405020304" pitchFamily="18" charset="0"/>
              </a:rPr>
              <a:t>12m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  </a:t>
            </a:r>
            <a:r>
              <a:rPr lang="en-US" altLang="en-US" sz="2400" b="1">
                <a:latin typeface="Times New Roman" panose="02020603050405020304" pitchFamily="18" charset="0"/>
              </a:rPr>
              <a:t>9dm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</a:t>
            </a:r>
            <a:r>
              <a:rPr lang="en-US" altLang="en-US" sz="2400" b="1">
                <a:latin typeface="Times New Roman" panose="02020603050405020304" pitchFamily="18" charset="0"/>
              </a:rPr>
              <a:t> = …</a:t>
            </a:r>
            <a:r>
              <a:rPr lang="vi-VN" altLang="en-US" sz="2400" b="1">
                <a:latin typeface="Times New Roman" panose="02020603050405020304" pitchFamily="18" charset="0"/>
              </a:rPr>
              <a:t>.....</a:t>
            </a:r>
            <a:r>
              <a:rPr lang="en-US" altLang="en-US" sz="2400" b="1">
                <a:latin typeface="Times New Roman" panose="02020603050405020304" pitchFamily="18" charset="0"/>
              </a:rPr>
              <a:t> dm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</a:t>
            </a:r>
            <a:endParaRPr lang="en-US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7112000" y="2357437"/>
            <a:ext cx="426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37dam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  </a:t>
            </a:r>
            <a:r>
              <a:rPr lang="en-US" altLang="en-US" sz="2400" b="1">
                <a:latin typeface="Times New Roman" panose="02020603050405020304" pitchFamily="18" charset="0"/>
              </a:rPr>
              <a:t>24m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</a:t>
            </a:r>
            <a:r>
              <a:rPr lang="en-US" altLang="en-US" sz="2400" b="1">
                <a:latin typeface="Times New Roman" panose="02020603050405020304" pitchFamily="18" charset="0"/>
              </a:rPr>
              <a:t> = …</a:t>
            </a:r>
            <a:r>
              <a:rPr lang="vi-VN" altLang="en-US" sz="2400" b="1">
                <a:latin typeface="Times New Roman" panose="02020603050405020304" pitchFamily="18" charset="0"/>
              </a:rPr>
              <a:t>....</a:t>
            </a:r>
            <a:r>
              <a:rPr lang="en-US" altLang="en-US" sz="2400" b="1">
                <a:latin typeface="Times New Roman" panose="02020603050405020304" pitchFamily="18" charset="0"/>
              </a:rPr>
              <a:t>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</a:t>
            </a:r>
            <a:endParaRPr lang="en-US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253219" y="928688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a)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cxnSp>
        <p:nvCxnSpPr>
          <p:cNvPr id="13" name="Straight Connector 12"/>
          <p:cNvCxnSpPr>
            <a:cxnSpLocks noChangeShapeType="1"/>
          </p:cNvCxnSpPr>
          <p:nvPr/>
        </p:nvCxnSpPr>
        <p:spPr bwMode="auto">
          <a:xfrm>
            <a:off x="6310086" y="1157288"/>
            <a:ext cx="0" cy="4371319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77800" y="2964656"/>
            <a:ext cx="6248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sz="2400" b="1" u="sng">
                <a:solidFill>
                  <a:srgbClr val="FF0000"/>
                </a:solidFill>
                <a:latin typeface="Times New Roman" panose="02020603050405020304" pitchFamily="18" charset="0"/>
              </a:rPr>
              <a:t>Hướng dẫn</a:t>
            </a:r>
            <a:r>
              <a:rPr lang="vi-V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: Đổi từ đơn vị lớn ra đơn vị bé</a:t>
            </a:r>
            <a:endParaRPr lang="en-US" altLang="en-US" sz="24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2830286" y="3645977"/>
            <a:ext cx="1447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990000"/>
                </a:solidFill>
                <a:latin typeface="Times New Roman" panose="02020603050405020304" pitchFamily="18" charset="0"/>
              </a:rPr>
              <a:t>70 000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Table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01298116"/>
                  </p:ext>
                </p:extLst>
              </p:nvPr>
            </p:nvGraphicFramePr>
            <p:xfrm>
              <a:off x="566287" y="4457588"/>
              <a:ext cx="5457372" cy="105311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64343">
                      <a:extLst>
                        <a:ext uri="{9D8B030D-6E8A-4147-A177-3AD203B41FA5}">
                          <a16:colId xmlns:a16="http://schemas.microsoft.com/office/drawing/2014/main" val="286934669"/>
                        </a:ext>
                      </a:extLst>
                    </a:gridCol>
                    <a:gridCol w="1364343">
                      <a:extLst>
                        <a:ext uri="{9D8B030D-6E8A-4147-A177-3AD203B41FA5}">
                          <a16:colId xmlns:a16="http://schemas.microsoft.com/office/drawing/2014/main" val="1317835172"/>
                        </a:ext>
                      </a:extLst>
                    </a:gridCol>
                    <a:gridCol w="1364343">
                      <a:extLst>
                        <a:ext uri="{9D8B030D-6E8A-4147-A177-3AD203B41FA5}">
                          <a16:colId xmlns:a16="http://schemas.microsoft.com/office/drawing/2014/main" val="2625621510"/>
                        </a:ext>
                      </a:extLst>
                    </a:gridCol>
                    <a:gridCol w="1364343">
                      <a:extLst>
                        <a:ext uri="{9D8B030D-6E8A-4147-A177-3AD203B41FA5}">
                          <a16:colId xmlns:a16="http://schemas.microsoft.com/office/drawing/2014/main" val="286801686"/>
                        </a:ext>
                      </a:extLst>
                    </a:gridCol>
                  </a:tblGrid>
                  <a:tr h="52530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𝐤𝐦</m:t>
                                    </m:r>
                                  </m:e>
                                  <m:sup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800" i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𝐡𝐦</m:t>
                                    </m:r>
                                  </m:e>
                                  <m:sup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8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𝐝𝐚𝐦</m:t>
                                    </m:r>
                                  </m:e>
                                  <m:sup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8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𝐦</m:t>
                                    </m:r>
                                  </m:e>
                                  <m:sup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8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69551026"/>
                      </a:ext>
                    </a:extLst>
                  </a:tr>
                  <a:tr h="52530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2955606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Table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01298116"/>
                  </p:ext>
                </p:extLst>
              </p:nvPr>
            </p:nvGraphicFramePr>
            <p:xfrm>
              <a:off x="566287" y="4457588"/>
              <a:ext cx="5457372" cy="105311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64343">
                      <a:extLst>
                        <a:ext uri="{9D8B030D-6E8A-4147-A177-3AD203B41FA5}">
                          <a16:colId xmlns:a16="http://schemas.microsoft.com/office/drawing/2014/main" val="286934669"/>
                        </a:ext>
                      </a:extLst>
                    </a:gridCol>
                    <a:gridCol w="1364343">
                      <a:extLst>
                        <a:ext uri="{9D8B030D-6E8A-4147-A177-3AD203B41FA5}">
                          <a16:colId xmlns:a16="http://schemas.microsoft.com/office/drawing/2014/main" val="1317835172"/>
                        </a:ext>
                      </a:extLst>
                    </a:gridCol>
                    <a:gridCol w="1364343">
                      <a:extLst>
                        <a:ext uri="{9D8B030D-6E8A-4147-A177-3AD203B41FA5}">
                          <a16:colId xmlns:a16="http://schemas.microsoft.com/office/drawing/2014/main" val="2625621510"/>
                        </a:ext>
                      </a:extLst>
                    </a:gridCol>
                    <a:gridCol w="1364343">
                      <a:extLst>
                        <a:ext uri="{9D8B030D-6E8A-4147-A177-3AD203B41FA5}">
                          <a16:colId xmlns:a16="http://schemas.microsoft.com/office/drawing/2014/main" val="286801686"/>
                        </a:ext>
                      </a:extLst>
                    </a:gridCol>
                  </a:tblGrid>
                  <a:tr h="5278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46" t="-1149" r="-301339" b="-10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0000" t="-1149" r="-200000" b="-10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00893" t="-1149" r="-100893" b="-10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00893" t="-1149" r="-893" b="-10229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69551026"/>
                      </a:ext>
                    </a:extLst>
                  </a:tr>
                  <a:tr h="52530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2955606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1464131" y="3636951"/>
            <a:ext cx="41202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7 hm</a:t>
            </a:r>
            <a:r>
              <a:rPr lang="en-US" altLang="en-US" sz="2800" b="1" baseline="30000">
                <a:latin typeface="Times New Roman" panose="02020603050405020304" pitchFamily="18" charset="0"/>
              </a:rPr>
              <a:t>2</a:t>
            </a:r>
            <a:r>
              <a:rPr lang="vi-VN" altLang="en-US" sz="2800" b="1" baseline="30000">
                <a:latin typeface="Times New Roman" panose="02020603050405020304" pitchFamily="18" charset="0"/>
              </a:rPr>
              <a:t> </a:t>
            </a:r>
            <a:r>
              <a:rPr lang="en-US" altLang="en-US" sz="2800" b="1">
                <a:latin typeface="Times New Roman" panose="02020603050405020304" pitchFamily="18" charset="0"/>
              </a:rPr>
              <a:t>=   ….</a:t>
            </a:r>
            <a:r>
              <a:rPr lang="vi-VN" altLang="en-US" sz="2800" b="1">
                <a:latin typeface="Times New Roman" panose="02020603050405020304" pitchFamily="18" charset="0"/>
              </a:rPr>
              <a:t>....</a:t>
            </a:r>
            <a:r>
              <a:rPr lang="en-US" altLang="en-US" sz="2800" b="1">
                <a:latin typeface="Times New Roman" panose="02020603050405020304" pitchFamily="18" charset="0"/>
              </a:rPr>
              <a:t>   m</a:t>
            </a:r>
            <a:r>
              <a:rPr lang="en-US" altLang="en-US" sz="2800" b="1" baseline="30000">
                <a:latin typeface="Times New Roman" panose="02020603050405020304" pitchFamily="18" charset="0"/>
              </a:rPr>
              <a:t>2</a:t>
            </a:r>
            <a:endParaRPr lang="en-US" altLang="en-US" sz="2800" b="1">
              <a:latin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80343" y="5005387"/>
            <a:ext cx="449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>
                <a:solidFill>
                  <a:srgbClr val="C00000"/>
                </a:solidFill>
                <a:latin typeface="Times New Roman" panose="02020603050405020304" pitchFamily="18" charset="0"/>
              </a:rPr>
              <a:t>7</a:t>
            </a:r>
            <a:endParaRPr lang="en-US" sz="280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670982" y="5005387"/>
            <a:ext cx="6381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065485" y="5007429"/>
            <a:ext cx="593499" cy="521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2948669" y="2347283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990000"/>
                </a:solidFill>
                <a:latin typeface="Times New Roman" panose="02020603050405020304" pitchFamily="18" charset="0"/>
              </a:rPr>
              <a:t>70 000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310086" y="2973611"/>
            <a:ext cx="6248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sz="2400" b="1" u="sng">
                <a:solidFill>
                  <a:srgbClr val="FF0000"/>
                </a:solidFill>
                <a:latin typeface="Times New Roman" panose="02020603050405020304" pitchFamily="18" charset="0"/>
              </a:rPr>
              <a:t>Hướng dẫn</a:t>
            </a:r>
            <a:r>
              <a:rPr lang="vi-V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: Đổi từ 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2 </a:t>
            </a:r>
            <a:r>
              <a:rPr lang="vi-V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đơn vị lớn ra 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1 </a:t>
            </a:r>
            <a:r>
              <a:rPr lang="vi-V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đơn vị </a:t>
            </a:r>
            <a:endParaRPr lang="en-US" altLang="en-US" sz="24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7035800" y="3651193"/>
            <a:ext cx="4267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vi-VN" altLang="en-US" sz="2800" b="1">
                <a:latin typeface="Times New Roman" panose="02020603050405020304" pitchFamily="18" charset="0"/>
              </a:rPr>
              <a:t> </a:t>
            </a:r>
            <a:r>
              <a:rPr lang="en-US" altLang="en-US" sz="2800" b="1">
                <a:latin typeface="Times New Roman" panose="02020603050405020304" pitchFamily="18" charset="0"/>
              </a:rPr>
              <a:t>12m</a:t>
            </a:r>
            <a:r>
              <a:rPr lang="en-US" altLang="en-US" sz="2800" b="1" baseline="30000">
                <a:latin typeface="Times New Roman" panose="02020603050405020304" pitchFamily="18" charset="0"/>
              </a:rPr>
              <a:t>2  </a:t>
            </a:r>
            <a:r>
              <a:rPr lang="en-US" altLang="en-US" sz="2800" b="1">
                <a:latin typeface="Times New Roman" panose="02020603050405020304" pitchFamily="18" charset="0"/>
              </a:rPr>
              <a:t>9dm</a:t>
            </a:r>
            <a:r>
              <a:rPr lang="en-US" altLang="en-US" sz="2800" b="1" baseline="30000">
                <a:latin typeface="Times New Roman" panose="02020603050405020304" pitchFamily="18" charset="0"/>
              </a:rPr>
              <a:t>2</a:t>
            </a:r>
            <a:r>
              <a:rPr lang="en-US" altLang="en-US" sz="2800" b="1">
                <a:latin typeface="Times New Roman" panose="02020603050405020304" pitchFamily="18" charset="0"/>
              </a:rPr>
              <a:t> = …</a:t>
            </a:r>
            <a:r>
              <a:rPr lang="vi-VN" altLang="en-US" sz="2800" b="1">
                <a:latin typeface="Times New Roman" panose="02020603050405020304" pitchFamily="18" charset="0"/>
              </a:rPr>
              <a:t>.....</a:t>
            </a:r>
            <a:r>
              <a:rPr lang="en-US" altLang="en-US" sz="2800" b="1">
                <a:latin typeface="Times New Roman" panose="02020603050405020304" pitchFamily="18" charset="0"/>
              </a:rPr>
              <a:t> dm</a:t>
            </a:r>
            <a:r>
              <a:rPr lang="en-US" altLang="en-US" sz="2800" b="1" baseline="30000">
                <a:latin typeface="Times New Roman" panose="02020603050405020304" pitchFamily="18" charset="0"/>
              </a:rPr>
              <a:t>2</a:t>
            </a:r>
            <a:endParaRPr lang="en-US" altLang="en-US" sz="2800" b="1">
              <a:latin typeface="Times New Roman" panose="02020603050405020304" pitchFamily="18" charset="0"/>
            </a:endParaRPr>
          </a:p>
        </p:txBody>
      </p:sp>
      <p:sp>
        <p:nvSpPr>
          <p:cNvPr id="25" name="Text Box 20"/>
          <p:cNvSpPr txBox="1">
            <a:spLocks noChangeArrowheads="1"/>
          </p:cNvSpPr>
          <p:nvPr/>
        </p:nvSpPr>
        <p:spPr bwMode="auto">
          <a:xfrm>
            <a:off x="2947082" y="1892982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990000"/>
                </a:solidFill>
                <a:latin typeface="Times New Roman" panose="02020603050405020304" pitchFamily="18" charset="0"/>
              </a:rPr>
              <a:t>10 000</a:t>
            </a:r>
          </a:p>
        </p:txBody>
      </p:sp>
      <p:sp>
        <p:nvSpPr>
          <p:cNvPr id="26" name="Text Box 21"/>
          <p:cNvSpPr txBox="1">
            <a:spLocks noChangeArrowheads="1"/>
          </p:cNvSpPr>
          <p:nvPr/>
        </p:nvSpPr>
        <p:spPr bwMode="auto">
          <a:xfrm>
            <a:off x="3099482" y="1508352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990000"/>
                </a:solidFill>
                <a:latin typeface="Times New Roman" panose="02020603050405020304" pitchFamily="18" charset="0"/>
              </a:rPr>
              <a:t>1200</a:t>
            </a:r>
          </a:p>
        </p:txBody>
      </p:sp>
      <p:sp>
        <p:nvSpPr>
          <p:cNvPr id="27" name="Text Box 22"/>
          <p:cNvSpPr txBox="1">
            <a:spLocks noChangeArrowheads="1"/>
          </p:cNvSpPr>
          <p:nvPr/>
        </p:nvSpPr>
        <p:spPr bwMode="auto">
          <a:xfrm>
            <a:off x="3016028" y="1060904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990000"/>
                </a:solidFill>
                <a:latin typeface="Times New Roman" panose="02020603050405020304" pitchFamily="18" charset="0"/>
              </a:rPr>
              <a:t>500</a:t>
            </a:r>
          </a:p>
        </p:txBody>
      </p:sp>
      <p:sp>
        <p:nvSpPr>
          <p:cNvPr id="29" name="Text Box 22"/>
          <p:cNvSpPr txBox="1">
            <a:spLocks noChangeArrowheads="1"/>
          </p:cNvSpPr>
          <p:nvPr/>
        </p:nvSpPr>
        <p:spPr bwMode="auto">
          <a:xfrm>
            <a:off x="8413525" y="1058521"/>
            <a:ext cx="1095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990000"/>
                </a:solidFill>
                <a:latin typeface="Times New Roman" panose="02020603050405020304" pitchFamily="18" charset="0"/>
              </a:rPr>
              <a:t>10</a:t>
            </a:r>
            <a:r>
              <a:rPr lang="vi-VN" altLang="en-US" sz="2400" b="1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>
                <a:solidFill>
                  <a:srgbClr val="990000"/>
                </a:solidFill>
                <a:latin typeface="Times New Roman" panose="02020603050405020304" pitchFamily="18" charset="0"/>
              </a:rPr>
              <a:t>00</a:t>
            </a:r>
            <a:r>
              <a:rPr lang="vi-VN" altLang="en-US" sz="2400" b="1">
                <a:solidFill>
                  <a:srgbClr val="990000"/>
                </a:solidFill>
                <a:latin typeface="Times New Roman" panose="02020603050405020304" pitchFamily="18" charset="0"/>
              </a:rPr>
              <a:t>0</a:t>
            </a:r>
            <a:endParaRPr lang="en-US" altLang="en-US" sz="2400" b="1">
              <a:solidFill>
                <a:srgbClr val="99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" name="Text Box 22"/>
          <p:cNvSpPr txBox="1">
            <a:spLocks noChangeArrowheads="1"/>
          </p:cNvSpPr>
          <p:nvPr/>
        </p:nvSpPr>
        <p:spPr bwMode="auto">
          <a:xfrm>
            <a:off x="8413525" y="151107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990000"/>
                </a:solidFill>
                <a:latin typeface="Times New Roman" panose="02020603050405020304" pitchFamily="18" charset="0"/>
              </a:rPr>
              <a:t>50</a:t>
            </a:r>
            <a:r>
              <a:rPr lang="vi-VN" altLang="en-US" sz="2400" b="1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>
                <a:solidFill>
                  <a:srgbClr val="990000"/>
                </a:solidFill>
                <a:latin typeface="Times New Roman" panose="02020603050405020304" pitchFamily="18" charset="0"/>
              </a:rPr>
              <a:t>00</a:t>
            </a:r>
            <a:r>
              <a:rPr lang="vi-VN" altLang="en-US" sz="2400" b="1">
                <a:solidFill>
                  <a:srgbClr val="990000"/>
                </a:solidFill>
                <a:latin typeface="Times New Roman" panose="02020603050405020304" pitchFamily="18" charset="0"/>
              </a:rPr>
              <a:t>0</a:t>
            </a:r>
            <a:endParaRPr lang="en-US" altLang="en-US" sz="2400" b="1">
              <a:solidFill>
                <a:srgbClr val="990000"/>
              </a:solidFill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1" name="Table 3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22067181"/>
                  </p:ext>
                </p:extLst>
              </p:nvPr>
            </p:nvGraphicFramePr>
            <p:xfrm>
              <a:off x="6543901" y="4454073"/>
              <a:ext cx="5457372" cy="105311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64343">
                      <a:extLst>
                        <a:ext uri="{9D8B030D-6E8A-4147-A177-3AD203B41FA5}">
                          <a16:colId xmlns:a16="http://schemas.microsoft.com/office/drawing/2014/main" val="286934669"/>
                        </a:ext>
                      </a:extLst>
                    </a:gridCol>
                    <a:gridCol w="1364343">
                      <a:extLst>
                        <a:ext uri="{9D8B030D-6E8A-4147-A177-3AD203B41FA5}">
                          <a16:colId xmlns:a16="http://schemas.microsoft.com/office/drawing/2014/main" val="1317835172"/>
                        </a:ext>
                      </a:extLst>
                    </a:gridCol>
                    <a:gridCol w="1364343">
                      <a:extLst>
                        <a:ext uri="{9D8B030D-6E8A-4147-A177-3AD203B41FA5}">
                          <a16:colId xmlns:a16="http://schemas.microsoft.com/office/drawing/2014/main" val="2625621510"/>
                        </a:ext>
                      </a:extLst>
                    </a:gridCol>
                    <a:gridCol w="1364343">
                      <a:extLst>
                        <a:ext uri="{9D8B030D-6E8A-4147-A177-3AD203B41FA5}">
                          <a16:colId xmlns:a16="http://schemas.microsoft.com/office/drawing/2014/main" val="286801686"/>
                        </a:ext>
                      </a:extLst>
                    </a:gridCol>
                  </a:tblGrid>
                  <a:tr h="52530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𝐦</m:t>
                                    </m:r>
                                  </m:e>
                                  <m:sup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800" i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𝐝𝐦</m:t>
                                    </m:r>
                                  </m:e>
                                  <m:sup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8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𝐜𝐦</m:t>
                                    </m:r>
                                  </m:e>
                                  <m:sup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8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𝐦𝐦</m:t>
                                    </m:r>
                                  </m:e>
                                  <m:sup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8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69551026"/>
                      </a:ext>
                    </a:extLst>
                  </a:tr>
                  <a:tr h="52530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2955606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1" name="Table 3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22067181"/>
                  </p:ext>
                </p:extLst>
              </p:nvPr>
            </p:nvGraphicFramePr>
            <p:xfrm>
              <a:off x="6543901" y="4454073"/>
              <a:ext cx="5457372" cy="105311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64343">
                      <a:extLst>
                        <a:ext uri="{9D8B030D-6E8A-4147-A177-3AD203B41FA5}">
                          <a16:colId xmlns:a16="http://schemas.microsoft.com/office/drawing/2014/main" val="286934669"/>
                        </a:ext>
                      </a:extLst>
                    </a:gridCol>
                    <a:gridCol w="1364343">
                      <a:extLst>
                        <a:ext uri="{9D8B030D-6E8A-4147-A177-3AD203B41FA5}">
                          <a16:colId xmlns:a16="http://schemas.microsoft.com/office/drawing/2014/main" val="1317835172"/>
                        </a:ext>
                      </a:extLst>
                    </a:gridCol>
                    <a:gridCol w="1364343">
                      <a:extLst>
                        <a:ext uri="{9D8B030D-6E8A-4147-A177-3AD203B41FA5}">
                          <a16:colId xmlns:a16="http://schemas.microsoft.com/office/drawing/2014/main" val="2625621510"/>
                        </a:ext>
                      </a:extLst>
                    </a:gridCol>
                    <a:gridCol w="1364343">
                      <a:extLst>
                        <a:ext uri="{9D8B030D-6E8A-4147-A177-3AD203B41FA5}">
                          <a16:colId xmlns:a16="http://schemas.microsoft.com/office/drawing/2014/main" val="286801686"/>
                        </a:ext>
                      </a:extLst>
                    </a:gridCol>
                  </a:tblGrid>
                  <a:tr h="5278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446" t="-1149" r="-300893" b="-10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0446" t="-1149" r="-200893" b="-10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00446" t="-1149" r="-100893" b="-10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00446" t="-1149" r="-893" b="-10229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69551026"/>
                      </a:ext>
                    </a:extLst>
                  </a:tr>
                  <a:tr h="52530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2955606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3" name="TextBox 32"/>
          <p:cNvSpPr txBox="1"/>
          <p:nvPr/>
        </p:nvSpPr>
        <p:spPr>
          <a:xfrm>
            <a:off x="8215879" y="4980631"/>
            <a:ext cx="8122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924845" y="5005387"/>
            <a:ext cx="8122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35" name="Text Box 22"/>
          <p:cNvSpPr txBox="1">
            <a:spLocks noChangeArrowheads="1"/>
          </p:cNvSpPr>
          <p:nvPr/>
        </p:nvSpPr>
        <p:spPr bwMode="auto">
          <a:xfrm>
            <a:off x="8931052" y="1884187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990000"/>
                </a:solidFill>
                <a:latin typeface="Times New Roman" panose="02020603050405020304" pitchFamily="18" charset="0"/>
              </a:rPr>
              <a:t>1209</a:t>
            </a:r>
          </a:p>
        </p:txBody>
      </p:sp>
      <p:sp>
        <p:nvSpPr>
          <p:cNvPr id="36" name="Text Box 22"/>
          <p:cNvSpPr txBox="1">
            <a:spLocks noChangeArrowheads="1"/>
          </p:cNvSpPr>
          <p:nvPr/>
        </p:nvSpPr>
        <p:spPr bwMode="auto">
          <a:xfrm>
            <a:off x="9245600" y="3647845"/>
            <a:ext cx="990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990000"/>
                </a:solidFill>
                <a:latin typeface="Times New Roman" panose="02020603050405020304" pitchFamily="18" charset="0"/>
              </a:rPr>
              <a:t>1209</a:t>
            </a:r>
          </a:p>
        </p:txBody>
      </p:sp>
      <p:sp>
        <p:nvSpPr>
          <p:cNvPr id="37" name="Text Box 22"/>
          <p:cNvSpPr txBox="1">
            <a:spLocks noChangeArrowheads="1"/>
          </p:cNvSpPr>
          <p:nvPr/>
        </p:nvSpPr>
        <p:spPr bwMode="auto">
          <a:xfrm>
            <a:off x="9169400" y="2365598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990000"/>
                </a:solidFill>
                <a:latin typeface="Times New Roman" panose="02020603050405020304" pitchFamily="18" charset="0"/>
              </a:rPr>
              <a:t>3724</a:t>
            </a:r>
          </a:p>
        </p:txBody>
      </p:sp>
      <p:pic>
        <p:nvPicPr>
          <p:cNvPr id="40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697473">
            <a:off x="81651" y="5699017"/>
            <a:ext cx="1232340" cy="1207693"/>
          </a:xfrm>
          <a:prstGeom prst="rect">
            <a:avLst/>
          </a:prstGeom>
        </p:spPr>
      </p:pic>
      <p:sp>
        <p:nvSpPr>
          <p:cNvPr id="41" name="Text Box 8"/>
          <p:cNvSpPr txBox="1">
            <a:spLocks noChangeArrowheads="1"/>
          </p:cNvSpPr>
          <p:nvPr/>
        </p:nvSpPr>
        <p:spPr bwMode="auto">
          <a:xfrm>
            <a:off x="6426200" y="5597834"/>
            <a:ext cx="90678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Hoặc: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12m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  </a:t>
            </a:r>
            <a:r>
              <a:rPr lang="en-US" altLang="en-US" sz="2400" b="1">
                <a:latin typeface="Times New Roman" panose="02020603050405020304" pitchFamily="18" charset="0"/>
              </a:rPr>
              <a:t>9dm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</a:t>
            </a:r>
            <a:r>
              <a:rPr lang="en-US" altLang="en-US" sz="2400" b="1">
                <a:latin typeface="Times New Roman" panose="02020603050405020304" pitchFamily="18" charset="0"/>
              </a:rPr>
              <a:t> = </a:t>
            </a:r>
            <a:r>
              <a:rPr lang="vi-VN" altLang="en-US" sz="2400" b="1">
                <a:latin typeface="Times New Roman" panose="02020603050405020304" pitchFamily="18" charset="0"/>
              </a:rPr>
              <a:t>1200</a:t>
            </a:r>
            <a:r>
              <a:rPr lang="en-US" altLang="en-US" sz="2400" b="1">
                <a:latin typeface="Times New Roman" panose="02020603050405020304" pitchFamily="18" charset="0"/>
              </a:rPr>
              <a:t> dm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</a:t>
            </a:r>
            <a:r>
              <a:rPr lang="vi-VN" altLang="en-US" sz="2400" b="1" baseline="30000">
                <a:latin typeface="Times New Roman" panose="02020603050405020304" pitchFamily="18" charset="0"/>
              </a:rPr>
              <a:t> </a:t>
            </a:r>
            <a:r>
              <a:rPr lang="vi-VN" altLang="en-US" sz="2400" b="1">
                <a:latin typeface="Times New Roman" panose="02020603050405020304" pitchFamily="18" charset="0"/>
              </a:rPr>
              <a:t> + 9</a:t>
            </a:r>
            <a:r>
              <a:rPr lang="en-US" altLang="en-US" sz="2400" b="1">
                <a:latin typeface="Times New Roman" panose="02020603050405020304" pitchFamily="18" charset="0"/>
              </a:rPr>
              <a:t> dm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</a:t>
            </a:r>
            <a:r>
              <a:rPr lang="vi-VN" altLang="en-US" sz="2400" b="1" baseline="30000">
                <a:latin typeface="Times New Roman" panose="02020603050405020304" pitchFamily="18" charset="0"/>
              </a:rPr>
              <a:t> </a:t>
            </a:r>
            <a:r>
              <a:rPr lang="vi-VN" altLang="en-US" sz="2400" b="1">
                <a:latin typeface="Times New Roman" panose="02020603050405020304" pitchFamily="18" charset="0"/>
              </a:rPr>
              <a:t> = 1209</a:t>
            </a:r>
            <a:r>
              <a:rPr lang="vi-VN" altLang="en-US" sz="2400" b="1" baseline="30000">
                <a:latin typeface="Times New Roman" panose="02020603050405020304" pitchFamily="18" charset="0"/>
              </a:rPr>
              <a:t> </a:t>
            </a:r>
            <a:r>
              <a:rPr lang="en-US" altLang="en-US" sz="2400" b="1">
                <a:latin typeface="Times New Roman" panose="02020603050405020304" pitchFamily="18" charset="0"/>
              </a:rPr>
              <a:t>dm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</a:t>
            </a:r>
            <a:r>
              <a:rPr lang="vi-VN" altLang="en-US" sz="2400" b="1" baseline="30000">
                <a:latin typeface="Times New Roman" panose="02020603050405020304" pitchFamily="18" charset="0"/>
              </a:rPr>
              <a:t>                                     </a:t>
            </a:r>
            <a:endParaRPr lang="en-US" altLang="en-US" sz="2400" b="1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651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4" grpId="0"/>
      <p:bldP spid="15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9" grpId="0"/>
      <p:bldP spid="30" grpId="0"/>
      <p:bldP spid="33" grpId="0"/>
      <p:bldP spid="34" grpId="0"/>
      <p:bldP spid="35" grpId="0"/>
      <p:bldP spid="36" grpId="0"/>
      <p:bldP spid="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609600" y="179169"/>
            <a:ext cx="7848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chemeClr val="bg1"/>
                </a:solidFill>
                <a:latin typeface="Times New Roman" panose="02020603050405020304" pitchFamily="18" charset="0"/>
              </a:rPr>
              <a:t>2. Viết số thích hợp vào chỗ chấm: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843416" y="1052286"/>
            <a:ext cx="455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b)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1370466" y="1052286"/>
            <a:ext cx="358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800mm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</a:t>
            </a:r>
            <a:r>
              <a:rPr lang="vi-VN" altLang="en-US" sz="2400" b="1" baseline="30000">
                <a:latin typeface="Times New Roman" panose="02020603050405020304" pitchFamily="18" charset="0"/>
              </a:rPr>
              <a:t>    </a:t>
            </a:r>
            <a:r>
              <a:rPr lang="en-US" altLang="en-US" sz="2400" b="1">
                <a:latin typeface="Times New Roman" panose="02020603050405020304" pitchFamily="18" charset="0"/>
              </a:rPr>
              <a:t>=   …  cm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</a:t>
            </a:r>
            <a:endParaRPr lang="en-US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3084966" y="1052286"/>
            <a:ext cx="3476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990000"/>
                </a:solidFill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1267278" y="1742849"/>
            <a:ext cx="358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12 000hm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</a:t>
            </a:r>
            <a:r>
              <a:rPr lang="en-US" altLang="en-US" sz="2400" b="1">
                <a:latin typeface="Times New Roman" panose="02020603050405020304" pitchFamily="18" charset="0"/>
              </a:rPr>
              <a:t>=   …  km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</a:t>
            </a:r>
            <a:endParaRPr lang="en-US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8" name="Text Box 19"/>
          <p:cNvSpPr txBox="1">
            <a:spLocks noChangeArrowheads="1"/>
          </p:cNvSpPr>
          <p:nvPr/>
        </p:nvSpPr>
        <p:spPr bwMode="auto">
          <a:xfrm>
            <a:off x="1299028" y="2428649"/>
            <a:ext cx="361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150cm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</a:t>
            </a:r>
            <a:r>
              <a:rPr lang="vi-VN" altLang="en-US" sz="2400" b="1" baseline="30000">
                <a:latin typeface="Times New Roman" panose="02020603050405020304" pitchFamily="18" charset="0"/>
              </a:rPr>
              <a:t> </a:t>
            </a:r>
            <a:r>
              <a:rPr lang="en-US" altLang="en-US" sz="2400" b="1">
                <a:latin typeface="Times New Roman" panose="02020603050405020304" pitchFamily="18" charset="0"/>
              </a:rPr>
              <a:t>= ….dm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</a:t>
            </a:r>
            <a:r>
              <a:rPr lang="en-US" altLang="en-US" sz="2400" b="1">
                <a:latin typeface="Times New Roman" panose="02020603050405020304" pitchFamily="18" charset="0"/>
              </a:rPr>
              <a:t>.....cm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</a:t>
            </a:r>
            <a:endParaRPr lang="en-US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7028542" y="1097482"/>
            <a:ext cx="358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3400dm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</a:t>
            </a:r>
            <a:r>
              <a:rPr lang="en-US" altLang="en-US" sz="2400" b="1">
                <a:latin typeface="Times New Roman" panose="02020603050405020304" pitchFamily="18" charset="0"/>
              </a:rPr>
              <a:t>=   ….</a:t>
            </a:r>
            <a:r>
              <a:rPr lang="vi-VN" altLang="en-US" sz="2400" b="1">
                <a:latin typeface="Times New Roman" panose="02020603050405020304" pitchFamily="18" charset="0"/>
              </a:rPr>
              <a:t>.</a:t>
            </a:r>
            <a:r>
              <a:rPr lang="en-US" altLang="en-US" sz="2400" b="1">
                <a:latin typeface="Times New Roman" panose="02020603050405020304" pitchFamily="18" charset="0"/>
              </a:rPr>
              <a:t>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</a:t>
            </a:r>
            <a:r>
              <a:rPr lang="vi-VN" altLang="en-US" sz="2400" b="1" baseline="30000">
                <a:latin typeface="Times New Roman" panose="02020603050405020304" pitchFamily="18" charset="0"/>
              </a:rPr>
              <a:t>  </a:t>
            </a:r>
            <a:endParaRPr lang="en-US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10" name="Text Box 19"/>
          <p:cNvSpPr txBox="1">
            <a:spLocks noChangeArrowheads="1"/>
          </p:cNvSpPr>
          <p:nvPr/>
        </p:nvSpPr>
        <p:spPr bwMode="auto">
          <a:xfrm>
            <a:off x="7028542" y="1783282"/>
            <a:ext cx="358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90 000m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</a:t>
            </a:r>
            <a:r>
              <a:rPr lang="en-US" altLang="en-US" sz="2400" b="1">
                <a:latin typeface="Times New Roman" panose="02020603050405020304" pitchFamily="18" charset="0"/>
              </a:rPr>
              <a:t>=   ….hm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</a:t>
            </a:r>
            <a:endParaRPr lang="en-US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6952342" y="2469082"/>
            <a:ext cx="3962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2010m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</a:t>
            </a:r>
            <a:r>
              <a:rPr lang="en-US" altLang="en-US" sz="2400" b="1">
                <a:latin typeface="Times New Roman" panose="02020603050405020304" pitchFamily="18" charset="0"/>
              </a:rPr>
              <a:t>= ….</a:t>
            </a:r>
            <a:r>
              <a:rPr lang="vi-VN" altLang="en-US" sz="2400" b="1">
                <a:latin typeface="Times New Roman" panose="02020603050405020304" pitchFamily="18" charset="0"/>
              </a:rPr>
              <a:t>...</a:t>
            </a:r>
            <a:r>
              <a:rPr lang="en-US" altLang="en-US" sz="2400" b="1">
                <a:latin typeface="Times New Roman" panose="02020603050405020304" pitchFamily="18" charset="0"/>
              </a:rPr>
              <a:t>dam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</a:t>
            </a:r>
            <a:r>
              <a:rPr lang="en-US" altLang="en-US" sz="2400" b="1">
                <a:latin typeface="Times New Roman" panose="02020603050405020304" pitchFamily="18" charset="0"/>
              </a:rPr>
              <a:t>.....</a:t>
            </a:r>
            <a:r>
              <a:rPr lang="vi-VN" altLang="en-US" sz="2400" b="1">
                <a:latin typeface="Times New Roman" panose="02020603050405020304" pitchFamily="18" charset="0"/>
              </a:rPr>
              <a:t>...</a:t>
            </a:r>
            <a:r>
              <a:rPr lang="en-US" altLang="en-US" sz="2400" b="1">
                <a:latin typeface="Times New Roman" panose="02020603050405020304" pitchFamily="18" charset="0"/>
              </a:rPr>
              <a:t>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</a:t>
            </a:r>
            <a:endParaRPr lang="en-US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12" name="Text Box 20"/>
          <p:cNvSpPr txBox="1">
            <a:spLocks noChangeArrowheads="1"/>
          </p:cNvSpPr>
          <p:nvPr/>
        </p:nvSpPr>
        <p:spPr bwMode="auto">
          <a:xfrm>
            <a:off x="2899228" y="1724252"/>
            <a:ext cx="6905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990000"/>
                </a:solidFill>
                <a:latin typeface="Times New Roman" panose="02020603050405020304" pitchFamily="18" charset="0"/>
              </a:rPr>
              <a:t>120</a:t>
            </a:r>
          </a:p>
        </p:txBody>
      </p:sp>
      <p:sp>
        <p:nvSpPr>
          <p:cNvPr id="13" name="Text Box 20"/>
          <p:cNvSpPr txBox="1">
            <a:spLocks noChangeArrowheads="1"/>
          </p:cNvSpPr>
          <p:nvPr/>
        </p:nvSpPr>
        <p:spPr bwMode="auto">
          <a:xfrm>
            <a:off x="2627766" y="2423886"/>
            <a:ext cx="3476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9900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14" name="Text Box 20"/>
          <p:cNvSpPr txBox="1">
            <a:spLocks noChangeArrowheads="1"/>
          </p:cNvSpPr>
          <p:nvPr/>
        </p:nvSpPr>
        <p:spPr bwMode="auto">
          <a:xfrm>
            <a:off x="3505653" y="2401661"/>
            <a:ext cx="612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990000"/>
                </a:solidFill>
                <a:latin typeface="Times New Roman" panose="02020603050405020304" pitchFamily="18" charset="0"/>
              </a:rPr>
              <a:t>50</a:t>
            </a:r>
          </a:p>
        </p:txBody>
      </p:sp>
      <p:sp>
        <p:nvSpPr>
          <p:cNvPr id="15" name="Text Box 20"/>
          <p:cNvSpPr txBox="1">
            <a:spLocks noChangeArrowheads="1"/>
          </p:cNvSpPr>
          <p:nvPr/>
        </p:nvSpPr>
        <p:spPr bwMode="auto">
          <a:xfrm>
            <a:off x="8585880" y="1092719"/>
            <a:ext cx="5762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990000"/>
                </a:solidFill>
                <a:latin typeface="Times New Roman" panose="02020603050405020304" pitchFamily="18" charset="0"/>
              </a:rPr>
              <a:t>34</a:t>
            </a:r>
          </a:p>
        </p:txBody>
      </p:sp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8662080" y="1730894"/>
            <a:ext cx="3476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990000"/>
                </a:solidFill>
                <a:latin typeface="Times New Roman" panose="02020603050405020304" pitchFamily="18" charset="0"/>
              </a:rPr>
              <a:t>9</a:t>
            </a: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8392886" y="2464319"/>
            <a:ext cx="63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990000"/>
                </a:solidFill>
                <a:latin typeface="Times New Roman" panose="02020603050405020304" pitchFamily="18" charset="0"/>
              </a:rPr>
              <a:t>20</a:t>
            </a:r>
          </a:p>
        </p:txBody>
      </p:sp>
      <p:sp>
        <p:nvSpPr>
          <p:cNvPr id="18" name="Text Box 20"/>
          <p:cNvSpPr txBox="1">
            <a:spLocks noChangeArrowheads="1"/>
          </p:cNvSpPr>
          <p:nvPr/>
        </p:nvSpPr>
        <p:spPr bwMode="auto">
          <a:xfrm>
            <a:off x="9560605" y="2459557"/>
            <a:ext cx="5159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990000"/>
                </a:solidFill>
                <a:latin typeface="Times New Roman" panose="02020603050405020304" pitchFamily="18" charset="0"/>
              </a:rPr>
              <a:t>10</a:t>
            </a:r>
          </a:p>
        </p:txBody>
      </p:sp>
      <p:cxnSp>
        <p:nvCxnSpPr>
          <p:cNvPr id="19" name="Straight Connector 3"/>
          <p:cNvCxnSpPr>
            <a:cxnSpLocks noChangeShapeType="1"/>
          </p:cNvCxnSpPr>
          <p:nvPr/>
        </p:nvCxnSpPr>
        <p:spPr bwMode="auto">
          <a:xfrm>
            <a:off x="6251348" y="1178444"/>
            <a:ext cx="4309" cy="4093865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-70134" y="3164640"/>
            <a:ext cx="71515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sz="2400" b="1" u="sng">
                <a:solidFill>
                  <a:srgbClr val="FF0000"/>
                </a:solidFill>
                <a:latin typeface="Times New Roman" panose="02020603050405020304" pitchFamily="18" charset="0"/>
              </a:rPr>
              <a:t>Hướng dẫn</a:t>
            </a:r>
            <a:r>
              <a:rPr lang="vi-V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: Đổi từ đơn vị bé ra đơn vị lớn</a:t>
            </a:r>
            <a:endParaRPr lang="en-US" altLang="en-US" sz="24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1108528" y="3640851"/>
            <a:ext cx="358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12 000hm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</a:t>
            </a:r>
            <a:r>
              <a:rPr lang="vi-VN" altLang="en-US" sz="2400" b="1" baseline="30000">
                <a:latin typeface="Times New Roman" panose="02020603050405020304" pitchFamily="18" charset="0"/>
              </a:rPr>
              <a:t> </a:t>
            </a:r>
            <a:r>
              <a:rPr lang="en-US" altLang="en-US" sz="2400" b="1">
                <a:latin typeface="Times New Roman" panose="02020603050405020304" pitchFamily="18" charset="0"/>
              </a:rPr>
              <a:t>=   ….  km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</a:t>
            </a:r>
            <a:r>
              <a:rPr lang="vi-VN" altLang="en-US" sz="2400" b="1" baseline="30000">
                <a:latin typeface="Times New Roman" panose="02020603050405020304" pitchFamily="18" charset="0"/>
              </a:rPr>
              <a:t> </a:t>
            </a:r>
            <a:r>
              <a:rPr lang="vi-VN" altLang="en-US" sz="2400" b="1">
                <a:latin typeface="Times New Roman" panose="02020603050405020304" pitchFamily="18" charset="0"/>
              </a:rPr>
              <a:t> </a:t>
            </a:r>
            <a:endParaRPr lang="en-US" altLang="en-US" sz="2400" b="1"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2" name="Table 2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05951799"/>
                  </p:ext>
                </p:extLst>
              </p:nvPr>
            </p:nvGraphicFramePr>
            <p:xfrm>
              <a:off x="170542" y="4222531"/>
              <a:ext cx="5457372" cy="105311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64343">
                      <a:extLst>
                        <a:ext uri="{9D8B030D-6E8A-4147-A177-3AD203B41FA5}">
                          <a16:colId xmlns:a16="http://schemas.microsoft.com/office/drawing/2014/main" val="286934669"/>
                        </a:ext>
                      </a:extLst>
                    </a:gridCol>
                    <a:gridCol w="1364343">
                      <a:extLst>
                        <a:ext uri="{9D8B030D-6E8A-4147-A177-3AD203B41FA5}">
                          <a16:colId xmlns:a16="http://schemas.microsoft.com/office/drawing/2014/main" val="1317835172"/>
                        </a:ext>
                      </a:extLst>
                    </a:gridCol>
                    <a:gridCol w="1364343">
                      <a:extLst>
                        <a:ext uri="{9D8B030D-6E8A-4147-A177-3AD203B41FA5}">
                          <a16:colId xmlns:a16="http://schemas.microsoft.com/office/drawing/2014/main" val="2625621510"/>
                        </a:ext>
                      </a:extLst>
                    </a:gridCol>
                    <a:gridCol w="1364343">
                      <a:extLst>
                        <a:ext uri="{9D8B030D-6E8A-4147-A177-3AD203B41FA5}">
                          <a16:colId xmlns:a16="http://schemas.microsoft.com/office/drawing/2014/main" val="286801686"/>
                        </a:ext>
                      </a:extLst>
                    </a:gridCol>
                  </a:tblGrid>
                  <a:tr h="52530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𝐤𝐦</m:t>
                                    </m:r>
                                  </m:e>
                                  <m:sup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800" i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𝐡𝐦</m:t>
                                    </m:r>
                                  </m:e>
                                  <m:sup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8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𝐝𝐚𝐦</m:t>
                                    </m:r>
                                  </m:e>
                                  <m:sup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8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𝐦</m:t>
                                    </m:r>
                                  </m:e>
                                  <m:sup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8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69551026"/>
                      </a:ext>
                    </a:extLst>
                  </a:tr>
                  <a:tr h="52530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2955606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2" name="Table 2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05951799"/>
                  </p:ext>
                </p:extLst>
              </p:nvPr>
            </p:nvGraphicFramePr>
            <p:xfrm>
              <a:off x="170542" y="4222531"/>
              <a:ext cx="5457372" cy="105311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64343">
                      <a:extLst>
                        <a:ext uri="{9D8B030D-6E8A-4147-A177-3AD203B41FA5}">
                          <a16:colId xmlns:a16="http://schemas.microsoft.com/office/drawing/2014/main" val="286934669"/>
                        </a:ext>
                      </a:extLst>
                    </a:gridCol>
                    <a:gridCol w="1364343">
                      <a:extLst>
                        <a:ext uri="{9D8B030D-6E8A-4147-A177-3AD203B41FA5}">
                          <a16:colId xmlns:a16="http://schemas.microsoft.com/office/drawing/2014/main" val="1317835172"/>
                        </a:ext>
                      </a:extLst>
                    </a:gridCol>
                    <a:gridCol w="1364343">
                      <a:extLst>
                        <a:ext uri="{9D8B030D-6E8A-4147-A177-3AD203B41FA5}">
                          <a16:colId xmlns:a16="http://schemas.microsoft.com/office/drawing/2014/main" val="2625621510"/>
                        </a:ext>
                      </a:extLst>
                    </a:gridCol>
                    <a:gridCol w="1364343">
                      <a:extLst>
                        <a:ext uri="{9D8B030D-6E8A-4147-A177-3AD203B41FA5}">
                          <a16:colId xmlns:a16="http://schemas.microsoft.com/office/drawing/2014/main" val="286801686"/>
                        </a:ext>
                      </a:extLst>
                    </a:gridCol>
                  </a:tblGrid>
                  <a:tr h="5278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46" t="-1149" r="-301339" b="-10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0000" t="-1149" r="-200000" b="-10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00893" t="-1149" r="-100893" b="-10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00893" t="-1149" r="-893" b="-10229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69551026"/>
                      </a:ext>
                    </a:extLst>
                  </a:tr>
                  <a:tr h="52530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2955606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3" name="TextBox 22"/>
          <p:cNvSpPr txBox="1"/>
          <p:nvPr/>
        </p:nvSpPr>
        <p:spPr>
          <a:xfrm>
            <a:off x="1872456" y="4749089"/>
            <a:ext cx="6381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03223" y="4749089"/>
            <a:ext cx="1301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</a:t>
            </a:r>
          </a:p>
        </p:txBody>
      </p:sp>
      <p:sp>
        <p:nvSpPr>
          <p:cNvPr id="25" name="Text Box 20"/>
          <p:cNvSpPr txBox="1">
            <a:spLocks noChangeArrowheads="1"/>
          </p:cNvSpPr>
          <p:nvPr/>
        </p:nvSpPr>
        <p:spPr bwMode="auto">
          <a:xfrm>
            <a:off x="2840717" y="3636089"/>
            <a:ext cx="6905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990000"/>
                </a:solidFill>
                <a:latin typeface="Times New Roman" panose="02020603050405020304" pitchFamily="18" charset="0"/>
              </a:rPr>
              <a:t>120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6324373" y="3129030"/>
            <a:ext cx="71515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sz="2400" b="1" u="sng">
                <a:solidFill>
                  <a:srgbClr val="FF0000"/>
                </a:solidFill>
                <a:latin typeface="Times New Roman" panose="02020603050405020304" pitchFamily="18" charset="0"/>
              </a:rPr>
              <a:t>Hướng dẫn</a:t>
            </a:r>
            <a:r>
              <a:rPr lang="vi-V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: Đổi từ 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1 </a:t>
            </a:r>
            <a:r>
              <a:rPr lang="vi-V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đơn vị ra 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2 </a:t>
            </a:r>
            <a:r>
              <a:rPr lang="vi-V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đơn vị</a:t>
            </a:r>
            <a:endParaRPr lang="en-US" altLang="en-US" sz="24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7" name="Table 2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91484204"/>
                  </p:ext>
                </p:extLst>
              </p:nvPr>
            </p:nvGraphicFramePr>
            <p:xfrm>
              <a:off x="6656727" y="4244680"/>
              <a:ext cx="5457372" cy="105311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64343">
                      <a:extLst>
                        <a:ext uri="{9D8B030D-6E8A-4147-A177-3AD203B41FA5}">
                          <a16:colId xmlns:a16="http://schemas.microsoft.com/office/drawing/2014/main" val="286934669"/>
                        </a:ext>
                      </a:extLst>
                    </a:gridCol>
                    <a:gridCol w="1364343">
                      <a:extLst>
                        <a:ext uri="{9D8B030D-6E8A-4147-A177-3AD203B41FA5}">
                          <a16:colId xmlns:a16="http://schemas.microsoft.com/office/drawing/2014/main" val="1317835172"/>
                        </a:ext>
                      </a:extLst>
                    </a:gridCol>
                    <a:gridCol w="1364343">
                      <a:extLst>
                        <a:ext uri="{9D8B030D-6E8A-4147-A177-3AD203B41FA5}">
                          <a16:colId xmlns:a16="http://schemas.microsoft.com/office/drawing/2014/main" val="2625621510"/>
                        </a:ext>
                      </a:extLst>
                    </a:gridCol>
                    <a:gridCol w="1364343">
                      <a:extLst>
                        <a:ext uri="{9D8B030D-6E8A-4147-A177-3AD203B41FA5}">
                          <a16:colId xmlns:a16="http://schemas.microsoft.com/office/drawing/2014/main" val="286801686"/>
                        </a:ext>
                      </a:extLst>
                    </a:gridCol>
                  </a:tblGrid>
                  <a:tr h="52530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𝐦</m:t>
                                    </m:r>
                                  </m:e>
                                  <m:sup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800" i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𝐝𝐦</m:t>
                                    </m:r>
                                  </m:e>
                                  <m:sup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8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𝐜𝐦</m:t>
                                    </m:r>
                                  </m:e>
                                  <m:sup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8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𝐦𝐦</m:t>
                                    </m:r>
                                  </m:e>
                                  <m:sup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8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69551026"/>
                      </a:ext>
                    </a:extLst>
                  </a:tr>
                  <a:tr h="52530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2955606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7" name="Table 2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91484204"/>
                  </p:ext>
                </p:extLst>
              </p:nvPr>
            </p:nvGraphicFramePr>
            <p:xfrm>
              <a:off x="6656727" y="4244680"/>
              <a:ext cx="5457372" cy="105311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64343">
                      <a:extLst>
                        <a:ext uri="{9D8B030D-6E8A-4147-A177-3AD203B41FA5}">
                          <a16:colId xmlns:a16="http://schemas.microsoft.com/office/drawing/2014/main" val="286934669"/>
                        </a:ext>
                      </a:extLst>
                    </a:gridCol>
                    <a:gridCol w="1364343">
                      <a:extLst>
                        <a:ext uri="{9D8B030D-6E8A-4147-A177-3AD203B41FA5}">
                          <a16:colId xmlns:a16="http://schemas.microsoft.com/office/drawing/2014/main" val="1317835172"/>
                        </a:ext>
                      </a:extLst>
                    </a:gridCol>
                    <a:gridCol w="1364343">
                      <a:extLst>
                        <a:ext uri="{9D8B030D-6E8A-4147-A177-3AD203B41FA5}">
                          <a16:colId xmlns:a16="http://schemas.microsoft.com/office/drawing/2014/main" val="2625621510"/>
                        </a:ext>
                      </a:extLst>
                    </a:gridCol>
                    <a:gridCol w="1364343">
                      <a:extLst>
                        <a:ext uri="{9D8B030D-6E8A-4147-A177-3AD203B41FA5}">
                          <a16:colId xmlns:a16="http://schemas.microsoft.com/office/drawing/2014/main" val="286801686"/>
                        </a:ext>
                      </a:extLst>
                    </a:gridCol>
                  </a:tblGrid>
                  <a:tr h="5278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446" t="-1149" r="-301339" b="-10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0000" t="-1149" r="-200000" b="-10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00893" t="-1149" r="-100893" b="-10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00893" t="-1149" r="-893" b="-10229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69551026"/>
                      </a:ext>
                    </a:extLst>
                  </a:tr>
                  <a:tr h="52530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2955606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9" name="Text Box 19"/>
          <p:cNvSpPr txBox="1">
            <a:spLocks noChangeArrowheads="1"/>
          </p:cNvSpPr>
          <p:nvPr/>
        </p:nvSpPr>
        <p:spPr bwMode="auto">
          <a:xfrm>
            <a:off x="7401548" y="3640851"/>
            <a:ext cx="361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150cm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</a:t>
            </a:r>
            <a:r>
              <a:rPr lang="vi-VN" altLang="en-US" sz="2400" b="1" baseline="30000">
                <a:latin typeface="Times New Roman" panose="02020603050405020304" pitchFamily="18" charset="0"/>
              </a:rPr>
              <a:t> </a:t>
            </a:r>
            <a:r>
              <a:rPr lang="en-US" altLang="en-US" sz="2400" b="1">
                <a:latin typeface="Times New Roman" panose="02020603050405020304" pitchFamily="18" charset="0"/>
              </a:rPr>
              <a:t>= … dm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</a:t>
            </a:r>
            <a:r>
              <a:rPr lang="en-US" altLang="en-US" sz="2400" b="1">
                <a:latin typeface="Times New Roman" panose="02020603050405020304" pitchFamily="18" charset="0"/>
              </a:rPr>
              <a:t>....  cm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</a:t>
            </a:r>
            <a:endParaRPr lang="en-US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688342" y="4774576"/>
            <a:ext cx="6381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458200" y="4749089"/>
            <a:ext cx="670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2" name="Text Box 20"/>
          <p:cNvSpPr txBox="1">
            <a:spLocks noChangeArrowheads="1"/>
          </p:cNvSpPr>
          <p:nvPr/>
        </p:nvSpPr>
        <p:spPr bwMode="auto">
          <a:xfrm>
            <a:off x="8743383" y="3603076"/>
            <a:ext cx="3476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9900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33" name="Text Box 20"/>
          <p:cNvSpPr txBox="1">
            <a:spLocks noChangeArrowheads="1"/>
          </p:cNvSpPr>
          <p:nvPr/>
        </p:nvSpPr>
        <p:spPr bwMode="auto">
          <a:xfrm>
            <a:off x="9688342" y="3644504"/>
            <a:ext cx="612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990000"/>
                </a:solidFill>
                <a:latin typeface="Times New Roman" panose="02020603050405020304" pitchFamily="18" charset="0"/>
              </a:rPr>
              <a:t>50</a:t>
            </a:r>
          </a:p>
        </p:txBody>
      </p:sp>
      <p:pic>
        <p:nvPicPr>
          <p:cNvPr id="34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697473">
            <a:off x="142460" y="5620034"/>
            <a:ext cx="1232340" cy="1207693"/>
          </a:xfrm>
          <a:prstGeom prst="rect">
            <a:avLst/>
          </a:prstGeom>
        </p:spPr>
      </p:pic>
      <p:pic>
        <p:nvPicPr>
          <p:cNvPr id="35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53163">
            <a:off x="10630059" y="9674"/>
            <a:ext cx="1419921" cy="1887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63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0" grpId="0"/>
      <p:bldP spid="21" grpId="0"/>
      <p:bldP spid="23" grpId="0"/>
      <p:bldP spid="24" grpId="0"/>
      <p:bldP spid="25" grpId="0"/>
      <p:bldP spid="26" grpId="0"/>
      <p:bldP spid="29" grpId="0"/>
      <p:bldP spid="30" grpId="0"/>
      <p:bldP spid="31" grpId="0"/>
      <p:bldP spid="32" grpId="0"/>
      <p:bldP spid="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105" y="-480785"/>
            <a:ext cx="8951410" cy="6865460"/>
          </a:xfrm>
          <a:prstGeom prst="rect">
            <a:avLst/>
          </a:prstGeom>
        </p:spPr>
      </p:pic>
      <p:sp>
        <p:nvSpPr>
          <p:cNvPr id="6" name="PA_文本框 11"/>
          <p:cNvSpPr txBox="1"/>
          <p:nvPr>
            <p:custDataLst>
              <p:tags r:id="rId1"/>
            </p:custDataLst>
          </p:nvPr>
        </p:nvSpPr>
        <p:spPr>
          <a:xfrm>
            <a:off x="2631028" y="3724948"/>
            <a:ext cx="7176059" cy="800207"/>
          </a:xfrm>
          <a:prstGeom prst="rect">
            <a:avLst/>
          </a:prstGeom>
          <a:noFill/>
        </p:spPr>
        <p:txBody>
          <a:bodyPr wrap="square" lIns="121908" tIns="60954" rIns="121908" bIns="60954" rtlCol="0">
            <a:spAutoFit/>
          </a:bodyPr>
          <a:lstStyle/>
          <a:p>
            <a:pPr algn="ctr"/>
            <a:r>
              <a:rPr lang="en-US" altLang="zh-CN" sz="4400">
                <a:solidFill>
                  <a:srgbClr val="2D2833"/>
                </a:solidFill>
                <a:latin typeface="UTM Ambrosia" panose="02040603050506020204" pitchFamily="18" charset="0"/>
                <a:cs typeface="微软雅黑"/>
              </a:rPr>
              <a:t>Trang 27;28</a:t>
            </a:r>
            <a:endParaRPr lang="zh-CN" altLang="en-US" sz="4400" dirty="0">
              <a:solidFill>
                <a:srgbClr val="2D2833"/>
              </a:solidFill>
              <a:latin typeface="UTM Ambrosia" panose="02040603050506020204" pitchFamily="18" charset="0"/>
              <a:cs typeface="微软雅黑"/>
            </a:endParaRPr>
          </a:p>
        </p:txBody>
      </p:sp>
      <p:sp>
        <p:nvSpPr>
          <p:cNvPr id="7" name="PA_文本框 15"/>
          <p:cNvSpPr txBox="1"/>
          <p:nvPr>
            <p:custDataLst>
              <p:tags r:id="rId2"/>
            </p:custDataLst>
          </p:nvPr>
        </p:nvSpPr>
        <p:spPr>
          <a:xfrm>
            <a:off x="1601674" y="2075239"/>
            <a:ext cx="9439898" cy="1477315"/>
          </a:xfrm>
          <a:prstGeom prst="rect">
            <a:avLst/>
          </a:prstGeom>
          <a:noFill/>
        </p:spPr>
        <p:txBody>
          <a:bodyPr wrap="square" lIns="121908" tIns="60954" rIns="121908" bIns="60954" rtlCol="0">
            <a:spAutoFit/>
          </a:bodyPr>
          <a:lstStyle/>
          <a:p>
            <a:pPr algn="ctr"/>
            <a:r>
              <a:rPr lang="en-US" altLang="zh-CN" sz="4400" b="1">
                <a:ln w="12700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UTM Alberta Heavy" panose="02040603050506020204" pitchFamily="18" charset="0"/>
              </a:rPr>
              <a:t>Mi-li-mét vuông.</a:t>
            </a:r>
          </a:p>
          <a:p>
            <a:pPr algn="ctr"/>
            <a:r>
              <a:rPr lang="en-US" altLang="zh-CN" sz="4400" b="1">
                <a:ln w="12700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UTM Alberta Heavy" panose="02040603050506020204" pitchFamily="18" charset="0"/>
              </a:rPr>
              <a:t>Bảng đơn vị đo diện tích</a:t>
            </a:r>
            <a:endParaRPr lang="zh-CN" altLang="en-US" sz="4400" b="1" dirty="0">
              <a:ln w="12700">
                <a:noFill/>
                <a:prstDash val="solid"/>
              </a:ln>
              <a:solidFill>
                <a:schemeClr val="tx2">
                  <a:lumMod val="75000"/>
                </a:schemeClr>
              </a:solidFill>
              <a:latin typeface="UTM Alberta Heavy" panose="0204060305050602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013" l="160" r="99840">
                        <a14:foregroundMark x1="51278" y1="81015" x2="51278" y2="81015"/>
                        <a14:foregroundMark x1="49201" y1="82119" x2="49201" y2="82119"/>
                        <a14:foregroundMark x1="46645" y1="82561" x2="46645" y2="82561"/>
                        <a14:foregroundMark x1="48722" y1="82561" x2="48722" y2="82561"/>
                        <a14:foregroundMark x1="52236" y1="83444" x2="52236" y2="83444"/>
                        <a14:foregroundMark x1="53195" y1="83444" x2="53195" y2="83444"/>
                        <a14:foregroundMark x1="53994" y1="82781" x2="53994" y2="82781"/>
                        <a14:foregroundMark x1="53195" y1="85430" x2="53195" y2="85430"/>
                        <a14:foregroundMark x1="50319" y1="85430" x2="50319" y2="85430"/>
                        <a14:foregroundMark x1="49521" y1="83223" x2="49521" y2="83223"/>
                        <a14:foregroundMark x1="47125" y1="83223" x2="47125" y2="83223"/>
                        <a14:foregroundMark x1="44888" y1="83444" x2="44888" y2="83444"/>
                        <a14:foregroundMark x1="46486" y1="84989" x2="46486" y2="84989"/>
                        <a14:foregroundMark x1="48562" y1="84989" x2="48562" y2="84989"/>
                        <a14:foregroundMark x1="48562" y1="84989" x2="48562" y2="84989"/>
                        <a14:foregroundMark x1="50319" y1="84327" x2="50319" y2="84327"/>
                        <a14:foregroundMark x1="50799" y1="84327" x2="50799" y2="84327"/>
                        <a14:foregroundMark x1="43930" y1="83444" x2="43930" y2="83444"/>
                        <a14:foregroundMark x1="42652" y1="83223" x2="42652" y2="83223"/>
                        <a14:foregroundMark x1="44249" y1="81898" x2="44249" y2="81898"/>
                        <a14:foregroundMark x1="44728" y1="81015" x2="44728" y2="81015"/>
                        <a14:foregroundMark x1="45527" y1="80574" x2="45527" y2="80574"/>
                        <a14:foregroundMark x1="47444" y1="80574" x2="47444" y2="80574"/>
                        <a14:foregroundMark x1="47604" y1="80574" x2="47604" y2="80574"/>
                        <a14:foregroundMark x1="49042" y1="79912" x2="49042" y2="79912"/>
                        <a14:foregroundMark x1="44888" y1="85651" x2="44888" y2="85651"/>
                        <a14:foregroundMark x1="46965" y1="85651" x2="46965" y2="85651"/>
                        <a14:foregroundMark x1="48243" y1="84989" x2="48243" y2="84989"/>
                        <a14:foregroundMark x1="50799" y1="84768" x2="50799" y2="84768"/>
                        <a14:foregroundMark x1="51757" y1="85872" x2="51757" y2="85872"/>
                        <a14:foregroundMark x1="49201" y1="85872" x2="49201" y2="85872"/>
                        <a14:foregroundMark x1="50000" y1="86534" x2="50000" y2="86534"/>
                        <a14:foregroundMark x1="50000" y1="90728" x2="50000" y2="90728"/>
                        <a14:foregroundMark x1="51278" y1="89404" x2="51278" y2="89404"/>
                        <a14:foregroundMark x1="51917" y1="91611" x2="51917" y2="91611"/>
                        <a14:foregroundMark x1="51278" y1="95806" x2="51278" y2="95806"/>
                        <a14:foregroundMark x1="50639" y1="95364" x2="50639" y2="95364"/>
                        <a14:foregroundMark x1="49681" y1="95143" x2="49681" y2="95143"/>
                        <a14:foregroundMark x1="48722" y1="93157" x2="48722" y2="93157"/>
                        <a14:foregroundMark x1="48722" y1="92053" x2="48722" y2="92053"/>
                        <a14:foregroundMark x1="48722" y1="90508" x2="48722" y2="90508"/>
                        <a14:foregroundMark x1="48722" y1="89183" x2="48722" y2="89183"/>
                        <a14:foregroundMark x1="48722" y1="88742" x2="48722" y2="88742"/>
                        <a14:foregroundMark x1="48722" y1="87638" x2="48722" y2="87638"/>
                        <a14:foregroundMark x1="50319" y1="87638" x2="50319" y2="87638"/>
                        <a14:foregroundMark x1="51278" y1="87196" x2="51278" y2="87196"/>
                        <a14:foregroundMark x1="51597" y1="87196" x2="51597" y2="87196"/>
                        <a14:foregroundMark x1="53195" y1="87196" x2="53195" y2="87196"/>
                        <a14:foregroundMark x1="53195" y1="87196" x2="53195" y2="87196"/>
                        <a14:foregroundMark x1="53355" y1="90728" x2="53355" y2="90728"/>
                        <a14:foregroundMark x1="53355" y1="91611" x2="53355" y2="91611"/>
                        <a14:foregroundMark x1="25879" y1="80574" x2="25879" y2="80574"/>
                        <a14:foregroundMark x1="25240" y1="80574" x2="25240" y2="80574"/>
                        <a14:foregroundMark x1="23323" y1="79912" x2="23323" y2="79912"/>
                        <a14:foregroundMark x1="23323" y1="79912" x2="23323" y2="79912"/>
                        <a14:foregroundMark x1="26518" y1="82561" x2="26518" y2="82561"/>
                        <a14:foregroundMark x1="26518" y1="82561" x2="26518" y2="82561"/>
                        <a14:foregroundMark x1="26997" y1="81898" x2="27955" y2="80574"/>
                        <a14:foregroundMark x1="24920" y1="81898" x2="24920" y2="81898"/>
                        <a14:foregroundMark x1="23802" y1="81898" x2="23802" y2="81898"/>
                        <a14:foregroundMark x1="22843" y1="79249" x2="22843" y2="79249"/>
                        <a14:foregroundMark x1="22524" y1="78808" x2="22524" y2="78808"/>
                        <a14:foregroundMark x1="24920" y1="76600" x2="24920" y2="76600"/>
                        <a14:foregroundMark x1="27476" y1="76159" x2="27476" y2="76159"/>
                        <a14:foregroundMark x1="29073" y1="75497" x2="29073" y2="75497"/>
                        <a14:foregroundMark x1="30671" y1="73731" x2="30671" y2="73731"/>
                        <a14:foregroundMark x1="47125" y1="34216" x2="47125" y2="34216"/>
                        <a14:foregroundMark x1="48243" y1="32450" x2="48243" y2="32450"/>
                        <a14:foregroundMark x1="54792" y1="84768" x2="54792" y2="84768"/>
                        <a14:foregroundMark x1="54792" y1="83664" x2="54792" y2="836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0687" flipH="1">
            <a:off x="518676" y="1924950"/>
            <a:ext cx="2838403" cy="2053988"/>
          </a:xfrm>
          <a:prstGeom prst="rect">
            <a:avLst/>
          </a:prstGeom>
        </p:spPr>
      </p:pic>
      <p:pic>
        <p:nvPicPr>
          <p:cNvPr id="13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9891145" y="4824021"/>
            <a:ext cx="2300855" cy="2115303"/>
          </a:xfrm>
          <a:prstGeom prst="rect">
            <a:avLst/>
          </a:prstGeom>
        </p:spPr>
      </p:pic>
      <p:pic>
        <p:nvPicPr>
          <p:cNvPr id="14" name="Picture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9020150" y="5335943"/>
            <a:ext cx="1150927" cy="151219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91105">
            <a:off x="1399104" y="3993569"/>
            <a:ext cx="3260517" cy="3260517"/>
          </a:xfrm>
          <a:prstGeom prst="rect">
            <a:avLst/>
          </a:prstGeom>
        </p:spPr>
      </p:pic>
      <p:pic>
        <p:nvPicPr>
          <p:cNvPr id="11" name="Picture 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7840615">
            <a:off x="85179" y="275923"/>
            <a:ext cx="2348424" cy="768575"/>
          </a:xfrm>
          <a:prstGeom prst="rect">
            <a:avLst/>
          </a:prstGeom>
        </p:spPr>
      </p:pic>
      <p:pic>
        <p:nvPicPr>
          <p:cNvPr id="12" name="Picture 1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0698551" y="288993"/>
            <a:ext cx="1061203" cy="1061203"/>
          </a:xfrm>
          <a:prstGeom prst="rect">
            <a:avLst/>
          </a:prstGeom>
        </p:spPr>
      </p:pic>
      <p:pic>
        <p:nvPicPr>
          <p:cNvPr id="10" name="Picture 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1697473">
            <a:off x="10224907" y="657147"/>
            <a:ext cx="1232340" cy="120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328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8" fill="hold" grpId="0" nodeType="afterEffect" p14:presetBounceEnd="2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6667">
                                          <p:cBhvr additive="base">
                                            <p:cTn id="11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6667">
                                          <p:cBhvr additive="base">
                                            <p:cTn id="12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50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375E-6 -0.03379 L 0.33086 -0.03379 C 0.47917 -0.03379 0.66224 0.07616 0.66224 0.16621 L 0.66224 0.36621 " pathEditMode="relative" rAng="0" ptsTypes="AAAA">
                                          <p:cBhvr>
                                            <p:cTn id="22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3112" y="2000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4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5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8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3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9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5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8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1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50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375E-6 -0.03379 L 0.33086 -0.03379 C 0.47917 -0.03379 0.66224 0.07616 0.66224 0.16621 L 0.66224 0.36621 " pathEditMode="relative" rAng="0" ptsTypes="AAAA">
                                          <p:cBhvr>
                                            <p:cTn id="22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3112" y="2000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4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5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8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3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9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5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8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1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7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105" y="-480785"/>
            <a:ext cx="8951410" cy="6865460"/>
          </a:xfrm>
          <a:prstGeom prst="rect">
            <a:avLst/>
          </a:prstGeom>
        </p:spPr>
      </p:pic>
      <p:sp>
        <p:nvSpPr>
          <p:cNvPr id="7" name="PA_文本框 15"/>
          <p:cNvSpPr txBox="1"/>
          <p:nvPr>
            <p:custDataLst>
              <p:tags r:id="rId1"/>
            </p:custDataLst>
          </p:nvPr>
        </p:nvSpPr>
        <p:spPr>
          <a:xfrm>
            <a:off x="1601674" y="2602668"/>
            <a:ext cx="9439898" cy="800207"/>
          </a:xfrm>
          <a:prstGeom prst="rect">
            <a:avLst/>
          </a:prstGeom>
          <a:noFill/>
        </p:spPr>
        <p:txBody>
          <a:bodyPr wrap="square" lIns="121908" tIns="60954" rIns="121908" bIns="60954" rtlCol="0">
            <a:spAutoFit/>
          </a:bodyPr>
          <a:lstStyle/>
          <a:p>
            <a:pPr algn="ctr"/>
            <a:r>
              <a:rPr lang="en-US" altLang="zh-CN" sz="4400" b="1">
                <a:ln w="12700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UTM Alberta Heavy" panose="02040603050506020204" pitchFamily="18" charset="0"/>
              </a:rPr>
              <a:t>Chúc các em học tốt</a:t>
            </a:r>
            <a:endParaRPr lang="zh-CN" altLang="en-US" sz="4400" b="1" dirty="0">
              <a:ln w="12700">
                <a:noFill/>
                <a:prstDash val="solid"/>
              </a:ln>
              <a:solidFill>
                <a:schemeClr val="tx2">
                  <a:lumMod val="75000"/>
                </a:schemeClr>
              </a:solidFill>
              <a:latin typeface="UTM Alberta Heavy" panose="02040603050506020204" pitchFamily="18" charset="0"/>
            </a:endParaRPr>
          </a:p>
        </p:txBody>
      </p:sp>
      <p:pic>
        <p:nvPicPr>
          <p:cNvPr id="13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891145" y="4824021"/>
            <a:ext cx="2300855" cy="2115303"/>
          </a:xfrm>
          <a:prstGeom prst="rect">
            <a:avLst/>
          </a:prstGeom>
        </p:spPr>
      </p:pic>
      <p:pic>
        <p:nvPicPr>
          <p:cNvPr id="14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020150" y="5335943"/>
            <a:ext cx="1150927" cy="151219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91105">
            <a:off x="1399104" y="3993569"/>
            <a:ext cx="3260517" cy="3260517"/>
          </a:xfrm>
          <a:prstGeom prst="rect">
            <a:avLst/>
          </a:prstGeom>
        </p:spPr>
      </p:pic>
      <p:pic>
        <p:nvPicPr>
          <p:cNvPr id="11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7840615">
            <a:off x="85179" y="275923"/>
            <a:ext cx="2348424" cy="768575"/>
          </a:xfrm>
          <a:prstGeom prst="rect">
            <a:avLst/>
          </a:prstGeom>
        </p:spPr>
      </p:pic>
      <p:pic>
        <p:nvPicPr>
          <p:cNvPr id="12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0698551" y="288993"/>
            <a:ext cx="1061203" cy="1061203"/>
          </a:xfrm>
          <a:prstGeom prst="rect">
            <a:avLst/>
          </a:prstGeom>
        </p:spPr>
      </p:pic>
      <p:pic>
        <p:nvPicPr>
          <p:cNvPr id="10" name="Picture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1697473">
            <a:off x="10224907" y="657147"/>
            <a:ext cx="1232340" cy="120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869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8" fill="hold" grpId="0" nodeType="afterEffect" p14:presetBounceEnd="2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6667">
                                          <p:cBhvr additive="base">
                                            <p:cTn id="11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6667">
                                          <p:cBhvr additive="base">
                                            <p:cTn id="12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4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9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1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4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4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9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1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4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2304665" y="1"/>
            <a:ext cx="2862426" cy="185609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6" name="流程图: 库存数据 5"/>
          <p:cNvSpPr/>
          <p:nvPr/>
        </p:nvSpPr>
        <p:spPr>
          <a:xfrm flipH="1">
            <a:off x="4347592" y="20279"/>
            <a:ext cx="5833823" cy="1856095"/>
          </a:xfrm>
          <a:prstGeom prst="flowChartOnlineStorag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cxnSp>
        <p:nvCxnSpPr>
          <p:cNvPr id="8" name="直接连接符 7"/>
          <p:cNvCxnSpPr/>
          <p:nvPr/>
        </p:nvCxnSpPr>
        <p:spPr>
          <a:xfrm>
            <a:off x="5655872" y="1139393"/>
            <a:ext cx="4017573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11"/>
          <p:cNvSpPr txBox="1"/>
          <p:nvPr/>
        </p:nvSpPr>
        <p:spPr>
          <a:xfrm>
            <a:off x="2356159" y="439714"/>
            <a:ext cx="3299713" cy="699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US" altLang="zh-CN" sz="36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ircona" panose="02040603050506020204" pitchFamily="18" charset="0"/>
                <a:ea typeface="微软雅黑" pitchFamily="34" charset="-122"/>
              </a:rPr>
              <a:t>Khởi động</a:t>
            </a:r>
            <a:endParaRPr lang="zh-CN" alt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ircona" panose="02040603050506020204" pitchFamily="18" charset="0"/>
              <a:ea typeface="微软雅黑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83646" y="545064"/>
            <a:ext cx="36303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 màn bí ẩn</a:t>
            </a:r>
          </a:p>
        </p:txBody>
      </p:sp>
      <p:pic>
        <p:nvPicPr>
          <p:cNvPr id="14" name="Content Placeholder 3" descr="0352.jpg_wh86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7851" y="1994829"/>
            <a:ext cx="4072971" cy="34748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6062576" y="1952629"/>
            <a:ext cx="2157807" cy="3514497"/>
          </a:xfrm>
          <a:prstGeom prst="rect">
            <a:avLst/>
          </a:prstGeom>
          <a:solidFill>
            <a:schemeClr val="accent3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hlinkClick r:id="rId5" action="ppaction://hlinksldjump"/>
          </p:cNvPr>
          <p:cNvSpPr/>
          <p:nvPr/>
        </p:nvSpPr>
        <p:spPr>
          <a:xfrm>
            <a:off x="3903259" y="1967533"/>
            <a:ext cx="2157807" cy="3499593"/>
          </a:xfrm>
          <a:prstGeom prst="rect">
            <a:avLst/>
          </a:prstGeom>
          <a:solidFill>
            <a:schemeClr val="accent3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5" name="Frame 1544"/>
          <p:cNvSpPr/>
          <p:nvPr/>
        </p:nvSpPr>
        <p:spPr>
          <a:xfrm>
            <a:off x="2080852" y="5543381"/>
            <a:ext cx="8100563" cy="1290612"/>
          </a:xfrm>
          <a:prstGeom prst="fram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con ch</a:t>
            </a:r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vi-VN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 điện tử, mạch điện tử có diện tích khoảng 6 mi-li-mét vuông</a:t>
            </a:r>
          </a:p>
        </p:txBody>
      </p:sp>
      <p:sp>
        <p:nvSpPr>
          <p:cNvPr id="1546" name="Right Arrow 1545">
            <a:hlinkClick r:id="rId6" action="ppaction://hlinksldjump"/>
          </p:cNvPr>
          <p:cNvSpPr/>
          <p:nvPr/>
        </p:nvSpPr>
        <p:spPr>
          <a:xfrm>
            <a:off x="11095630" y="6188687"/>
            <a:ext cx="941695" cy="6453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677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37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1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/>
      <p:bldP spid="3" grpId="0"/>
      <p:bldP spid="15" grpId="0" animBg="1"/>
      <p:bldP spid="4" grpId="0" animBg="1"/>
      <p:bldP spid="1545" grpId="1" animBg="1"/>
      <p:bldP spid="1545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2108" y="4282095"/>
            <a:ext cx="2913016" cy="2913016"/>
          </a:xfrm>
          <a:prstGeom prst="rect">
            <a:avLst/>
          </a:prstGeom>
        </p:spPr>
      </p:pic>
      <p:sp>
        <p:nvSpPr>
          <p:cNvPr id="4" name="Text Box 46"/>
          <p:cNvSpPr txBox="1">
            <a:spLocks noChangeArrowheads="1"/>
          </p:cNvSpPr>
          <p:nvPr/>
        </p:nvSpPr>
        <p:spPr bwMode="auto">
          <a:xfrm>
            <a:off x="3569323" y="3562181"/>
            <a:ext cx="533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50hm</a:t>
            </a:r>
            <a:r>
              <a:rPr lang="en-US" altLang="en-US" sz="40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=………dam</a:t>
            </a:r>
            <a:r>
              <a:rPr lang="en-US" altLang="en-US" sz="40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53"/>
          <p:cNvSpPr txBox="1">
            <a:spLocks noChangeArrowheads="1"/>
          </p:cNvSpPr>
          <p:nvPr/>
        </p:nvSpPr>
        <p:spPr bwMode="auto">
          <a:xfrm>
            <a:off x="5477126" y="3546181"/>
            <a:ext cx="145803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5000</a:t>
            </a:r>
          </a:p>
        </p:txBody>
      </p:sp>
      <p:sp>
        <p:nvSpPr>
          <p:cNvPr id="6" name="Text Box 43"/>
          <p:cNvSpPr txBox="1">
            <a:spLocks noChangeArrowheads="1"/>
          </p:cNvSpPr>
          <p:nvPr/>
        </p:nvSpPr>
        <p:spPr bwMode="auto">
          <a:xfrm>
            <a:off x="3539144" y="2669202"/>
            <a:ext cx="4343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4dam</a:t>
            </a:r>
            <a:r>
              <a:rPr lang="en-US" altLang="en-US" sz="40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=……</a:t>
            </a:r>
            <a:r>
              <a:rPr lang="vi-VN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40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49"/>
          <p:cNvSpPr txBox="1">
            <a:spLocks noChangeArrowheads="1"/>
          </p:cNvSpPr>
          <p:nvPr/>
        </p:nvSpPr>
        <p:spPr bwMode="auto">
          <a:xfrm>
            <a:off x="4975288" y="2669202"/>
            <a:ext cx="220080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44495" y="1419368"/>
            <a:ext cx="7846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B386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Viết số thích hợp vào chỗ chấm:</a:t>
            </a:r>
          </a:p>
        </p:txBody>
      </p:sp>
      <p:pic>
        <p:nvPicPr>
          <p:cNvPr id="412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752723">
            <a:off x="1402343" y="4814944"/>
            <a:ext cx="1452256" cy="1908109"/>
          </a:xfrm>
          <a:prstGeom prst="rect">
            <a:avLst/>
          </a:prstGeom>
        </p:spPr>
      </p:pic>
      <p:pic>
        <p:nvPicPr>
          <p:cNvPr id="414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852230" y="0"/>
            <a:ext cx="1192266" cy="1289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341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428" y="4040573"/>
            <a:ext cx="2913016" cy="2913016"/>
          </a:xfrm>
          <a:prstGeom prst="rect">
            <a:avLst/>
          </a:prstGeom>
        </p:spPr>
      </p:pic>
      <p:pic>
        <p:nvPicPr>
          <p:cNvPr id="15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752723">
            <a:off x="1870614" y="5338706"/>
            <a:ext cx="1079953" cy="1418943"/>
          </a:xfrm>
          <a:prstGeom prst="rect">
            <a:avLst/>
          </a:prstGeom>
        </p:spPr>
      </p:pic>
      <p:pic>
        <p:nvPicPr>
          <p:cNvPr id="16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729400" y="136477"/>
            <a:ext cx="1390960" cy="1503849"/>
          </a:xfrm>
          <a:prstGeom prst="rect">
            <a:avLst/>
          </a:prstGeom>
        </p:spPr>
      </p:pic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1842447" y="1721419"/>
            <a:ext cx="9205415" cy="707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5" tIns="45718" rIns="91435" bIns="45718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GB" altLang="en-US" sz="4000" b="1">
                <a:solidFill>
                  <a:srgbClr val="B386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Nêu tên các đơn vị đo diện tích đã học?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124074" y="2819438"/>
                <a:ext cx="820728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800" b="0" i="0" smtClean="0">
                              <a:latin typeface="Cambria Math" panose="02040503050406030204" pitchFamily="18" charset="0"/>
                            </a:rPr>
                            <m:t>km</m:t>
                          </m:r>
                        </m:e>
                        <m:sup>
                          <m:r>
                            <a:rPr lang="en-US" sz="48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800" b="0" i="0" smtClean="0"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sz="4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800" b="0" i="0" smtClean="0">
                              <a:latin typeface="Cambria Math" panose="02040503050406030204" pitchFamily="18" charset="0"/>
                            </a:rPr>
                            <m:t>hm</m:t>
                          </m:r>
                        </m:e>
                        <m:sup>
                          <m:r>
                            <a:rPr lang="en-US" sz="48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800" b="0" i="0" smtClean="0"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sz="4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800" b="0" i="0" smtClean="0">
                              <a:latin typeface="Cambria Math" panose="02040503050406030204" pitchFamily="18" charset="0"/>
                            </a:rPr>
                            <m:t>dam</m:t>
                          </m:r>
                        </m:e>
                        <m:sup>
                          <m:r>
                            <a:rPr lang="en-US" sz="48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800" b="0" i="0" smtClean="0"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sz="4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800" b="0" i="0" smtClean="0"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  <m:sup>
                          <m:r>
                            <a:rPr lang="en-US" sz="48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800" b="0" i="0" smtClean="0"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sz="4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800" b="0" i="0" smtClean="0">
                              <a:latin typeface="Cambria Math" panose="02040503050406030204" pitchFamily="18" charset="0"/>
                            </a:rPr>
                            <m:t>dm</m:t>
                          </m:r>
                        </m:e>
                        <m:sup>
                          <m:r>
                            <a:rPr lang="en-US" sz="48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800" b="0" i="0" smtClean="0"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sz="4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800" b="0" i="0" smtClean="0">
                              <a:latin typeface="Cambria Math" panose="02040503050406030204" pitchFamily="18" charset="0"/>
                            </a:rPr>
                            <m:t>cm</m:t>
                          </m:r>
                        </m:e>
                        <m:sup>
                          <m:r>
                            <a:rPr lang="en-US" sz="48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480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4074" y="2819438"/>
                <a:ext cx="8207282" cy="83099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0430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105" y="-480785"/>
            <a:ext cx="8951410" cy="6865460"/>
          </a:xfrm>
          <a:prstGeom prst="rect">
            <a:avLst/>
          </a:prstGeom>
        </p:spPr>
      </p:pic>
      <p:sp>
        <p:nvSpPr>
          <p:cNvPr id="6" name="PA_文本框 11"/>
          <p:cNvSpPr txBox="1"/>
          <p:nvPr>
            <p:custDataLst>
              <p:tags r:id="rId1"/>
            </p:custDataLst>
          </p:nvPr>
        </p:nvSpPr>
        <p:spPr>
          <a:xfrm>
            <a:off x="2631028" y="3724948"/>
            <a:ext cx="7176059" cy="800207"/>
          </a:xfrm>
          <a:prstGeom prst="rect">
            <a:avLst/>
          </a:prstGeom>
          <a:noFill/>
        </p:spPr>
        <p:txBody>
          <a:bodyPr wrap="square" lIns="121908" tIns="60954" rIns="121908" bIns="60954" rtlCol="0">
            <a:spAutoFit/>
          </a:bodyPr>
          <a:lstStyle/>
          <a:p>
            <a:pPr algn="ctr"/>
            <a:r>
              <a:rPr lang="en-US" altLang="zh-CN" sz="4400">
                <a:solidFill>
                  <a:srgbClr val="2D2833"/>
                </a:solidFill>
                <a:latin typeface="UTM Ambrosia" panose="02040603050506020204" pitchFamily="18" charset="0"/>
                <a:cs typeface="微软雅黑"/>
              </a:rPr>
              <a:t>Trang 27;28</a:t>
            </a:r>
            <a:endParaRPr lang="zh-CN" altLang="en-US" sz="4400" dirty="0">
              <a:solidFill>
                <a:srgbClr val="2D2833"/>
              </a:solidFill>
              <a:latin typeface="UTM Ambrosia" panose="02040603050506020204" pitchFamily="18" charset="0"/>
              <a:cs typeface="微软雅黑"/>
            </a:endParaRPr>
          </a:p>
        </p:txBody>
      </p:sp>
      <p:sp>
        <p:nvSpPr>
          <p:cNvPr id="7" name="PA_文本框 15"/>
          <p:cNvSpPr txBox="1"/>
          <p:nvPr>
            <p:custDataLst>
              <p:tags r:id="rId2"/>
            </p:custDataLst>
          </p:nvPr>
        </p:nvSpPr>
        <p:spPr>
          <a:xfrm>
            <a:off x="1601674" y="2075239"/>
            <a:ext cx="9439898" cy="1477315"/>
          </a:xfrm>
          <a:prstGeom prst="rect">
            <a:avLst/>
          </a:prstGeom>
          <a:noFill/>
        </p:spPr>
        <p:txBody>
          <a:bodyPr wrap="square" lIns="121908" tIns="60954" rIns="121908" bIns="60954" rtlCol="0">
            <a:spAutoFit/>
          </a:bodyPr>
          <a:lstStyle/>
          <a:p>
            <a:pPr algn="ctr"/>
            <a:r>
              <a:rPr lang="en-US" altLang="zh-CN" sz="4400" b="1">
                <a:ln w="12700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UTM Alberta Heavy" panose="02040603050506020204" pitchFamily="18" charset="0"/>
              </a:rPr>
              <a:t>Mi-li-mét vuông.</a:t>
            </a:r>
          </a:p>
          <a:p>
            <a:pPr algn="ctr"/>
            <a:r>
              <a:rPr lang="en-US" altLang="zh-CN" sz="4400" b="1">
                <a:ln w="12700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UTM Alberta Heavy" panose="02040603050506020204" pitchFamily="18" charset="0"/>
              </a:rPr>
              <a:t>Bảng đơn vị đo diện tích</a:t>
            </a:r>
            <a:endParaRPr lang="zh-CN" altLang="en-US" sz="4400" b="1" dirty="0">
              <a:ln w="12700">
                <a:noFill/>
                <a:prstDash val="solid"/>
              </a:ln>
              <a:solidFill>
                <a:schemeClr val="tx2">
                  <a:lumMod val="75000"/>
                </a:schemeClr>
              </a:solidFill>
              <a:latin typeface="UTM Alberta Heavy" panose="0204060305050602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013" l="160" r="99840">
                        <a14:foregroundMark x1="51278" y1="81015" x2="51278" y2="81015"/>
                        <a14:foregroundMark x1="49201" y1="82119" x2="49201" y2="82119"/>
                        <a14:foregroundMark x1="46645" y1="82561" x2="46645" y2="82561"/>
                        <a14:foregroundMark x1="48722" y1="82561" x2="48722" y2="82561"/>
                        <a14:foregroundMark x1="52236" y1="83444" x2="52236" y2="83444"/>
                        <a14:foregroundMark x1="53195" y1="83444" x2="53195" y2="83444"/>
                        <a14:foregroundMark x1="53994" y1="82781" x2="53994" y2="82781"/>
                        <a14:foregroundMark x1="53195" y1="85430" x2="53195" y2="85430"/>
                        <a14:foregroundMark x1="50319" y1="85430" x2="50319" y2="85430"/>
                        <a14:foregroundMark x1="49521" y1="83223" x2="49521" y2="83223"/>
                        <a14:foregroundMark x1="47125" y1="83223" x2="47125" y2="83223"/>
                        <a14:foregroundMark x1="44888" y1="83444" x2="44888" y2="83444"/>
                        <a14:foregroundMark x1="46486" y1="84989" x2="46486" y2="84989"/>
                        <a14:foregroundMark x1="48562" y1="84989" x2="48562" y2="84989"/>
                        <a14:foregroundMark x1="48562" y1="84989" x2="48562" y2="84989"/>
                        <a14:foregroundMark x1="50319" y1="84327" x2="50319" y2="84327"/>
                        <a14:foregroundMark x1="50799" y1="84327" x2="50799" y2="84327"/>
                        <a14:foregroundMark x1="43930" y1="83444" x2="43930" y2="83444"/>
                        <a14:foregroundMark x1="42652" y1="83223" x2="42652" y2="83223"/>
                        <a14:foregroundMark x1="44249" y1="81898" x2="44249" y2="81898"/>
                        <a14:foregroundMark x1="44728" y1="81015" x2="44728" y2="81015"/>
                        <a14:foregroundMark x1="45527" y1="80574" x2="45527" y2="80574"/>
                        <a14:foregroundMark x1="47444" y1="80574" x2="47444" y2="80574"/>
                        <a14:foregroundMark x1="47604" y1="80574" x2="47604" y2="80574"/>
                        <a14:foregroundMark x1="49042" y1="79912" x2="49042" y2="79912"/>
                        <a14:foregroundMark x1="44888" y1="85651" x2="44888" y2="85651"/>
                        <a14:foregroundMark x1="46965" y1="85651" x2="46965" y2="85651"/>
                        <a14:foregroundMark x1="48243" y1="84989" x2="48243" y2="84989"/>
                        <a14:foregroundMark x1="50799" y1="84768" x2="50799" y2="84768"/>
                        <a14:foregroundMark x1="51757" y1="85872" x2="51757" y2="85872"/>
                        <a14:foregroundMark x1="49201" y1="85872" x2="49201" y2="85872"/>
                        <a14:foregroundMark x1="50000" y1="86534" x2="50000" y2="86534"/>
                        <a14:foregroundMark x1="50000" y1="90728" x2="50000" y2="90728"/>
                        <a14:foregroundMark x1="51278" y1="89404" x2="51278" y2="89404"/>
                        <a14:foregroundMark x1="51917" y1="91611" x2="51917" y2="91611"/>
                        <a14:foregroundMark x1="51278" y1="95806" x2="51278" y2="95806"/>
                        <a14:foregroundMark x1="50639" y1="95364" x2="50639" y2="95364"/>
                        <a14:foregroundMark x1="49681" y1="95143" x2="49681" y2="95143"/>
                        <a14:foregroundMark x1="48722" y1="93157" x2="48722" y2="93157"/>
                        <a14:foregroundMark x1="48722" y1="92053" x2="48722" y2="92053"/>
                        <a14:foregroundMark x1="48722" y1="90508" x2="48722" y2="90508"/>
                        <a14:foregroundMark x1="48722" y1="89183" x2="48722" y2="89183"/>
                        <a14:foregroundMark x1="48722" y1="88742" x2="48722" y2="88742"/>
                        <a14:foregroundMark x1="48722" y1="87638" x2="48722" y2="87638"/>
                        <a14:foregroundMark x1="50319" y1="87638" x2="50319" y2="87638"/>
                        <a14:foregroundMark x1="51278" y1="87196" x2="51278" y2="87196"/>
                        <a14:foregroundMark x1="51597" y1="87196" x2="51597" y2="87196"/>
                        <a14:foregroundMark x1="53195" y1="87196" x2="53195" y2="87196"/>
                        <a14:foregroundMark x1="53195" y1="87196" x2="53195" y2="87196"/>
                        <a14:foregroundMark x1="53355" y1="90728" x2="53355" y2="90728"/>
                        <a14:foregroundMark x1="53355" y1="91611" x2="53355" y2="91611"/>
                        <a14:foregroundMark x1="25879" y1="80574" x2="25879" y2="80574"/>
                        <a14:foregroundMark x1="25240" y1="80574" x2="25240" y2="80574"/>
                        <a14:foregroundMark x1="23323" y1="79912" x2="23323" y2="79912"/>
                        <a14:foregroundMark x1="23323" y1="79912" x2="23323" y2="79912"/>
                        <a14:foregroundMark x1="26518" y1="82561" x2="26518" y2="82561"/>
                        <a14:foregroundMark x1="26518" y1="82561" x2="26518" y2="82561"/>
                        <a14:foregroundMark x1="26997" y1="81898" x2="27955" y2="80574"/>
                        <a14:foregroundMark x1="24920" y1="81898" x2="24920" y2="81898"/>
                        <a14:foregroundMark x1="23802" y1="81898" x2="23802" y2="81898"/>
                        <a14:foregroundMark x1="22843" y1="79249" x2="22843" y2="79249"/>
                        <a14:foregroundMark x1="22524" y1="78808" x2="22524" y2="78808"/>
                        <a14:foregroundMark x1="24920" y1="76600" x2="24920" y2="76600"/>
                        <a14:foregroundMark x1="27476" y1="76159" x2="27476" y2="76159"/>
                        <a14:foregroundMark x1="29073" y1="75497" x2="29073" y2="75497"/>
                        <a14:foregroundMark x1="30671" y1="73731" x2="30671" y2="73731"/>
                        <a14:foregroundMark x1="47125" y1="34216" x2="47125" y2="34216"/>
                        <a14:foregroundMark x1="48243" y1="32450" x2="48243" y2="32450"/>
                        <a14:foregroundMark x1="54792" y1="84768" x2="54792" y2="84768"/>
                        <a14:foregroundMark x1="54792" y1="83664" x2="54792" y2="836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0687" flipH="1">
            <a:off x="518676" y="1924950"/>
            <a:ext cx="2838403" cy="2053988"/>
          </a:xfrm>
          <a:prstGeom prst="rect">
            <a:avLst/>
          </a:prstGeom>
        </p:spPr>
      </p:pic>
      <p:pic>
        <p:nvPicPr>
          <p:cNvPr id="13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9891145" y="4824021"/>
            <a:ext cx="2300855" cy="2115303"/>
          </a:xfrm>
          <a:prstGeom prst="rect">
            <a:avLst/>
          </a:prstGeom>
        </p:spPr>
      </p:pic>
      <p:pic>
        <p:nvPicPr>
          <p:cNvPr id="14" name="Picture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9020150" y="5335943"/>
            <a:ext cx="1150927" cy="151219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91105">
            <a:off x="1399104" y="3993569"/>
            <a:ext cx="3260517" cy="3260517"/>
          </a:xfrm>
          <a:prstGeom prst="rect">
            <a:avLst/>
          </a:prstGeom>
        </p:spPr>
      </p:pic>
      <p:pic>
        <p:nvPicPr>
          <p:cNvPr id="11" name="Picture 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7840615">
            <a:off x="85179" y="275923"/>
            <a:ext cx="2348424" cy="768575"/>
          </a:xfrm>
          <a:prstGeom prst="rect">
            <a:avLst/>
          </a:prstGeom>
        </p:spPr>
      </p:pic>
      <p:pic>
        <p:nvPicPr>
          <p:cNvPr id="12" name="Picture 1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0698551" y="288993"/>
            <a:ext cx="1061203" cy="1061203"/>
          </a:xfrm>
          <a:prstGeom prst="rect">
            <a:avLst/>
          </a:prstGeom>
        </p:spPr>
      </p:pic>
      <p:pic>
        <p:nvPicPr>
          <p:cNvPr id="10" name="Picture 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1697473">
            <a:off x="10224907" y="657147"/>
            <a:ext cx="1232340" cy="120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05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8" fill="hold" grpId="0" nodeType="afterEffect" p14:presetBounceEnd="2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6667">
                                          <p:cBhvr additive="base">
                                            <p:cTn id="11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6667">
                                          <p:cBhvr additive="base">
                                            <p:cTn id="12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50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375E-6 -0.03379 L 0.33086 -0.03379 C 0.47917 -0.03379 0.66224 0.07616 0.66224 0.16621 L 0.66224 0.36621 " pathEditMode="relative" rAng="0" ptsTypes="AAAA">
                                          <p:cBhvr>
                                            <p:cTn id="22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3112" y="2000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4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5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8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3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9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5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8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1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50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375E-6 -0.03379 L 0.33086 -0.03379 C 0.47917 -0.03379 0.66224 0.07616 0.66224 0.16621 L 0.66224 0.36621 " pathEditMode="relative" rAng="0" ptsTypes="AAAA">
                                          <p:cBhvr>
                                            <p:cTn id="22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3112" y="2000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4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5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8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3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9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5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8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1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7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s 16"/>
          <p:cNvSpPr/>
          <p:nvPr/>
        </p:nvSpPr>
        <p:spPr>
          <a:xfrm>
            <a:off x="1850689" y="2034466"/>
            <a:ext cx="2340000" cy="2340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Brace 3"/>
          <p:cNvSpPr/>
          <p:nvPr/>
        </p:nvSpPr>
        <p:spPr>
          <a:xfrm rot="5400000">
            <a:off x="2841619" y="3448975"/>
            <a:ext cx="358140" cy="2340000"/>
          </a:xfrm>
          <a:prstGeom prst="rightBrace">
            <a:avLst/>
          </a:prstGeom>
          <a:noFill/>
          <a:ln w="317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18"/>
          <p:cNvSpPr txBox="1">
            <a:spLocks/>
          </p:cNvSpPr>
          <p:nvPr/>
        </p:nvSpPr>
        <p:spPr>
          <a:xfrm>
            <a:off x="2459903" y="4941555"/>
            <a:ext cx="1173480" cy="75819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vi-VN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1mm</a:t>
            </a:r>
          </a:p>
        </p:txBody>
      </p:sp>
      <p:sp>
        <p:nvSpPr>
          <p:cNvPr id="6" name="Subtitle 18"/>
          <p:cNvSpPr>
            <a:spLocks noGrp="1"/>
          </p:cNvSpPr>
          <p:nvPr/>
        </p:nvSpPr>
        <p:spPr>
          <a:xfrm>
            <a:off x="2133753" y="2795717"/>
            <a:ext cx="1710055" cy="431800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altLang="en-US" sz="4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1mm</a:t>
            </a:r>
            <a:r>
              <a:rPr lang="vi-VN" altLang="en-US" sz="4400" b="1" baseline="30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" name="TextBox 11"/>
          <p:cNvSpPr txBox="1"/>
          <p:nvPr/>
        </p:nvSpPr>
        <p:spPr>
          <a:xfrm>
            <a:off x="4190689" y="1426739"/>
            <a:ext cx="69684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Wingdings" panose="05000000000000000000" pitchFamily="2" charset="2"/>
              <a:buNone/>
            </a:pPr>
            <a:r>
              <a:rPr lang="en-US" sz="3600" b="1" dirty="0">
                <a:solidFill>
                  <a:srgbClr val="B386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600" b="1" dirty="0">
                <a:solidFill>
                  <a:srgbClr val="B386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altLang="en-US" sz="3600" b="1" dirty="0" err="1">
                <a:solidFill>
                  <a:srgbClr val="B386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i-li-mét vuông là gì?</a:t>
            </a:r>
            <a:endParaRPr lang="vi-VN" altLang="en-US" sz="3600" b="1" baseline="30000" dirty="0" err="1">
              <a:solidFill>
                <a:srgbClr val="B3860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11"/>
          <p:cNvSpPr txBox="1"/>
          <p:nvPr/>
        </p:nvSpPr>
        <p:spPr>
          <a:xfrm>
            <a:off x="4370733" y="2034466"/>
            <a:ext cx="71787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vi-V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Mi-li-mét </a:t>
            </a:r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vuông là diện tích của hình vuông có cạnh dài 1mm.</a:t>
            </a:r>
            <a:endParaRPr lang="vi-VN" altLang="en-US" sz="2800" b="1" baseline="30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11"/>
          <p:cNvSpPr txBox="1"/>
          <p:nvPr/>
        </p:nvSpPr>
        <p:spPr>
          <a:xfrm>
            <a:off x="4370733" y="3396118"/>
            <a:ext cx="6123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Mi-li-mét vuông được viết tắt là:</a:t>
            </a:r>
            <a:endParaRPr lang="en-US" sz="2800" b="1" baseline="30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ubtitle 18"/>
          <p:cNvSpPr>
            <a:spLocks noGrp="1"/>
          </p:cNvSpPr>
          <p:nvPr/>
        </p:nvSpPr>
        <p:spPr>
          <a:xfrm>
            <a:off x="9020122" y="3139899"/>
            <a:ext cx="2329180" cy="953770"/>
          </a:xfrm>
          <a:prstGeom prst="rect">
            <a:avLst/>
          </a:prstGeom>
        </p:spPr>
        <p:txBody>
          <a:bodyPr vert="horz" lIns="91440" tIns="45720" rIns="91440" bIns="45720" rtlCol="0">
            <a:noAutofit/>
            <a:scene3d>
              <a:camera prst="orthographicFront"/>
              <a:lightRig rig="threePt" dir="t"/>
            </a:scene3d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altLang="en-US" sz="5400" b="1" dirty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mm</a:t>
            </a:r>
            <a:r>
              <a:rPr lang="vi-VN" altLang="en-US" sz="5400" b="1" baseline="30000" dirty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216480" y="122809"/>
            <a:ext cx="5477857" cy="1618764"/>
            <a:chOff x="769938" y="1289407"/>
            <a:chExt cx="4108928" cy="1214073"/>
          </a:xfrm>
        </p:grpSpPr>
        <p:sp>
          <p:nvSpPr>
            <p:cNvPr id="12" name="Freeform 11"/>
            <p:cNvSpPr/>
            <p:nvPr/>
          </p:nvSpPr>
          <p:spPr>
            <a:xfrm>
              <a:off x="769938" y="1289407"/>
              <a:ext cx="849852" cy="1214073"/>
            </a:xfrm>
            <a:custGeom>
              <a:avLst/>
              <a:gdLst>
                <a:gd name="connsiteX0" fmla="*/ 0 w 1214072"/>
                <a:gd name="connsiteY0" fmla="*/ 0 h 849850"/>
                <a:gd name="connsiteX1" fmla="*/ 789147 w 1214072"/>
                <a:gd name="connsiteY1" fmla="*/ 0 h 849850"/>
                <a:gd name="connsiteX2" fmla="*/ 1214072 w 1214072"/>
                <a:gd name="connsiteY2" fmla="*/ 424925 h 849850"/>
                <a:gd name="connsiteX3" fmla="*/ 789147 w 1214072"/>
                <a:gd name="connsiteY3" fmla="*/ 849850 h 849850"/>
                <a:gd name="connsiteX4" fmla="*/ 0 w 1214072"/>
                <a:gd name="connsiteY4" fmla="*/ 849850 h 849850"/>
                <a:gd name="connsiteX5" fmla="*/ 424925 w 1214072"/>
                <a:gd name="connsiteY5" fmla="*/ 424925 h 849850"/>
                <a:gd name="connsiteX6" fmla="*/ 0 w 1214072"/>
                <a:gd name="connsiteY6" fmla="*/ 0 h 849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4072" h="849850">
                  <a:moveTo>
                    <a:pt x="1214071" y="0"/>
                  </a:moveTo>
                  <a:lnTo>
                    <a:pt x="1214071" y="552403"/>
                  </a:lnTo>
                  <a:lnTo>
                    <a:pt x="607036" y="849850"/>
                  </a:lnTo>
                  <a:lnTo>
                    <a:pt x="1" y="552403"/>
                  </a:lnTo>
                  <a:lnTo>
                    <a:pt x="1" y="0"/>
                  </a:lnTo>
                  <a:lnTo>
                    <a:pt x="607036" y="297447"/>
                  </a:lnTo>
                  <a:lnTo>
                    <a:pt x="121407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606" tIns="439531" rIns="14606" bIns="439530" numCol="1" spcCol="1270" anchor="ctr" anchorCtr="0">
              <a:noAutofit/>
            </a:bodyPr>
            <a:lstStyle/>
            <a:p>
              <a:pPr algn="ctr" defTabSz="136299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01</a:t>
              </a:r>
            </a:p>
          </p:txBody>
        </p:sp>
        <p:sp>
          <p:nvSpPr>
            <p:cNvPr id="13" name="Freeform 12"/>
            <p:cNvSpPr/>
            <p:nvPr/>
          </p:nvSpPr>
          <p:spPr>
            <a:xfrm>
              <a:off x="1648248" y="1289407"/>
              <a:ext cx="3230618" cy="789147"/>
            </a:xfrm>
            <a:custGeom>
              <a:avLst/>
              <a:gdLst>
                <a:gd name="connsiteX0" fmla="*/ 131527 w 789146"/>
                <a:gd name="connsiteY0" fmla="*/ 0 h 2110763"/>
                <a:gd name="connsiteX1" fmla="*/ 657619 w 789146"/>
                <a:gd name="connsiteY1" fmla="*/ 0 h 2110763"/>
                <a:gd name="connsiteX2" fmla="*/ 750623 w 789146"/>
                <a:gd name="connsiteY2" fmla="*/ 38524 h 2110763"/>
                <a:gd name="connsiteX3" fmla="*/ 789146 w 789146"/>
                <a:gd name="connsiteY3" fmla="*/ 131528 h 2110763"/>
                <a:gd name="connsiteX4" fmla="*/ 789146 w 789146"/>
                <a:gd name="connsiteY4" fmla="*/ 2110763 h 2110763"/>
                <a:gd name="connsiteX5" fmla="*/ 789146 w 789146"/>
                <a:gd name="connsiteY5" fmla="*/ 2110763 h 2110763"/>
                <a:gd name="connsiteX6" fmla="*/ 789146 w 789146"/>
                <a:gd name="connsiteY6" fmla="*/ 2110763 h 2110763"/>
                <a:gd name="connsiteX7" fmla="*/ 0 w 789146"/>
                <a:gd name="connsiteY7" fmla="*/ 2110763 h 2110763"/>
                <a:gd name="connsiteX8" fmla="*/ 0 w 789146"/>
                <a:gd name="connsiteY8" fmla="*/ 2110763 h 2110763"/>
                <a:gd name="connsiteX9" fmla="*/ 0 w 789146"/>
                <a:gd name="connsiteY9" fmla="*/ 2110763 h 2110763"/>
                <a:gd name="connsiteX10" fmla="*/ 0 w 789146"/>
                <a:gd name="connsiteY10" fmla="*/ 131527 h 2110763"/>
                <a:gd name="connsiteX11" fmla="*/ 38524 w 789146"/>
                <a:gd name="connsiteY11" fmla="*/ 38523 h 2110763"/>
                <a:gd name="connsiteX12" fmla="*/ 131528 w 789146"/>
                <a:gd name="connsiteY12" fmla="*/ 0 h 2110763"/>
                <a:gd name="connsiteX13" fmla="*/ 131527 w 789146"/>
                <a:gd name="connsiteY13" fmla="*/ 0 h 2110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89146" h="2110763">
                  <a:moveTo>
                    <a:pt x="789146" y="351802"/>
                  </a:moveTo>
                  <a:lnTo>
                    <a:pt x="789146" y="1758961"/>
                  </a:lnTo>
                  <a:cubicBezTo>
                    <a:pt x="789146" y="1852264"/>
                    <a:pt x="783965" y="1941748"/>
                    <a:pt x="774743" y="2007723"/>
                  </a:cubicBezTo>
                  <a:cubicBezTo>
                    <a:pt x="765521" y="2073698"/>
                    <a:pt x="753013" y="2110762"/>
                    <a:pt x="739972" y="2110762"/>
                  </a:cubicBezTo>
                  <a:lnTo>
                    <a:pt x="0" y="2110762"/>
                  </a:lnTo>
                  <a:lnTo>
                    <a:pt x="0" y="2110762"/>
                  </a:lnTo>
                  <a:lnTo>
                    <a:pt x="0" y="211076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739972" y="1"/>
                  </a:lnTo>
                  <a:cubicBezTo>
                    <a:pt x="753014" y="1"/>
                    <a:pt x="765522" y="37065"/>
                    <a:pt x="774743" y="103043"/>
                  </a:cubicBezTo>
                  <a:cubicBezTo>
                    <a:pt x="783965" y="169018"/>
                    <a:pt x="789146" y="258502"/>
                    <a:pt x="789146" y="351805"/>
                  </a:cubicBezTo>
                  <a:lnTo>
                    <a:pt x="789146" y="351802"/>
                  </a:lnTo>
                  <a:close/>
                </a:path>
              </a:pathLst>
            </a:custGeom>
            <a:solidFill>
              <a:schemeClr val="bg1">
                <a:lumMod val="85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6465" tIns="52493" rIns="52493" bIns="52494" numCol="1" spcCol="1270" anchor="ctr" anchorCtr="0">
              <a:noAutofit/>
            </a:bodyPr>
            <a:lstStyle/>
            <a:p>
              <a:pPr marL="304770" lvl="1" indent="-304770" defTabSz="1303736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2900" dirty="0">
                <a:latin typeface="+mn-ea"/>
              </a:endParaRPr>
            </a:p>
            <a:p>
              <a:pPr marL="304770" lvl="1" indent="-304770" defTabSz="1303736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2900" dirty="0">
                <a:latin typeface="+mn-ea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1691650" y="1441601"/>
              <a:ext cx="2888750" cy="445988"/>
              <a:chOff x="4033795" y="2061675"/>
              <a:chExt cx="2888750" cy="445988"/>
            </a:xfrm>
          </p:grpSpPr>
          <p:sp>
            <p:nvSpPr>
              <p:cNvPr id="15" name="Text Placeholder 3"/>
              <p:cNvSpPr txBox="1">
                <a:spLocks/>
              </p:cNvSpPr>
              <p:nvPr/>
            </p:nvSpPr>
            <p:spPr>
              <a:xfrm>
                <a:off x="4399178" y="2092164"/>
                <a:ext cx="2523367" cy="415499"/>
              </a:xfrm>
              <a:prstGeom prst="rect">
                <a:avLst/>
              </a:prstGeom>
            </p:spPr>
            <p:txBody>
              <a:bodyPr wrap="square" lIns="0" tIns="0" rIns="0" bIns="0" anchor="ctr" anchorCtr="0">
                <a:spAutoFit/>
              </a:bodyPr>
              <a:lstStyle>
                <a:lvl1pPr marL="0" indent="0" algn="ctr">
                  <a:buNone/>
                  <a:defRPr sz="16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algn="l" defTabSz="1219078">
                  <a:spcBef>
                    <a:spcPct val="20000"/>
                  </a:spcBef>
                  <a:defRPr/>
                </a:pPr>
                <a:r>
                  <a:rPr lang="en-US" altLang="zh-CN" sz="36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Mi-li-mét vuông</a:t>
                </a:r>
                <a:endParaRPr lang="en-US" sz="36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4033795" y="2061675"/>
                <a:ext cx="49" cy="427040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endParaRPr lang="en-US" sz="37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endParaRPr>
              </a:p>
            </p:txBody>
          </p:sp>
        </p:grpSp>
      </p:grpSp>
      <p:pic>
        <p:nvPicPr>
          <p:cNvPr id="17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53163">
            <a:off x="9769024" y="4869098"/>
            <a:ext cx="1419921" cy="1887348"/>
          </a:xfrm>
          <a:prstGeom prst="rect">
            <a:avLst/>
          </a:prstGeom>
        </p:spPr>
      </p:pic>
      <p:pic>
        <p:nvPicPr>
          <p:cNvPr id="18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720983">
            <a:off x="1410186" y="5611493"/>
            <a:ext cx="690224" cy="1187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256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3" grpId="1" animBg="1"/>
      <p:bldP spid="4" grpId="0" bldLvl="0" animBg="1"/>
      <p:bldP spid="4" grpId="1" animBg="1"/>
      <p:bldP spid="5" grpId="0" build="p"/>
      <p:bldP spid="5" grpId="1" build="p"/>
      <p:bldP spid="6" grpId="0" animBg="1"/>
      <p:bldP spid="6" grpId="1" animBg="1"/>
      <p:bldP spid="7" grpId="0" build="allAtOnce" bldLvl="0"/>
      <p:bldP spid="10" grpId="0"/>
      <p:bldP spid="10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 Box 71"/>
          <p:cNvSpPr txBox="1">
            <a:spLocks noChangeArrowheads="1"/>
          </p:cNvSpPr>
          <p:nvPr/>
        </p:nvSpPr>
        <p:spPr bwMode="auto">
          <a:xfrm>
            <a:off x="5302155" y="4157663"/>
            <a:ext cx="533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800">
              <a:latin typeface=".VnTime" pitchFamily="34" charset="0"/>
            </a:endParaRPr>
          </a:p>
        </p:txBody>
      </p:sp>
      <p:sp>
        <p:nvSpPr>
          <p:cNvPr id="98" name="Text Box 82"/>
          <p:cNvSpPr txBox="1">
            <a:spLocks noChangeArrowheads="1"/>
          </p:cNvSpPr>
          <p:nvPr/>
        </p:nvSpPr>
        <p:spPr bwMode="auto">
          <a:xfrm>
            <a:off x="4152648" y="4493698"/>
            <a:ext cx="110013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C00000"/>
                </a:solidFill>
                <a:latin typeface="Times New Roman" panose="02020603050405020304" pitchFamily="18" charset="0"/>
              </a:rPr>
              <a:t>100</a:t>
            </a:r>
          </a:p>
        </p:txBody>
      </p:sp>
      <p:sp>
        <p:nvSpPr>
          <p:cNvPr id="109" name="Rectangle 10"/>
          <p:cNvSpPr>
            <a:spLocks noChangeArrowheads="1"/>
          </p:cNvSpPr>
          <p:nvPr/>
        </p:nvSpPr>
        <p:spPr bwMode="auto">
          <a:xfrm>
            <a:off x="8886635" y="3228975"/>
            <a:ext cx="3048000" cy="30480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grpSp>
        <p:nvGrpSpPr>
          <p:cNvPr id="110" name="Group 11"/>
          <p:cNvGrpSpPr>
            <a:grpSpLocks/>
          </p:cNvGrpSpPr>
          <p:nvPr/>
        </p:nvGrpSpPr>
        <p:grpSpPr bwMode="auto">
          <a:xfrm>
            <a:off x="8886635" y="3228975"/>
            <a:ext cx="3048000" cy="3048000"/>
            <a:chOff x="288" y="1968"/>
            <a:chExt cx="1920" cy="1920"/>
          </a:xfrm>
        </p:grpSpPr>
        <p:sp>
          <p:nvSpPr>
            <p:cNvPr id="111" name="Line 12"/>
            <p:cNvSpPr>
              <a:spLocks noChangeShapeType="1"/>
            </p:cNvSpPr>
            <p:nvPr/>
          </p:nvSpPr>
          <p:spPr bwMode="auto">
            <a:xfrm>
              <a:off x="288" y="2352"/>
              <a:ext cx="19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Line 13"/>
            <p:cNvSpPr>
              <a:spLocks noChangeShapeType="1"/>
            </p:cNvSpPr>
            <p:nvPr/>
          </p:nvSpPr>
          <p:spPr bwMode="auto">
            <a:xfrm>
              <a:off x="288" y="2736"/>
              <a:ext cx="19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Line 14"/>
            <p:cNvSpPr>
              <a:spLocks noChangeShapeType="1"/>
            </p:cNvSpPr>
            <p:nvPr/>
          </p:nvSpPr>
          <p:spPr bwMode="auto">
            <a:xfrm>
              <a:off x="288" y="2928"/>
              <a:ext cx="19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Line 15"/>
            <p:cNvSpPr>
              <a:spLocks noChangeShapeType="1"/>
            </p:cNvSpPr>
            <p:nvPr/>
          </p:nvSpPr>
          <p:spPr bwMode="auto">
            <a:xfrm>
              <a:off x="288" y="3120"/>
              <a:ext cx="19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Line 16"/>
            <p:cNvSpPr>
              <a:spLocks noChangeShapeType="1"/>
            </p:cNvSpPr>
            <p:nvPr/>
          </p:nvSpPr>
          <p:spPr bwMode="auto">
            <a:xfrm>
              <a:off x="288" y="3312"/>
              <a:ext cx="19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Line 17"/>
            <p:cNvSpPr>
              <a:spLocks noChangeShapeType="1"/>
            </p:cNvSpPr>
            <p:nvPr/>
          </p:nvSpPr>
          <p:spPr bwMode="auto">
            <a:xfrm>
              <a:off x="288" y="3504"/>
              <a:ext cx="19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Line 18"/>
            <p:cNvSpPr>
              <a:spLocks noChangeShapeType="1"/>
            </p:cNvSpPr>
            <p:nvPr/>
          </p:nvSpPr>
          <p:spPr bwMode="auto">
            <a:xfrm>
              <a:off x="288" y="3696"/>
              <a:ext cx="19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Line 19"/>
            <p:cNvSpPr>
              <a:spLocks noChangeShapeType="1"/>
            </p:cNvSpPr>
            <p:nvPr/>
          </p:nvSpPr>
          <p:spPr bwMode="auto">
            <a:xfrm>
              <a:off x="288" y="2160"/>
              <a:ext cx="19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Line 20"/>
            <p:cNvSpPr>
              <a:spLocks noChangeShapeType="1"/>
            </p:cNvSpPr>
            <p:nvPr/>
          </p:nvSpPr>
          <p:spPr bwMode="auto">
            <a:xfrm>
              <a:off x="288" y="2544"/>
              <a:ext cx="19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Line 21"/>
            <p:cNvSpPr>
              <a:spLocks noChangeShapeType="1"/>
            </p:cNvSpPr>
            <p:nvPr/>
          </p:nvSpPr>
          <p:spPr bwMode="auto">
            <a:xfrm>
              <a:off x="288" y="1968"/>
              <a:ext cx="19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Line 22"/>
            <p:cNvSpPr>
              <a:spLocks noChangeShapeType="1"/>
            </p:cNvSpPr>
            <p:nvPr/>
          </p:nvSpPr>
          <p:spPr bwMode="auto">
            <a:xfrm>
              <a:off x="288" y="3888"/>
              <a:ext cx="19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Line 23"/>
            <p:cNvSpPr>
              <a:spLocks noChangeShapeType="1"/>
            </p:cNvSpPr>
            <p:nvPr/>
          </p:nvSpPr>
          <p:spPr bwMode="auto">
            <a:xfrm>
              <a:off x="480" y="1968"/>
              <a:ext cx="0" cy="19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Line 24"/>
            <p:cNvSpPr>
              <a:spLocks noChangeShapeType="1"/>
            </p:cNvSpPr>
            <p:nvPr/>
          </p:nvSpPr>
          <p:spPr bwMode="auto">
            <a:xfrm>
              <a:off x="672" y="1968"/>
              <a:ext cx="0" cy="19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Line 25"/>
            <p:cNvSpPr>
              <a:spLocks noChangeShapeType="1"/>
            </p:cNvSpPr>
            <p:nvPr/>
          </p:nvSpPr>
          <p:spPr bwMode="auto">
            <a:xfrm>
              <a:off x="864" y="1968"/>
              <a:ext cx="0" cy="19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Line 26"/>
            <p:cNvSpPr>
              <a:spLocks noChangeShapeType="1"/>
            </p:cNvSpPr>
            <p:nvPr/>
          </p:nvSpPr>
          <p:spPr bwMode="auto">
            <a:xfrm>
              <a:off x="1056" y="1968"/>
              <a:ext cx="0" cy="19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Line 27"/>
            <p:cNvSpPr>
              <a:spLocks noChangeShapeType="1"/>
            </p:cNvSpPr>
            <p:nvPr/>
          </p:nvSpPr>
          <p:spPr bwMode="auto">
            <a:xfrm>
              <a:off x="1248" y="1968"/>
              <a:ext cx="0" cy="19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Line 28"/>
            <p:cNvSpPr>
              <a:spLocks noChangeShapeType="1"/>
            </p:cNvSpPr>
            <p:nvPr/>
          </p:nvSpPr>
          <p:spPr bwMode="auto">
            <a:xfrm>
              <a:off x="1440" y="1968"/>
              <a:ext cx="0" cy="19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Line 29"/>
            <p:cNvSpPr>
              <a:spLocks noChangeShapeType="1"/>
            </p:cNvSpPr>
            <p:nvPr/>
          </p:nvSpPr>
          <p:spPr bwMode="auto">
            <a:xfrm>
              <a:off x="1632" y="1968"/>
              <a:ext cx="0" cy="19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Line 30"/>
            <p:cNvSpPr>
              <a:spLocks noChangeShapeType="1"/>
            </p:cNvSpPr>
            <p:nvPr/>
          </p:nvSpPr>
          <p:spPr bwMode="auto">
            <a:xfrm>
              <a:off x="1824" y="1968"/>
              <a:ext cx="0" cy="19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Line 31"/>
            <p:cNvSpPr>
              <a:spLocks noChangeShapeType="1"/>
            </p:cNvSpPr>
            <p:nvPr/>
          </p:nvSpPr>
          <p:spPr bwMode="auto">
            <a:xfrm>
              <a:off x="2016" y="1968"/>
              <a:ext cx="0" cy="19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Line 32"/>
            <p:cNvSpPr>
              <a:spLocks noChangeShapeType="1"/>
            </p:cNvSpPr>
            <p:nvPr/>
          </p:nvSpPr>
          <p:spPr bwMode="auto">
            <a:xfrm>
              <a:off x="2208" y="1968"/>
              <a:ext cx="0" cy="19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Line 33"/>
            <p:cNvSpPr>
              <a:spLocks noChangeShapeType="1"/>
            </p:cNvSpPr>
            <p:nvPr/>
          </p:nvSpPr>
          <p:spPr bwMode="auto">
            <a:xfrm>
              <a:off x="288" y="1968"/>
              <a:ext cx="0" cy="19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3" name="Rectangle 34"/>
          <p:cNvSpPr>
            <a:spLocks noChangeArrowheads="1"/>
          </p:cNvSpPr>
          <p:nvPr/>
        </p:nvSpPr>
        <p:spPr bwMode="auto">
          <a:xfrm>
            <a:off x="7972235" y="5972175"/>
            <a:ext cx="304800" cy="3048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grpSp>
        <p:nvGrpSpPr>
          <p:cNvPr id="134" name="Group 35"/>
          <p:cNvGrpSpPr>
            <a:grpSpLocks/>
          </p:cNvGrpSpPr>
          <p:nvPr/>
        </p:nvGrpSpPr>
        <p:grpSpPr bwMode="auto">
          <a:xfrm>
            <a:off x="7667435" y="6276975"/>
            <a:ext cx="1066800" cy="396875"/>
            <a:chOff x="2304" y="3696"/>
            <a:chExt cx="672" cy="250"/>
          </a:xfrm>
        </p:grpSpPr>
        <p:sp>
          <p:nvSpPr>
            <p:cNvPr id="135" name="Text Box 36"/>
            <p:cNvSpPr txBox="1">
              <a:spLocks noChangeArrowheads="1"/>
            </p:cNvSpPr>
            <p:nvPr/>
          </p:nvSpPr>
          <p:spPr bwMode="auto">
            <a:xfrm>
              <a:off x="2304" y="3696"/>
              <a:ext cx="52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>
                  <a:latin typeface=".VnTime" pitchFamily="34" charset="0"/>
                </a:rPr>
                <a:t>1 mm</a:t>
              </a:r>
            </a:p>
          </p:txBody>
        </p:sp>
        <p:sp>
          <p:nvSpPr>
            <p:cNvPr id="136" name="Text Box 37"/>
            <p:cNvSpPr txBox="1">
              <a:spLocks noChangeArrowheads="1"/>
            </p:cNvSpPr>
            <p:nvPr/>
          </p:nvSpPr>
          <p:spPr bwMode="auto">
            <a:xfrm>
              <a:off x="2688" y="3696"/>
              <a:ext cx="28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600" b="1">
                  <a:latin typeface=".VnTime" pitchFamily="34" charset="0"/>
                </a:rPr>
                <a:t>2</a:t>
              </a:r>
            </a:p>
          </p:txBody>
        </p:sp>
      </p:grpSp>
      <p:grpSp>
        <p:nvGrpSpPr>
          <p:cNvPr id="137" name="Group 38"/>
          <p:cNvGrpSpPr>
            <a:grpSpLocks/>
          </p:cNvGrpSpPr>
          <p:nvPr/>
        </p:nvGrpSpPr>
        <p:grpSpPr bwMode="auto">
          <a:xfrm>
            <a:off x="8810435" y="3228975"/>
            <a:ext cx="152400" cy="3048000"/>
            <a:chOff x="3552" y="1968"/>
            <a:chExt cx="58" cy="1920"/>
          </a:xfrm>
        </p:grpSpPr>
        <p:sp>
          <p:nvSpPr>
            <p:cNvPr id="138" name="Line 39"/>
            <p:cNvSpPr>
              <a:spLocks noChangeShapeType="1"/>
            </p:cNvSpPr>
            <p:nvPr/>
          </p:nvSpPr>
          <p:spPr bwMode="auto">
            <a:xfrm flipH="1" flipV="1">
              <a:off x="3552" y="1968"/>
              <a:ext cx="5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Line 40"/>
            <p:cNvSpPr>
              <a:spLocks noChangeShapeType="1"/>
            </p:cNvSpPr>
            <p:nvPr/>
          </p:nvSpPr>
          <p:spPr bwMode="auto">
            <a:xfrm flipH="1" flipV="1">
              <a:off x="3552" y="2160"/>
              <a:ext cx="5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Line 41"/>
            <p:cNvSpPr>
              <a:spLocks noChangeShapeType="1"/>
            </p:cNvSpPr>
            <p:nvPr/>
          </p:nvSpPr>
          <p:spPr bwMode="auto">
            <a:xfrm flipH="1" flipV="1">
              <a:off x="3552" y="2352"/>
              <a:ext cx="5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Line 42"/>
            <p:cNvSpPr>
              <a:spLocks noChangeShapeType="1"/>
            </p:cNvSpPr>
            <p:nvPr/>
          </p:nvSpPr>
          <p:spPr bwMode="auto">
            <a:xfrm flipH="1" flipV="1">
              <a:off x="3552" y="2544"/>
              <a:ext cx="5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Line 43"/>
            <p:cNvSpPr>
              <a:spLocks noChangeShapeType="1"/>
            </p:cNvSpPr>
            <p:nvPr/>
          </p:nvSpPr>
          <p:spPr bwMode="auto">
            <a:xfrm flipH="1" flipV="1">
              <a:off x="3552" y="2736"/>
              <a:ext cx="5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Line 44"/>
            <p:cNvSpPr>
              <a:spLocks noChangeShapeType="1"/>
            </p:cNvSpPr>
            <p:nvPr/>
          </p:nvSpPr>
          <p:spPr bwMode="auto">
            <a:xfrm flipH="1" flipV="1">
              <a:off x="3552" y="2928"/>
              <a:ext cx="5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" name="Line 45"/>
            <p:cNvSpPr>
              <a:spLocks noChangeShapeType="1"/>
            </p:cNvSpPr>
            <p:nvPr/>
          </p:nvSpPr>
          <p:spPr bwMode="auto">
            <a:xfrm flipH="1" flipV="1">
              <a:off x="3552" y="3120"/>
              <a:ext cx="5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" name="Line 46"/>
            <p:cNvSpPr>
              <a:spLocks noChangeShapeType="1"/>
            </p:cNvSpPr>
            <p:nvPr/>
          </p:nvSpPr>
          <p:spPr bwMode="auto">
            <a:xfrm flipH="1" flipV="1">
              <a:off x="3552" y="3312"/>
              <a:ext cx="5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" name="Line 47"/>
            <p:cNvSpPr>
              <a:spLocks noChangeShapeType="1"/>
            </p:cNvSpPr>
            <p:nvPr/>
          </p:nvSpPr>
          <p:spPr bwMode="auto">
            <a:xfrm flipH="1" flipV="1">
              <a:off x="3552" y="3504"/>
              <a:ext cx="5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Line 48"/>
            <p:cNvSpPr>
              <a:spLocks noChangeShapeType="1"/>
            </p:cNvSpPr>
            <p:nvPr/>
          </p:nvSpPr>
          <p:spPr bwMode="auto">
            <a:xfrm flipH="1" flipV="1">
              <a:off x="3552" y="3696"/>
              <a:ext cx="5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Line 49"/>
            <p:cNvSpPr>
              <a:spLocks noChangeShapeType="1"/>
            </p:cNvSpPr>
            <p:nvPr/>
          </p:nvSpPr>
          <p:spPr bwMode="auto">
            <a:xfrm flipH="1" flipV="1">
              <a:off x="3552" y="3888"/>
              <a:ext cx="5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9" name="Group 50"/>
          <p:cNvGrpSpPr>
            <a:grpSpLocks/>
          </p:cNvGrpSpPr>
          <p:nvPr/>
        </p:nvGrpSpPr>
        <p:grpSpPr bwMode="auto">
          <a:xfrm>
            <a:off x="8886635" y="6200775"/>
            <a:ext cx="3048000" cy="152400"/>
            <a:chOff x="3600" y="3840"/>
            <a:chExt cx="1920" cy="96"/>
          </a:xfrm>
        </p:grpSpPr>
        <p:sp>
          <p:nvSpPr>
            <p:cNvPr id="150" name="Line 51"/>
            <p:cNvSpPr>
              <a:spLocks noChangeShapeType="1"/>
            </p:cNvSpPr>
            <p:nvPr/>
          </p:nvSpPr>
          <p:spPr bwMode="auto">
            <a:xfrm>
              <a:off x="3600" y="384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Line 52"/>
            <p:cNvSpPr>
              <a:spLocks noChangeShapeType="1"/>
            </p:cNvSpPr>
            <p:nvPr/>
          </p:nvSpPr>
          <p:spPr bwMode="auto">
            <a:xfrm>
              <a:off x="3792" y="384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Line 53"/>
            <p:cNvSpPr>
              <a:spLocks noChangeShapeType="1"/>
            </p:cNvSpPr>
            <p:nvPr/>
          </p:nvSpPr>
          <p:spPr bwMode="auto">
            <a:xfrm>
              <a:off x="3984" y="384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Line 54"/>
            <p:cNvSpPr>
              <a:spLocks noChangeShapeType="1"/>
            </p:cNvSpPr>
            <p:nvPr/>
          </p:nvSpPr>
          <p:spPr bwMode="auto">
            <a:xfrm>
              <a:off x="4176" y="384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Line 55"/>
            <p:cNvSpPr>
              <a:spLocks noChangeShapeType="1"/>
            </p:cNvSpPr>
            <p:nvPr/>
          </p:nvSpPr>
          <p:spPr bwMode="auto">
            <a:xfrm>
              <a:off x="4368" y="384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Line 56"/>
            <p:cNvSpPr>
              <a:spLocks noChangeShapeType="1"/>
            </p:cNvSpPr>
            <p:nvPr/>
          </p:nvSpPr>
          <p:spPr bwMode="auto">
            <a:xfrm>
              <a:off x="4560" y="384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" name="Line 57"/>
            <p:cNvSpPr>
              <a:spLocks noChangeShapeType="1"/>
            </p:cNvSpPr>
            <p:nvPr/>
          </p:nvSpPr>
          <p:spPr bwMode="auto">
            <a:xfrm>
              <a:off x="4752" y="384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Line 58"/>
            <p:cNvSpPr>
              <a:spLocks noChangeShapeType="1"/>
            </p:cNvSpPr>
            <p:nvPr/>
          </p:nvSpPr>
          <p:spPr bwMode="auto">
            <a:xfrm>
              <a:off x="4944" y="384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Line 59"/>
            <p:cNvSpPr>
              <a:spLocks noChangeShapeType="1"/>
            </p:cNvSpPr>
            <p:nvPr/>
          </p:nvSpPr>
          <p:spPr bwMode="auto">
            <a:xfrm>
              <a:off x="5136" y="384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" name="Line 60"/>
            <p:cNvSpPr>
              <a:spLocks noChangeShapeType="1"/>
            </p:cNvSpPr>
            <p:nvPr/>
          </p:nvSpPr>
          <p:spPr bwMode="auto">
            <a:xfrm>
              <a:off x="5520" y="384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" name="Line 61"/>
            <p:cNvSpPr>
              <a:spLocks noChangeShapeType="1"/>
            </p:cNvSpPr>
            <p:nvPr/>
          </p:nvSpPr>
          <p:spPr bwMode="auto">
            <a:xfrm>
              <a:off x="5328" y="384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4" name="Group 92"/>
          <p:cNvGrpSpPr>
            <a:grpSpLocks/>
          </p:cNvGrpSpPr>
          <p:nvPr/>
        </p:nvGrpSpPr>
        <p:grpSpPr bwMode="auto">
          <a:xfrm>
            <a:off x="8924735" y="6353175"/>
            <a:ext cx="2971800" cy="519113"/>
            <a:chOff x="3624" y="3936"/>
            <a:chExt cx="1872" cy="327"/>
          </a:xfrm>
        </p:grpSpPr>
        <p:sp>
          <p:nvSpPr>
            <p:cNvPr id="165" name="Text Box 76"/>
            <p:cNvSpPr txBox="1">
              <a:spLocks noChangeArrowheads="1"/>
            </p:cNvSpPr>
            <p:nvPr/>
          </p:nvSpPr>
          <p:spPr bwMode="auto">
            <a:xfrm>
              <a:off x="4248" y="3936"/>
              <a:ext cx="62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>
                  <a:latin typeface=".VnTime" pitchFamily="34" charset="0"/>
                </a:rPr>
                <a:t>1cm</a:t>
              </a:r>
            </a:p>
          </p:txBody>
        </p:sp>
        <p:sp>
          <p:nvSpPr>
            <p:cNvPr id="166" name="AutoShape 91"/>
            <p:cNvSpPr>
              <a:spLocks/>
            </p:cNvSpPr>
            <p:nvPr/>
          </p:nvSpPr>
          <p:spPr bwMode="auto">
            <a:xfrm rot="5400000">
              <a:off x="4512" y="3048"/>
              <a:ext cx="96" cy="1872"/>
            </a:xfrm>
            <a:prstGeom prst="rightBrace">
              <a:avLst>
                <a:gd name="adj1" fmla="val 16250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anose="02020603050405020304" pitchFamily="18" charset="0"/>
              </a:endParaRPr>
            </a:p>
          </p:txBody>
        </p:sp>
      </p:grpSp>
      <p:sp>
        <p:nvSpPr>
          <p:cNvPr id="167" name="AutoShape 93"/>
          <p:cNvSpPr>
            <a:spLocks/>
          </p:cNvSpPr>
          <p:nvPr/>
        </p:nvSpPr>
        <p:spPr bwMode="auto">
          <a:xfrm rot="10800000">
            <a:off x="8524685" y="5962650"/>
            <a:ext cx="228600" cy="304800"/>
          </a:xfrm>
          <a:prstGeom prst="rightBrace">
            <a:avLst>
              <a:gd name="adj1" fmla="val 11111"/>
              <a:gd name="adj2" fmla="val 50000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168" name="AutoShape 96"/>
          <p:cNvSpPr>
            <a:spLocks/>
          </p:cNvSpPr>
          <p:nvPr/>
        </p:nvSpPr>
        <p:spPr bwMode="auto">
          <a:xfrm rot="5616833">
            <a:off x="8924735" y="6353175"/>
            <a:ext cx="228600" cy="304800"/>
          </a:xfrm>
          <a:prstGeom prst="rightBrace">
            <a:avLst>
              <a:gd name="adj1" fmla="val 11111"/>
              <a:gd name="adj2" fmla="val 50000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169" name="Text Box 97"/>
          <p:cNvSpPr txBox="1">
            <a:spLocks noChangeArrowheads="1"/>
          </p:cNvSpPr>
          <p:nvPr/>
        </p:nvSpPr>
        <p:spPr bwMode="auto">
          <a:xfrm>
            <a:off x="8705660" y="6537325"/>
            <a:ext cx="762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1mm</a:t>
            </a:r>
          </a:p>
        </p:txBody>
      </p:sp>
      <p:sp>
        <p:nvSpPr>
          <p:cNvPr id="170" name="Text Box 98"/>
          <p:cNvSpPr txBox="1">
            <a:spLocks noChangeArrowheads="1"/>
          </p:cNvSpPr>
          <p:nvPr/>
        </p:nvSpPr>
        <p:spPr bwMode="auto">
          <a:xfrm>
            <a:off x="7819835" y="5895975"/>
            <a:ext cx="762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1mm</a:t>
            </a:r>
          </a:p>
        </p:txBody>
      </p:sp>
      <p:sp>
        <p:nvSpPr>
          <p:cNvPr id="172" name="TextBox 11"/>
          <p:cNvSpPr txBox="1"/>
          <p:nvPr/>
        </p:nvSpPr>
        <p:spPr>
          <a:xfrm>
            <a:off x="833252" y="1013488"/>
            <a:ext cx="111411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Mi-li-mét </a:t>
            </a:r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vuông là diện tích của hình vuông có cạnh dài 1mm.</a:t>
            </a:r>
            <a:endParaRPr lang="vi-VN" altLang="en-US" sz="2800" b="1" baseline="30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3" name="TextBox 11"/>
          <p:cNvSpPr txBox="1"/>
          <p:nvPr/>
        </p:nvSpPr>
        <p:spPr>
          <a:xfrm>
            <a:off x="833252" y="1667817"/>
            <a:ext cx="6123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Mi-li-mét vuông được viết tắt là:</a:t>
            </a:r>
            <a:endParaRPr lang="en-US" sz="2800" b="1" baseline="30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" name="Subtitle 18"/>
          <p:cNvSpPr>
            <a:spLocks noGrp="1"/>
          </p:cNvSpPr>
          <p:nvPr/>
        </p:nvSpPr>
        <p:spPr>
          <a:xfrm>
            <a:off x="5795455" y="1515298"/>
            <a:ext cx="2329180" cy="953770"/>
          </a:xfrm>
          <a:prstGeom prst="rect">
            <a:avLst/>
          </a:prstGeom>
        </p:spPr>
        <p:txBody>
          <a:bodyPr vert="horz" lIns="91440" tIns="45720" rIns="91440" bIns="45720" rtlCol="0">
            <a:noAutofit/>
            <a:scene3d>
              <a:camera prst="orthographicFront"/>
              <a:lightRig rig="threePt" dir="t"/>
            </a:scene3d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altLang="en-US" sz="4400" b="1" dirty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mm</a:t>
            </a:r>
            <a:r>
              <a:rPr lang="vi-VN" altLang="en-US" sz="4400" b="1" baseline="30000" dirty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grpSp>
        <p:nvGrpSpPr>
          <p:cNvPr id="175" name="Group 174"/>
          <p:cNvGrpSpPr/>
          <p:nvPr/>
        </p:nvGrpSpPr>
        <p:grpSpPr>
          <a:xfrm>
            <a:off x="0" y="-25294"/>
            <a:ext cx="5477857" cy="1299634"/>
            <a:chOff x="769938" y="1289407"/>
            <a:chExt cx="4108928" cy="1214073"/>
          </a:xfrm>
        </p:grpSpPr>
        <p:sp>
          <p:nvSpPr>
            <p:cNvPr id="176" name="Freeform 175"/>
            <p:cNvSpPr/>
            <p:nvPr/>
          </p:nvSpPr>
          <p:spPr>
            <a:xfrm>
              <a:off x="769938" y="1289407"/>
              <a:ext cx="849852" cy="1214073"/>
            </a:xfrm>
            <a:custGeom>
              <a:avLst/>
              <a:gdLst>
                <a:gd name="connsiteX0" fmla="*/ 0 w 1214072"/>
                <a:gd name="connsiteY0" fmla="*/ 0 h 849850"/>
                <a:gd name="connsiteX1" fmla="*/ 789147 w 1214072"/>
                <a:gd name="connsiteY1" fmla="*/ 0 h 849850"/>
                <a:gd name="connsiteX2" fmla="*/ 1214072 w 1214072"/>
                <a:gd name="connsiteY2" fmla="*/ 424925 h 849850"/>
                <a:gd name="connsiteX3" fmla="*/ 789147 w 1214072"/>
                <a:gd name="connsiteY3" fmla="*/ 849850 h 849850"/>
                <a:gd name="connsiteX4" fmla="*/ 0 w 1214072"/>
                <a:gd name="connsiteY4" fmla="*/ 849850 h 849850"/>
                <a:gd name="connsiteX5" fmla="*/ 424925 w 1214072"/>
                <a:gd name="connsiteY5" fmla="*/ 424925 h 849850"/>
                <a:gd name="connsiteX6" fmla="*/ 0 w 1214072"/>
                <a:gd name="connsiteY6" fmla="*/ 0 h 849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4072" h="849850">
                  <a:moveTo>
                    <a:pt x="1214071" y="0"/>
                  </a:moveTo>
                  <a:lnTo>
                    <a:pt x="1214071" y="552403"/>
                  </a:lnTo>
                  <a:lnTo>
                    <a:pt x="607036" y="849850"/>
                  </a:lnTo>
                  <a:lnTo>
                    <a:pt x="1" y="552403"/>
                  </a:lnTo>
                  <a:lnTo>
                    <a:pt x="1" y="0"/>
                  </a:lnTo>
                  <a:lnTo>
                    <a:pt x="607036" y="297447"/>
                  </a:lnTo>
                  <a:lnTo>
                    <a:pt x="121407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606" tIns="439531" rIns="14606" bIns="439530" numCol="1" spcCol="1270" anchor="ctr" anchorCtr="0">
              <a:noAutofit/>
            </a:bodyPr>
            <a:lstStyle/>
            <a:p>
              <a:pPr algn="ctr" defTabSz="136299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01</a:t>
              </a:r>
            </a:p>
          </p:txBody>
        </p:sp>
        <p:sp>
          <p:nvSpPr>
            <p:cNvPr id="177" name="Freeform 176"/>
            <p:cNvSpPr/>
            <p:nvPr/>
          </p:nvSpPr>
          <p:spPr>
            <a:xfrm>
              <a:off x="1648248" y="1289407"/>
              <a:ext cx="3230618" cy="789147"/>
            </a:xfrm>
            <a:custGeom>
              <a:avLst/>
              <a:gdLst>
                <a:gd name="connsiteX0" fmla="*/ 131527 w 789146"/>
                <a:gd name="connsiteY0" fmla="*/ 0 h 2110763"/>
                <a:gd name="connsiteX1" fmla="*/ 657619 w 789146"/>
                <a:gd name="connsiteY1" fmla="*/ 0 h 2110763"/>
                <a:gd name="connsiteX2" fmla="*/ 750623 w 789146"/>
                <a:gd name="connsiteY2" fmla="*/ 38524 h 2110763"/>
                <a:gd name="connsiteX3" fmla="*/ 789146 w 789146"/>
                <a:gd name="connsiteY3" fmla="*/ 131528 h 2110763"/>
                <a:gd name="connsiteX4" fmla="*/ 789146 w 789146"/>
                <a:gd name="connsiteY4" fmla="*/ 2110763 h 2110763"/>
                <a:gd name="connsiteX5" fmla="*/ 789146 w 789146"/>
                <a:gd name="connsiteY5" fmla="*/ 2110763 h 2110763"/>
                <a:gd name="connsiteX6" fmla="*/ 789146 w 789146"/>
                <a:gd name="connsiteY6" fmla="*/ 2110763 h 2110763"/>
                <a:gd name="connsiteX7" fmla="*/ 0 w 789146"/>
                <a:gd name="connsiteY7" fmla="*/ 2110763 h 2110763"/>
                <a:gd name="connsiteX8" fmla="*/ 0 w 789146"/>
                <a:gd name="connsiteY8" fmla="*/ 2110763 h 2110763"/>
                <a:gd name="connsiteX9" fmla="*/ 0 w 789146"/>
                <a:gd name="connsiteY9" fmla="*/ 2110763 h 2110763"/>
                <a:gd name="connsiteX10" fmla="*/ 0 w 789146"/>
                <a:gd name="connsiteY10" fmla="*/ 131527 h 2110763"/>
                <a:gd name="connsiteX11" fmla="*/ 38524 w 789146"/>
                <a:gd name="connsiteY11" fmla="*/ 38523 h 2110763"/>
                <a:gd name="connsiteX12" fmla="*/ 131528 w 789146"/>
                <a:gd name="connsiteY12" fmla="*/ 0 h 2110763"/>
                <a:gd name="connsiteX13" fmla="*/ 131527 w 789146"/>
                <a:gd name="connsiteY13" fmla="*/ 0 h 2110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89146" h="2110763">
                  <a:moveTo>
                    <a:pt x="789146" y="351802"/>
                  </a:moveTo>
                  <a:lnTo>
                    <a:pt x="789146" y="1758961"/>
                  </a:lnTo>
                  <a:cubicBezTo>
                    <a:pt x="789146" y="1852264"/>
                    <a:pt x="783965" y="1941748"/>
                    <a:pt x="774743" y="2007723"/>
                  </a:cubicBezTo>
                  <a:cubicBezTo>
                    <a:pt x="765521" y="2073698"/>
                    <a:pt x="753013" y="2110762"/>
                    <a:pt x="739972" y="2110762"/>
                  </a:cubicBezTo>
                  <a:lnTo>
                    <a:pt x="0" y="2110762"/>
                  </a:lnTo>
                  <a:lnTo>
                    <a:pt x="0" y="2110762"/>
                  </a:lnTo>
                  <a:lnTo>
                    <a:pt x="0" y="211076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739972" y="1"/>
                  </a:lnTo>
                  <a:cubicBezTo>
                    <a:pt x="753014" y="1"/>
                    <a:pt x="765522" y="37065"/>
                    <a:pt x="774743" y="103043"/>
                  </a:cubicBezTo>
                  <a:cubicBezTo>
                    <a:pt x="783965" y="169018"/>
                    <a:pt x="789146" y="258502"/>
                    <a:pt x="789146" y="351805"/>
                  </a:cubicBezTo>
                  <a:lnTo>
                    <a:pt x="789146" y="351802"/>
                  </a:lnTo>
                  <a:close/>
                </a:path>
              </a:pathLst>
            </a:custGeom>
            <a:solidFill>
              <a:schemeClr val="bg1">
                <a:lumMod val="85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6465" tIns="52493" rIns="52493" bIns="52494" numCol="1" spcCol="1270" anchor="ctr" anchorCtr="0">
              <a:noAutofit/>
            </a:bodyPr>
            <a:lstStyle/>
            <a:p>
              <a:pPr marL="304770" lvl="1" indent="-304770" defTabSz="1303736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2900" dirty="0">
                <a:latin typeface="+mn-ea"/>
              </a:endParaRPr>
            </a:p>
            <a:p>
              <a:pPr marL="304770" lvl="1" indent="-304770" defTabSz="1303736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2900" dirty="0">
                <a:latin typeface="+mn-ea"/>
              </a:endParaRPr>
            </a:p>
          </p:txBody>
        </p:sp>
        <p:grpSp>
          <p:nvGrpSpPr>
            <p:cNvPr id="178" name="Group 177"/>
            <p:cNvGrpSpPr/>
            <p:nvPr/>
          </p:nvGrpSpPr>
          <p:grpSpPr>
            <a:xfrm>
              <a:off x="1691650" y="1441601"/>
              <a:ext cx="2888750" cy="445988"/>
              <a:chOff x="4033795" y="2061675"/>
              <a:chExt cx="2888750" cy="445988"/>
            </a:xfrm>
          </p:grpSpPr>
          <p:sp>
            <p:nvSpPr>
              <p:cNvPr id="179" name="Text Placeholder 3"/>
              <p:cNvSpPr txBox="1">
                <a:spLocks/>
              </p:cNvSpPr>
              <p:nvPr/>
            </p:nvSpPr>
            <p:spPr>
              <a:xfrm>
                <a:off x="4399178" y="2092164"/>
                <a:ext cx="2523367" cy="415499"/>
              </a:xfrm>
              <a:prstGeom prst="rect">
                <a:avLst/>
              </a:prstGeom>
            </p:spPr>
            <p:txBody>
              <a:bodyPr wrap="square" lIns="0" tIns="0" rIns="0" bIns="0" anchor="ctr" anchorCtr="0">
                <a:spAutoFit/>
              </a:bodyPr>
              <a:lstStyle>
                <a:lvl1pPr marL="0" indent="0" algn="ctr">
                  <a:buNone/>
                  <a:defRPr sz="16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algn="l" defTabSz="1219078">
                  <a:spcBef>
                    <a:spcPct val="20000"/>
                  </a:spcBef>
                  <a:defRPr/>
                </a:pPr>
                <a:r>
                  <a:rPr lang="en-US" altLang="zh-CN" sz="36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Mi-li-mét vuông</a:t>
                </a:r>
                <a:endParaRPr lang="en-US" sz="36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0" name="Rectangle 179"/>
              <p:cNvSpPr/>
              <p:nvPr/>
            </p:nvSpPr>
            <p:spPr>
              <a:xfrm>
                <a:off x="4033795" y="2061675"/>
                <a:ext cx="49" cy="427040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endParaRPr lang="en-US" sz="37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endParaRPr>
              </a:p>
            </p:txBody>
          </p:sp>
        </p:grpSp>
      </p:grpSp>
      <p:sp>
        <p:nvSpPr>
          <p:cNvPr id="8" name="TextBox 7"/>
          <p:cNvSpPr txBox="1"/>
          <p:nvPr/>
        </p:nvSpPr>
        <p:spPr>
          <a:xfrm>
            <a:off x="431008" y="2188237"/>
            <a:ext cx="9043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>
                <a:solidFill>
                  <a:srgbClr val="EB8D1B"/>
                </a:solidFill>
                <a:latin typeface="Times New Roman" panose="02020603050405020304" pitchFamily="18" charset="0"/>
              </a:rPr>
              <a:t>Diện tích hình vuông có cạnh dài 1cm là bao nhiêu?</a:t>
            </a:r>
            <a:endParaRPr lang="en-US" sz="2800">
              <a:solidFill>
                <a:srgbClr val="EB8D1B"/>
              </a:solidFill>
            </a:endParaRPr>
          </a:p>
        </p:txBody>
      </p:sp>
      <p:sp>
        <p:nvSpPr>
          <p:cNvPr id="182" name="Subtitle 18"/>
          <p:cNvSpPr>
            <a:spLocks noGrp="1"/>
          </p:cNvSpPr>
          <p:nvPr/>
        </p:nvSpPr>
        <p:spPr>
          <a:xfrm>
            <a:off x="7036245" y="2565180"/>
            <a:ext cx="2329180" cy="953770"/>
          </a:xfrm>
          <a:prstGeom prst="rect">
            <a:avLst/>
          </a:prstGeom>
        </p:spPr>
        <p:txBody>
          <a:bodyPr vert="horz" lIns="91440" tIns="45720" rIns="91440" bIns="45720" rtlCol="0">
            <a:noAutofit/>
            <a:scene3d>
              <a:camera prst="orthographicFront"/>
              <a:lightRig rig="threePt" dir="t"/>
            </a:scene3d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sz="3600" b="1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1c</a:t>
            </a:r>
            <a:r>
              <a:rPr lang="vi-VN" altLang="en-US" sz="3600" b="1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altLang="en-US" sz="3600" b="1" baseline="3000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altLang="en-US" sz="3600" b="1" baseline="30000" dirty="0">
              <a:ln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3252" y="2621621"/>
            <a:ext cx="7107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b="1">
                <a:latin typeface="Times New Roman" panose="02020603050405020304" pitchFamily="18" charset="0"/>
              </a:rPr>
              <a:t>Diện tích hình vuông có cạnh dài 1cm là: </a:t>
            </a:r>
            <a:endParaRPr lang="en-US" sz="2800"/>
          </a:p>
        </p:txBody>
      </p:sp>
      <p:sp>
        <p:nvSpPr>
          <p:cNvPr id="184" name="Subtitle 18"/>
          <p:cNvSpPr>
            <a:spLocks noGrp="1"/>
          </p:cNvSpPr>
          <p:nvPr/>
        </p:nvSpPr>
        <p:spPr>
          <a:xfrm>
            <a:off x="7031912" y="2555980"/>
            <a:ext cx="2329180" cy="953770"/>
          </a:xfrm>
          <a:prstGeom prst="rect">
            <a:avLst/>
          </a:prstGeom>
        </p:spPr>
        <p:txBody>
          <a:bodyPr vert="horz" lIns="91440" tIns="45720" rIns="91440" bIns="45720" rtlCol="0">
            <a:noAutofit/>
            <a:scene3d>
              <a:camera prst="orthographicFront"/>
              <a:lightRig rig="threePt" dir="t"/>
            </a:scene3d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sz="3600" b="1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1c</a:t>
            </a:r>
            <a:r>
              <a:rPr lang="vi-VN" altLang="en-US" sz="3600" b="1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altLang="en-US" sz="3600" b="1" baseline="3000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altLang="en-US" sz="3600" b="1" baseline="30000" dirty="0">
              <a:ln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6" name="TextBox 185"/>
          <p:cNvSpPr txBox="1"/>
          <p:nvPr/>
        </p:nvSpPr>
        <p:spPr>
          <a:xfrm>
            <a:off x="386847" y="3090259"/>
            <a:ext cx="9043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>
                <a:solidFill>
                  <a:srgbClr val="EB8D1B"/>
                </a:solidFill>
                <a:latin typeface="Times New Roman" panose="02020603050405020304" pitchFamily="18" charset="0"/>
              </a:rPr>
              <a:t>Diện tích hình vuông có cạnh dài 1mm là bao nhiêu?</a:t>
            </a:r>
            <a:endParaRPr lang="en-US" sz="2800">
              <a:solidFill>
                <a:srgbClr val="EB8D1B"/>
              </a:solidFill>
            </a:endParaRPr>
          </a:p>
        </p:txBody>
      </p:sp>
      <p:sp>
        <p:nvSpPr>
          <p:cNvPr id="187" name="TextBox 186"/>
          <p:cNvSpPr txBox="1"/>
          <p:nvPr/>
        </p:nvSpPr>
        <p:spPr>
          <a:xfrm>
            <a:off x="798993" y="3128614"/>
            <a:ext cx="7107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b="1">
                <a:latin typeface="Times New Roman" panose="02020603050405020304" pitchFamily="18" charset="0"/>
              </a:rPr>
              <a:t>Diện tích hình vuông có cạnh dài 1mm là: </a:t>
            </a:r>
            <a:endParaRPr lang="en-US" sz="2800"/>
          </a:p>
        </p:txBody>
      </p:sp>
      <p:sp>
        <p:nvSpPr>
          <p:cNvPr id="188" name="Subtitle 18"/>
          <p:cNvSpPr>
            <a:spLocks noGrp="1"/>
          </p:cNvSpPr>
          <p:nvPr/>
        </p:nvSpPr>
        <p:spPr>
          <a:xfrm>
            <a:off x="7014656" y="3087790"/>
            <a:ext cx="2329180" cy="953770"/>
          </a:xfrm>
          <a:prstGeom prst="rect">
            <a:avLst/>
          </a:prstGeom>
        </p:spPr>
        <p:txBody>
          <a:bodyPr vert="horz" lIns="91440" tIns="45720" rIns="91440" bIns="45720" rtlCol="0">
            <a:noAutofit/>
            <a:scene3d>
              <a:camera prst="orthographicFront"/>
              <a:lightRig rig="threePt" dir="t"/>
            </a:scene3d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sz="3600" b="1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altLang="en-US" sz="3600" b="1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mm</a:t>
            </a:r>
            <a:r>
              <a:rPr lang="vi-VN" altLang="en-US" sz="3600" b="1" baseline="3000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altLang="en-US" sz="3600" b="1" baseline="30000" dirty="0">
              <a:ln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9" name="TextBox 188"/>
              <p:cNvSpPr txBox="1"/>
              <p:nvPr/>
            </p:nvSpPr>
            <p:spPr>
              <a:xfrm>
                <a:off x="431008" y="3651597"/>
                <a:ext cx="8150827" cy="973600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en-US" sz="2800" b="1">
                    <a:solidFill>
                      <a:srgbClr val="EB8D1B"/>
                    </a:solidFill>
                    <a:latin typeface="Times New Roman" panose="02020603050405020304" pitchFamily="18" charset="0"/>
                  </a:rPr>
                  <a:t>Trong hình vuông 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b="1" i="1" smtClean="0">
                            <a:solidFill>
                              <a:srgbClr val="EB8D1B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b="1" i="0" smtClean="0">
                            <a:solidFill>
                              <a:srgbClr val="EB8D1B"/>
                            </a:solidFill>
                            <a:latin typeface="Cambria Math" panose="02040503050406030204" pitchFamily="18" charset="0"/>
                          </a:rPr>
                          <m:t>𝐜𝐦</m:t>
                        </m:r>
                      </m:e>
                      <m:sup>
                        <m:r>
                          <a:rPr lang="en-US" altLang="en-US" sz="2800" b="1" i="0" smtClean="0">
                            <a:solidFill>
                              <a:srgbClr val="EB8D1B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altLang="en-US" sz="2800" b="1">
                    <a:solidFill>
                      <a:srgbClr val="EB8D1B"/>
                    </a:solidFill>
                    <a:latin typeface="Times New Roman" panose="02020603050405020304" pitchFamily="18" charset="0"/>
                  </a:rPr>
                  <a:t>, có bao nhiêu hình vuông có diện tích là 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b="1" i="1">
                            <a:solidFill>
                              <a:srgbClr val="EB8D1B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b="1" i="0" smtClean="0">
                            <a:solidFill>
                              <a:srgbClr val="EB8D1B"/>
                            </a:solidFill>
                            <a:latin typeface="Cambria Math" panose="02040503050406030204" pitchFamily="18" charset="0"/>
                          </a:rPr>
                          <m:t>𝐦</m:t>
                        </m:r>
                        <m:r>
                          <a:rPr lang="en-US" altLang="en-US" sz="2800" b="1">
                            <a:solidFill>
                              <a:srgbClr val="EB8D1B"/>
                            </a:solidFill>
                            <a:latin typeface="Cambria Math" panose="02040503050406030204" pitchFamily="18" charset="0"/>
                          </a:rPr>
                          <m:t>𝐦</m:t>
                        </m:r>
                      </m:e>
                      <m:sup>
                        <m:r>
                          <a:rPr lang="en-US" altLang="en-US" sz="2800" b="1">
                            <a:solidFill>
                              <a:srgbClr val="EB8D1B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en-US" sz="2800" b="0" i="0" smtClean="0">
                        <a:solidFill>
                          <a:srgbClr val="EB8D1B"/>
                        </a:solidFill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sz="2800">
                  <a:solidFill>
                    <a:srgbClr val="EB8D1B"/>
                  </a:solidFill>
                </a:endParaRPr>
              </a:p>
            </p:txBody>
          </p:sp>
        </mc:Choice>
        <mc:Fallback xmlns="">
          <p:sp>
            <p:nvSpPr>
              <p:cNvPr id="189" name="TextBox 1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008" y="3651597"/>
                <a:ext cx="8150827" cy="973600"/>
              </a:xfrm>
              <a:prstGeom prst="rect">
                <a:avLst/>
              </a:prstGeom>
              <a:blipFill>
                <a:blip r:embed="rId3"/>
                <a:stretch>
                  <a:fillRect l="-1494" t="-4321" b="-160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0" name="Text Box 82"/>
              <p:cNvSpPr txBox="1">
                <a:spLocks noChangeArrowheads="1"/>
              </p:cNvSpPr>
              <p:nvPr/>
            </p:nvSpPr>
            <p:spPr bwMode="auto">
              <a:xfrm>
                <a:off x="833252" y="3648466"/>
                <a:ext cx="8080294" cy="5329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2800" b="1">
                    <a:solidFill>
                      <a:srgbClr val="C00000"/>
                    </a:solidFill>
                    <a:latin typeface="Times New Roman" panose="02020603050405020304" pitchFamily="18" charset="0"/>
                    <a:sym typeface="Wingdings" panose="05000000000000000000" pitchFamily="2" charset="2"/>
                  </a:rPr>
                  <a:t> Hình vuông 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altLang="en-US" sz="28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𝐜𝐦</m:t>
                        </m:r>
                      </m:e>
                      <m:sup>
                        <m:r>
                          <a:rPr lang="en-US" altLang="en-US" sz="28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altLang="en-US" sz="2800" b="1">
                    <a:solidFill>
                      <a:srgbClr val="C00000"/>
                    </a:solidFill>
                    <a:latin typeface="Times New Roman" panose="02020603050405020304" pitchFamily="18" charset="0"/>
                    <a:sym typeface="Wingdings" panose="05000000000000000000" pitchFamily="2" charset="2"/>
                  </a:rPr>
                  <a:t> có </a:t>
                </a:r>
                <a:r>
                  <a:rPr lang="en-US" altLang="en-US" sz="2800" b="1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100 hình vuông 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𝐦𝐦</m:t>
                        </m:r>
                      </m:e>
                      <m:sup>
                        <m:r>
                          <a:rPr lang="en-US" altLang="en-US" sz="28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en-US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en-US" sz="2800" b="1">
                  <a:solidFill>
                    <a:srgbClr val="C00000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0" name="Text 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3252" y="3648466"/>
                <a:ext cx="8080294" cy="532966"/>
              </a:xfrm>
              <a:prstGeom prst="rect">
                <a:avLst/>
              </a:prstGeom>
              <a:blipFill>
                <a:blip r:embed="rId4"/>
                <a:stretch>
                  <a:fillRect l="-1585" t="-11494" b="-3218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407229" y="4457278"/>
                <a:ext cx="5704764" cy="7218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en-US" sz="4000" b="1">
                    <a:ln/>
                    <a:solidFill>
                      <a:srgbClr val="00863D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4000" b="1" i="1" smtClean="0">
                            <a:ln/>
                            <a:solidFill>
                              <a:srgbClr val="00863D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4000" b="1" i="0" smtClean="0">
                            <a:ln/>
                            <a:solidFill>
                              <a:srgbClr val="00863D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𝐜𝐦</m:t>
                        </m:r>
                      </m:e>
                      <m:sup>
                        <m:r>
                          <a:rPr lang="en-US" altLang="en-US" sz="4000" b="1" i="0" smtClean="0">
                            <a:ln/>
                            <a:solidFill>
                              <a:srgbClr val="00863D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en-US" sz="4000" b="1" i="1" smtClean="0">
                        <a:ln/>
                        <a:solidFill>
                          <a:srgbClr val="00863D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=              </m:t>
                    </m:r>
                    <m:sSup>
                      <m:sSupPr>
                        <m:ctrlPr>
                          <a:rPr lang="en-US" altLang="en-US" sz="4000" b="1" i="1" smtClean="0">
                            <a:ln/>
                            <a:solidFill>
                              <a:srgbClr val="00863D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4000" b="1" i="0" smtClean="0">
                            <a:ln/>
                            <a:solidFill>
                              <a:srgbClr val="00863D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𝐦𝐦</m:t>
                        </m:r>
                      </m:e>
                      <m:sup>
                        <m:r>
                          <a:rPr lang="en-US" altLang="en-US" sz="4000" b="1" i="0" smtClean="0">
                            <a:ln/>
                            <a:solidFill>
                              <a:srgbClr val="00863D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vi-VN" altLang="en-US" sz="4000" b="1" baseline="30000" dirty="0">
                  <a:ln/>
                  <a:solidFill>
                    <a:srgbClr val="00863D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7229" y="4457278"/>
                <a:ext cx="5704764" cy="721801"/>
              </a:xfrm>
              <a:prstGeom prst="rect">
                <a:avLst/>
              </a:prstGeom>
              <a:blipFill>
                <a:blip r:embed="rId5"/>
                <a:stretch>
                  <a:fillRect t="-12605" b="-35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2" name="TextBox 191"/>
              <p:cNvSpPr txBox="1"/>
              <p:nvPr/>
            </p:nvSpPr>
            <p:spPr>
              <a:xfrm>
                <a:off x="1385350" y="5250374"/>
                <a:ext cx="5704764" cy="7218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en-US" sz="4000" b="1">
                    <a:ln/>
                    <a:solidFill>
                      <a:srgbClr val="00863D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4000" b="1" i="1" smtClean="0">
                            <a:ln/>
                            <a:solidFill>
                              <a:srgbClr val="00863D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4000" b="1" i="0" smtClean="0">
                            <a:ln/>
                            <a:solidFill>
                              <a:srgbClr val="00863D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𝐦𝐦</m:t>
                        </m:r>
                      </m:e>
                      <m:sup>
                        <m:r>
                          <a:rPr lang="en-US" altLang="en-US" sz="4000" b="1" i="0" smtClean="0">
                            <a:ln/>
                            <a:solidFill>
                              <a:srgbClr val="00863D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en-US" sz="4000" b="1" i="1" smtClean="0">
                        <a:ln/>
                        <a:solidFill>
                          <a:srgbClr val="00863D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=              </m:t>
                    </m:r>
                    <m:sSup>
                      <m:sSupPr>
                        <m:ctrlPr>
                          <a:rPr lang="en-US" altLang="en-US" sz="4000" b="1" i="1" smtClean="0">
                            <a:ln/>
                            <a:solidFill>
                              <a:srgbClr val="00863D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4000" b="1" i="0" smtClean="0">
                            <a:ln/>
                            <a:solidFill>
                              <a:srgbClr val="00863D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𝐜𝐦</m:t>
                        </m:r>
                      </m:e>
                      <m:sup>
                        <m:r>
                          <a:rPr lang="en-US" altLang="en-US" sz="4000" b="1" i="0" smtClean="0">
                            <a:ln/>
                            <a:solidFill>
                              <a:srgbClr val="00863D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vi-VN" altLang="en-US" sz="4000" b="1" baseline="30000" dirty="0">
                  <a:ln/>
                  <a:solidFill>
                    <a:srgbClr val="00863D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2" name="TextBox 1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5350" y="5250374"/>
                <a:ext cx="5704764" cy="721801"/>
              </a:xfrm>
              <a:prstGeom prst="rect">
                <a:avLst/>
              </a:prstGeom>
              <a:blipFill>
                <a:blip r:embed="rId6"/>
                <a:stretch>
                  <a:fillRect t="-12605" b="-35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114548" y="4972072"/>
                <a:ext cx="746141" cy="12488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𝟏𝟎𝟎</m:t>
                          </m:r>
                        </m:den>
                      </m:f>
                    </m:oMath>
                  </m:oMathPara>
                </a14:m>
                <a:endParaRPr lang="en-US" sz="4000" b="1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548" y="4972072"/>
                <a:ext cx="746141" cy="1248803"/>
              </a:xfrm>
              <a:prstGeom prst="rect">
                <a:avLst/>
              </a:prstGeom>
              <a:blipFill>
                <a:blip r:embed="rId7"/>
                <a:stretch>
                  <a:fillRect r="-34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4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1046837" flipH="1">
            <a:off x="65521" y="5606944"/>
            <a:ext cx="893523" cy="1187664"/>
          </a:xfrm>
          <a:prstGeom prst="rect">
            <a:avLst/>
          </a:prstGeom>
        </p:spPr>
      </p:pic>
      <p:pic>
        <p:nvPicPr>
          <p:cNvPr id="195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0851056" y="-6265"/>
            <a:ext cx="947958" cy="947958"/>
          </a:xfrm>
          <a:prstGeom prst="rect">
            <a:avLst/>
          </a:prstGeom>
        </p:spPr>
      </p:pic>
      <p:pic>
        <p:nvPicPr>
          <p:cNvPr id="196" name="Picture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1697473">
            <a:off x="11389984" y="521053"/>
            <a:ext cx="818058" cy="801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59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0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3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2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61 4.44444E-6 L 0.07539 4.44444E-6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0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3 -2.96296E-6 L 0.0707 0.0044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208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9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2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5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8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48148E-6 L 0.09075 1.48148E-6 C 0.13125 1.48148E-6 0.1819 0.08356 0.1819 0.15162 L 0.1819 0.30347 " pathEditMode="relative" rAng="0" ptsTypes="AAAA">
                                      <p:cBhvr>
                                        <p:cTn id="112" dur="2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89" y="1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4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5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0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2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00"/>
                            </p:stCondLst>
                            <p:childTnLst>
                              <p:par>
                                <p:cTn id="16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109" grpId="0" animBg="1"/>
      <p:bldP spid="133" grpId="0" animBg="1"/>
      <p:bldP spid="133" grpId="1" animBg="1"/>
      <p:bldP spid="167" grpId="0" animBg="1"/>
      <p:bldP spid="167" grpId="1" animBg="1"/>
      <p:bldP spid="168" grpId="0" animBg="1"/>
      <p:bldP spid="168" grpId="1" animBg="1"/>
      <p:bldP spid="169" grpId="0"/>
      <p:bldP spid="169" grpId="1"/>
      <p:bldP spid="170" grpId="0"/>
      <p:bldP spid="170" grpId="1"/>
      <p:bldP spid="174" grpId="0"/>
      <p:bldP spid="174" grpId="1"/>
      <p:bldP spid="8" grpId="0"/>
      <p:bldP spid="8" grpId="1"/>
      <p:bldP spid="182" grpId="0"/>
      <p:bldP spid="182" grpId="1"/>
      <p:bldP spid="182" grpId="2"/>
      <p:bldP spid="9" grpId="0"/>
      <p:bldP spid="184" grpId="0"/>
      <p:bldP spid="184" grpId="1"/>
      <p:bldP spid="186" grpId="0"/>
      <p:bldP spid="186" grpId="1"/>
      <p:bldP spid="187" grpId="0"/>
      <p:bldP spid="188" grpId="0"/>
      <p:bldP spid="188" grpId="1"/>
      <p:bldP spid="189" grpId="0" animBg="1"/>
      <p:bldP spid="189" grpId="1" animBg="1"/>
      <p:bldP spid="190" grpId="0"/>
      <p:bldP spid="10" grpId="0"/>
      <p:bldP spid="192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1" y="-7070"/>
            <a:ext cx="6457948" cy="1276312"/>
            <a:chOff x="769938" y="1289407"/>
            <a:chExt cx="3312170" cy="1214073"/>
          </a:xfrm>
        </p:grpSpPr>
        <p:sp>
          <p:nvSpPr>
            <p:cNvPr id="22" name="Freeform 21"/>
            <p:cNvSpPr/>
            <p:nvPr/>
          </p:nvSpPr>
          <p:spPr>
            <a:xfrm>
              <a:off x="769938" y="1289407"/>
              <a:ext cx="512976" cy="1214073"/>
            </a:xfrm>
            <a:custGeom>
              <a:avLst/>
              <a:gdLst>
                <a:gd name="connsiteX0" fmla="*/ 0 w 1214072"/>
                <a:gd name="connsiteY0" fmla="*/ 0 h 849850"/>
                <a:gd name="connsiteX1" fmla="*/ 789147 w 1214072"/>
                <a:gd name="connsiteY1" fmla="*/ 0 h 849850"/>
                <a:gd name="connsiteX2" fmla="*/ 1214072 w 1214072"/>
                <a:gd name="connsiteY2" fmla="*/ 424925 h 849850"/>
                <a:gd name="connsiteX3" fmla="*/ 789147 w 1214072"/>
                <a:gd name="connsiteY3" fmla="*/ 849850 h 849850"/>
                <a:gd name="connsiteX4" fmla="*/ 0 w 1214072"/>
                <a:gd name="connsiteY4" fmla="*/ 849850 h 849850"/>
                <a:gd name="connsiteX5" fmla="*/ 424925 w 1214072"/>
                <a:gd name="connsiteY5" fmla="*/ 424925 h 849850"/>
                <a:gd name="connsiteX6" fmla="*/ 0 w 1214072"/>
                <a:gd name="connsiteY6" fmla="*/ 0 h 849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4072" h="849850">
                  <a:moveTo>
                    <a:pt x="1214071" y="0"/>
                  </a:moveTo>
                  <a:lnTo>
                    <a:pt x="1214071" y="552403"/>
                  </a:lnTo>
                  <a:lnTo>
                    <a:pt x="607036" y="849850"/>
                  </a:lnTo>
                  <a:lnTo>
                    <a:pt x="1" y="552403"/>
                  </a:lnTo>
                  <a:lnTo>
                    <a:pt x="1" y="0"/>
                  </a:lnTo>
                  <a:lnTo>
                    <a:pt x="607036" y="297447"/>
                  </a:lnTo>
                  <a:lnTo>
                    <a:pt x="121407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606" tIns="439531" rIns="14606" bIns="439530" numCol="1" spcCol="1270" anchor="ctr" anchorCtr="0">
              <a:noAutofit/>
            </a:bodyPr>
            <a:lstStyle/>
            <a:p>
              <a:pPr algn="ctr" defTabSz="136299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100">
                  <a:latin typeface="Times New Roman" panose="02020603050405020304" pitchFamily="18" charset="0"/>
                  <a:cs typeface="Times New Roman" panose="02020603050405020304" pitchFamily="18" charset="0"/>
                </a:rPr>
                <a:t>02</a:t>
              </a:r>
              <a:endParaRPr lang="en-US" sz="31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>
              <a:off x="1282914" y="1306193"/>
              <a:ext cx="2799194" cy="789147"/>
            </a:xfrm>
            <a:custGeom>
              <a:avLst/>
              <a:gdLst>
                <a:gd name="connsiteX0" fmla="*/ 131527 w 789146"/>
                <a:gd name="connsiteY0" fmla="*/ 0 h 2110763"/>
                <a:gd name="connsiteX1" fmla="*/ 657619 w 789146"/>
                <a:gd name="connsiteY1" fmla="*/ 0 h 2110763"/>
                <a:gd name="connsiteX2" fmla="*/ 750623 w 789146"/>
                <a:gd name="connsiteY2" fmla="*/ 38524 h 2110763"/>
                <a:gd name="connsiteX3" fmla="*/ 789146 w 789146"/>
                <a:gd name="connsiteY3" fmla="*/ 131528 h 2110763"/>
                <a:gd name="connsiteX4" fmla="*/ 789146 w 789146"/>
                <a:gd name="connsiteY4" fmla="*/ 2110763 h 2110763"/>
                <a:gd name="connsiteX5" fmla="*/ 789146 w 789146"/>
                <a:gd name="connsiteY5" fmla="*/ 2110763 h 2110763"/>
                <a:gd name="connsiteX6" fmla="*/ 789146 w 789146"/>
                <a:gd name="connsiteY6" fmla="*/ 2110763 h 2110763"/>
                <a:gd name="connsiteX7" fmla="*/ 0 w 789146"/>
                <a:gd name="connsiteY7" fmla="*/ 2110763 h 2110763"/>
                <a:gd name="connsiteX8" fmla="*/ 0 w 789146"/>
                <a:gd name="connsiteY8" fmla="*/ 2110763 h 2110763"/>
                <a:gd name="connsiteX9" fmla="*/ 0 w 789146"/>
                <a:gd name="connsiteY9" fmla="*/ 2110763 h 2110763"/>
                <a:gd name="connsiteX10" fmla="*/ 0 w 789146"/>
                <a:gd name="connsiteY10" fmla="*/ 131527 h 2110763"/>
                <a:gd name="connsiteX11" fmla="*/ 38524 w 789146"/>
                <a:gd name="connsiteY11" fmla="*/ 38523 h 2110763"/>
                <a:gd name="connsiteX12" fmla="*/ 131528 w 789146"/>
                <a:gd name="connsiteY12" fmla="*/ 0 h 2110763"/>
                <a:gd name="connsiteX13" fmla="*/ 131527 w 789146"/>
                <a:gd name="connsiteY13" fmla="*/ 0 h 2110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89146" h="2110763">
                  <a:moveTo>
                    <a:pt x="789146" y="351802"/>
                  </a:moveTo>
                  <a:lnTo>
                    <a:pt x="789146" y="1758961"/>
                  </a:lnTo>
                  <a:cubicBezTo>
                    <a:pt x="789146" y="1852264"/>
                    <a:pt x="783965" y="1941748"/>
                    <a:pt x="774743" y="2007723"/>
                  </a:cubicBezTo>
                  <a:cubicBezTo>
                    <a:pt x="765521" y="2073698"/>
                    <a:pt x="753013" y="2110762"/>
                    <a:pt x="739972" y="2110762"/>
                  </a:cubicBezTo>
                  <a:lnTo>
                    <a:pt x="0" y="2110762"/>
                  </a:lnTo>
                  <a:lnTo>
                    <a:pt x="0" y="2110762"/>
                  </a:lnTo>
                  <a:lnTo>
                    <a:pt x="0" y="211076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739972" y="1"/>
                  </a:lnTo>
                  <a:cubicBezTo>
                    <a:pt x="753014" y="1"/>
                    <a:pt x="765522" y="37065"/>
                    <a:pt x="774743" y="103043"/>
                  </a:cubicBezTo>
                  <a:cubicBezTo>
                    <a:pt x="783965" y="169018"/>
                    <a:pt x="789146" y="258502"/>
                    <a:pt x="789146" y="351805"/>
                  </a:cubicBezTo>
                  <a:lnTo>
                    <a:pt x="789146" y="351802"/>
                  </a:lnTo>
                  <a:close/>
                </a:path>
              </a:pathLst>
            </a:custGeom>
            <a:solidFill>
              <a:schemeClr val="bg1">
                <a:lumMod val="85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6465" tIns="52493" rIns="52493" bIns="52494" numCol="1" spcCol="1270" anchor="ctr" anchorCtr="0">
              <a:noAutofit/>
            </a:bodyPr>
            <a:lstStyle/>
            <a:p>
              <a:pPr marL="304770" lvl="1" indent="-304770" defTabSz="1303736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2900" dirty="0">
                <a:latin typeface="+mn-ea"/>
              </a:endParaRPr>
            </a:p>
            <a:p>
              <a:pPr marL="304770" lvl="1" indent="-304770" defTabSz="1303736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2900" dirty="0">
                <a:latin typeface="+mn-ea"/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1477212" y="1290338"/>
              <a:ext cx="2523367" cy="830997"/>
              <a:chOff x="3819357" y="1910412"/>
              <a:chExt cx="2523367" cy="830997"/>
            </a:xfrm>
          </p:grpSpPr>
          <p:sp>
            <p:nvSpPr>
              <p:cNvPr id="25" name="Text Placeholder 3"/>
              <p:cNvSpPr txBox="1">
                <a:spLocks/>
              </p:cNvSpPr>
              <p:nvPr/>
            </p:nvSpPr>
            <p:spPr>
              <a:xfrm>
                <a:off x="3819357" y="1910412"/>
                <a:ext cx="2523367" cy="830997"/>
              </a:xfrm>
              <a:prstGeom prst="rect">
                <a:avLst/>
              </a:prstGeom>
            </p:spPr>
            <p:txBody>
              <a:bodyPr wrap="square" lIns="0" tIns="0" rIns="0" bIns="0" anchor="ctr" anchorCtr="0">
                <a:spAutoFit/>
              </a:bodyPr>
              <a:lstStyle>
                <a:lvl1pPr marL="0" indent="0" algn="ctr">
                  <a:buNone/>
                  <a:defRPr sz="16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algn="l" defTabSz="1219078">
                  <a:spcBef>
                    <a:spcPct val="20000"/>
                  </a:spcBef>
                  <a:defRPr/>
                </a:pPr>
                <a:r>
                  <a:rPr lang="en-US" altLang="zh-CN" sz="36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Bảng đơn vị đo diện tích</a:t>
                </a:r>
                <a:endParaRPr lang="en-US" sz="36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4033795" y="2061675"/>
                <a:ext cx="49" cy="427040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endParaRPr lang="en-US" sz="37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endParaRPr>
              </a:p>
            </p:txBody>
          </p:sp>
        </p:grpSp>
      </p:grpSp>
      <p:graphicFrame>
        <p:nvGraphicFramePr>
          <p:cNvPr id="27" name="Group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9326352"/>
              </p:ext>
            </p:extLst>
          </p:nvPr>
        </p:nvGraphicFramePr>
        <p:xfrm>
          <a:off x="217170" y="1411591"/>
          <a:ext cx="11730990" cy="3321050"/>
        </p:xfrm>
        <a:graphic>
          <a:graphicData uri="http://schemas.openxmlformats.org/drawingml/2006/table">
            <a:tbl>
              <a:tblPr/>
              <a:tblGrid>
                <a:gridCol w="16757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57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913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043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0909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982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42925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lang="en-US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lang="en-US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lang="en-US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6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504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8" name="Text Box 32"/>
          <p:cNvSpPr txBox="1"/>
          <p:nvPr/>
        </p:nvSpPr>
        <p:spPr>
          <a:xfrm>
            <a:off x="5222240" y="1464931"/>
            <a:ext cx="214439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 vuông</a:t>
            </a:r>
            <a:endParaRPr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 Box 33"/>
          <p:cNvSpPr txBox="1"/>
          <p:nvPr/>
        </p:nvSpPr>
        <p:spPr>
          <a:xfrm>
            <a:off x="1193165" y="1407781"/>
            <a:ext cx="365188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 hơn mét vuông</a:t>
            </a:r>
            <a:endParaRPr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 Box 34"/>
          <p:cNvSpPr txBox="1"/>
          <p:nvPr/>
        </p:nvSpPr>
        <p:spPr>
          <a:xfrm>
            <a:off x="8009890" y="1400161"/>
            <a:ext cx="338264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hơn mét vuông</a:t>
            </a:r>
            <a:endParaRPr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 Box 35"/>
          <p:cNvSpPr txBox="1"/>
          <p:nvPr/>
        </p:nvSpPr>
        <p:spPr>
          <a:xfrm>
            <a:off x="5725795" y="1958961"/>
            <a:ext cx="7969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" name="Text Box 36"/>
          <p:cNvSpPr txBox="1"/>
          <p:nvPr/>
        </p:nvSpPr>
        <p:spPr>
          <a:xfrm>
            <a:off x="431800" y="1929116"/>
            <a:ext cx="105918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km</a:t>
            </a:r>
            <a:r>
              <a:rPr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" name="Text Box 37"/>
          <p:cNvSpPr txBox="1"/>
          <p:nvPr/>
        </p:nvSpPr>
        <p:spPr>
          <a:xfrm>
            <a:off x="7296785" y="1934831"/>
            <a:ext cx="105918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dm</a:t>
            </a:r>
            <a:r>
              <a:rPr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" name="Text Box 38"/>
          <p:cNvSpPr txBox="1"/>
          <p:nvPr/>
        </p:nvSpPr>
        <p:spPr>
          <a:xfrm>
            <a:off x="9011920" y="1981821"/>
            <a:ext cx="100266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" name="Text Box 39"/>
          <p:cNvSpPr txBox="1"/>
          <p:nvPr/>
        </p:nvSpPr>
        <p:spPr>
          <a:xfrm>
            <a:off x="10757535" y="1973566"/>
            <a:ext cx="11906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mm</a:t>
            </a:r>
            <a:r>
              <a:rPr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" name="Text Box 40"/>
          <p:cNvSpPr txBox="1"/>
          <p:nvPr/>
        </p:nvSpPr>
        <p:spPr>
          <a:xfrm>
            <a:off x="3746500" y="1970391"/>
            <a:ext cx="129540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dam</a:t>
            </a:r>
            <a:r>
              <a:rPr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" name="Text Box 41"/>
          <p:cNvSpPr txBox="1"/>
          <p:nvPr/>
        </p:nvSpPr>
        <p:spPr>
          <a:xfrm>
            <a:off x="2176145" y="1996426"/>
            <a:ext cx="106045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hm</a:t>
            </a:r>
            <a:r>
              <a:rPr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" name="Text Box 42"/>
          <p:cNvSpPr txBox="1"/>
          <p:nvPr/>
        </p:nvSpPr>
        <p:spPr>
          <a:xfrm>
            <a:off x="106680" y="2606026"/>
            <a:ext cx="201041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1km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100 hm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" name="Text Box 44"/>
          <p:cNvSpPr txBox="1"/>
          <p:nvPr/>
        </p:nvSpPr>
        <p:spPr>
          <a:xfrm>
            <a:off x="1667510" y="2592056"/>
            <a:ext cx="207264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1hm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100dam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" name="Text Box 45"/>
          <p:cNvSpPr txBox="1"/>
          <p:nvPr/>
        </p:nvSpPr>
        <p:spPr>
          <a:xfrm>
            <a:off x="3479165" y="2641586"/>
            <a:ext cx="180086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1dam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100 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" name="Text Box 46"/>
          <p:cNvSpPr txBox="1"/>
          <p:nvPr/>
        </p:nvSpPr>
        <p:spPr>
          <a:xfrm>
            <a:off x="5082540" y="2657461"/>
            <a:ext cx="196913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100 dm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" name="Text Box 47"/>
          <p:cNvSpPr txBox="1"/>
          <p:nvPr/>
        </p:nvSpPr>
        <p:spPr>
          <a:xfrm>
            <a:off x="6967855" y="2642221"/>
            <a:ext cx="180086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1dm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100 cm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" name="Text Box 48"/>
          <p:cNvSpPr txBox="1"/>
          <p:nvPr/>
        </p:nvSpPr>
        <p:spPr>
          <a:xfrm>
            <a:off x="8394065" y="2692386"/>
            <a:ext cx="210629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1cm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100 mm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" name="Text Box 49"/>
          <p:cNvSpPr txBox="1"/>
          <p:nvPr/>
        </p:nvSpPr>
        <p:spPr>
          <a:xfrm>
            <a:off x="10318750" y="2692386"/>
            <a:ext cx="180086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1mm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sz="2400" b="1" baseline="30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51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9412244"/>
              </p:ext>
            </p:extLst>
          </p:nvPr>
        </p:nvGraphicFramePr>
        <p:xfrm>
          <a:off x="10757535" y="3487406"/>
          <a:ext cx="700405" cy="7677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279400" imgH="419100" progId="Equation.3">
                  <p:embed/>
                </p:oleObj>
              </mc:Choice>
              <mc:Fallback>
                <p:oleObj r:id="rId3" imgW="279400" imgH="419100" progId="Equation.3">
                  <p:embed/>
                  <p:pic>
                    <p:nvPicPr>
                      <p:cNvPr id="6194" name="Object 50"/>
                      <p:cNvPicPr/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>
                      <a:xfrm>
                        <a:off x="10757535" y="3487406"/>
                        <a:ext cx="700405" cy="767715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Text Box 51"/>
          <p:cNvSpPr txBox="1"/>
          <p:nvPr/>
        </p:nvSpPr>
        <p:spPr>
          <a:xfrm>
            <a:off x="10276840" y="3655681"/>
            <a:ext cx="191516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cm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sz="2400" b="1" dirty="0">
              <a:latin typeface="Arial" panose="020B0604020202020204" pitchFamily="34" charset="0"/>
            </a:endParaRPr>
          </a:p>
        </p:txBody>
      </p:sp>
      <p:sp>
        <p:nvSpPr>
          <p:cNvPr id="53" name="Text Box 52"/>
          <p:cNvSpPr txBox="1"/>
          <p:nvPr/>
        </p:nvSpPr>
        <p:spPr>
          <a:xfrm>
            <a:off x="8642985" y="3677271"/>
            <a:ext cx="182689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dm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ctr"/>
            <a:endParaRPr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" name="Text Box 53"/>
          <p:cNvSpPr txBox="1"/>
          <p:nvPr/>
        </p:nvSpPr>
        <p:spPr>
          <a:xfrm>
            <a:off x="6859905" y="3619486"/>
            <a:ext cx="196405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ctr"/>
            <a:endParaRPr sz="2400" b="1" dirty="0">
              <a:latin typeface="Arial" panose="020B0604020202020204" pitchFamily="34" charset="0"/>
            </a:endParaRPr>
          </a:p>
        </p:txBody>
      </p:sp>
      <p:sp>
        <p:nvSpPr>
          <p:cNvPr id="55" name="Text Box 54"/>
          <p:cNvSpPr txBox="1"/>
          <p:nvPr/>
        </p:nvSpPr>
        <p:spPr>
          <a:xfrm>
            <a:off x="5172075" y="3652506"/>
            <a:ext cx="203454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     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sz="2400" b="1" baseline="30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" name="Text Box 55"/>
          <p:cNvSpPr txBox="1"/>
          <p:nvPr/>
        </p:nvSpPr>
        <p:spPr>
          <a:xfrm>
            <a:off x="3508375" y="3672826"/>
            <a:ext cx="1868170" cy="922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hm</a:t>
            </a:r>
            <a:r>
              <a:rPr sz="2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ctr"/>
            <a:endParaRPr sz="3200" b="1" dirty="0">
              <a:latin typeface="Arial" panose="020B0604020202020204" pitchFamily="34" charset="0"/>
            </a:endParaRPr>
          </a:p>
        </p:txBody>
      </p:sp>
      <p:sp>
        <p:nvSpPr>
          <p:cNvPr id="57" name="Text Box 56"/>
          <p:cNvSpPr txBox="1"/>
          <p:nvPr/>
        </p:nvSpPr>
        <p:spPr>
          <a:xfrm>
            <a:off x="1837055" y="3616946"/>
            <a:ext cx="186944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sz="2400" b="1" dirty="0">
                <a:latin typeface="Arial" panose="020B0604020202020204" pitchFamily="34" charset="0"/>
              </a:rPr>
              <a:t>    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ctr"/>
            <a:endParaRPr sz="2400" b="1" dirty="0">
              <a:latin typeface="Arial" panose="020B0604020202020204" pitchFamily="34" charset="0"/>
            </a:endParaRPr>
          </a:p>
        </p:txBody>
      </p:sp>
      <p:graphicFrame>
        <p:nvGraphicFramePr>
          <p:cNvPr id="58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8645488"/>
              </p:ext>
            </p:extLst>
          </p:nvPr>
        </p:nvGraphicFramePr>
        <p:xfrm>
          <a:off x="9011920" y="3465181"/>
          <a:ext cx="699135" cy="7677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279400" imgH="419100" progId="Equation.3">
                  <p:embed/>
                </p:oleObj>
              </mc:Choice>
              <mc:Fallback>
                <p:oleObj r:id="rId5" imgW="279400" imgH="419100" progId="Equation.3">
                  <p:embed/>
                  <p:pic>
                    <p:nvPicPr>
                      <p:cNvPr id="6201" name="Object 5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011920" y="3465181"/>
                        <a:ext cx="699135" cy="76771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6431043"/>
              </p:ext>
            </p:extLst>
          </p:nvPr>
        </p:nvGraphicFramePr>
        <p:xfrm>
          <a:off x="7494270" y="3424541"/>
          <a:ext cx="622935" cy="7677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279400" imgH="419100" progId="Equation.3">
                  <p:embed/>
                </p:oleObj>
              </mc:Choice>
              <mc:Fallback>
                <p:oleObj r:id="rId7" imgW="279400" imgH="419100" progId="Equation.3">
                  <p:embed/>
                  <p:pic>
                    <p:nvPicPr>
                      <p:cNvPr id="6202" name="Object 5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494270" y="3424541"/>
                        <a:ext cx="622935" cy="76771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3906716"/>
              </p:ext>
            </p:extLst>
          </p:nvPr>
        </p:nvGraphicFramePr>
        <p:xfrm>
          <a:off x="5609590" y="3441686"/>
          <a:ext cx="700405" cy="7677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279400" imgH="419100" progId="Equation.3">
                  <p:embed/>
                </p:oleObj>
              </mc:Choice>
              <mc:Fallback>
                <p:oleObj r:id="rId8" imgW="279400" imgH="419100" progId="Equation.3">
                  <p:embed/>
                  <p:pic>
                    <p:nvPicPr>
                      <p:cNvPr id="6203" name="Object 5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609590" y="3441686"/>
                        <a:ext cx="700405" cy="76771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Object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482649"/>
              </p:ext>
            </p:extLst>
          </p:nvPr>
        </p:nvGraphicFramePr>
        <p:xfrm>
          <a:off x="3915092" y="3475114"/>
          <a:ext cx="699135" cy="7677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9" imgW="279400" imgH="419100" progId="Equation.3">
                  <p:embed/>
                </p:oleObj>
              </mc:Choice>
              <mc:Fallback>
                <p:oleObj r:id="rId9" imgW="279400" imgH="419100" progId="Equation.3">
                  <p:embed/>
                  <p:pic>
                    <p:nvPicPr>
                      <p:cNvPr id="6204" name="Object 60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915092" y="3475114"/>
                        <a:ext cx="699135" cy="76771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Object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1612122"/>
              </p:ext>
            </p:extLst>
          </p:nvPr>
        </p:nvGraphicFramePr>
        <p:xfrm>
          <a:off x="2251075" y="3406761"/>
          <a:ext cx="699135" cy="7677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0" imgW="279400" imgH="419100" progId="Equation.3">
                  <p:embed/>
                </p:oleObj>
              </mc:Choice>
              <mc:Fallback>
                <p:oleObj r:id="rId10" imgW="279400" imgH="419100" progId="Equation.3">
                  <p:embed/>
                  <p:pic>
                    <p:nvPicPr>
                      <p:cNvPr id="6205" name="Object 6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51075" y="3406761"/>
                        <a:ext cx="699135" cy="76771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" name="Text Box 79"/>
          <p:cNvSpPr txBox="1">
            <a:spLocks noChangeArrowheads="1"/>
          </p:cNvSpPr>
          <p:nvPr/>
        </p:nvSpPr>
        <p:spPr bwMode="auto">
          <a:xfrm>
            <a:off x="1667510" y="4882507"/>
            <a:ext cx="102806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</a:rPr>
              <a:t> Mỗi đơn vị đo diện tích  gấp </a:t>
            </a:r>
            <a:r>
              <a:rPr lang="en-US" altLang="en-US" sz="2800" b="1">
                <a:solidFill>
                  <a:srgbClr val="C00000"/>
                </a:solidFill>
                <a:latin typeface="Times New Roman" panose="02020603050405020304" pitchFamily="18" charset="0"/>
              </a:rPr>
              <a:t>100</a:t>
            </a:r>
            <a:r>
              <a:rPr lang="en-US" altLang="en-US" sz="2800" b="1">
                <a:latin typeface="Times New Roman" panose="02020603050405020304" pitchFamily="18" charset="0"/>
              </a:rPr>
              <a:t> lần đơn vị bé hơn tiếp liền.</a:t>
            </a:r>
          </a:p>
        </p:txBody>
      </p:sp>
      <p:sp>
        <p:nvSpPr>
          <p:cNvPr id="69" name="Text Box 81"/>
          <p:cNvSpPr txBox="1">
            <a:spLocks noChangeArrowheads="1"/>
          </p:cNvSpPr>
          <p:nvPr/>
        </p:nvSpPr>
        <p:spPr bwMode="auto">
          <a:xfrm>
            <a:off x="1268942" y="4866882"/>
            <a:ext cx="111819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sz="2800" b="1">
                <a:latin typeface="Times New Roman" panose="02020603050405020304" pitchFamily="18" charset="0"/>
              </a:rPr>
              <a:t>Mỗi đơn vị đo diện tích gấp bao nhiêu lần đơn vị bé hơn tiếp liền nó?</a:t>
            </a:r>
          </a:p>
        </p:txBody>
      </p:sp>
      <p:sp>
        <p:nvSpPr>
          <p:cNvPr id="70" name="Text Box 81"/>
          <p:cNvSpPr txBox="1">
            <a:spLocks noChangeArrowheads="1"/>
          </p:cNvSpPr>
          <p:nvPr/>
        </p:nvSpPr>
        <p:spPr bwMode="auto">
          <a:xfrm>
            <a:off x="1683702" y="5523029"/>
            <a:ext cx="1056830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>
              <a:spcBef>
                <a:spcPct val="50000"/>
              </a:spcBef>
            </a:pPr>
            <a:r>
              <a:rPr lang="en-US" altLang="en-US" sz="2800">
                <a:latin typeface="Times New Roman" panose="02020603050405020304" pitchFamily="18" charset="0"/>
              </a:rPr>
              <a:t> </a:t>
            </a:r>
            <a:r>
              <a:rPr lang="en-US" altLang="en-US" sz="2800" b="1">
                <a:latin typeface="Times New Roman" panose="02020603050405020304" pitchFamily="18" charset="0"/>
              </a:rPr>
              <a:t>Mỗi đơn vị đo diện tích bằng          đơn vị lớn hơn tiếp liền.</a:t>
            </a:r>
          </a:p>
        </p:txBody>
      </p:sp>
      <p:sp>
        <p:nvSpPr>
          <p:cNvPr id="71" name="Text Box 81"/>
          <p:cNvSpPr txBox="1">
            <a:spLocks noChangeArrowheads="1"/>
          </p:cNvSpPr>
          <p:nvPr/>
        </p:nvSpPr>
        <p:spPr bwMode="auto">
          <a:xfrm>
            <a:off x="908843" y="5523029"/>
            <a:ext cx="1211802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Mỗi đơn vị đo diện tích bằng bao nhiêu phần đơn vị lớn hơn tiếp liền nó?</a:t>
            </a:r>
            <a:endParaRPr lang="en-US" altLang="en-US" sz="28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2" name="Rectangle 71"/>
          <p:cNvSpPr>
            <a:spLocks noChangeArrowheads="1"/>
          </p:cNvSpPr>
          <p:nvPr/>
        </p:nvSpPr>
        <p:spPr bwMode="auto">
          <a:xfrm>
            <a:off x="-53113" y="4866882"/>
            <a:ext cx="16930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u="sng">
                <a:solidFill>
                  <a:srgbClr val="C00000"/>
                </a:solidFill>
                <a:latin typeface="Times New Roman" panose="02020603050405020304" pitchFamily="18" charset="0"/>
              </a:rPr>
              <a:t>Nhận xét</a:t>
            </a:r>
            <a:r>
              <a:rPr lang="en-US" altLang="en-US" sz="2800" b="1">
                <a:solidFill>
                  <a:srgbClr val="C00000"/>
                </a:solidFill>
                <a:latin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762689" y="5348536"/>
                <a:ext cx="565468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𝟏𝟎𝟎</m:t>
                          </m:r>
                        </m:den>
                      </m:f>
                    </m:oMath>
                  </m:oMathPara>
                </a14:m>
                <a:endParaRPr lang="en-US" sz="2800" b="1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2689" y="5348536"/>
                <a:ext cx="565468" cy="901785"/>
              </a:xfrm>
              <a:prstGeom prst="rect">
                <a:avLst/>
              </a:prstGeom>
              <a:blipFill>
                <a:blip r:embed="rId12"/>
                <a:stretch>
                  <a:fillRect r="-30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4" name="Picture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12421343" flipH="1">
            <a:off x="99140" y="5876883"/>
            <a:ext cx="1001155" cy="982952"/>
          </a:xfrm>
          <a:prstGeom prst="rect">
            <a:avLst/>
          </a:prstGeom>
        </p:spPr>
      </p:pic>
      <p:pic>
        <p:nvPicPr>
          <p:cNvPr id="75" name="Picture 13"/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20422702" flipV="1">
            <a:off x="10929953" y="6317013"/>
            <a:ext cx="1408525" cy="326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19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32" grpId="0"/>
      <p:bldP spid="36" grpId="0"/>
      <p:bldP spid="37" grpId="0"/>
      <p:bldP spid="39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2" grpId="0"/>
      <p:bldP spid="53" grpId="0"/>
      <p:bldP spid="54" grpId="0"/>
      <p:bldP spid="55" grpId="0"/>
      <p:bldP spid="56" grpId="0"/>
      <p:bldP spid="68" grpId="0"/>
      <p:bldP spid="69" grpId="0"/>
      <p:bldP spid="69" grpId="1"/>
      <p:bldP spid="70" grpId="0"/>
      <p:bldP spid="71" grpId="0"/>
      <p:bldP spid="71" grpId="1"/>
      <p:bldP spid="7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椭圆 4"/>
          <p:cNvSpPr/>
          <p:nvPr/>
        </p:nvSpPr>
        <p:spPr>
          <a:xfrm>
            <a:off x="4590564" y="1596766"/>
            <a:ext cx="3643092" cy="275106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58" name="TextBox 11"/>
          <p:cNvSpPr txBox="1"/>
          <p:nvPr/>
        </p:nvSpPr>
        <p:spPr>
          <a:xfrm>
            <a:off x="4549047" y="2361996"/>
            <a:ext cx="40254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US" altLang="zh-CN" sz="48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ircona" panose="02040603050506020204" pitchFamily="18" charset="0"/>
                <a:ea typeface="微软雅黑" pitchFamily="34" charset="-122"/>
              </a:rPr>
              <a:t>LUYỆN TẬP</a:t>
            </a:r>
            <a:endParaRPr lang="zh-CN" altLang="en-US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ircona" panose="02040603050506020204" pitchFamily="18" charset="0"/>
              <a:ea typeface="微软雅黑" pitchFamily="34" charset="-122"/>
            </a:endParaRPr>
          </a:p>
        </p:txBody>
      </p:sp>
      <p:pic>
        <p:nvPicPr>
          <p:cNvPr id="60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752723">
            <a:off x="9174942" y="4471102"/>
            <a:ext cx="1837814" cy="2414692"/>
          </a:xfrm>
          <a:prstGeom prst="rect">
            <a:avLst/>
          </a:prstGeom>
        </p:spPr>
      </p:pic>
      <p:pic>
        <p:nvPicPr>
          <p:cNvPr id="61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874824" y="163886"/>
            <a:ext cx="2336801" cy="2526454"/>
          </a:xfrm>
          <a:prstGeom prst="rect">
            <a:avLst/>
          </a:prstGeom>
        </p:spPr>
      </p:pic>
      <p:pic>
        <p:nvPicPr>
          <p:cNvPr id="66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4223144">
            <a:off x="9006565" y="721395"/>
            <a:ext cx="2348424" cy="768575"/>
          </a:xfrm>
          <a:prstGeom prst="rect">
            <a:avLst/>
          </a:prstGeom>
        </p:spPr>
      </p:pic>
      <p:pic>
        <p:nvPicPr>
          <p:cNvPr id="74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12421343" flipH="1">
            <a:off x="9214330" y="1713099"/>
            <a:ext cx="1001155" cy="982952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91105">
            <a:off x="1412965" y="3848425"/>
            <a:ext cx="3260517" cy="326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418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85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35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85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95d4330573af9e2c619448244bb26baa7dda94"/>
  <p:tag name="ISPRING_PRESENTATION_TITLE" val="创意简约黑板教学培训设计教育PPT课件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主题">
  <a:themeElements>
    <a:clrScheme name="自定义 1646">
      <a:dk1>
        <a:srgbClr val="000000"/>
      </a:dk1>
      <a:lt1>
        <a:srgbClr val="FFFFFF"/>
      </a:lt1>
      <a:dk2>
        <a:srgbClr val="F5C131"/>
      </a:dk2>
      <a:lt2>
        <a:srgbClr val="2D2833"/>
      </a:lt2>
      <a:accent1>
        <a:srgbClr val="2D2833"/>
      </a:accent1>
      <a:accent2>
        <a:srgbClr val="F5C131"/>
      </a:accent2>
      <a:accent3>
        <a:srgbClr val="2D2833"/>
      </a:accent3>
      <a:accent4>
        <a:srgbClr val="F5C131"/>
      </a:accent4>
      <a:accent5>
        <a:srgbClr val="2D2833"/>
      </a:accent5>
      <a:accent6>
        <a:srgbClr val="F5C131"/>
      </a:accent6>
      <a:hlink>
        <a:srgbClr val="0070C0"/>
      </a:hlink>
      <a:folHlink>
        <a:srgbClr val="0089D2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889</TotalTime>
  <Words>725</Words>
  <Application>Microsoft Office PowerPoint</Application>
  <PresentationFormat>Widescreen</PresentationFormat>
  <Paragraphs>187</Paragraphs>
  <Slides>14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8" baseType="lpstr">
      <vt:lpstr>微软雅黑</vt:lpstr>
      <vt:lpstr>.VnTime</vt:lpstr>
      <vt:lpstr>Arial</vt:lpstr>
      <vt:lpstr>Arial Black</vt:lpstr>
      <vt:lpstr>Calibri</vt:lpstr>
      <vt:lpstr>Cambria Math</vt:lpstr>
      <vt:lpstr>Times New Roman</vt:lpstr>
      <vt:lpstr>UTM Aircona</vt:lpstr>
      <vt:lpstr>UTM Alberta Heavy</vt:lpstr>
      <vt:lpstr>UTM Ambrosia</vt:lpstr>
      <vt:lpstr>Wingdings</vt:lpstr>
      <vt:lpstr>Office 主题</vt:lpstr>
      <vt:lpstr>Equation.3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创意简约黑板教学培训设计教育PPT课件</dc:title>
  <dc:creator>213</dc:creator>
  <cp:lastModifiedBy>Hà Minh Châu</cp:lastModifiedBy>
  <cp:revision>69</cp:revision>
  <dcterms:created xsi:type="dcterms:W3CDTF">2015-05-05T08:02:14Z</dcterms:created>
  <dcterms:modified xsi:type="dcterms:W3CDTF">2022-10-05T15:13:45Z</dcterms:modified>
</cp:coreProperties>
</file>