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373" r:id="rId2"/>
    <p:sldId id="266" r:id="rId3"/>
    <p:sldId id="293" r:id="rId4"/>
    <p:sldId id="294" r:id="rId5"/>
    <p:sldId id="277" r:id="rId6"/>
    <p:sldId id="257" r:id="rId7"/>
    <p:sldId id="262" r:id="rId8"/>
    <p:sldId id="283" r:id="rId9"/>
    <p:sldId id="285" r:id="rId10"/>
    <p:sldId id="263" r:id="rId11"/>
    <p:sldId id="264" r:id="rId12"/>
    <p:sldId id="270" r:id="rId13"/>
    <p:sldId id="288" r:id="rId14"/>
    <p:sldId id="289" r:id="rId15"/>
    <p:sldId id="290" r:id="rId16"/>
    <p:sldId id="291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88" autoAdjust="0"/>
    <p:restoredTop sz="94660"/>
  </p:normalViewPr>
  <p:slideViewPr>
    <p:cSldViewPr>
      <p:cViewPr varScale="1">
        <p:scale>
          <a:sx n="78" d="100"/>
          <a:sy n="78" d="100"/>
        </p:scale>
        <p:origin x="153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9" cy="72008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F7F37-96CB-4C97-92F3-7762FF28E2C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78AC-8842-4236-8125-412C63B581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04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8D19E-D3E2-4C5E-85A4-2E18EA0B5F47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3F1D-9D47-4164-AB76-C3AB82FFAF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flower7">
            <a:extLst>
              <a:ext uri="{FF2B5EF4-FFF2-40B4-BE49-F238E27FC236}">
                <a16:creationId xmlns:a16="http://schemas.microsoft.com/office/drawing/2014/main" id="{A18CB806-4B29-8529-D5B8-6D4038AF14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3810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8" descr="flower7">
            <a:extLst>
              <a:ext uri="{FF2B5EF4-FFF2-40B4-BE49-F238E27FC236}">
                <a16:creationId xmlns:a16="http://schemas.microsoft.com/office/drawing/2014/main" id="{63D6E3B8-82EB-C550-09DE-60E8FE0E8B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048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8" name="Group 3">
            <a:extLst>
              <a:ext uri="{FF2B5EF4-FFF2-40B4-BE49-F238E27FC236}">
                <a16:creationId xmlns:a16="http://schemas.microsoft.com/office/drawing/2014/main" id="{58A7044D-1902-628A-8224-BBE9E887D30E}"/>
              </a:ext>
            </a:extLst>
          </p:cNvPr>
          <p:cNvGrpSpPr>
            <a:grpSpLocks/>
          </p:cNvGrpSpPr>
          <p:nvPr/>
        </p:nvGrpSpPr>
        <p:grpSpPr bwMode="auto">
          <a:xfrm>
            <a:off x="327025" y="228600"/>
            <a:ext cx="2325688" cy="2317750"/>
            <a:chOff x="3633788" y="2438399"/>
            <a:chExt cx="2081212" cy="2199961"/>
          </a:xfrm>
        </p:grpSpPr>
        <p:pic>
          <p:nvPicPr>
            <p:cNvPr id="6155" name="Picture 13" descr="Logo dep 5 (nen trong)">
              <a:extLst>
                <a:ext uri="{FF2B5EF4-FFF2-40B4-BE49-F238E27FC236}">
                  <a16:creationId xmlns:a16="http://schemas.microsoft.com/office/drawing/2014/main" id="{42EAB94A-F96A-90C6-DD24-911965F2C3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3788" y="2438399"/>
              <a:ext cx="2081212" cy="21999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6" name="TextBox 2">
              <a:extLst>
                <a:ext uri="{FF2B5EF4-FFF2-40B4-BE49-F238E27FC236}">
                  <a16:creationId xmlns:a16="http://schemas.microsoft.com/office/drawing/2014/main" id="{31888DAD-B1E2-0619-3E38-A38C195D5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3765" y="4371224"/>
              <a:ext cx="1447800" cy="197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eaLnBrk="0" fontAlgn="base" hangingPunct="0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b="1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 TỐT-HỌC TỐT</a:t>
              </a:r>
              <a:endParaRPr lang="vi-VN" altLang="en-US" sz="10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6149" name="Picture 16">
            <a:extLst>
              <a:ext uri="{FF2B5EF4-FFF2-40B4-BE49-F238E27FC236}">
                <a16:creationId xmlns:a16="http://schemas.microsoft.com/office/drawing/2014/main" id="{62865850-9B02-4698-AFD0-BE8C62E4D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8" y="5181600"/>
            <a:ext cx="1452562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15">
            <a:extLst>
              <a:ext uri="{FF2B5EF4-FFF2-40B4-BE49-F238E27FC236}">
                <a16:creationId xmlns:a16="http://schemas.microsoft.com/office/drawing/2014/main" id="{468F9CE7-3073-DE6C-CD3A-2E712841C7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775" y="5554663"/>
            <a:ext cx="1292225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51" name="Rectangle 15">
            <a:extLst>
              <a:ext uri="{FF2B5EF4-FFF2-40B4-BE49-F238E27FC236}">
                <a16:creationId xmlns:a16="http://schemas.microsoft.com/office/drawing/2014/main" id="{C2934F76-387F-9719-A7B4-7BFA1CB34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8" y="11113"/>
            <a:ext cx="9144000" cy="6858000"/>
          </a:xfrm>
          <a:prstGeom prst="rect">
            <a:avLst/>
          </a:prstGeom>
          <a:noFill/>
          <a:ln w="5715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36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6152" name="TextBox 1">
            <a:extLst>
              <a:ext uri="{FF2B5EF4-FFF2-40B4-BE49-F238E27FC236}">
                <a16:creationId xmlns:a16="http://schemas.microsoft.com/office/drawing/2014/main" id="{EE1CC263-AABD-A97E-274D-22D0F2A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800" y="3340100"/>
            <a:ext cx="71024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LUYỆN TẬP CHUNG </a:t>
            </a:r>
          </a:p>
          <a:p>
            <a:pPr algn="ctr"/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TRANG </a:t>
            </a:r>
            <a:r>
              <a:rPr lang="vi-VN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153" name="TextBox 2">
            <a:extLst>
              <a:ext uri="{FF2B5EF4-FFF2-40B4-BE49-F238E27FC236}">
                <a16:creationId xmlns:a16="http://schemas.microsoft.com/office/drawing/2014/main" id="{C5E3B915-2B5D-6260-73BE-AD04DCE0A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447800"/>
            <a:ext cx="54102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6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TOÁN 5 </a:t>
            </a:r>
          </a:p>
        </p:txBody>
      </p:sp>
      <p:sp>
        <p:nvSpPr>
          <p:cNvPr id="6154" name="TextBox 3">
            <a:extLst>
              <a:ext uri="{FF2B5EF4-FFF2-40B4-BE49-F238E27FC236}">
                <a16:creationId xmlns:a16="http://schemas.microsoft.com/office/drawing/2014/main" id="{8E3EA785-2A61-DB23-C411-D8D5660F3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038" y="457200"/>
            <a:ext cx="635793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TRƯỜNG TIỂU HỌC NGỌC LÂM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2518800"/>
            <a:ext cx="7786742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mét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a) 7km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		 4ha ;		8,5ha.</a:t>
            </a:r>
          </a:p>
          <a:p>
            <a:pPr>
              <a:lnSpc>
                <a:spcPct val="150000"/>
              </a:lnSpc>
            </a:pP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4348" y="3429000"/>
            <a:ext cx="7858180" cy="1857699"/>
            <a:chOff x="642910" y="2786058"/>
            <a:chExt cx="7858180" cy="1857699"/>
          </a:xfrm>
        </p:grpSpPr>
        <p:sp>
          <p:nvSpPr>
            <p:cNvPr id="8" name="Rectangle 1"/>
            <p:cNvSpPr>
              <a:spLocks noChangeArrowheads="1"/>
            </p:cNvSpPr>
            <p:nvPr/>
          </p:nvSpPr>
          <p:spPr bwMode="auto">
            <a:xfrm>
              <a:off x="642910" y="2786058"/>
              <a:ext cx="1357322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sng" strike="noStrike" cap="none" normalizeH="0" baseline="0" dirty="0" err="1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Bài</a:t>
              </a:r>
              <a:r>
                <a:rPr kumimoji="0" lang="en-US" sz="2000" b="1" i="0" u="sng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0" u="sng" strike="noStrike" cap="none" normalizeH="0" dirty="0" err="1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làm</a:t>
              </a:r>
              <a:r>
                <a:rPr kumimoji="0" lang="en-US" sz="2000" b="1" i="0" u="sng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:</a:t>
              </a:r>
              <a:r>
                <a:rPr kumimoji="0" lang="en-US" sz="2000" b="1" i="0" u="sng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sng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9" name="Rectangle 1"/>
            <p:cNvSpPr>
              <a:spLocks noChangeArrowheads="1"/>
            </p:cNvSpPr>
            <p:nvPr/>
          </p:nvSpPr>
          <p:spPr bwMode="auto">
            <a:xfrm>
              <a:off x="5857884" y="3375068"/>
              <a:ext cx="264320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4ha 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 ………..  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;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0" name="Rectangle 1"/>
            <p:cNvSpPr>
              <a:spLocks noChangeArrowheads="1"/>
            </p:cNvSpPr>
            <p:nvPr/>
          </p:nvSpPr>
          <p:spPr bwMode="auto">
            <a:xfrm>
              <a:off x="985304" y="4089759"/>
              <a:ext cx="300039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8,5ha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 ………… 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714348" y="3429000"/>
              <a:ext cx="328614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 7km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 ………… 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;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287376" y="4713243"/>
            <a:ext cx="1347798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85 000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6734188" y="4042816"/>
            <a:ext cx="1338274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40 000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000232" y="4071942"/>
            <a:ext cx="142876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7 000 000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71736" y="1987550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hm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(ha)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dam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cm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5918" y="1587440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1000100" y="5363187"/>
            <a:ext cx="7786742" cy="873252"/>
            <a:chOff x="857224" y="5258925"/>
            <a:chExt cx="5214974" cy="705419"/>
          </a:xfrm>
        </p:grpSpPr>
        <p:sp>
          <p:nvSpPr>
            <p:cNvPr id="17" name="Rectangle 1"/>
            <p:cNvSpPr>
              <a:spLocks noChangeArrowheads="1"/>
            </p:cNvSpPr>
            <p:nvPr/>
          </p:nvSpPr>
          <p:spPr bwMode="auto">
            <a:xfrm>
              <a:off x="857224" y="5375329"/>
              <a:ext cx="5214974" cy="447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8,5ha =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8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ha = 8ha 5000m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85 000m</a:t>
              </a:r>
              <a:r>
                <a:rPr kumimoji="0" lang="en-US" sz="2000" b="1" i="0" u="none" strike="noStrike" cap="none" normalizeH="0" baseline="3000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grpSp>
          <p:nvGrpSpPr>
            <p:cNvPr id="18" name="Group 35"/>
            <p:cNvGrpSpPr/>
            <p:nvPr/>
          </p:nvGrpSpPr>
          <p:grpSpPr>
            <a:xfrm>
              <a:off x="1482470" y="5258925"/>
              <a:ext cx="714380" cy="705419"/>
              <a:chOff x="3196982" y="4907099"/>
              <a:chExt cx="714380" cy="705419"/>
            </a:xfrm>
          </p:grpSpPr>
          <p:sp>
            <p:nvSpPr>
              <p:cNvPr id="19" name="Rectangle 1"/>
              <p:cNvSpPr>
                <a:spLocks noChangeArrowheads="1"/>
              </p:cNvSpPr>
              <p:nvPr/>
            </p:nvSpPr>
            <p:spPr bwMode="auto">
              <a:xfrm>
                <a:off x="3196982" y="4907099"/>
                <a:ext cx="714380" cy="7054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5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10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3338779" y="5299142"/>
                <a:ext cx="287063" cy="1283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2643182"/>
            <a:ext cx="7786742" cy="966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mét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b) 30dm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   300dm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515dm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2181517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hm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(ha)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dam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cm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57356" y="1587440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68375" y="3429000"/>
            <a:ext cx="892022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30dm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……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300dm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……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515dm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……..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2214546" y="4500572"/>
            <a:ext cx="7358114" cy="873252"/>
            <a:chOff x="942347" y="4714884"/>
            <a:chExt cx="7786742" cy="806193"/>
          </a:xfrm>
        </p:grpSpPr>
        <p:sp>
          <p:nvSpPr>
            <p:cNvPr id="17" name="Rectangle 16"/>
            <p:cNvSpPr/>
            <p:nvPr/>
          </p:nvSpPr>
          <p:spPr>
            <a:xfrm>
              <a:off x="942347" y="4913665"/>
              <a:ext cx="7786742" cy="4603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30dm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        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0,30m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0,3m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966754" y="4714884"/>
              <a:ext cx="714380" cy="806193"/>
              <a:chOff x="4109894" y="4791686"/>
              <a:chExt cx="714380" cy="806193"/>
            </a:xfrm>
          </p:grpSpPr>
          <p:sp>
            <p:nvSpPr>
              <p:cNvPr id="19" name="Rectangle 1"/>
              <p:cNvSpPr>
                <a:spLocks noChangeArrowheads="1"/>
              </p:cNvSpPr>
              <p:nvPr/>
            </p:nvSpPr>
            <p:spPr bwMode="auto">
              <a:xfrm>
                <a:off x="4109894" y="4791686"/>
                <a:ext cx="714380" cy="806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30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100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4168847" y="5286388"/>
                <a:ext cx="428628" cy="158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37"/>
          <p:cNvGrpSpPr/>
          <p:nvPr/>
        </p:nvGrpSpPr>
        <p:grpSpPr>
          <a:xfrm>
            <a:off x="1000100" y="5286389"/>
            <a:ext cx="8143900" cy="873252"/>
            <a:chOff x="1000100" y="5286389"/>
            <a:chExt cx="8143900" cy="873252"/>
          </a:xfrm>
        </p:grpSpPr>
        <p:grpSp>
          <p:nvGrpSpPr>
            <p:cNvPr id="27" name="Group 26"/>
            <p:cNvGrpSpPr/>
            <p:nvPr/>
          </p:nvGrpSpPr>
          <p:grpSpPr>
            <a:xfrm>
              <a:off x="5786446" y="5286389"/>
              <a:ext cx="714380" cy="873252"/>
              <a:chOff x="4000496" y="4791685"/>
              <a:chExt cx="714380" cy="868208"/>
            </a:xfrm>
          </p:grpSpPr>
          <p:sp>
            <p:nvSpPr>
              <p:cNvPr id="28" name="Rectangle 1"/>
              <p:cNvSpPr>
                <a:spLocks noChangeArrowheads="1"/>
              </p:cNvSpPr>
              <p:nvPr/>
            </p:nvSpPr>
            <p:spPr bwMode="auto">
              <a:xfrm>
                <a:off x="4000496" y="4791685"/>
                <a:ext cx="714380" cy="8682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15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10 0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Arial" pitchFamily="34" charset="0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4057186" y="5286388"/>
                <a:ext cx="428628" cy="1588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" name="Rectangle 30"/>
            <p:cNvSpPr/>
            <p:nvPr/>
          </p:nvSpPr>
          <p:spPr>
            <a:xfrm>
              <a:off x="1000100" y="5446770"/>
              <a:ext cx="814390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515dm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500dm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+ 15dm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5m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15dm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5         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5,15m</a:t>
              </a:r>
              <a:r>
                <a:rPr lang="en-US" sz="2000" b="1" baseline="30000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</a:t>
              </a:r>
            </a:p>
          </p:txBody>
        </p:sp>
      </p:grpSp>
      <p:sp>
        <p:nvSpPr>
          <p:cNvPr id="35" name="Rectangle 1"/>
          <p:cNvSpPr>
            <a:spLocks noChangeArrowheads="1"/>
          </p:cNvSpPr>
          <p:nvPr/>
        </p:nvSpPr>
        <p:spPr bwMode="auto">
          <a:xfrm>
            <a:off x="5072066" y="3899940"/>
            <a:ext cx="71438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36" name="Rectangle 1"/>
          <p:cNvSpPr>
            <a:spLocks noChangeArrowheads="1"/>
          </p:cNvSpPr>
          <p:nvPr/>
        </p:nvSpPr>
        <p:spPr bwMode="auto">
          <a:xfrm>
            <a:off x="7929586" y="3899940"/>
            <a:ext cx="71438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5,15</a:t>
            </a:r>
            <a:r>
              <a:rPr kumimoji="0" lang="en-US" b="1" i="0" u="none" strike="noStrike" cap="none" normalizeH="0" baseline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37" name="Rectangle 1"/>
          <p:cNvSpPr>
            <a:spLocks noChangeArrowheads="1"/>
          </p:cNvSpPr>
          <p:nvPr/>
        </p:nvSpPr>
        <p:spPr bwMode="auto">
          <a:xfrm>
            <a:off x="2285984" y="3906553"/>
            <a:ext cx="71438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0,3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000100" y="1987550"/>
            <a:ext cx="7858180" cy="1961058"/>
            <a:chOff x="642910" y="3858433"/>
            <a:chExt cx="7858180" cy="1961058"/>
          </a:xfrm>
        </p:grpSpPr>
        <p:sp>
          <p:nvSpPr>
            <p:cNvPr id="4" name="Rectangle 3"/>
            <p:cNvSpPr/>
            <p:nvPr/>
          </p:nvSpPr>
          <p:spPr>
            <a:xfrm>
              <a:off x="714348" y="3858433"/>
              <a:ext cx="7786742" cy="498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000" b="1" u="sng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Bài</a:t>
              </a:r>
              <a:r>
                <a:rPr lang="en-US" sz="2000" b="1" u="sng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3: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Viết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các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đo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sau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dưới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dạng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số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đo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có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đơn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vị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là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mét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vuông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: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642910" y="4342163"/>
              <a:ext cx="7786742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57200" indent="-457200">
                <a:lnSpc>
                  <a:spcPct val="150000"/>
                </a:lnSpc>
              </a:pP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     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a) 7km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7 000 000 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;                      4ha =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40 000 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pPr marL="457200" indent="-457200">
                <a:lnSpc>
                  <a:spcPct val="150000"/>
                </a:lnSpc>
              </a:pP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        8,5ha =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85 000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                                               </a:t>
              </a:r>
            </a:p>
            <a:p>
              <a:pPr marL="457200" indent="-457200">
                <a:lnSpc>
                  <a:spcPct val="150000"/>
                </a:lnSpc>
              </a:pP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b) 30dm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 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0,3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;         300dm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;           515dm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b="1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5,15</a:t>
              </a:r>
              <a:r>
                <a:rPr lang="en-US" sz="20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b="1" dirty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sz="2000" b="1" baseline="30000" dirty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sz="2000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1,5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= … kg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066801"/>
            <a:ext cx="8229600" cy="1752599"/>
          </a:xfrm>
        </p:spPr>
        <p:txBody>
          <a:bodyPr/>
          <a:lstStyle/>
          <a:p>
            <a:pPr algn="ctr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kg    hg    dag   g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2400300" y="17145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6670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3124200" y="17526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317875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29718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,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3790950" y="1695450"/>
            <a:ext cx="4572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514850" y="1809750"/>
            <a:ext cx="4572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5181600" y="1676400"/>
            <a:ext cx="4572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5829300" y="17145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6438900" y="17145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Rectangle 2"/>
          <p:cNvSpPr txBox="1">
            <a:spLocks noChangeArrowheads="1"/>
          </p:cNvSpPr>
          <p:nvPr/>
        </p:nvSpPr>
        <p:spPr bwMode="auto">
          <a:xfrm>
            <a:off x="45720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 bwMode="auto">
          <a:xfrm>
            <a:off x="38862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. </a:t>
            </a:r>
          </a:p>
        </p:txBody>
      </p: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51054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40" name="Rectangle 2"/>
          <p:cNvSpPr txBox="1">
            <a:spLocks noChangeArrowheads="1"/>
          </p:cNvSpPr>
          <p:nvPr/>
        </p:nvSpPr>
        <p:spPr bwMode="auto">
          <a:xfrm>
            <a:off x="57150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41" name="Rectangle 2"/>
          <p:cNvSpPr txBox="1">
            <a:spLocks noChangeArrowheads="1"/>
          </p:cNvSpPr>
          <p:nvPr/>
        </p:nvSpPr>
        <p:spPr bwMode="auto">
          <a:xfrm>
            <a:off x="6324600" y="1752600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j-ea"/>
                <a:cs typeface="Times New Roman" pitchFamily="18" charset="0"/>
              </a:rPr>
              <a:t> </a:t>
            </a:r>
            <a:r>
              <a:rPr kumimoji="0" lang="en-US" sz="28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53" name="Title 1"/>
          <p:cNvSpPr txBox="1">
            <a:spLocks/>
          </p:cNvSpPr>
          <p:nvPr/>
        </p:nvSpPr>
        <p:spPr bwMode="auto">
          <a:xfrm>
            <a:off x="152400" y="25146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Khi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đó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ngay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  1,5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tấn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1500 kg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 bwMode="auto">
          <a:xfrm>
            <a:off x="152400" y="3429000"/>
            <a:ext cx="8229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Và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thể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mở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rộng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suy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các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quả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khác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1,5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tấn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15 000 hg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dirty="0">
                <a:latin typeface="Times New Roman" pitchFamily="18" charset="0"/>
                <a:ea typeface="+mj-ea"/>
                <a:cs typeface="Times New Roman" pitchFamily="18" charset="0"/>
              </a:rPr>
              <a:t>    1,5 </a:t>
            </a:r>
            <a:r>
              <a:rPr lang="en-US" sz="2800" b="0" dirty="0" err="1">
                <a:latin typeface="Times New Roman" pitchFamily="18" charset="0"/>
                <a:ea typeface="+mj-ea"/>
                <a:cs typeface="Times New Roman" pitchFamily="18" charset="0"/>
              </a:rPr>
              <a:t>tấn</a:t>
            </a:r>
            <a:r>
              <a:rPr lang="en-US" sz="2800" b="0" dirty="0">
                <a:latin typeface="Times New Roman" pitchFamily="18" charset="0"/>
                <a:ea typeface="+mj-ea"/>
                <a:cs typeface="Times New Roman" pitchFamily="18" charset="0"/>
              </a:rPr>
              <a:t> = 150 000 dag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  1,5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tấn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= 1 500 000 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  <p:bldP spid="10" grpId="0"/>
      <p:bldP spid="13" grpId="0"/>
      <p:bldP spid="14" grpId="0"/>
      <p:bldP spid="34" grpId="0"/>
      <p:bldP spid="35" grpId="0"/>
      <p:bldP spid="39" grpId="0"/>
      <p:bldP spid="40" grpId="0"/>
      <p:bldP spid="41" grpId="0"/>
      <p:bldP spid="5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96047"/>
            <a:ext cx="45720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i="1" dirty="0" err="1">
                <a:solidFill>
                  <a:srgbClr val="002060"/>
                </a:solidFill>
              </a:rPr>
              <a:t>Hãy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chọn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kết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quả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đúng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điền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vào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chỗ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chấm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58774" y="3902075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A. 4,3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416374" y="3886200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B. 4,03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746074" y="4587875"/>
            <a:ext cx="1676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C. 4,30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416374" y="4511675"/>
            <a:ext cx="213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D. 430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282774" y="5638800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</a:rPr>
              <a:t>Đáp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án:A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pic>
        <p:nvPicPr>
          <p:cNvPr id="8201" name="Picture 5" descr="Comemorativo_00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5956" y="381000"/>
            <a:ext cx="1676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8950"/>
            <a:ext cx="9906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6200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4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631113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5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6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634288" y="731838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7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8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620000" y="7302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9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7620000" y="76200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194202" y="3274969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a/ 4m</a:t>
            </a:r>
            <a:r>
              <a:rPr lang="en-US" sz="3600" b="1" i="1" kern="0" baseline="30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3dm = …..m</a:t>
            </a:r>
          </a:p>
        </p:txBody>
      </p:sp>
      <p:sp>
        <p:nvSpPr>
          <p:cNvPr id="2" name="Rectangle 1"/>
          <p:cNvSpPr/>
          <p:nvPr/>
        </p:nvSpPr>
        <p:spPr>
          <a:xfrm>
            <a:off x="34976" y="331548"/>
            <a:ext cx="5899372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AI NHANH, AI ĐÚNG</a:t>
            </a:r>
          </a:p>
        </p:txBody>
      </p:sp>
    </p:spTree>
    <p:extLst>
      <p:ext uri="{BB962C8B-B14F-4D97-AF65-F5344CB8AC3E}">
        <p14:creationId xmlns:p14="http://schemas.microsoft.com/office/powerpoint/2010/main" val="347516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1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7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32777" grpId="0"/>
      <p:bldP spid="32778" grpId="0"/>
      <p:bldP spid="32779" grpId="0"/>
      <p:bldP spid="32780" grpId="0"/>
      <p:bldP spid="32781" grpId="0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2700" y="1778000"/>
            <a:ext cx="45720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i="1" dirty="0" err="1">
                <a:solidFill>
                  <a:srgbClr val="002060"/>
                </a:solidFill>
              </a:rPr>
              <a:t>Hãy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chọn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kết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quả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đúng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điền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vào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chỗ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chấm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704344" y="3902075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A. 37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361944" y="3886200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B. 3,7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691644" y="4587875"/>
            <a:ext cx="1676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C. 0,37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361944" y="4511675"/>
            <a:ext cx="213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2060"/>
                </a:solidFill>
              </a:rPr>
              <a:t>D. 370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228344" y="5638800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</a:rPr>
              <a:t>Đáp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án:D</a:t>
            </a:r>
            <a:endParaRPr lang="en-US" sz="3000" b="1" dirty="0">
              <a:solidFill>
                <a:srgbClr val="FF0000"/>
              </a:solidFill>
            </a:endParaRPr>
          </a:p>
        </p:txBody>
      </p:sp>
      <p:pic>
        <p:nvPicPr>
          <p:cNvPr id="9225" name="Picture 5" descr="Comemorativo_00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100" y="381000"/>
            <a:ext cx="1676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8950"/>
            <a:ext cx="9906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6200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4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631113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5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6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634288" y="731838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7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8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620000" y="7302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9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7620000" y="76200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066299" y="2960007"/>
            <a:ext cx="495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b/ 37tạ</a:t>
            </a:r>
            <a:r>
              <a:rPr lang="en-US" sz="3600" b="1" i="1" kern="0" baseline="30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 = …..</a:t>
            </a:r>
            <a:r>
              <a:rPr lang="en-US" sz="3600" b="1" i="1" kern="0" dirty="0" err="1">
                <a:solidFill>
                  <a:srgbClr val="FF0000"/>
                </a:solidFill>
                <a:latin typeface="+mn-lt"/>
              </a:rPr>
              <a:t>yến</a:t>
            </a:r>
            <a:endParaRPr lang="en-US" sz="3600" b="1" i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4976" y="331548"/>
            <a:ext cx="5899372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AI NHANH, AI ĐÚNG</a:t>
            </a:r>
          </a:p>
        </p:txBody>
      </p:sp>
    </p:spTree>
    <p:extLst>
      <p:ext uri="{BB962C8B-B14F-4D97-AF65-F5344CB8AC3E}">
        <p14:creationId xmlns:p14="http://schemas.microsoft.com/office/powerpoint/2010/main" val="101874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  <p:bldP spid="32778" grpId="0"/>
      <p:bldP spid="32779" grpId="0"/>
      <p:bldP spid="32780" grpId="0"/>
      <p:bldP spid="32781" grpId="0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0183"/>
            <a:ext cx="45720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i="1" dirty="0" err="1">
                <a:solidFill>
                  <a:srgbClr val="002060"/>
                </a:solidFill>
              </a:rPr>
              <a:t>Hãy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chọn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kết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quả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đúng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điền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vào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chỗ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chấm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2381245" y="3902075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2060"/>
                </a:solidFill>
              </a:rPr>
              <a:t>A. 435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6038845" y="3886200"/>
            <a:ext cx="1447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2060"/>
                </a:solidFill>
              </a:rPr>
              <a:t>B. 43,5</a:t>
            </a: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2368545" y="4587875"/>
            <a:ext cx="1676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2060"/>
                </a:solidFill>
              </a:rPr>
              <a:t>C. 0,435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6038845" y="4511675"/>
            <a:ext cx="213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002060"/>
                </a:solidFill>
              </a:rPr>
              <a:t>D. 4350</a:t>
            </a: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905245" y="5638800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</a:rPr>
              <a:t>Đáp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án:A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pic>
        <p:nvPicPr>
          <p:cNvPr id="12297" name="Picture 5" descr="Comemorativo_006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1" y="281579"/>
            <a:ext cx="1676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15" descr="ALRMCLOK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8950"/>
            <a:ext cx="99060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6200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1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6215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3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634288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4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631113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5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6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7634288" y="731838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7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32700" y="7175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8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620000" y="73025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9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7620000" y="762000"/>
            <a:ext cx="571500" cy="5715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>
                <a:solidFill>
                  <a:schemeClr val="tx1"/>
                </a:solidFill>
                <a:latin typeface="Comic Sans MS" pitchFamily="66" charset="0"/>
              </a:rPr>
              <a:t>0</a:t>
            </a:r>
            <a:endParaRPr lang="vi-VN" sz="3600" b="1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825745" y="2975429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4,35m</a:t>
            </a:r>
            <a:r>
              <a:rPr lang="en-US" sz="3600" b="1" i="1" kern="0" baseline="30000" dirty="0">
                <a:solidFill>
                  <a:srgbClr val="FF0000"/>
                </a:solidFill>
                <a:latin typeface="+mn-lt"/>
              </a:rPr>
              <a:t>2 </a:t>
            </a:r>
            <a:r>
              <a:rPr lang="en-US" sz="3600" b="1" i="1" kern="0" dirty="0">
                <a:solidFill>
                  <a:srgbClr val="FF0000"/>
                </a:solidFill>
                <a:latin typeface="+mn-lt"/>
              </a:rPr>
              <a:t> = …..dm</a:t>
            </a:r>
            <a:r>
              <a:rPr lang="en-US" sz="3600" b="1" i="1" kern="0" baseline="30000" dirty="0">
                <a:solidFill>
                  <a:srgbClr val="FF0000"/>
                </a:solidFill>
                <a:latin typeface="+mn-lt"/>
              </a:rPr>
              <a:t>2</a:t>
            </a:r>
            <a:endParaRPr lang="en-US" sz="3600" b="1" i="1" kern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0" y="304800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400" b="1" i="1" kern="0" dirty="0">
                <a:solidFill>
                  <a:schemeClr val="bg1"/>
                </a:solidFill>
                <a:latin typeface="+mn-lt"/>
              </a:rPr>
              <a:t>CỦNG CỐ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4976" y="331548"/>
            <a:ext cx="5899372" cy="92333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AI NHANH, AI ĐÚNG</a:t>
            </a:r>
          </a:p>
        </p:txBody>
      </p:sp>
    </p:spTree>
    <p:extLst>
      <p:ext uri="{BB962C8B-B14F-4D97-AF65-F5344CB8AC3E}">
        <p14:creationId xmlns:p14="http://schemas.microsoft.com/office/powerpoint/2010/main" val="266852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6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4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0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  <p:bldP spid="32778" grpId="0"/>
      <p:bldP spid="32779" grpId="0"/>
      <p:bldP spid="32780" grpId="0"/>
      <p:bldP spid="32781" grpId="0"/>
      <p:bldP spid="23" grpId="0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4" descr="C:\Users\Admin\Desktop\2013\da-la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71538" y="1714488"/>
            <a:ext cx="3500462" cy="113877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4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 ĐỘNG: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cap="all" dirty="0">
              <a:ln/>
              <a:effectLst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39165"/>
            <a:ext cx="45720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i="1" dirty="0" err="1">
                <a:solidFill>
                  <a:srgbClr val="002060"/>
                </a:solidFill>
              </a:rPr>
              <a:t>Hãy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chọn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kết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quả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đúng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điền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vào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chỗ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chấm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691644" y="3902075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A.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645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349244" y="3886200"/>
            <a:ext cx="1447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B.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64,5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722131" y="4587875"/>
            <a:ext cx="21602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C.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645</a:t>
            </a:r>
            <a:endParaRPr lang="en-US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349244" y="4511675"/>
            <a:ext cx="2133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D.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6450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630933" y="5615936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</a:rPr>
              <a:t>Đáp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án:A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pic>
        <p:nvPicPr>
          <p:cNvPr id="12297" name="Picture 5" descr="Comemorativo_00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233" y="304800"/>
            <a:ext cx="1676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411733" y="2881904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6,45 km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=……ha                          </a:t>
            </a:r>
            <a:endParaRPr lang="en-US" sz="32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0" y="622386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400" b="1" i="1" kern="0" dirty="0">
                <a:solidFill>
                  <a:schemeClr val="bg1"/>
                </a:solidFill>
                <a:latin typeface="+mn-lt"/>
              </a:rPr>
              <a:t>CỦNG CỐ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357130" y="548644"/>
            <a:ext cx="4456413" cy="76944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Rung </a:t>
            </a:r>
            <a:r>
              <a:rPr lang="en-US" sz="4400" b="1" cap="none" spc="0" dirty="0" err="1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chuông</a:t>
            </a: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 </a:t>
            </a:r>
            <a:r>
              <a:rPr lang="en-US" sz="4400" b="1" cap="none" spc="0" dirty="0" err="1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vàng</a:t>
            </a:r>
            <a:endParaRPr lang="en-US" sz="4400" b="1" cap="none" spc="0" dirty="0">
              <a:ln w="0"/>
              <a:solidFill>
                <a:srgbClr val="FF0000"/>
              </a:solidFill>
              <a:effectLst>
                <a:outerShdw algn="tl" rotWithShape="0">
                  <a:schemeClr val="dk1">
                    <a:alpha val="40000"/>
                  </a:schemeClr>
                </a:outerShdw>
                <a:reflection endPos="0" dir="5400000" sy="-100000" algn="bl" rotWithShape="0"/>
              </a:effectLst>
            </a:endParaRPr>
          </a:p>
        </p:txBody>
      </p:sp>
      <p:pic>
        <p:nvPicPr>
          <p:cNvPr id="37" name="Picture 5" descr="Comemorativo_00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869" y="342986"/>
            <a:ext cx="1850565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036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  <p:bldP spid="32777" grpId="0"/>
      <p:bldP spid="32778" grpId="0"/>
      <p:bldP spid="32779" grpId="0"/>
      <p:bldP spid="32780" grpId="0"/>
      <p:bldP spid="32781" grpId="0"/>
      <p:bldP spid="3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39165"/>
            <a:ext cx="4572000" cy="83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i="1" dirty="0" err="1">
                <a:solidFill>
                  <a:srgbClr val="002060"/>
                </a:solidFill>
              </a:rPr>
              <a:t>Hãy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chọn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kết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quả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đúng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điền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vào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chỗ</a:t>
            </a:r>
            <a:r>
              <a:rPr lang="en-US" sz="2800" b="1" i="1" dirty="0">
                <a:solidFill>
                  <a:srgbClr val="002060"/>
                </a:solidFill>
              </a:rPr>
              <a:t> </a:t>
            </a:r>
            <a:r>
              <a:rPr lang="en-US" sz="2800" b="1" i="1" dirty="0" err="1">
                <a:solidFill>
                  <a:srgbClr val="002060"/>
                </a:solidFill>
              </a:rPr>
              <a:t>chấm</a:t>
            </a:r>
            <a:endParaRPr lang="en-US" sz="2800" b="1" i="1" dirty="0">
              <a:solidFill>
                <a:srgbClr val="002060"/>
              </a:solidFill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1691643" y="3902075"/>
            <a:ext cx="21602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A.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16,023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349243" y="3886200"/>
            <a:ext cx="21031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B.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16,0023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1722131" y="4587875"/>
            <a:ext cx="21602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C.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0,1623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349244" y="4511675"/>
            <a:ext cx="21031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chemeClr val="tx2"/>
                </a:solidFill>
              </a:rPr>
              <a:t>D. </a:t>
            </a:r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162,3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2781" name="Text Box 13"/>
          <p:cNvSpPr txBox="1">
            <a:spLocks noChangeArrowheads="1"/>
          </p:cNvSpPr>
          <p:nvPr/>
        </p:nvSpPr>
        <p:spPr bwMode="auto">
          <a:xfrm>
            <a:off x="3905245" y="5638800"/>
            <a:ext cx="2286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 err="1">
                <a:solidFill>
                  <a:srgbClr val="FF0000"/>
                </a:solidFill>
              </a:rPr>
              <a:t>Đáp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án</a:t>
            </a:r>
            <a:r>
              <a:rPr lang="en-US" sz="3000" b="1" dirty="0">
                <a:solidFill>
                  <a:srgbClr val="FF0000"/>
                </a:solidFill>
              </a:rPr>
              <a:t>: B</a:t>
            </a:r>
          </a:p>
        </p:txBody>
      </p:sp>
      <p:pic>
        <p:nvPicPr>
          <p:cNvPr id="12297" name="Picture 5" descr="Comemorativo_00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4233" y="304800"/>
            <a:ext cx="1676400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3"/>
          <p:cNvSpPr txBox="1">
            <a:spLocks noChangeArrowheads="1"/>
          </p:cNvSpPr>
          <p:nvPr/>
        </p:nvSpPr>
        <p:spPr bwMode="auto">
          <a:xfrm>
            <a:off x="2411733" y="2881904"/>
            <a:ext cx="472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16 hm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23m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=…….ha</a:t>
            </a:r>
            <a:endParaRPr lang="en-US" sz="3200" b="1" dirty="0">
              <a:solidFill>
                <a:srgbClr val="FF0000"/>
              </a:solidFill>
              <a:latin typeface="Arial" pitchFamily="34" charset="0"/>
            </a:endParaRP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endParaRPr lang="en-US" sz="3200" b="1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 bwMode="auto">
          <a:xfrm>
            <a:off x="0" y="622386"/>
            <a:ext cx="4572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400" b="1" i="1" kern="0" dirty="0">
                <a:solidFill>
                  <a:schemeClr val="bg1"/>
                </a:solidFill>
                <a:latin typeface="+mn-lt"/>
              </a:rPr>
              <a:t>CỦNG CỐ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357128" y="548644"/>
            <a:ext cx="4456413" cy="76944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Rung </a:t>
            </a:r>
            <a:r>
              <a:rPr lang="en-US" sz="4400" b="1" cap="none" spc="0" dirty="0" err="1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chuông</a:t>
            </a:r>
            <a:r>
              <a:rPr lang="en-US" sz="4400" b="1" cap="none" spc="0" dirty="0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 </a:t>
            </a:r>
            <a:r>
              <a:rPr lang="en-US" sz="4400" b="1" cap="none" spc="0" dirty="0" err="1">
                <a:ln w="0"/>
                <a:solidFill>
                  <a:srgbClr val="FF0000"/>
                </a:solidFill>
                <a:effectLst>
                  <a:outerShdw algn="tl" rotWithShape="0">
                    <a:schemeClr val="dk1">
                      <a:alpha val="40000"/>
                    </a:schemeClr>
                  </a:outerShdw>
                  <a:reflection endPos="0" dir="5400000" sy="-100000" algn="bl" rotWithShape="0"/>
                </a:effectLst>
              </a:rPr>
              <a:t>vàng</a:t>
            </a:r>
            <a:endParaRPr lang="en-US" sz="4400" b="1" cap="none" spc="0" dirty="0">
              <a:ln w="0"/>
              <a:solidFill>
                <a:srgbClr val="FF0000"/>
              </a:solidFill>
              <a:effectLst>
                <a:outerShdw algn="tl" rotWithShape="0">
                  <a:schemeClr val="dk1">
                    <a:alpha val="40000"/>
                  </a:schemeClr>
                </a:outerShdw>
                <a:reflection endPos="0" dir="5400000" sy="-100000" algn="bl" rotWithShape="0"/>
              </a:effectLst>
            </a:endParaRPr>
          </a:p>
        </p:txBody>
      </p:sp>
      <p:pic>
        <p:nvPicPr>
          <p:cNvPr id="37" name="Picture 5" descr="Comemorativo_00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869" y="342986"/>
            <a:ext cx="1850565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623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  <p:bldP spid="32778" grpId="0"/>
      <p:bldP spid="32779" grpId="0"/>
      <p:bldP spid="32780" grpId="0"/>
      <p:bldP spid="32781" grpId="0"/>
      <p:bldP spid="3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38880" y="1825534"/>
            <a:ext cx="7215238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sng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b="1" i="0" u="sng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sng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kumimoji="0" lang="en-US" b="1" i="0" u="sng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sng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thập</a:t>
            </a:r>
            <a:r>
              <a:rPr kumimoji="0" lang="en-US" b="1" i="0" u="sng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sng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phân</a:t>
            </a:r>
            <a:r>
              <a:rPr kumimoji="0" lang="en-US" b="1" i="0" u="sng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thích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hợp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vào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chỗ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chấm</a:t>
            </a:r>
            <a:r>
              <a:rPr kumimoji="0" lang="en-US" b="1" i="0" u="none" strike="noStrike" cap="none" normalizeH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baseline="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b="1" baseline="0" dirty="0">
                <a:latin typeface="Times New Roman" pitchFamily="18" charset="0"/>
                <a:cs typeface="Times New Roman" pitchFamily="18" charset="0"/>
              </a:rPr>
              <a:t>a) 42m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34cm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  …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                 b) 56m 29cm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  …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c) 6m 2cm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=   …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                 d) 4352m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=    </a:t>
            </a:r>
            <a:r>
              <a:rPr lang="en-US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  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km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110582" y="2254162"/>
            <a:ext cx="1000132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42,34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182020" y="2666110"/>
            <a:ext cx="71438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6,02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380786" y="2233523"/>
            <a:ext cx="107157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562,9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468168" y="2663584"/>
            <a:ext cx="928694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4,352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pSp>
        <p:nvGrpSpPr>
          <p:cNvPr id="2" name="Group 44"/>
          <p:cNvGrpSpPr/>
          <p:nvPr/>
        </p:nvGrpSpPr>
        <p:grpSpPr>
          <a:xfrm>
            <a:off x="3182020" y="4474104"/>
            <a:ext cx="4786346" cy="873252"/>
            <a:chOff x="3214678" y="4648810"/>
            <a:chExt cx="4786346" cy="873252"/>
          </a:xfrm>
        </p:grpSpPr>
        <p:grpSp>
          <p:nvGrpSpPr>
            <p:cNvPr id="10" name="Group 79"/>
            <p:cNvGrpSpPr/>
            <p:nvPr/>
          </p:nvGrpSpPr>
          <p:grpSpPr>
            <a:xfrm>
              <a:off x="3500430" y="4648810"/>
              <a:ext cx="4500594" cy="873252"/>
              <a:chOff x="2357422" y="3857628"/>
              <a:chExt cx="4500594" cy="873252"/>
            </a:xfrm>
          </p:grpSpPr>
          <p:sp>
            <p:nvSpPr>
              <p:cNvPr id="81" name="Rectangle 1"/>
              <p:cNvSpPr>
                <a:spLocks noChangeArrowheads="1"/>
              </p:cNvSpPr>
              <p:nvPr/>
            </p:nvSpPr>
            <p:spPr bwMode="auto">
              <a:xfrm>
                <a:off x="2357422" y="4071942"/>
                <a:ext cx="4500594" cy="5078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6m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2cm  = 6          m = 6,02m         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grpSp>
            <p:nvGrpSpPr>
              <p:cNvPr id="11" name="Group 52"/>
              <p:cNvGrpSpPr/>
              <p:nvPr/>
            </p:nvGrpSpPr>
            <p:grpSpPr>
              <a:xfrm>
                <a:off x="3624258" y="3857628"/>
                <a:ext cx="714380" cy="873252"/>
                <a:chOff x="3624258" y="4791686"/>
                <a:chExt cx="714380" cy="873252"/>
              </a:xfrm>
            </p:grpSpPr>
            <p:sp>
              <p:nvSpPr>
                <p:cNvPr id="83" name="Rectangle 1"/>
                <p:cNvSpPr>
                  <a:spLocks noChangeArrowheads="1"/>
                </p:cNvSpPr>
                <p:nvPr/>
              </p:nvSpPr>
              <p:spPr bwMode="auto">
                <a:xfrm>
                  <a:off x="3624258" y="4791686"/>
                  <a:ext cx="714380" cy="873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2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100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      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                  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84" name="Straight Connector 83"/>
                <p:cNvCxnSpPr/>
                <p:nvPr/>
              </p:nvCxnSpPr>
              <p:spPr>
                <a:xfrm>
                  <a:off x="3695696" y="5286388"/>
                  <a:ext cx="428628" cy="158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7" name="Rectangle 1"/>
            <p:cNvSpPr>
              <a:spLocks noChangeArrowheads="1"/>
            </p:cNvSpPr>
            <p:nvPr/>
          </p:nvSpPr>
          <p:spPr bwMode="auto">
            <a:xfrm>
              <a:off x="3214678" y="4857760"/>
              <a:ext cx="571504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4" name="Group 39"/>
          <p:cNvGrpSpPr/>
          <p:nvPr/>
        </p:nvGrpSpPr>
        <p:grpSpPr>
          <a:xfrm>
            <a:off x="2824830" y="2973906"/>
            <a:ext cx="4714908" cy="873252"/>
            <a:chOff x="2857488" y="3286124"/>
            <a:chExt cx="4714908" cy="873252"/>
          </a:xfrm>
        </p:grpSpPr>
        <p:grpSp>
          <p:nvGrpSpPr>
            <p:cNvPr id="15" name="Group 73"/>
            <p:cNvGrpSpPr/>
            <p:nvPr/>
          </p:nvGrpSpPr>
          <p:grpSpPr>
            <a:xfrm>
              <a:off x="3071802" y="3286124"/>
              <a:ext cx="4500594" cy="873252"/>
              <a:chOff x="2357422" y="3857628"/>
              <a:chExt cx="4500594" cy="873252"/>
            </a:xfrm>
          </p:grpSpPr>
          <p:sp>
            <p:nvSpPr>
              <p:cNvPr id="9" name="Rectangle 1"/>
              <p:cNvSpPr>
                <a:spLocks noChangeArrowheads="1"/>
              </p:cNvSpPr>
              <p:nvPr/>
            </p:nvSpPr>
            <p:spPr bwMode="auto">
              <a:xfrm>
                <a:off x="2357422" y="4071942"/>
                <a:ext cx="4500594" cy="5078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42m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34cm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=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42          m = 42,34m         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grpSp>
            <p:nvGrpSpPr>
              <p:cNvPr id="16" name="Group 52"/>
              <p:cNvGrpSpPr/>
              <p:nvPr/>
            </p:nvGrpSpPr>
            <p:grpSpPr>
              <a:xfrm>
                <a:off x="4000496" y="3857628"/>
                <a:ext cx="714380" cy="873252"/>
                <a:chOff x="4000496" y="4791686"/>
                <a:chExt cx="714380" cy="873252"/>
              </a:xfrm>
            </p:grpSpPr>
            <p:sp>
              <p:nvSpPr>
                <p:cNvPr id="54" name="Rectangle 1"/>
                <p:cNvSpPr>
                  <a:spLocks noChangeArrowheads="1"/>
                </p:cNvSpPr>
                <p:nvPr/>
              </p:nvSpPr>
              <p:spPr bwMode="auto">
                <a:xfrm>
                  <a:off x="4000496" y="4791686"/>
                  <a:ext cx="714380" cy="873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34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100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                         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4057186" y="5286388"/>
                  <a:ext cx="428628" cy="158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8" name="Rectangle 1"/>
            <p:cNvSpPr>
              <a:spLocks noChangeArrowheads="1"/>
            </p:cNvSpPr>
            <p:nvPr/>
          </p:nvSpPr>
          <p:spPr bwMode="auto">
            <a:xfrm>
              <a:off x="2857488" y="3500438"/>
              <a:ext cx="571504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17" name="Group 43"/>
          <p:cNvGrpSpPr/>
          <p:nvPr/>
        </p:nvGrpSpPr>
        <p:grpSpPr>
          <a:xfrm>
            <a:off x="2753392" y="3734685"/>
            <a:ext cx="4714908" cy="923330"/>
            <a:chOff x="2786050" y="3975465"/>
            <a:chExt cx="4714908" cy="923330"/>
          </a:xfrm>
        </p:grpSpPr>
        <p:grpSp>
          <p:nvGrpSpPr>
            <p:cNvPr id="18" name="Group 74"/>
            <p:cNvGrpSpPr/>
            <p:nvPr/>
          </p:nvGrpSpPr>
          <p:grpSpPr>
            <a:xfrm>
              <a:off x="3000364" y="3975465"/>
              <a:ext cx="4500594" cy="923330"/>
              <a:chOff x="2357422" y="3832589"/>
              <a:chExt cx="4500594" cy="923330"/>
            </a:xfrm>
          </p:grpSpPr>
          <p:sp>
            <p:nvSpPr>
              <p:cNvPr id="76" name="Rectangle 1"/>
              <p:cNvSpPr>
                <a:spLocks noChangeArrowheads="1"/>
              </p:cNvSpPr>
              <p:nvPr/>
            </p:nvSpPr>
            <p:spPr bwMode="auto">
              <a:xfrm>
                <a:off x="2357422" y="4046904"/>
                <a:ext cx="4500594" cy="5078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56m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29cm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=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56          </a:t>
                </a:r>
                <a:r>
                  <a:rPr kumimoji="0" lang="en-US" b="1" i="0" u="none" strike="noStrike" cap="none" normalizeH="0" dirty="0" err="1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dm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= 562,9dm         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grpSp>
            <p:nvGrpSpPr>
              <p:cNvPr id="19" name="Group 52"/>
              <p:cNvGrpSpPr/>
              <p:nvPr/>
            </p:nvGrpSpPr>
            <p:grpSpPr>
              <a:xfrm>
                <a:off x="4000496" y="3832589"/>
                <a:ext cx="714380" cy="923330"/>
                <a:chOff x="4000496" y="4766647"/>
                <a:chExt cx="714380" cy="923330"/>
              </a:xfrm>
            </p:grpSpPr>
            <p:sp>
              <p:nvSpPr>
                <p:cNvPr id="78" name="Rectangle 1"/>
                <p:cNvSpPr>
                  <a:spLocks noChangeArrowheads="1"/>
                </p:cNvSpPr>
                <p:nvPr/>
              </p:nvSpPr>
              <p:spPr bwMode="auto">
                <a:xfrm>
                  <a:off x="4000496" y="4766647"/>
                  <a:ext cx="714380" cy="923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solidFill>
                        <a:schemeClr val="tx2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29</a:t>
                  </a:r>
                </a:p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                         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79" name="Straight Connector 78"/>
                <p:cNvCxnSpPr/>
                <p:nvPr/>
              </p:nvCxnSpPr>
              <p:spPr>
                <a:xfrm>
                  <a:off x="4057186" y="5286388"/>
                  <a:ext cx="428628" cy="158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9" name="Rectangle 1"/>
            <p:cNvSpPr>
              <a:spLocks noChangeArrowheads="1"/>
            </p:cNvSpPr>
            <p:nvPr/>
          </p:nvSpPr>
          <p:spPr bwMode="auto">
            <a:xfrm>
              <a:off x="2786050" y="4216542"/>
              <a:ext cx="571504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b)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</a:endParaRPr>
            </a:p>
          </p:txBody>
        </p:sp>
      </p:grpSp>
      <p:grpSp>
        <p:nvGrpSpPr>
          <p:cNvPr id="20" name="Group 47"/>
          <p:cNvGrpSpPr/>
          <p:nvPr/>
        </p:nvGrpSpPr>
        <p:grpSpPr>
          <a:xfrm>
            <a:off x="1396070" y="4987841"/>
            <a:ext cx="7618486" cy="873252"/>
            <a:chOff x="714348" y="5390384"/>
            <a:chExt cx="7618486" cy="873252"/>
          </a:xfrm>
        </p:grpSpPr>
        <p:grpSp>
          <p:nvGrpSpPr>
            <p:cNvPr id="21" name="Group 89"/>
            <p:cNvGrpSpPr/>
            <p:nvPr/>
          </p:nvGrpSpPr>
          <p:grpSpPr>
            <a:xfrm>
              <a:off x="5286380" y="5390384"/>
              <a:ext cx="785818" cy="873252"/>
              <a:chOff x="6858016" y="4148744"/>
              <a:chExt cx="785818" cy="873252"/>
            </a:xfrm>
          </p:grpSpPr>
          <p:cxnSp>
            <p:nvCxnSpPr>
              <p:cNvPr id="91" name="Straight Connector 90"/>
              <p:cNvCxnSpPr/>
              <p:nvPr/>
            </p:nvCxnSpPr>
            <p:spPr>
              <a:xfrm>
                <a:off x="6929454" y="4613950"/>
                <a:ext cx="500066" cy="1011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92" name="Rectangle 1"/>
              <p:cNvSpPr>
                <a:spLocks noChangeArrowheads="1"/>
              </p:cNvSpPr>
              <p:nvPr/>
            </p:nvSpPr>
            <p:spPr bwMode="auto">
              <a:xfrm>
                <a:off x="6858016" y="4148744"/>
                <a:ext cx="785818" cy="873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solidFill>
                      <a:schemeClr val="tx2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352</a:t>
                </a:r>
              </a:p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100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0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22" name="Group 46"/>
            <p:cNvGrpSpPr/>
            <p:nvPr/>
          </p:nvGrpSpPr>
          <p:grpSpPr>
            <a:xfrm>
              <a:off x="714348" y="5573864"/>
              <a:ext cx="7618486" cy="537245"/>
              <a:chOff x="714348" y="5573864"/>
              <a:chExt cx="7618486" cy="537245"/>
            </a:xfrm>
          </p:grpSpPr>
          <p:sp>
            <p:nvSpPr>
              <p:cNvPr id="86" name="Rectangle 1"/>
              <p:cNvSpPr>
                <a:spLocks noChangeArrowheads="1"/>
              </p:cNvSpPr>
              <p:nvPr/>
            </p:nvSpPr>
            <p:spPr bwMode="auto">
              <a:xfrm>
                <a:off x="974720" y="5603278"/>
                <a:ext cx="7358114" cy="5078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4352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m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  4000m + 352m =  4km 352m  = 4            km = 4,352km            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sp>
            <p:nvSpPr>
              <p:cNvPr id="46" name="Rectangle 1"/>
              <p:cNvSpPr>
                <a:spLocks noChangeArrowheads="1"/>
              </p:cNvSpPr>
              <p:nvPr/>
            </p:nvSpPr>
            <p:spPr bwMode="auto">
              <a:xfrm>
                <a:off x="714348" y="5573864"/>
                <a:ext cx="571504" cy="4983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d</a:t>
                </a: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)                           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</p:grpSp>
      </p:grpSp>
      <p:sp>
        <p:nvSpPr>
          <p:cNvPr id="49" name="Rectangle 1"/>
          <p:cNvSpPr>
            <a:spLocks noChangeArrowheads="1"/>
          </p:cNvSpPr>
          <p:nvPr/>
        </p:nvSpPr>
        <p:spPr bwMode="auto">
          <a:xfrm>
            <a:off x="1038880" y="3182856"/>
            <a:ext cx="1643074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1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en-US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ách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en-US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85984" y="1258931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Km; </a:t>
            </a:r>
            <a:r>
              <a:rPr lang="en-US" sz="24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hm</a:t>
            </a:r>
            <a:r>
              <a:rPr lang="en-US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; dam; m; </a:t>
            </a:r>
            <a:r>
              <a:rPr lang="en-US" sz="24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4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; cm; mm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3" grpId="0"/>
      <p:bldP spid="49" grpId="0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23788" y="2219918"/>
            <a:ext cx="778674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2: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ki-lô-gam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a) 500g ;		b) 347g ;		c) 1,5tấn</a:t>
            </a:r>
            <a:endParaRPr lang="en-US" sz="2000" dirty="0"/>
          </a:p>
        </p:txBody>
      </p:sp>
      <p:grpSp>
        <p:nvGrpSpPr>
          <p:cNvPr id="10" name="Group 9"/>
          <p:cNvGrpSpPr/>
          <p:nvPr/>
        </p:nvGrpSpPr>
        <p:grpSpPr>
          <a:xfrm>
            <a:off x="714348" y="3005646"/>
            <a:ext cx="8001056" cy="926970"/>
            <a:chOff x="714348" y="2716344"/>
            <a:chExt cx="8001056" cy="926970"/>
          </a:xfrm>
        </p:grpSpPr>
        <p:sp>
          <p:nvSpPr>
            <p:cNvPr id="11" name="Rectangle 1"/>
            <p:cNvSpPr>
              <a:spLocks noChangeArrowheads="1"/>
            </p:cNvSpPr>
            <p:nvPr/>
          </p:nvSpPr>
          <p:spPr bwMode="auto">
            <a:xfrm>
              <a:off x="857224" y="3089316"/>
              <a:ext cx="264320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 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500g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=……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kg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2" name="Rectangle 1"/>
            <p:cNvSpPr>
              <a:spLocks noChangeArrowheads="1"/>
            </p:cNvSpPr>
            <p:nvPr/>
          </p:nvSpPr>
          <p:spPr bwMode="auto">
            <a:xfrm>
              <a:off x="6072198" y="3089316"/>
              <a:ext cx="264320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1,5tấn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=……  </a:t>
              </a: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kg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3" name="Rectangle 1"/>
            <p:cNvSpPr>
              <a:spLocks noChangeArrowheads="1"/>
            </p:cNvSpPr>
            <p:nvPr/>
          </p:nvSpPr>
          <p:spPr bwMode="auto">
            <a:xfrm>
              <a:off x="3286116" y="3089316"/>
              <a:ext cx="264320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347g</a:t>
              </a:r>
              <a:r>
                <a:rPr kumimoji="0" lang="en-US" sz="2000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=…… 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kg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sp>
          <p:nvSpPr>
            <p:cNvPr id="14" name="Rectangle 1"/>
            <p:cNvSpPr>
              <a:spLocks noChangeArrowheads="1"/>
            </p:cNvSpPr>
            <p:nvPr/>
          </p:nvSpPr>
          <p:spPr bwMode="auto">
            <a:xfrm>
              <a:off x="714348" y="2716344"/>
              <a:ext cx="1571636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u="sng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Bài</a:t>
              </a:r>
              <a:r>
                <a:rPr lang="en-US" sz="2000" b="1" u="sng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lang="en-US" sz="2000" b="1" u="sng" dirty="0" err="1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làm</a:t>
              </a:r>
              <a:r>
                <a:rPr lang="en-US" sz="2000" b="1" u="sng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:</a:t>
              </a:r>
              <a:r>
                <a:rPr kumimoji="0" lang="en-US" sz="2000" b="1" i="0" u="sng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sng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</p:grp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7215206" y="3403424"/>
            <a:ext cx="71438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1500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357686" y="3000372"/>
            <a:ext cx="714380" cy="873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0,347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000232" y="3430618"/>
            <a:ext cx="714380" cy="45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0,5</a:t>
            </a:r>
            <a:r>
              <a:rPr kumimoji="0" lang="en-US" b="1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</a:t>
            </a:r>
            <a:endParaRPr kumimoji="0" lang="en-US" b="1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071670" y="5608227"/>
            <a:ext cx="5214974" cy="873252"/>
            <a:chOff x="857224" y="5172661"/>
            <a:chExt cx="5214974" cy="705419"/>
          </a:xfrm>
        </p:grpSpPr>
        <p:sp>
          <p:nvSpPr>
            <p:cNvPr id="19" name="Rectangle 1"/>
            <p:cNvSpPr>
              <a:spLocks noChangeArrowheads="1"/>
            </p:cNvSpPr>
            <p:nvPr/>
          </p:nvSpPr>
          <p:spPr bwMode="auto">
            <a:xfrm>
              <a:off x="857224" y="5375332"/>
              <a:ext cx="5214974" cy="447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c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1,5tấn =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1        </a:t>
              </a:r>
              <a:r>
                <a:rPr kumimoji="0" lang="en-US" sz="2000" b="1" i="0" u="none" strike="noStrike" cap="none" normalizeH="0" dirty="0" err="1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tấn</a:t>
              </a:r>
              <a:r>
                <a:rPr kumimoji="0" lang="en-US" sz="2000" b="1" i="0" u="none" strike="noStrike" cap="none" normalizeH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1tấn 500 kg = 1500 kg     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  <p:grpSp>
          <p:nvGrpSpPr>
            <p:cNvPr id="20" name="Group 35"/>
            <p:cNvGrpSpPr/>
            <p:nvPr/>
          </p:nvGrpSpPr>
          <p:grpSpPr>
            <a:xfrm>
              <a:off x="2214546" y="5172661"/>
              <a:ext cx="714380" cy="705419"/>
              <a:chOff x="3929058" y="4820835"/>
              <a:chExt cx="714380" cy="705419"/>
            </a:xfrm>
          </p:grpSpPr>
          <p:sp>
            <p:nvSpPr>
              <p:cNvPr id="21" name="Rectangle 1"/>
              <p:cNvSpPr>
                <a:spLocks noChangeArrowheads="1"/>
              </p:cNvSpPr>
              <p:nvPr/>
            </p:nvSpPr>
            <p:spPr bwMode="auto">
              <a:xfrm>
                <a:off x="3929058" y="4820835"/>
                <a:ext cx="714380" cy="7054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lang="en-US" b="1" dirty="0">
                    <a:solidFill>
                      <a:schemeClr val="accent1">
                        <a:lumMod val="75000"/>
                      </a:schemeClr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</a:t>
                </a: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5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10</a:t>
                </a:r>
                <a:r>
                  <a: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 </a:t>
                </a:r>
                <a:endParaRPr kumimoji="0" lang="en-US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4057186" y="5226818"/>
                <a:ext cx="428628" cy="158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" name="Group 22"/>
          <p:cNvGrpSpPr/>
          <p:nvPr/>
        </p:nvGrpSpPr>
        <p:grpSpPr>
          <a:xfrm>
            <a:off x="2571736" y="4077306"/>
            <a:ext cx="4786346" cy="873252"/>
            <a:chOff x="2571736" y="3643314"/>
            <a:chExt cx="4786346" cy="873252"/>
          </a:xfrm>
        </p:grpSpPr>
        <p:grpSp>
          <p:nvGrpSpPr>
            <p:cNvPr id="24" name="Group 11"/>
            <p:cNvGrpSpPr/>
            <p:nvPr/>
          </p:nvGrpSpPr>
          <p:grpSpPr>
            <a:xfrm>
              <a:off x="2857488" y="3643314"/>
              <a:ext cx="4500594" cy="873252"/>
              <a:chOff x="2357422" y="3857628"/>
              <a:chExt cx="4500594" cy="873252"/>
            </a:xfrm>
          </p:grpSpPr>
          <p:sp>
            <p:nvSpPr>
              <p:cNvPr id="26" name="Rectangle 1"/>
              <p:cNvSpPr>
                <a:spLocks noChangeArrowheads="1"/>
              </p:cNvSpPr>
              <p:nvPr/>
            </p:nvSpPr>
            <p:spPr bwMode="auto">
              <a:xfrm>
                <a:off x="2357422" y="4071942"/>
                <a:ext cx="4500594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500g</a:t>
                </a:r>
                <a:r>
                  <a:rPr kumimoji="0" lang="en-US" sz="2000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=           kg = 0,500 kg = 0,5 kg          </a:t>
                </a: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grpSp>
            <p:nvGrpSpPr>
              <p:cNvPr id="27" name="Group 52"/>
              <p:cNvGrpSpPr/>
              <p:nvPr/>
            </p:nvGrpSpPr>
            <p:grpSpPr>
              <a:xfrm>
                <a:off x="3143240" y="3857628"/>
                <a:ext cx="714380" cy="873252"/>
                <a:chOff x="3143240" y="4791686"/>
                <a:chExt cx="714380" cy="873252"/>
              </a:xfrm>
            </p:grpSpPr>
            <p:sp>
              <p:nvSpPr>
                <p:cNvPr id="28" name="Rectangle 1"/>
                <p:cNvSpPr>
                  <a:spLocks noChangeArrowheads="1"/>
                </p:cNvSpPr>
                <p:nvPr/>
              </p:nvSpPr>
              <p:spPr bwMode="auto">
                <a:xfrm>
                  <a:off x="3143240" y="4791686"/>
                  <a:ext cx="714380" cy="873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solidFill>
                        <a:schemeClr val="accent1">
                          <a:lumMod val="75000"/>
                        </a:schemeClr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dirty="0">
                      <a:ln>
                        <a:noFill/>
                      </a:ln>
                      <a:solidFill>
                        <a:schemeClr val="accent1">
                          <a:lumMod val="75000"/>
                        </a:schemeClr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500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100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0                         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29" name="Straight Connector 15"/>
                <p:cNvCxnSpPr/>
                <p:nvPr/>
              </p:nvCxnSpPr>
              <p:spPr>
                <a:xfrm>
                  <a:off x="3286116" y="5286388"/>
                  <a:ext cx="428628" cy="158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2571736" y="3803696"/>
              <a:ext cx="571504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a) 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571736" y="4863124"/>
            <a:ext cx="4786346" cy="873252"/>
            <a:chOff x="2571736" y="4429132"/>
            <a:chExt cx="4786346" cy="873252"/>
          </a:xfrm>
        </p:grpSpPr>
        <p:grpSp>
          <p:nvGrpSpPr>
            <p:cNvPr id="31" name="Group 16"/>
            <p:cNvGrpSpPr/>
            <p:nvPr/>
          </p:nvGrpSpPr>
          <p:grpSpPr>
            <a:xfrm>
              <a:off x="2857488" y="4429132"/>
              <a:ext cx="4500594" cy="873252"/>
              <a:chOff x="2357422" y="3857628"/>
              <a:chExt cx="4500594" cy="873252"/>
            </a:xfrm>
          </p:grpSpPr>
          <p:sp>
            <p:nvSpPr>
              <p:cNvPr id="33" name="Rectangle 1"/>
              <p:cNvSpPr>
                <a:spLocks noChangeArrowheads="1"/>
              </p:cNvSpPr>
              <p:nvPr/>
            </p:nvSpPr>
            <p:spPr bwMode="auto">
              <a:xfrm>
                <a:off x="2357422" y="4071942"/>
                <a:ext cx="4500594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b="1" dirty="0"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347g</a:t>
                </a:r>
                <a:r>
                  <a:rPr kumimoji="0" lang="en-US" sz="2000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</a:t>
                </a:r>
                <a:r>
                  <a:rPr kumimoji="0" lang="en-US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=           </a:t>
                </a:r>
                <a:r>
                  <a:rPr kumimoji="0" lang="en-US" sz="2000" b="1" i="0" u="none" strike="noStrike" cap="none" normalizeH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kg = 0,347 kg           </a:t>
                </a:r>
                <a:r>
                  <a:rPr kumimoji="0" lang="en-US" sz="2000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                        </a:t>
                </a:r>
                <a:endPara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Arial" pitchFamily="34" charset="0"/>
                </a:endParaRPr>
              </a:p>
            </p:txBody>
          </p:sp>
          <p:grpSp>
            <p:nvGrpSpPr>
              <p:cNvPr id="34" name="Group 52"/>
              <p:cNvGrpSpPr/>
              <p:nvPr/>
            </p:nvGrpSpPr>
            <p:grpSpPr>
              <a:xfrm>
                <a:off x="3143240" y="3857628"/>
                <a:ext cx="714380" cy="873252"/>
                <a:chOff x="3143240" y="4791686"/>
                <a:chExt cx="714380" cy="873252"/>
              </a:xfrm>
            </p:grpSpPr>
            <p:sp>
              <p:nvSpPr>
                <p:cNvPr id="35" name="Rectangle 1"/>
                <p:cNvSpPr>
                  <a:spLocks noChangeArrowheads="1"/>
                </p:cNvSpPr>
                <p:nvPr/>
              </p:nvSpPr>
              <p:spPr bwMode="auto">
                <a:xfrm>
                  <a:off x="3143240" y="4791686"/>
                  <a:ext cx="714380" cy="873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solidFill>
                        <a:schemeClr val="accent1">
                          <a:lumMod val="75000"/>
                        </a:schemeClr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en-US" b="1" i="0" u="none" strike="noStrike" cap="none" normalizeH="0" dirty="0">
                      <a:ln>
                        <a:noFill/>
                      </a:ln>
                      <a:solidFill>
                        <a:schemeClr val="accent1">
                          <a:lumMod val="75000"/>
                        </a:schemeClr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347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endParaRPr>
                </a:p>
                <a:p>
                  <a:pPr marL="0" marR="0" lvl="0" indent="0" algn="l" defTabSz="914400" rtl="0" eaLnBrk="1" fontAlgn="base" latinLnBrk="0" hangingPunct="1">
                    <a:lnSpc>
                      <a:spcPct val="15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b="1" dirty="0"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100</a:t>
                  </a:r>
                  <a:r>
                    <a:rPr kumimoji="0" lang="en-US" b="1" i="0" u="none" strike="noStrike" cap="none" normalizeH="0" baseline="0" dirty="0">
                      <a:ln>
                        <a:noFill/>
                      </a:ln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0                         </a:t>
                  </a:r>
                  <a:endParaRPr kumimoji="0" lang="en-US" b="1" i="0" u="none" strike="noStrike" cap="none" normalizeH="0" baseline="0" dirty="0">
                    <a:ln>
                      <a:noFill/>
                    </a:ln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>
                <a:xfrm>
                  <a:off x="3286116" y="5286388"/>
                  <a:ext cx="428628" cy="1588"/>
                </a:xfrm>
                <a:prstGeom prst="line">
                  <a:avLst/>
                </a:prstGeom>
                <a:ln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2" name="Rectangle 1"/>
            <p:cNvSpPr>
              <a:spLocks noChangeArrowheads="1"/>
            </p:cNvSpPr>
            <p:nvPr/>
          </p:nvSpPr>
          <p:spPr bwMode="auto">
            <a:xfrm>
              <a:off x="2571736" y="4645170"/>
              <a:ext cx="571504" cy="498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en-US" sz="2000" b="1" i="0" u="none" strike="noStrike" cap="none" normalizeH="0" baseline="0" dirty="0">
                  <a:ln>
                    <a:noFill/>
                  </a:ln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                          </a:t>
              </a:r>
              <a:endParaRPr kumimoji="0" lang="en-US" sz="20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4714876" y="1785926"/>
            <a:ext cx="35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0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b="1" dirty="0" err="1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</a:t>
            </a:r>
            <a:r>
              <a:rPr lang="en-US" sz="20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b="1" dirty="0" err="1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yến</a:t>
            </a:r>
            <a:r>
              <a:rPr lang="en-US" sz="20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kg; hg; dag; g 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00100" y="1785926"/>
            <a:ext cx="4500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2000" b="1" dirty="0">
                <a:ln w="1905"/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: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37" grpId="0"/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1562647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mét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a) 7km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		 4ha ;		8,5ha.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b) 30dm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   300dm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515dm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5556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905"/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0550" y="1987550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hm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(ha)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dam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dm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cm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; mm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7650" y="2708275"/>
            <a:ext cx="103737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M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ối quan hệ giữa 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với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="1" baseline="30000" dirty="0">
                <a:ln w="1905"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endParaRPr kumimoji="0" lang="vi-V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914525" y="3429000"/>
            <a:ext cx="5540375" cy="2108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+ 1 km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=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           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ts val="14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+ 1 ha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=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           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ts val="14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+ 1 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=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 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dm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lvl="0" fontAlgn="base">
              <a:spcBef>
                <a:spcPts val="1400"/>
              </a:spcBef>
              <a:spcAft>
                <a:spcPct val="0"/>
              </a:spcAft>
            </a:pP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+ 1dm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     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vi-VN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vi-V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).</a:t>
            </a:r>
            <a:endParaRPr kumimoji="0" lang="vi-V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30550" y="3429000"/>
            <a:ext cx="2882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1 000 000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3130550" y="3688060"/>
            <a:ext cx="216217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10 000      </a:t>
            </a:r>
          </a:p>
          <a:p>
            <a:endParaRPr lang="en-US" sz="2400" b="1" dirty="0"/>
          </a:p>
        </p:txBody>
      </p:sp>
      <p:sp>
        <p:nvSpPr>
          <p:cNvPr id="21" name="Rectangle 20"/>
          <p:cNvSpPr/>
          <p:nvPr/>
        </p:nvSpPr>
        <p:spPr>
          <a:xfrm>
            <a:off x="3130550" y="4149725"/>
            <a:ext cx="2162175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100</a:t>
            </a:r>
          </a:p>
          <a:p>
            <a:endParaRPr lang="en-US" sz="2400" b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3165475" y="4870450"/>
            <a:ext cx="685800" cy="889483"/>
            <a:chOff x="2438400" y="4419600"/>
            <a:chExt cx="685800" cy="889483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2438400" y="4867108"/>
              <a:ext cx="658091" cy="110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590800" y="4419600"/>
              <a:ext cx="5334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+mj-lt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sz="2200" b="1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438400" y="4878196"/>
              <a:ext cx="6858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b="1" dirty="0">
                  <a:latin typeface="Times New Roman" pitchFamily="18" charset="0"/>
                  <a:cs typeface="Times New Roman" pitchFamily="18" charset="0"/>
                </a:rPr>
                <a:t>100</a:t>
              </a:r>
            </a:p>
          </p:txBody>
        </p:sp>
      </p:grpSp>
      <p:sp>
        <p:nvSpPr>
          <p:cNvPr id="15" name="Content Placeholder 5"/>
          <p:cNvSpPr txBox="1">
            <a:spLocks/>
          </p:cNvSpPr>
          <p:nvPr/>
        </p:nvSpPr>
        <p:spPr>
          <a:xfrm>
            <a:off x="4572000" y="5129510"/>
            <a:ext cx="1079500" cy="46166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="1" dirty="0">
                <a:ln w="1905"/>
                <a:latin typeface="Times New Roman" pitchFamily="18" charset="0"/>
                <a:cs typeface="Times New Roman" pitchFamily="18" charset="0"/>
              </a:rPr>
              <a:t>0,01 </a:t>
            </a:r>
            <a:endParaRPr kumimoji="0" lang="en-US" sz="2400" b="1" i="0" u="none" strike="noStrike" kern="1200" cap="none" spc="0" normalizeH="0" baseline="0" noProof="0" dirty="0">
              <a:ln w="1905"/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25" grpId="0"/>
      <p:bldP spid="1026" grpId="0"/>
      <p:bldP spid="19" grpId="0"/>
      <p:bldP spid="20" grpId="0"/>
      <p:bldP spid="21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14348" y="2428868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3: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các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dưới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dạng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số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đo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có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đơn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vị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mét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vuông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a) 7km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		 4ha ;		8,5ha.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  b) 30dm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   300dm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      515dm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.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642910" y="3643314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u="sng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sz="2000" b="1" u="sng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a) 7km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….m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  4ha = …. 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	8,5ha = ….m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       b) 30dm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….m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300dm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=….m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;         515dm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…m</a:t>
            </a:r>
            <a:r>
              <a:rPr lang="en-US" sz="20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857356" y="1587440"/>
            <a:ext cx="3929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ln w="1905"/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1736" y="1987550"/>
            <a:ext cx="6000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hm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(ha)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dam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dm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cm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 mm</a:t>
            </a:r>
            <a:r>
              <a:rPr lang="en-US" sz="2400" b="1" baseline="30000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ln w="1905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1670</TotalTime>
  <Words>1035</Words>
  <Application>Microsoft Office PowerPoint</Application>
  <PresentationFormat>On-screen Show (4:3)</PresentationFormat>
  <Paragraphs>206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Comic Sans MS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Hoặc phân tích như sau: 1,5 tấn = … kg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Hà Minh Châu</cp:lastModifiedBy>
  <cp:revision>277</cp:revision>
  <dcterms:created xsi:type="dcterms:W3CDTF">2013-10-19T15:07:48Z</dcterms:created>
  <dcterms:modified xsi:type="dcterms:W3CDTF">2022-10-22T16:02:22Z</dcterms:modified>
</cp:coreProperties>
</file>