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373" r:id="rId2"/>
    <p:sldId id="408" r:id="rId3"/>
    <p:sldId id="388" r:id="rId4"/>
    <p:sldId id="286" r:id="rId5"/>
    <p:sldId id="321" r:id="rId6"/>
    <p:sldId id="394" r:id="rId7"/>
    <p:sldId id="323" r:id="rId8"/>
    <p:sldId id="335" r:id="rId9"/>
    <p:sldId id="346" r:id="rId10"/>
    <p:sldId id="347" r:id="rId11"/>
    <p:sldId id="348" r:id="rId12"/>
    <p:sldId id="409" r:id="rId13"/>
    <p:sldId id="351" r:id="rId14"/>
    <p:sldId id="376" r:id="rId15"/>
    <p:sldId id="379" r:id="rId16"/>
    <p:sldId id="40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6">
          <p15:clr>
            <a:srgbClr val="A4A3A4"/>
          </p15:clr>
        </p15:guide>
        <p15:guide id="2" pos="29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1AD6"/>
    <a:srgbClr val="E01EC3"/>
    <a:srgbClr val="EAC222"/>
    <a:srgbClr val="DEE1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37"/>
  </p:normalViewPr>
  <p:slideViewPr>
    <p:cSldViewPr>
      <p:cViewPr varScale="1">
        <p:scale>
          <a:sx n="78" d="100"/>
          <a:sy n="78" d="100"/>
        </p:scale>
        <p:origin x="1522" y="58"/>
      </p:cViewPr>
      <p:guideLst>
        <p:guide orient="horz" pos="2256"/>
        <p:guide pos="29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vi-VN" altLang="en-US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fld id="{4B192F74-BE73-4A2B-80D6-B91B6BF926F5}" type="slidenum">
              <a:rPr lang="vi-VN" altLang="en-US"/>
              <a:t>3</a:t>
            </a:fld>
            <a:endParaRPr lang="vi-V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CCF98E1-6E2C-41D4-9FE9-05D48F4360E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10CBE-4F68-44A3-99A2-35606378CA1E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flower7">
            <a:extLst>
              <a:ext uri="{FF2B5EF4-FFF2-40B4-BE49-F238E27FC236}">
                <a16:creationId xmlns:a16="http://schemas.microsoft.com/office/drawing/2014/main" id="{20A26852-4C07-03D7-21C1-C6ACA9FB198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0"/>
            <a:ext cx="3810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8" descr="flower7">
            <a:extLst>
              <a:ext uri="{FF2B5EF4-FFF2-40B4-BE49-F238E27FC236}">
                <a16:creationId xmlns:a16="http://schemas.microsoft.com/office/drawing/2014/main" id="{BDD6F266-C7B9-78A3-1D9B-EE9DF9B28CD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048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9" name="Group 3">
            <a:extLst>
              <a:ext uri="{FF2B5EF4-FFF2-40B4-BE49-F238E27FC236}">
                <a16:creationId xmlns:a16="http://schemas.microsoft.com/office/drawing/2014/main" id="{C29B1F40-CBCF-5B2F-3A3C-355E0F4CBAD4}"/>
              </a:ext>
            </a:extLst>
          </p:cNvPr>
          <p:cNvGrpSpPr>
            <a:grpSpLocks/>
          </p:cNvGrpSpPr>
          <p:nvPr/>
        </p:nvGrpSpPr>
        <p:grpSpPr bwMode="auto">
          <a:xfrm>
            <a:off x="326743" y="228600"/>
            <a:ext cx="2325687" cy="2317750"/>
            <a:chOff x="3633788" y="2438399"/>
            <a:chExt cx="2081212" cy="2199961"/>
          </a:xfrm>
        </p:grpSpPr>
        <p:pic>
          <p:nvPicPr>
            <p:cNvPr id="3084" name="Picture 13" descr="Logo dep 5 (nen trong)">
              <a:extLst>
                <a:ext uri="{FF2B5EF4-FFF2-40B4-BE49-F238E27FC236}">
                  <a16:creationId xmlns:a16="http://schemas.microsoft.com/office/drawing/2014/main" id="{7C211D07-ACD1-FEF3-5C48-57CF7ECAD3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3788" y="2438399"/>
              <a:ext cx="2081212" cy="21999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85" name="TextBox 2">
              <a:extLst>
                <a:ext uri="{FF2B5EF4-FFF2-40B4-BE49-F238E27FC236}">
                  <a16:creationId xmlns:a16="http://schemas.microsoft.com/office/drawing/2014/main" id="{EE26176B-6DC5-10E3-43E9-75C4076668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3765" y="4371224"/>
              <a:ext cx="1447800" cy="197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000" b="1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DẠY TỐT-HỌC TỐT</a:t>
              </a:r>
              <a:endParaRPr lang="vi-VN" altLang="en-US" sz="1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080" name="Picture 16">
            <a:extLst>
              <a:ext uri="{FF2B5EF4-FFF2-40B4-BE49-F238E27FC236}">
                <a16:creationId xmlns:a16="http://schemas.microsoft.com/office/drawing/2014/main" id="{27E79824-2B8F-10A0-0345-7FF3700B33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17" y="5181600"/>
            <a:ext cx="1452563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15">
            <a:extLst>
              <a:ext uri="{FF2B5EF4-FFF2-40B4-BE49-F238E27FC236}">
                <a16:creationId xmlns:a16="http://schemas.microsoft.com/office/drawing/2014/main" id="{49A6B51A-24E7-423B-DFC0-7CE00DBB45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775" y="5554455"/>
            <a:ext cx="1292225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82" name="Rectangle 15">
            <a:extLst>
              <a:ext uri="{FF2B5EF4-FFF2-40B4-BE49-F238E27FC236}">
                <a16:creationId xmlns:a16="http://schemas.microsoft.com/office/drawing/2014/main" id="{D4A6BC03-858F-3E77-5FFB-3928B89C5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7" y="11320"/>
            <a:ext cx="9144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360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92A100-3054-10D9-0C89-19214C1D9C5D}"/>
              </a:ext>
            </a:extLst>
          </p:cNvPr>
          <p:cNvSpPr txBox="1"/>
          <p:nvPr/>
        </p:nvSpPr>
        <p:spPr>
          <a:xfrm>
            <a:off x="1321107" y="3340349"/>
            <a:ext cx="71026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HÀNG CỦA SỐ THẬP PHÂN.</a:t>
            </a:r>
          </a:p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ĐỌC ,VIẾT SỐ THẬP PHÂN</a:t>
            </a:r>
          </a:p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TRANG 37)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34ACD2-E19D-6CE0-8564-3F677C1433CD}"/>
              </a:ext>
            </a:extLst>
          </p:cNvPr>
          <p:cNvSpPr txBox="1"/>
          <p:nvPr/>
        </p:nvSpPr>
        <p:spPr>
          <a:xfrm>
            <a:off x="3048000" y="1447800"/>
            <a:ext cx="5410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TOÁN 5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C9005F-E05A-395E-8834-504D3A98B491}"/>
              </a:ext>
            </a:extLst>
          </p:cNvPr>
          <p:cNvSpPr txBox="1"/>
          <p:nvPr/>
        </p:nvSpPr>
        <p:spPr>
          <a:xfrm>
            <a:off x="2458622" y="457200"/>
            <a:ext cx="635863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TRƯỜNG TIỂU HỌC NGỌC LÂM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138430"/>
            <a:ext cx="9144000" cy="95313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1/38 : </a:t>
            </a:r>
            <a:r>
              <a:rPr lang="en-US" altLang="en-US" sz="2800" dirty="0" err="1">
                <a:latin typeface="Times New Roman" panose="02020603050405020304" pitchFamily="18" charset="0"/>
              </a:rPr>
              <a:t>Đọc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thập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dirty="0">
                <a:latin typeface="Times New Roman" panose="02020603050405020304" pitchFamily="18" charset="0"/>
              </a:rPr>
              <a:t> ;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nêu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phần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nguyên</a:t>
            </a:r>
            <a:r>
              <a:rPr lang="en-US" altLang="en-US" sz="2800" dirty="0"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</a:rPr>
              <a:t>phần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thập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giá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trị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theo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vị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trí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mỗi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chữ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</a:rPr>
              <a:t> ở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từng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hàng</a:t>
            </a:r>
            <a:r>
              <a:rPr lang="en-US" altLang="en-US" sz="2800" dirty="0">
                <a:latin typeface="Times New Roman" panose="02020603050405020304" pitchFamily="18" charset="0"/>
              </a:rPr>
              <a:t>.</a:t>
            </a:r>
            <a:endParaRPr lang="en-US" altLang="en-US" sz="4000" dirty="0">
              <a:latin typeface="Times New Roman" panose="02020603050405020304" pitchFamily="18" charset="0"/>
            </a:endParaRPr>
          </a:p>
        </p:txBody>
      </p:sp>
      <p:sp>
        <p:nvSpPr>
          <p:cNvPr id="6151" name="Rectangle 7"/>
          <p:cNvSpPr/>
          <p:nvPr>
            <p:custDataLst>
              <p:tags r:id="rId1"/>
            </p:custDataLst>
          </p:nvPr>
        </p:nvSpPr>
        <p:spPr>
          <a:xfrm>
            <a:off x="280035" y="1431290"/>
            <a:ext cx="221996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rgbClr val="800000"/>
                </a:solidFill>
                <a:latin typeface="Arial" panose="020B0604020202020204" pitchFamily="34" charset="0"/>
              </a:rPr>
              <a:t>b) 301,80</a:t>
            </a:r>
            <a:r>
              <a:rPr lang="en-US" altLang="en-US" sz="3200" dirty="0">
                <a:solidFill>
                  <a:srgbClr val="800000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1600" dirty="0">
                <a:solidFill>
                  <a:srgbClr val="8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208915" y="2014855"/>
            <a:ext cx="1748155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- Đọc là:  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08915" y="2627630"/>
            <a:ext cx="2934970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- Phần nguyên là: 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732915" y="2014855"/>
            <a:ext cx="7007225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 trăm linh một phẩy tám mươi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08915" y="3240405"/>
            <a:ext cx="3357880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- Phần thập phân là: 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143885" y="2627630"/>
            <a:ext cx="1748155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301 </a:t>
            </a:r>
            <a:endParaRPr lang="en-US" altLang="en-US" sz="4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08915" y="3832860"/>
            <a:ext cx="3037205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- Từ trái qua phải: 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366770" y="3240405"/>
            <a:ext cx="398018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80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035300" y="3933825"/>
            <a:ext cx="6108700" cy="1383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3 chỉ 3 trăm, 0 chỉ 0 chục, 1 chỉ 1 đơn vị; 8 chỉ 8 phần mười, 0 chỉ 0 phần trăm.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83301" name="Picture 14" descr="jjklkl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0" y="6063615"/>
            <a:ext cx="9023350" cy="81153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1" grpId="1"/>
      <p:bldP spid="9221" grpId="0" bldLvl="0" animBg="1"/>
      <p:bldP spid="9221" grpId="1" animBg="1"/>
      <p:bldP spid="6" grpId="0" bldLvl="0" animBg="1"/>
      <p:bldP spid="6" grpId="1" animBg="1"/>
      <p:bldP spid="7" grpId="0" bldLvl="0" animBg="1"/>
      <p:bldP spid="7" grpId="1" animBg="1"/>
      <p:bldP spid="11" grpId="0" bldLvl="0" animBg="1"/>
      <p:bldP spid="11" grpId="1" animBg="1"/>
      <p:bldP spid="12" grpId="0" bldLvl="0" animBg="1"/>
      <p:bldP spid="12" grpId="1" animBg="1"/>
      <p:bldP spid="13" grpId="0" animBg="1"/>
      <p:bldP spid="13" grpId="1" animBg="1"/>
      <p:bldP spid="5" grpId="0" animBg="1"/>
      <p:bldP spid="5" grpId="1" animBg="1"/>
      <p:bldP spid="8" grpId="0" animBg="1"/>
      <p:bldP spid="8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138430"/>
            <a:ext cx="9144000" cy="95313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1/38 : </a:t>
            </a:r>
            <a:r>
              <a:rPr lang="en-US" altLang="en-US" sz="2800" dirty="0" err="1">
                <a:latin typeface="Times New Roman" panose="02020603050405020304" pitchFamily="18" charset="0"/>
              </a:rPr>
              <a:t>Đọc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thập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dirty="0">
                <a:latin typeface="Times New Roman" panose="02020603050405020304" pitchFamily="18" charset="0"/>
              </a:rPr>
              <a:t> ;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nêu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phần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nguyên</a:t>
            </a:r>
            <a:r>
              <a:rPr lang="en-US" altLang="en-US" sz="2800" dirty="0"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</a:rPr>
              <a:t>phần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thập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giá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trị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theo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vị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trí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mỗi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chữ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</a:rPr>
              <a:t> ở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từng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hàng</a:t>
            </a:r>
            <a:r>
              <a:rPr lang="en-US" altLang="en-US" sz="2800" dirty="0">
                <a:latin typeface="Times New Roman" panose="02020603050405020304" pitchFamily="18" charset="0"/>
              </a:rPr>
              <a:t>.</a:t>
            </a:r>
            <a:endParaRPr lang="en-US" altLang="en-US" sz="4000" dirty="0">
              <a:latin typeface="Times New Roman" panose="02020603050405020304" pitchFamily="18" charset="0"/>
            </a:endParaRPr>
          </a:p>
        </p:txBody>
      </p:sp>
      <p:sp>
        <p:nvSpPr>
          <p:cNvPr id="6151" name="Rectangle 7"/>
          <p:cNvSpPr/>
          <p:nvPr>
            <p:custDataLst>
              <p:tags r:id="rId1"/>
            </p:custDataLst>
          </p:nvPr>
        </p:nvSpPr>
        <p:spPr>
          <a:xfrm>
            <a:off x="282575" y="1431290"/>
            <a:ext cx="262128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rgbClr val="800000"/>
                </a:solidFill>
                <a:latin typeface="Arial" panose="020B0604020202020204" pitchFamily="34" charset="0"/>
              </a:rPr>
              <a:t>c) 1942, 54</a:t>
            </a:r>
            <a:r>
              <a:rPr lang="en-US" altLang="en-US" sz="3200" dirty="0">
                <a:solidFill>
                  <a:srgbClr val="800000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1600" dirty="0">
                <a:solidFill>
                  <a:srgbClr val="8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208915" y="2014855"/>
            <a:ext cx="1748155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- Đọc là:  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08915" y="2967990"/>
            <a:ext cx="2934970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- Phần nguyên là: 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732915" y="2014855"/>
            <a:ext cx="7007225" cy="953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 nghìn chín trăm bốn mươi hai phẩy năm mươi tư.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06680" y="3908425"/>
            <a:ext cx="3357880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- Phần thập phân là: 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143885" y="2967990"/>
            <a:ext cx="1748155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1942 </a:t>
            </a:r>
            <a:endParaRPr lang="en-US" altLang="en-US" sz="4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106680" y="4848225"/>
            <a:ext cx="3037205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- Từ trái qua phải: 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143885" y="3908425"/>
            <a:ext cx="505587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54</a:t>
            </a:r>
          </a:p>
        </p:txBody>
      </p:sp>
      <p:pic>
        <p:nvPicPr>
          <p:cNvPr id="183301" name="Picture 14" descr="jjklkl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0" y="6063615"/>
            <a:ext cx="9023350" cy="8115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3035300" y="4908550"/>
            <a:ext cx="6108700" cy="1383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chỉ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1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nghìn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9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chỉ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9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4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chỉ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4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chục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2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chỉ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2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đơn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vị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; 5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chỉ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5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mười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4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chỉ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4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1" grpId="1"/>
      <p:bldP spid="9221" grpId="0" bldLvl="0" animBg="1"/>
      <p:bldP spid="9221" grpId="1" animBg="1"/>
      <p:bldP spid="6" grpId="0" bldLvl="0" animBg="1"/>
      <p:bldP spid="6" grpId="1" animBg="1"/>
      <p:bldP spid="7" grpId="0" bldLvl="0" animBg="1"/>
      <p:bldP spid="7" grpId="1" animBg="1"/>
      <p:bldP spid="11" grpId="0" bldLvl="0" animBg="1"/>
      <p:bldP spid="11" grpId="1" animBg="1"/>
      <p:bldP spid="12" grpId="0" bldLvl="0" animBg="1"/>
      <p:bldP spid="12" grpId="1" animBg="1"/>
      <p:bldP spid="13" grpId="0" bldLvl="0" animBg="1"/>
      <p:bldP spid="13" grpId="1" animBg="1"/>
      <p:bldP spid="5" grpId="0" bldLvl="0" animBg="1"/>
      <p:bldP spid="5" grpId="1" animBg="1"/>
      <p:bldP spid="2" grpId="0" bldLvl="0" animBg="1"/>
      <p:bldP spid="2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65908" y="274638"/>
            <a:ext cx="5611091" cy="7619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d) 0,032</a:t>
            </a:r>
          </a:p>
        </p:txBody>
      </p:sp>
      <p:sp>
        <p:nvSpPr>
          <p:cNvPr id="6" name="Rectangle 5"/>
          <p:cNvSpPr/>
          <p:nvPr/>
        </p:nvSpPr>
        <p:spPr>
          <a:xfrm>
            <a:off x="838200" y="1405353"/>
            <a:ext cx="6972300" cy="6361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200" y="2309019"/>
            <a:ext cx="3228110" cy="838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Phần</a:t>
            </a:r>
            <a:r>
              <a:rPr lang="en-US" sz="3200" dirty="0"/>
              <a:t> </a:t>
            </a:r>
            <a:r>
              <a:rPr lang="en-US" sz="3200" dirty="0" err="1"/>
              <a:t>nguyên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:</a:t>
            </a:r>
          </a:p>
        </p:txBody>
      </p:sp>
      <p:sp>
        <p:nvSpPr>
          <p:cNvPr id="8" name="Rectangle 7"/>
          <p:cNvSpPr/>
          <p:nvPr/>
        </p:nvSpPr>
        <p:spPr>
          <a:xfrm>
            <a:off x="4218710" y="2216945"/>
            <a:ext cx="838199" cy="990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865910" y="3429000"/>
            <a:ext cx="3782290" cy="1143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/>
              <a:t>Phần</a:t>
            </a:r>
            <a:r>
              <a:rPr lang="en-US" sz="3600" dirty="0"/>
              <a:t> </a:t>
            </a:r>
            <a:r>
              <a:rPr lang="en-US" sz="3600" dirty="0" err="1"/>
              <a:t>thập</a:t>
            </a:r>
            <a:r>
              <a:rPr lang="en-US" sz="3600" dirty="0"/>
              <a:t> </a:t>
            </a:r>
            <a:r>
              <a:rPr lang="en-US" sz="3600" dirty="0" err="1"/>
              <a:t>phân</a:t>
            </a:r>
            <a:r>
              <a:rPr lang="en-US" sz="3600" dirty="0"/>
              <a:t> </a:t>
            </a:r>
            <a:r>
              <a:rPr lang="en-US" sz="3600" dirty="0" err="1"/>
              <a:t>là</a:t>
            </a:r>
            <a:r>
              <a:rPr lang="en-US" sz="3600" dirty="0"/>
              <a:t>:  </a:t>
            </a:r>
          </a:p>
        </p:txBody>
      </p:sp>
      <p:sp>
        <p:nvSpPr>
          <p:cNvPr id="10" name="Rectangle: Rounded Corners 9"/>
          <p:cNvSpPr/>
          <p:nvPr/>
        </p:nvSpPr>
        <p:spPr>
          <a:xfrm>
            <a:off x="4932219" y="3513355"/>
            <a:ext cx="1600200" cy="990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032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90155" y="4795908"/>
            <a:ext cx="3124200" cy="68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trái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</a:rPr>
              <a:t> qua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phải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</a:rPr>
              <a:t>:</a:t>
            </a:r>
            <a:endParaRPr lang="en-US" sz="3200" dirty="0"/>
          </a:p>
        </p:txBody>
      </p:sp>
      <p:sp>
        <p:nvSpPr>
          <p:cNvPr id="12" name="Rectangle 11"/>
          <p:cNvSpPr/>
          <p:nvPr/>
        </p:nvSpPr>
        <p:spPr>
          <a:xfrm>
            <a:off x="4142509" y="4809765"/>
            <a:ext cx="4544291" cy="8080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0 </a:t>
            </a:r>
            <a:r>
              <a:rPr lang="en-US" sz="2800" dirty="0" err="1">
                <a:solidFill>
                  <a:srgbClr val="FF0000"/>
                </a:solidFill>
              </a:rPr>
              <a:t>đơn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vị</a:t>
            </a:r>
            <a:r>
              <a:rPr lang="en-US" sz="2800" dirty="0">
                <a:solidFill>
                  <a:srgbClr val="FF0000"/>
                </a:solidFill>
              </a:rPr>
              <a:t>,  0 </a:t>
            </a:r>
            <a:r>
              <a:rPr lang="en-US" sz="2800" dirty="0" err="1">
                <a:solidFill>
                  <a:srgbClr val="FF0000"/>
                </a:solidFill>
              </a:rPr>
              <a:t>phần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mười</a:t>
            </a:r>
            <a:r>
              <a:rPr lang="en-US" sz="2800" dirty="0">
                <a:solidFill>
                  <a:srgbClr val="FF0000"/>
                </a:solidFill>
              </a:rPr>
              <a:t>,  3 </a:t>
            </a:r>
            <a:r>
              <a:rPr lang="en-US" sz="2800" dirty="0" err="1">
                <a:solidFill>
                  <a:srgbClr val="FF0000"/>
                </a:solidFill>
              </a:rPr>
              <a:t>phần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trăm</a:t>
            </a:r>
            <a:r>
              <a:rPr lang="en-US" sz="2800" dirty="0">
                <a:solidFill>
                  <a:srgbClr val="FF0000"/>
                </a:solidFill>
              </a:rPr>
              <a:t>,  2 </a:t>
            </a:r>
            <a:r>
              <a:rPr lang="en-US" sz="2800" dirty="0" err="1">
                <a:solidFill>
                  <a:srgbClr val="FF0000"/>
                </a:solidFill>
              </a:rPr>
              <a:t>phần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nghìn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-33655" y="8255"/>
            <a:ext cx="9144000" cy="52197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2/38: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Viết số thập phân có:</a:t>
            </a:r>
            <a:endParaRPr lang="en-US" altLang="en-US" sz="4000" b="1" dirty="0">
              <a:latin typeface="Times New Roman" panose="02020603050405020304" pitchFamily="18" charset="0"/>
            </a:endParaRPr>
          </a:p>
        </p:txBody>
      </p:sp>
      <p:pic>
        <p:nvPicPr>
          <p:cNvPr id="183301" name="Picture 14" descr="jjklkl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0" y="6063615"/>
            <a:ext cx="9023350" cy="81153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2" name="Table 1"/>
          <p:cNvGraphicFramePr/>
          <p:nvPr/>
        </p:nvGraphicFramePr>
        <p:xfrm>
          <a:off x="38100" y="590550"/>
          <a:ext cx="9072245" cy="6240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23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85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677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thập phân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 thành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677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a) Năm đơn vị, chín phần mười.</a:t>
                      </a:r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20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b) Hai mươi bốn đơn vị, một phần mười, tám phần trăm (tức là hai mươi bốn đơn vị và mười tám phần trăm</a:t>
                      </a:r>
                      <a:r>
                        <a:rPr lang="vi-VN" alt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)</a:t>
                      </a: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.</a:t>
                      </a:r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16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vi-VN" alt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c</a:t>
                      </a: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) Năm mươi lăm đơn vị, n</a:t>
                      </a:r>
                      <a:r>
                        <a:rPr lang="vi-VN" alt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ăm phần mười, năm phần trăm, năm phần nghìn (tức là n</a:t>
                      </a: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ăm mươi lăm đơn vị </a:t>
                      </a:r>
                      <a:r>
                        <a:rPr lang="vi-VN" alt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và năm trăm năm mươi lăm phần nghìn).</a:t>
                      </a:r>
                      <a:endParaRPr lang="vi-VN" alt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677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vi-VN" alt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</a:t>
                      </a: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) </a:t>
                      </a:r>
                      <a:r>
                        <a:rPr lang="vi-V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Hai nghìn không trăm linh hai đơn vị, tám phần trăm.</a:t>
                      </a:r>
                      <a:endParaRPr lang="vi-VN" alt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677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vi-VN" alt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e</a:t>
                      </a: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) </a:t>
                      </a:r>
                      <a:r>
                        <a:rPr lang="vi-V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Không đơn vị, một p</a:t>
                      </a:r>
                      <a:r>
                        <a:rPr lang="en-US" altLang="vi-V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h</a:t>
                      </a:r>
                      <a:r>
                        <a:rPr lang="vi-V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ần nghìn.</a:t>
                      </a:r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351" name="Text Box 15"/>
          <p:cNvSpPr txBox="1"/>
          <p:nvPr/>
        </p:nvSpPr>
        <p:spPr>
          <a:xfrm flipH="1">
            <a:off x="7284720" y="1685290"/>
            <a:ext cx="1998345" cy="521970"/>
          </a:xfrm>
          <a:prstGeom prst="rect">
            <a:avLst/>
          </a:prstGeom>
          <a:noFill/>
          <a:ln w="9525" cap="flat" cmpd="sng">
            <a:noFill/>
            <a:prstDash val="solid"/>
            <a:miter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</a:extLst>
        </p:spPr>
        <p:txBody>
          <a:bodyPr wrap="square" anchor="t">
            <a:spAutoFit/>
          </a:bodyPr>
          <a:lstStyle/>
          <a:p>
            <a:r>
              <a:rPr lang="en-US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  </a:t>
            </a:r>
            <a:r>
              <a:rPr lang="vi-V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5,9</a:t>
            </a:r>
          </a:p>
        </p:txBody>
      </p:sp>
      <p:sp>
        <p:nvSpPr>
          <p:cNvPr id="3" name="Text Box 15"/>
          <p:cNvSpPr txBox="1"/>
          <p:nvPr/>
        </p:nvSpPr>
        <p:spPr>
          <a:xfrm flipH="1">
            <a:off x="7112000" y="2796540"/>
            <a:ext cx="1998345" cy="521970"/>
          </a:xfrm>
          <a:prstGeom prst="rect">
            <a:avLst/>
          </a:prstGeom>
          <a:noFill/>
          <a:ln w="9525" cap="flat" cmpd="sng">
            <a:noFill/>
            <a:prstDash val="solid"/>
            <a:miter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</a:extLst>
        </p:spPr>
        <p:txBody>
          <a:bodyPr wrap="square" anchor="t">
            <a:spAutoFit/>
          </a:bodyPr>
          <a:lstStyle/>
          <a:p>
            <a:r>
              <a:rPr lang="en-US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  </a:t>
            </a:r>
            <a:r>
              <a:rPr lang="vi-V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24,18</a:t>
            </a:r>
          </a:p>
        </p:txBody>
      </p:sp>
      <p:sp>
        <p:nvSpPr>
          <p:cNvPr id="4" name="Text Box 15"/>
          <p:cNvSpPr txBox="1"/>
          <p:nvPr/>
        </p:nvSpPr>
        <p:spPr>
          <a:xfrm flipH="1">
            <a:off x="7112000" y="4137025"/>
            <a:ext cx="1998345" cy="521970"/>
          </a:xfrm>
          <a:prstGeom prst="rect">
            <a:avLst/>
          </a:prstGeom>
          <a:noFill/>
          <a:ln w="9525" cap="flat" cmpd="sng">
            <a:noFill/>
            <a:prstDash val="solid"/>
            <a:miter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</a:extLst>
        </p:spPr>
        <p:txBody>
          <a:bodyPr wrap="square" anchor="t">
            <a:spAutoFit/>
          </a:bodyPr>
          <a:lstStyle/>
          <a:p>
            <a:r>
              <a:rPr lang="en-US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  </a:t>
            </a:r>
            <a:r>
              <a:rPr lang="vi-V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55,555</a:t>
            </a:r>
          </a:p>
        </p:txBody>
      </p:sp>
      <p:sp>
        <p:nvSpPr>
          <p:cNvPr id="5" name="Text Box 15"/>
          <p:cNvSpPr txBox="1"/>
          <p:nvPr/>
        </p:nvSpPr>
        <p:spPr>
          <a:xfrm flipH="1">
            <a:off x="7024370" y="5286375"/>
            <a:ext cx="1998345" cy="521970"/>
          </a:xfrm>
          <a:prstGeom prst="rect">
            <a:avLst/>
          </a:prstGeom>
          <a:noFill/>
          <a:ln w="9525" cap="flat" cmpd="sng">
            <a:noFill/>
            <a:prstDash val="solid"/>
            <a:miter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</a:extLst>
        </p:spPr>
        <p:txBody>
          <a:bodyPr wrap="square" anchor="t">
            <a:spAutoFit/>
          </a:bodyPr>
          <a:lstStyle/>
          <a:p>
            <a:r>
              <a:rPr lang="en-US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  </a:t>
            </a:r>
            <a:r>
              <a:rPr lang="vi-V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2002,08</a:t>
            </a:r>
          </a:p>
        </p:txBody>
      </p:sp>
      <p:sp>
        <p:nvSpPr>
          <p:cNvPr id="6" name="Text Box 15"/>
          <p:cNvSpPr txBox="1"/>
          <p:nvPr/>
        </p:nvSpPr>
        <p:spPr>
          <a:xfrm flipH="1">
            <a:off x="7215505" y="6208395"/>
            <a:ext cx="1998345" cy="521970"/>
          </a:xfrm>
          <a:prstGeom prst="rect">
            <a:avLst/>
          </a:prstGeom>
          <a:noFill/>
          <a:ln w="9525" cap="flat" cmpd="sng">
            <a:noFill/>
            <a:prstDash val="solid"/>
            <a:miter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</a:extLst>
        </p:spPr>
        <p:txBody>
          <a:bodyPr wrap="square" anchor="t">
            <a:spAutoFit/>
          </a:bodyPr>
          <a:lstStyle/>
          <a:p>
            <a:r>
              <a:rPr lang="en-US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  </a:t>
            </a:r>
            <a:r>
              <a:rPr lang="vi-V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0,001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1" grpId="0" bldLvl="0" animBg="1"/>
      <p:bldP spid="3" grpId="0" bldLvl="0" animBg="1"/>
      <p:bldP spid="4" grpId="0" bldLvl="0" animBg="1"/>
      <p:bldP spid="5" grpId="0" bldLvl="0" animBg="1"/>
      <p:bldP spid="6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9" name="Rectangle 7"/>
          <p:cNvSpPr/>
          <p:nvPr/>
        </p:nvSpPr>
        <p:spPr>
          <a:xfrm>
            <a:off x="476250" y="1636713"/>
            <a:ext cx="2667000" cy="7620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dirty="0">
                <a:solidFill>
                  <a:srgbClr val="800000"/>
                </a:solidFill>
                <a:latin typeface="Arial" panose="020B0604020202020204" pitchFamily="34" charset="0"/>
              </a:rPr>
              <a:t>3,5</a:t>
            </a:r>
            <a:r>
              <a:rPr lang="en-US" altLang="en-US" sz="4400" b="1" dirty="0">
                <a:solidFill>
                  <a:srgbClr val="800000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3600" b="1" dirty="0">
                <a:solidFill>
                  <a:srgbClr val="800000"/>
                </a:solidFill>
                <a:latin typeface="Arial" panose="020B0604020202020204" pitchFamily="34" charset="0"/>
              </a:rPr>
              <a:t>=</a:t>
            </a:r>
          </a:p>
        </p:txBody>
      </p:sp>
      <p:sp>
        <p:nvSpPr>
          <p:cNvPr id="13322" name="Rectangle 10"/>
          <p:cNvSpPr/>
          <p:nvPr/>
        </p:nvSpPr>
        <p:spPr>
          <a:xfrm>
            <a:off x="5562600" y="1828800"/>
            <a:ext cx="2514600" cy="6413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18,05 =</a:t>
            </a:r>
          </a:p>
        </p:txBody>
      </p:sp>
      <p:sp>
        <p:nvSpPr>
          <p:cNvPr id="13323" name="Rectangle 11"/>
          <p:cNvSpPr/>
          <p:nvPr/>
        </p:nvSpPr>
        <p:spPr>
          <a:xfrm>
            <a:off x="526473" y="3581400"/>
            <a:ext cx="2978727" cy="6413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sz="3600" b="1" dirty="0">
                <a:solidFill>
                  <a:srgbClr val="006600"/>
                </a:solidFill>
                <a:latin typeface="Arial" panose="020B0604020202020204" pitchFamily="34" charset="0"/>
              </a:rPr>
              <a:t>217,908 =</a:t>
            </a:r>
          </a:p>
        </p:txBody>
      </p:sp>
      <p:sp>
        <p:nvSpPr>
          <p:cNvPr id="13324" name="Rectangle 12"/>
          <p:cNvSpPr/>
          <p:nvPr/>
        </p:nvSpPr>
        <p:spPr>
          <a:xfrm>
            <a:off x="1898333" y="1754188"/>
            <a:ext cx="2057400" cy="992187"/>
          </a:xfrm>
          <a:prstGeom prst="rect">
            <a:avLst/>
          </a:prstGeom>
          <a:noFill/>
          <a:ln w="317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dirty="0">
                <a:latin typeface="Arial" panose="020B0604020202020204" pitchFamily="34" charset="0"/>
              </a:rPr>
              <a:t>3</a:t>
            </a:r>
          </a:p>
          <a:p>
            <a:pPr>
              <a:spcBef>
                <a:spcPct val="50000"/>
              </a:spcBef>
            </a:pPr>
            <a:endParaRPr lang="en-US" altLang="en-US" dirty="0">
              <a:solidFill>
                <a:srgbClr val="8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3328" name="Object 16"/>
          <p:cNvGraphicFramePr/>
          <p:nvPr/>
        </p:nvGraphicFramePr>
        <p:xfrm>
          <a:off x="2170113" y="1485900"/>
          <a:ext cx="62865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03200" imgH="393700" progId="Equation.3">
                  <p:embed/>
                </p:oleObj>
              </mc:Choice>
              <mc:Fallback>
                <p:oleObj r:id="rId2" imgW="203200" imgH="393700" progId="Equation.3">
                  <p:embed/>
                  <p:pic>
                    <p:nvPicPr>
                      <p:cNvPr id="0" name="Picture 1" descr="image17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0113" y="1485900"/>
                        <a:ext cx="62865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138430"/>
            <a:ext cx="9144000" cy="95313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vi-VN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/38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b="1" dirty="0">
                <a:solidFill>
                  <a:srgbClr val="003300"/>
                </a:solidFill>
                <a:latin typeface="Times New Roman" panose="02020603050405020304" pitchFamily="18" charset="0"/>
                <a:sym typeface="+mn-ea"/>
              </a:rPr>
              <a:t>Viết các số thập phân sau thành hỗn số có chứa phân số thập phân</a:t>
            </a:r>
            <a:r>
              <a:rPr lang="en-US" altLang="en-US" sz="2800" dirty="0">
                <a:solidFill>
                  <a:srgbClr val="003300"/>
                </a:solidFill>
                <a:latin typeface="Arial" panose="020B0604020202020204" pitchFamily="34" charset="0"/>
                <a:sym typeface="+mn-ea"/>
              </a:rPr>
              <a:t>.</a:t>
            </a:r>
            <a:endParaRPr lang="en-US" altLang="en-US" sz="4000" b="1" dirty="0">
              <a:latin typeface="Times New Roman" panose="02020603050405020304" pitchFamily="18" charset="0"/>
            </a:endParaRPr>
          </a:p>
        </p:txBody>
      </p:sp>
      <p:pic>
        <p:nvPicPr>
          <p:cNvPr id="183301" name="Picture 14" descr="jjklkl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0" y="6063615"/>
            <a:ext cx="9023350" cy="8115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ectangle 1"/>
          <p:cNvSpPr/>
          <p:nvPr/>
        </p:nvSpPr>
        <p:spPr>
          <a:xfrm>
            <a:off x="5181600" y="3473132"/>
            <a:ext cx="2514601" cy="7937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6,33  =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/>
      <p:bldP spid="13319" grpId="1"/>
      <p:bldP spid="13322" grpId="0"/>
      <p:bldP spid="13322" grpId="1"/>
      <p:bldP spid="13323" grpId="0"/>
      <p:bldP spid="13323" grpId="1"/>
      <p:bldP spid="13324" grpId="0"/>
      <p:bldP spid="13324" grpId="1"/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9" name="Rectangle 7"/>
          <p:cNvSpPr/>
          <p:nvPr/>
        </p:nvSpPr>
        <p:spPr>
          <a:xfrm>
            <a:off x="476250" y="1636713"/>
            <a:ext cx="2667000" cy="7620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dirty="0">
                <a:solidFill>
                  <a:srgbClr val="800000"/>
                </a:solidFill>
                <a:latin typeface="Arial" panose="020B0604020202020204" pitchFamily="34" charset="0"/>
              </a:rPr>
              <a:t>3,5</a:t>
            </a:r>
            <a:r>
              <a:rPr lang="en-US" altLang="en-US" sz="4400" b="1" dirty="0">
                <a:solidFill>
                  <a:srgbClr val="800000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3600" b="1" dirty="0">
                <a:solidFill>
                  <a:srgbClr val="800000"/>
                </a:solidFill>
                <a:latin typeface="Arial" panose="020B0604020202020204" pitchFamily="34" charset="0"/>
              </a:rPr>
              <a:t>=</a:t>
            </a:r>
          </a:p>
        </p:txBody>
      </p:sp>
      <p:sp>
        <p:nvSpPr>
          <p:cNvPr id="13322" name="Rectangle 10"/>
          <p:cNvSpPr/>
          <p:nvPr/>
        </p:nvSpPr>
        <p:spPr>
          <a:xfrm>
            <a:off x="5562600" y="1828800"/>
            <a:ext cx="2514600" cy="6413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18,05 =</a:t>
            </a:r>
          </a:p>
        </p:txBody>
      </p:sp>
      <p:sp>
        <p:nvSpPr>
          <p:cNvPr id="13323" name="Rectangle 11"/>
          <p:cNvSpPr/>
          <p:nvPr/>
        </p:nvSpPr>
        <p:spPr>
          <a:xfrm>
            <a:off x="379268" y="3609975"/>
            <a:ext cx="2743200" cy="6413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sz="3600" b="1" dirty="0">
                <a:solidFill>
                  <a:srgbClr val="006600"/>
                </a:solidFill>
                <a:latin typeface="Arial" panose="020B0604020202020204" pitchFamily="34" charset="0"/>
              </a:rPr>
              <a:t>217,908 =</a:t>
            </a:r>
          </a:p>
        </p:txBody>
      </p:sp>
      <p:sp>
        <p:nvSpPr>
          <p:cNvPr id="13324" name="Rectangle 12"/>
          <p:cNvSpPr/>
          <p:nvPr/>
        </p:nvSpPr>
        <p:spPr>
          <a:xfrm>
            <a:off x="1898333" y="1754188"/>
            <a:ext cx="2057400" cy="992187"/>
          </a:xfrm>
          <a:prstGeom prst="rect">
            <a:avLst/>
          </a:prstGeom>
          <a:noFill/>
          <a:ln w="317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dirty="0">
                <a:latin typeface="Arial" panose="020B0604020202020204" pitchFamily="34" charset="0"/>
              </a:rPr>
              <a:t>3</a:t>
            </a:r>
          </a:p>
          <a:p>
            <a:pPr>
              <a:spcBef>
                <a:spcPct val="50000"/>
              </a:spcBef>
            </a:pPr>
            <a:endParaRPr lang="en-US" altLang="en-US" dirty="0">
              <a:solidFill>
                <a:srgbClr val="800000"/>
              </a:solidFill>
              <a:latin typeface="Arial" panose="020B0604020202020204" pitchFamily="34" charset="0"/>
            </a:endParaRPr>
          </a:p>
        </p:txBody>
      </p:sp>
      <p:sp>
        <p:nvSpPr>
          <p:cNvPr id="13326" name="Rectangle 14"/>
          <p:cNvSpPr/>
          <p:nvPr/>
        </p:nvSpPr>
        <p:spPr>
          <a:xfrm>
            <a:off x="7315200" y="1828800"/>
            <a:ext cx="2057400" cy="641350"/>
          </a:xfrm>
          <a:prstGeom prst="rect">
            <a:avLst/>
          </a:prstGeom>
          <a:noFill/>
          <a:ln w="317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dirty="0">
                <a:latin typeface="Arial" panose="020B0604020202020204" pitchFamily="34" charset="0"/>
              </a:rPr>
              <a:t>18</a:t>
            </a:r>
          </a:p>
        </p:txBody>
      </p:sp>
      <p:sp>
        <p:nvSpPr>
          <p:cNvPr id="13327" name="Rectangle 15"/>
          <p:cNvSpPr/>
          <p:nvPr/>
        </p:nvSpPr>
        <p:spPr>
          <a:xfrm>
            <a:off x="2590800" y="3581400"/>
            <a:ext cx="2057400" cy="641350"/>
          </a:xfrm>
          <a:prstGeom prst="rect">
            <a:avLst/>
          </a:prstGeom>
          <a:noFill/>
          <a:ln w="317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dirty="0">
                <a:latin typeface="Arial" panose="020B0604020202020204" pitchFamily="34" charset="0"/>
              </a:rPr>
              <a:t>217</a:t>
            </a:r>
          </a:p>
        </p:txBody>
      </p:sp>
      <p:graphicFrame>
        <p:nvGraphicFramePr>
          <p:cNvPr id="13328" name="Object 16"/>
          <p:cNvGraphicFramePr/>
          <p:nvPr/>
        </p:nvGraphicFramePr>
        <p:xfrm>
          <a:off x="2170113" y="1485900"/>
          <a:ext cx="62865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03200" imgH="393700" progId="Equation.3">
                  <p:embed/>
                </p:oleObj>
              </mc:Choice>
              <mc:Fallback>
                <p:oleObj r:id="rId2" imgW="203200" imgH="393700" progId="Equation.3">
                  <p:embed/>
                  <p:pic>
                    <p:nvPicPr>
                      <p:cNvPr id="0" name="Picture 4" descr="image17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0113" y="1485900"/>
                        <a:ext cx="62865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0" name="Object 18"/>
          <p:cNvGraphicFramePr/>
          <p:nvPr/>
        </p:nvGraphicFramePr>
        <p:xfrm>
          <a:off x="7924800" y="1600200"/>
          <a:ext cx="81121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279400" imgH="393700" progId="Equation.3">
                  <p:embed/>
                </p:oleObj>
              </mc:Choice>
              <mc:Fallback>
                <p:oleObj r:id="rId4" imgW="279400" imgH="393700" progId="Equation.3">
                  <p:embed/>
                  <p:pic>
                    <p:nvPicPr>
                      <p:cNvPr id="0" name="Picture 2" descr="image19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1600200"/>
                        <a:ext cx="811213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1" name="Object 19"/>
          <p:cNvGraphicFramePr/>
          <p:nvPr/>
        </p:nvGraphicFramePr>
        <p:xfrm>
          <a:off x="3429000" y="3352800"/>
          <a:ext cx="1003300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355600" imgH="393065" progId="Equation.3">
                  <p:embed/>
                </p:oleObj>
              </mc:Choice>
              <mc:Fallback>
                <p:oleObj r:id="rId6" imgW="355600" imgH="393065" progId="Equation.3">
                  <p:embed/>
                  <p:pic>
                    <p:nvPicPr>
                      <p:cNvPr id="0" name="Picture 1" descr="image20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352800"/>
                        <a:ext cx="1003300" cy="1111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138430"/>
            <a:ext cx="9144000" cy="95313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/38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b="1" dirty="0">
                <a:solidFill>
                  <a:srgbClr val="003300"/>
                </a:solidFill>
                <a:latin typeface="Times New Roman" panose="02020603050405020304" pitchFamily="18" charset="0"/>
                <a:sym typeface="+mn-ea"/>
              </a:rPr>
              <a:t>Viết các số thập phân sau thành hỗn số có chứa phân số thập phân</a:t>
            </a:r>
            <a:r>
              <a:rPr lang="en-US" altLang="en-US" sz="2800" dirty="0">
                <a:solidFill>
                  <a:srgbClr val="003300"/>
                </a:solidFill>
                <a:latin typeface="Arial" panose="020B0604020202020204" pitchFamily="34" charset="0"/>
                <a:sym typeface="+mn-ea"/>
              </a:rPr>
              <a:t>.</a:t>
            </a:r>
            <a:endParaRPr lang="en-US" altLang="en-US" sz="4000" b="1" dirty="0">
              <a:latin typeface="Times New Roman" panose="02020603050405020304" pitchFamily="18" charset="0"/>
            </a:endParaRPr>
          </a:p>
        </p:txBody>
      </p:sp>
      <p:pic>
        <p:nvPicPr>
          <p:cNvPr id="183301" name="Picture 14" descr="jjklkl"/>
          <p:cNvPicPr>
            <a:picLocks noGrp="1" noChangeAspect="1"/>
          </p:cNvPicPr>
          <p:nvPr>
            <p:ph sz="half" idx="1"/>
          </p:nvPr>
        </p:nvPicPr>
        <p:blipFill>
          <a:blip r:embed="rId8"/>
          <a:stretch>
            <a:fillRect/>
          </a:stretch>
        </p:blipFill>
        <p:spPr>
          <a:xfrm>
            <a:off x="0" y="6400799"/>
            <a:ext cx="9023350" cy="4743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ectangle 1"/>
          <p:cNvSpPr/>
          <p:nvPr/>
        </p:nvSpPr>
        <p:spPr>
          <a:xfrm>
            <a:off x="4954732" y="3547513"/>
            <a:ext cx="1820141" cy="8403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6,33 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6859732" y="3492499"/>
                <a:ext cx="1750868" cy="9144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b="1" dirty="0">
                    <a:solidFill>
                      <a:srgbClr val="FF0000"/>
                    </a:solidFill>
                  </a:rPr>
                  <a:t>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en-US" sz="4000" b="1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9732" y="3492499"/>
                <a:ext cx="1750868" cy="914400"/>
              </a:xfrm>
              <a:prstGeom prst="rect">
                <a:avLst/>
              </a:prstGeom>
              <a:blipFill rotWithShape="1">
                <a:blip r:embed="rId9"/>
                <a:stretch>
                  <a:fillRect l="-752" t="-1458" r="-725" b="-1320"/>
                </a:stretch>
              </a:blipFill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1"/>
      <p:bldP spid="13322" grpId="1"/>
      <p:bldP spid="13323" grpId="1"/>
      <p:bldP spid="13324" grpId="1"/>
      <p:bldP spid="13326" grpId="0"/>
      <p:bldP spid="13326" grpId="1"/>
      <p:bldP spid="13327" grpId="0"/>
      <p:bldP spid="13327" grpId="1"/>
      <p:bldP spid="2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76200" y="1973262"/>
            <a:ext cx="9067800" cy="13731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Muốn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ọc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ta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ọc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lần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l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ư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ợt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hàng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cao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ến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hàng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thấp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tr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ư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ớc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hết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ọc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ọc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dấu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“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phẩy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”,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ó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ọc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76200" y="4403148"/>
            <a:ext cx="9067800" cy="13843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Muốn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ta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lần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l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ư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ợt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hàng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cao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ến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hàng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thấp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tr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ư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ớc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hết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dấu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“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phẩy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”,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ó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6" name="Rectangle 3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</a:endParaRPr>
          </a:p>
        </p:txBody>
      </p:sp>
      <p:pic>
        <p:nvPicPr>
          <p:cNvPr id="10248" name="Picture 11" descr="sun14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762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11" descr="sun14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913" y="61913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81000" y="1461221"/>
            <a:ext cx="4419600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81000" y="3576636"/>
            <a:ext cx="4419600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8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7086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00050" indent="-400050">
              <a:buAutoNum type="romanUcPeriod"/>
            </a:pPr>
            <a:endParaRPr lang="nl-NL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Hàng của số thập phân. Đọc, viết số thập phân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  <a:p>
            <a:pPr algn="ctr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endParaRPr lang="nl-NL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indent="-400050">
              <a:buAutoNum type="romanUcPeriod"/>
            </a:pPr>
            <a:r>
              <a:rPr lang="nl-NL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  <a:endParaRPr lang="en-US" sz="24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1" dirty="0"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nl-NL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nl-NL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Biết tên các hàng của số thập phân 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340360" algn="l"/>
              </a:tabLst>
            </a:pPr>
            <a:r>
              <a:rPr lang="nl-NL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Đọc, viết số thập phân, chuyển số thâp phân thành hỗn số có chứa phân số thập phân .</a:t>
            </a:r>
          </a:p>
          <a:p>
            <a:pPr>
              <a:tabLst>
                <a:tab pos="340360" algn="l"/>
              </a:tabLst>
            </a:pPr>
            <a:r>
              <a:rPr lang="nl-NL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Năng lực: 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nl-NL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Năng tư chủ và tự học, năng lực giao tiếp và hợp tác, năng lực giải quyết vấn đề và sáng tạo.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nl-NL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Năng lực tư duy và lập luận toán học, năng lực  mô hình hoá toán học, năng lực giải quyết vấn đề toán học, </a:t>
            </a:r>
          </a:p>
          <a:p>
            <a:pPr indent="457200" algn="just"/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Phẩm chất: 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Chăm chỉ, trung thực, có trách nhiệm với toán học và cẩn thận khi làm bài, yêu thích môn học.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28600" y="1320799"/>
            <a:ext cx="84582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Hàng của số thập phân. Đọc, viết số thập phân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57200" y="3530600"/>
            <a:ext cx="7086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    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thập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         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375, 406</a:t>
            </a:r>
            <a:r>
              <a:rPr lang="en-US" altLang="en-US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4102" name="AutoShape 6"/>
          <p:cNvSpPr/>
          <p:nvPr/>
        </p:nvSpPr>
        <p:spPr bwMode="auto">
          <a:xfrm rot="-5400000">
            <a:off x="5181600" y="3733800"/>
            <a:ext cx="152400" cy="762000"/>
          </a:xfrm>
          <a:prstGeom prst="leftBrace">
            <a:avLst>
              <a:gd name="adj1" fmla="val 41667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</a:endParaRPr>
          </a:p>
        </p:txBody>
      </p:sp>
      <p:sp>
        <p:nvSpPr>
          <p:cNvPr id="4103" name="AutoShape 7"/>
          <p:cNvSpPr/>
          <p:nvPr/>
        </p:nvSpPr>
        <p:spPr bwMode="auto">
          <a:xfrm rot="-5400000">
            <a:off x="6172200" y="3733800"/>
            <a:ext cx="152400" cy="762000"/>
          </a:xfrm>
          <a:prstGeom prst="leftBrace">
            <a:avLst>
              <a:gd name="adj1" fmla="val 41667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</a:endParaRPr>
          </a:p>
        </p:txBody>
      </p:sp>
      <p:grpSp>
        <p:nvGrpSpPr>
          <p:cNvPr id="2" name="Group 2"/>
          <p:cNvGrpSpPr/>
          <p:nvPr/>
        </p:nvGrpSpPr>
        <p:grpSpPr bwMode="auto">
          <a:xfrm>
            <a:off x="2743200" y="4343400"/>
            <a:ext cx="2590800" cy="1006475"/>
            <a:chOff x="2743200" y="5257800"/>
            <a:chExt cx="2590800" cy="1005820"/>
          </a:xfrm>
        </p:grpSpPr>
        <p:sp>
          <p:nvSpPr>
            <p:cNvPr id="6157" name="Text Box 5"/>
            <p:cNvSpPr txBox="1">
              <a:spLocks noChangeArrowheads="1"/>
            </p:cNvSpPr>
            <p:nvPr/>
          </p:nvSpPr>
          <p:spPr bwMode="auto">
            <a:xfrm>
              <a:off x="2743200" y="5740400"/>
              <a:ext cx="25908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FF0000"/>
                  </a:solidFill>
                  <a:latin typeface="Times New Roman" panose="02020603050405020304" pitchFamily="18" charset="0"/>
                </a:rPr>
                <a:t>Phần nguyên</a:t>
              </a:r>
            </a:p>
          </p:txBody>
        </p:sp>
        <p:sp>
          <p:nvSpPr>
            <p:cNvPr id="6158" name="Line 8"/>
            <p:cNvSpPr>
              <a:spLocks noChangeShapeType="1"/>
            </p:cNvSpPr>
            <p:nvPr/>
          </p:nvSpPr>
          <p:spPr bwMode="auto">
            <a:xfrm flipH="1">
              <a:off x="4080165" y="5257800"/>
              <a:ext cx="10668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"/>
          <p:cNvGrpSpPr/>
          <p:nvPr/>
        </p:nvGrpSpPr>
        <p:grpSpPr bwMode="auto">
          <a:xfrm>
            <a:off x="5791200" y="4343400"/>
            <a:ext cx="3124200" cy="1082675"/>
            <a:chOff x="5791200" y="5181600"/>
            <a:chExt cx="3124200" cy="1082020"/>
          </a:xfrm>
        </p:grpSpPr>
        <p:sp>
          <p:nvSpPr>
            <p:cNvPr id="6155" name="Text Box 9"/>
            <p:cNvSpPr txBox="1">
              <a:spLocks noChangeArrowheads="1"/>
            </p:cNvSpPr>
            <p:nvPr/>
          </p:nvSpPr>
          <p:spPr bwMode="auto">
            <a:xfrm>
              <a:off x="5791200" y="5740400"/>
              <a:ext cx="31242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FF0000"/>
                  </a:solidFill>
                  <a:latin typeface="Times New Roman" panose="02020603050405020304" pitchFamily="18" charset="0"/>
                </a:rPr>
                <a:t>Phần thập phân</a:t>
              </a:r>
            </a:p>
          </p:txBody>
        </p:sp>
        <p:sp>
          <p:nvSpPr>
            <p:cNvPr id="6156" name="Line 10"/>
            <p:cNvSpPr>
              <a:spLocks noChangeShapeType="1"/>
            </p:cNvSpPr>
            <p:nvPr/>
          </p:nvSpPr>
          <p:spPr bwMode="auto">
            <a:xfrm>
              <a:off x="6324600" y="5181600"/>
              <a:ext cx="8382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914400" y="2509837"/>
            <a:ext cx="2133600" cy="64633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endParaRPr sz="36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00" grpId="0"/>
      <p:bldP spid="4102" grpId="0" animBg="1"/>
      <p:bldP spid="4103" grpId="0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Table 7169"/>
          <p:cNvGraphicFramePr/>
          <p:nvPr/>
        </p:nvGraphicFramePr>
        <p:xfrm>
          <a:off x="152400" y="2133600"/>
          <a:ext cx="8877300" cy="1930400"/>
        </p:xfrm>
        <a:graphic>
          <a:graphicData uri="http://schemas.openxmlformats.org/drawingml/2006/table">
            <a:tbl>
              <a:tblPr/>
              <a:tblGrid>
                <a:gridCol w="1733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9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50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0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64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65200"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thập phân</a:t>
                      </a:r>
                      <a:endParaRPr lang="en-US" sz="24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sz="40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40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sz="40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40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sz="40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40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sz="40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40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sz="40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40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sz="40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40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sz="40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40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</a:t>
                      </a:r>
                      <a:endParaRPr lang="en-US" sz="24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eaLnBrk="1" hangingPunct="1">
                        <a:buNone/>
                      </a:pPr>
                      <a:endParaRPr lang="en-US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en-US" sz="2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en-US" sz="2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en-US" sz="2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" y="0"/>
            <a:ext cx="541083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a) </a:t>
            </a:r>
            <a:r>
              <a:rPr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số sau: </a:t>
            </a:r>
            <a:r>
              <a:rPr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375,406</a:t>
            </a:r>
            <a:endParaRPr sz="28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0" y="458788"/>
            <a:ext cx="1905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375,406</a:t>
            </a: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917633" y="981075"/>
            <a:ext cx="533400" cy="95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4685348" y="973138"/>
            <a:ext cx="533400" cy="79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3581400" y="1042988"/>
            <a:ext cx="585788" cy="115888"/>
          </a:xfrm>
          <a:prstGeom prst="straightConnector1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85950" y="1228725"/>
            <a:ext cx="21336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nguyên</a:t>
            </a:r>
            <a:endParaRPr sz="24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941888" y="1042988"/>
            <a:ext cx="620713" cy="184150"/>
          </a:xfrm>
          <a:prstGeom prst="straightConnector1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622800" y="1184275"/>
            <a:ext cx="27686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thập phân</a:t>
            </a:r>
            <a:endParaRPr sz="24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57705" y="3086100"/>
            <a:ext cx="1096010" cy="7988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  <a:p>
            <a:pPr eaLnBrk="1" hangingPunct="1"/>
            <a:endParaRPr dirty="0">
              <a:latin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95600" y="3100388"/>
            <a:ext cx="120967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endParaRPr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17950" y="3044190"/>
            <a:ext cx="1209675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 </a:t>
            </a:r>
          </a:p>
          <a:p>
            <a:pPr algn="ctr" eaLnBrk="1" hangingPunct="1"/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715000" y="3136900"/>
            <a:ext cx="957263" cy="831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</a:p>
          <a:p>
            <a:pPr algn="ctr" eaLnBrk="1" hangingPunct="1"/>
            <a:r>
              <a:rPr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mười</a:t>
            </a:r>
            <a:endParaRPr sz="24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821170" y="3138488"/>
            <a:ext cx="944563" cy="8302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</a:t>
            </a:r>
          </a:p>
          <a:p>
            <a:pPr algn="ctr" eaLnBrk="1" hangingPunct="1"/>
            <a:r>
              <a:rPr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endParaRPr sz="24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910830" y="3138488"/>
            <a:ext cx="946150" cy="8302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</a:t>
            </a:r>
          </a:p>
          <a:p>
            <a:pPr algn="ctr" eaLnBrk="1" hangingPunct="1"/>
            <a:r>
              <a:rPr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sz="24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152400" y="4064000"/>
          <a:ext cx="8872855" cy="2731770"/>
        </p:xfrm>
        <a:graphic>
          <a:graphicData uri="http://schemas.openxmlformats.org/drawingml/2006/table">
            <a:tbl>
              <a:tblPr/>
              <a:tblGrid>
                <a:gridCol w="1732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9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07490">
                <a:tc rowSpan="2"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en-US" sz="24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eaLnBrk="1" hangingPunct="1"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42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eaLnBrk="1" hangingPunct="1"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Text Box 11"/>
          <p:cNvSpPr txBox="1"/>
          <p:nvPr/>
        </p:nvSpPr>
        <p:spPr>
          <a:xfrm>
            <a:off x="59055" y="4421505"/>
            <a:ext cx="1870710" cy="156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  <p:txBody>
          <a:bodyPr wrap="square" rtlCol="0">
            <a:spAutoFit/>
          </a:bodyPr>
          <a:lstStyle/>
          <a:p>
            <a:pPr lvl="0" algn="ctr" eaLnBrk="1" hangingPunct="1">
              <a:buNone/>
            </a:pP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Quan hệ giữa đơn vị của hai h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à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ng liền nhau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051685" y="4293235"/>
            <a:ext cx="6520180" cy="3810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1993900" y="5732780"/>
            <a:ext cx="6705600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29"/>
          <p:cNvSpPr/>
          <p:nvPr/>
        </p:nvSpPr>
        <p:spPr>
          <a:xfrm>
            <a:off x="1943100" y="4500880"/>
            <a:ext cx="6694170" cy="829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đơn vị của một h</a:t>
            </a:r>
            <a:r>
              <a:rPr sz="2400" b="1" dirty="0">
                <a:solidFill>
                  <a:srgbClr val="0066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bằng 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đơn vị của h</a:t>
            </a:r>
            <a:r>
              <a:rPr sz="2400" b="1" dirty="0">
                <a:solidFill>
                  <a:srgbClr val="0066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</a:p>
          <a:p>
            <a:pPr eaLnBrk="1" hangingPunct="1"/>
            <a:r>
              <a:rPr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thấp hơn liền sau</a:t>
            </a:r>
            <a:endParaRPr lang="en-US" sz="2400" b="1" dirty="0">
              <a:solidFill>
                <a:srgbClr val="0066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30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993900" y="5810885"/>
            <a:ext cx="7035800" cy="843915"/>
          </a:xfrm>
          <a:prstGeom prst="rect">
            <a:avLst/>
          </a:prstGeom>
          <a:blipFill>
            <a:blip r:embed="rId2"/>
            <a:stretch>
              <a:fillRect l="-1820" r="-520" b="-13830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9" grpId="0"/>
      <p:bldP spid="23" grpId="0"/>
      <p:bldP spid="24" grpId="0"/>
      <p:bldP spid="26" grpId="0"/>
      <p:bldP spid="27" grpId="0"/>
      <p:bldP spid="28" grpId="0"/>
      <p:bldP spid="29" grpId="0"/>
      <p:bldP spid="12" grpId="0"/>
      <p:bldP spid="12" grpId="1"/>
      <p:bldP spid="17" grpId="0"/>
      <p:bldP spid="17" grpId="1"/>
      <p:bldP spid="20" grpId="0" animBg="1"/>
      <p:bldP spid="2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301" name="Picture 14" descr="jjklkl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0"/>
            <a:ext cx="7924800" cy="9731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572770" y="196850"/>
            <a:ext cx="82156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b) Nhận xét: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Trong số thập phân</a:t>
            </a:r>
            <a:r>
              <a:rPr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375,406</a:t>
            </a:r>
            <a:endParaRPr sz="3200" b="1" dirty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85090" y="1026795"/>
            <a:ext cx="520890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Phần nguyên gồm có     : 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4660265" y="1026795"/>
            <a:ext cx="468884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trăm, 7 chục, 5 đơn vị. 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4"/>
          <p:cNvSpPr txBox="1"/>
          <p:nvPr/>
        </p:nvSpPr>
        <p:spPr>
          <a:xfrm>
            <a:off x="85090" y="2058670"/>
            <a:ext cx="481711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Phần thập phân gồm có: 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4"/>
          <p:cNvSpPr txBox="1"/>
          <p:nvPr/>
        </p:nvSpPr>
        <p:spPr>
          <a:xfrm>
            <a:off x="85090" y="3423920"/>
            <a:ext cx="56927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Đọc thập phân 375,406 là: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145415" y="3423920"/>
            <a:ext cx="9298940" cy="1083945"/>
            <a:chOff x="578" y="5392"/>
            <a:chExt cx="14644" cy="1707"/>
          </a:xfrm>
        </p:grpSpPr>
        <p:sp>
          <p:nvSpPr>
            <p:cNvPr id="12" name="TextBox 4"/>
            <p:cNvSpPr txBox="1"/>
            <p:nvPr/>
          </p:nvSpPr>
          <p:spPr>
            <a:xfrm>
              <a:off x="8881" y="5392"/>
              <a:ext cx="6341" cy="91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3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 trăm bảy mươi </a:t>
              </a:r>
              <a:r>
                <a:rPr lang="en-US" sz="3200" b="1" i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lăm</a:t>
              </a:r>
              <a:r>
                <a:rPr lang="en-US" sz="32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Box 4"/>
            <p:cNvSpPr txBox="1"/>
            <p:nvPr/>
          </p:nvSpPr>
          <p:spPr>
            <a:xfrm>
              <a:off x="578" y="6180"/>
              <a:ext cx="8076" cy="91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3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i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sz="32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phẩy bốn trăm linh sáu.</a:t>
              </a:r>
              <a:endPara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67030" y="2058670"/>
            <a:ext cx="8561265" cy="1036955"/>
            <a:chOff x="584" y="2560"/>
            <a:chExt cx="14236" cy="1633"/>
          </a:xfrm>
        </p:grpSpPr>
        <p:sp>
          <p:nvSpPr>
            <p:cNvPr id="9" name="TextBox 4"/>
            <p:cNvSpPr txBox="1"/>
            <p:nvPr/>
          </p:nvSpPr>
          <p:spPr>
            <a:xfrm>
              <a:off x="7838" y="2560"/>
              <a:ext cx="6982" cy="91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3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4 phần mười, 0 phần</a:t>
              </a:r>
              <a:endPara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TextBox 4"/>
            <p:cNvSpPr txBox="1"/>
            <p:nvPr/>
          </p:nvSpPr>
          <p:spPr>
            <a:xfrm>
              <a:off x="584" y="3274"/>
              <a:ext cx="7254" cy="91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3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trăm, 6 phần nghìn.</a:t>
              </a:r>
              <a:endPara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4" grpId="0"/>
      <p:bldP spid="4" grpId="1"/>
      <p:bldP spid="6" grpId="0"/>
      <p:bldP spid="6" grpId="1"/>
      <p:bldP spid="7" grpId="0"/>
      <p:bldP spid="7" grpId="1"/>
      <p:bldP spid="11" grpId="0"/>
      <p:bldP spid="1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Table 7169"/>
          <p:cNvGraphicFramePr/>
          <p:nvPr/>
        </p:nvGraphicFramePr>
        <p:xfrm>
          <a:off x="152400" y="2133600"/>
          <a:ext cx="8877300" cy="1930400"/>
        </p:xfrm>
        <a:graphic>
          <a:graphicData uri="http://schemas.openxmlformats.org/drawingml/2006/table">
            <a:tbl>
              <a:tblPr/>
              <a:tblGrid>
                <a:gridCol w="1733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9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50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0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64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65200"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thập phân</a:t>
                      </a:r>
                      <a:endParaRPr lang="en-US" sz="24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en-US" sz="40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lang="en-US" sz="40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lang="en-US" sz="40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lang="en-US" sz="40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lang="en-US" sz="40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40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lang="en-US" sz="40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40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lang="en-US" sz="40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40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</a:t>
                      </a:r>
                      <a:endParaRPr lang="en-US" sz="24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eaLnBrk="1" hangingPunct="1">
                        <a:buNone/>
                      </a:pPr>
                      <a:endParaRPr lang="en-US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en-US" sz="2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en-US" sz="2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en-US" sz="2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" y="0"/>
            <a:ext cx="541083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a) </a:t>
            </a:r>
            <a:r>
              <a:rPr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số sau: 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0,1985</a:t>
            </a:r>
            <a:endParaRPr sz="28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0" y="458788"/>
            <a:ext cx="1905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0,1985</a:t>
            </a: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917633" y="981075"/>
            <a:ext cx="533400" cy="95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4685348" y="973138"/>
            <a:ext cx="533400" cy="79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3581400" y="1042988"/>
            <a:ext cx="585788" cy="115888"/>
          </a:xfrm>
          <a:prstGeom prst="straightConnector1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85950" y="1228725"/>
            <a:ext cx="21336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nguyên</a:t>
            </a:r>
            <a:endParaRPr sz="24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941888" y="1042988"/>
            <a:ext cx="620713" cy="184150"/>
          </a:xfrm>
          <a:prstGeom prst="straightConnector1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622800" y="1184275"/>
            <a:ext cx="27686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thập phân</a:t>
            </a:r>
            <a:endParaRPr sz="24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987824" y="3044190"/>
            <a:ext cx="1209675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 </a:t>
            </a:r>
          </a:p>
          <a:p>
            <a:pPr algn="ctr" eaLnBrk="1" hangingPunct="1"/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860032" y="3136900"/>
            <a:ext cx="957263" cy="831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</a:p>
          <a:p>
            <a:pPr algn="ctr" eaLnBrk="1" hangingPunct="1"/>
            <a:r>
              <a:rPr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mười</a:t>
            </a:r>
            <a:endParaRPr sz="24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966202" y="3138488"/>
            <a:ext cx="944563" cy="8302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</a:t>
            </a:r>
          </a:p>
          <a:p>
            <a:pPr algn="ctr" eaLnBrk="1" hangingPunct="1"/>
            <a:r>
              <a:rPr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endParaRPr sz="24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055862" y="3138488"/>
            <a:ext cx="946150" cy="8302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</a:t>
            </a:r>
          </a:p>
          <a:p>
            <a:pPr algn="ctr" eaLnBrk="1" hangingPunct="1"/>
            <a:r>
              <a:rPr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sz="24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152400" y="4064000"/>
          <a:ext cx="8872855" cy="2839720"/>
        </p:xfrm>
        <a:graphic>
          <a:graphicData uri="http://schemas.openxmlformats.org/drawingml/2006/table">
            <a:tbl>
              <a:tblPr/>
              <a:tblGrid>
                <a:gridCol w="1732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9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07490">
                <a:tc rowSpan="2"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en-US" sz="24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eaLnBrk="1" hangingPunct="1"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buNone/>
                      </a:pPr>
                      <a:r>
                        <a:rPr lang="en-US" sz="28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phẩy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tám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lăm</a:t>
                      </a:r>
                      <a:endParaRPr sz="28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eaLnBrk="1" hangingPunct="1"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42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eaLnBrk="1" hangingPunct="1"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Text Box 11"/>
          <p:cNvSpPr txBox="1"/>
          <p:nvPr/>
        </p:nvSpPr>
        <p:spPr>
          <a:xfrm>
            <a:off x="59055" y="4421505"/>
            <a:ext cx="1870710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  <p:txBody>
          <a:bodyPr wrap="square" rtlCol="0">
            <a:spAutoFit/>
          </a:bodyPr>
          <a:lstStyle/>
          <a:p>
            <a:pPr lvl="0" algn="ctr" eaLnBrk="1" hangingPunct="1">
              <a:buNone/>
            </a:pP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Đọc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số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thập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phân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0,1985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93146" y="3068960"/>
            <a:ext cx="1396536" cy="707886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sz="20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9" grpId="0"/>
      <p:bldP spid="23" grpId="0"/>
      <p:bldP spid="26" grpId="0"/>
      <p:bldP spid="27" grpId="0"/>
      <p:bldP spid="28" grpId="0"/>
      <p:bldP spid="29" grpId="0"/>
      <p:bldP spid="12" grpId="1"/>
      <p:bldP spid="12" grpId="2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301" name="Picture 14" descr="jjklkl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0"/>
            <a:ext cx="7924800" cy="9731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401320" y="250825"/>
            <a:ext cx="62337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* Đọc, viết số thập phân 1234,567 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2988945" y="1373505"/>
            <a:ext cx="1225550" cy="583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1234 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4214495" y="1373505"/>
            <a:ext cx="862965" cy="583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5077460" y="1373505"/>
            <a:ext cx="1225550" cy="583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567</a:t>
            </a:r>
            <a:r>
              <a:rPr lang="en-US" sz="320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217805" y="2788920"/>
            <a:ext cx="296164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Đọc, viết như số tự nhiên 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5987415" y="2788920"/>
            <a:ext cx="299720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Đọc, viết như số tự nhiên 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4098290" y="3998595"/>
            <a:ext cx="10953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 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2124075" y="2061210"/>
            <a:ext cx="1511935" cy="64770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735955" y="2040890"/>
            <a:ext cx="1284605" cy="66802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619625" y="2061210"/>
            <a:ext cx="24765" cy="180403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401320" y="80010"/>
            <a:ext cx="65252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* Đọc, viết số thập phân 1234,567 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948055" y="663575"/>
            <a:ext cx="7641590" cy="1706504"/>
            <a:chOff x="1391" y="2163"/>
            <a:chExt cx="12447" cy="4985"/>
          </a:xfrm>
        </p:grpSpPr>
        <p:sp>
          <p:nvSpPr>
            <p:cNvPr id="3" name="Text Box 2"/>
            <p:cNvSpPr txBox="1"/>
            <p:nvPr/>
          </p:nvSpPr>
          <p:spPr>
            <a:xfrm>
              <a:off x="4707" y="2163"/>
              <a:ext cx="1930" cy="1525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1234 </a:t>
              </a:r>
            </a:p>
          </p:txBody>
        </p:sp>
        <p:sp>
          <p:nvSpPr>
            <p:cNvPr id="4" name="Text Box 3"/>
            <p:cNvSpPr txBox="1"/>
            <p:nvPr/>
          </p:nvSpPr>
          <p:spPr>
            <a:xfrm>
              <a:off x="6637" y="2163"/>
              <a:ext cx="1359" cy="1525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</a:p>
          </p:txBody>
        </p:sp>
        <p:sp>
          <p:nvSpPr>
            <p:cNvPr id="5" name="Text Box 4"/>
            <p:cNvSpPr txBox="1"/>
            <p:nvPr/>
          </p:nvSpPr>
          <p:spPr>
            <a:xfrm>
              <a:off x="7996" y="2163"/>
              <a:ext cx="1930" cy="1525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567</a:t>
              </a:r>
              <a:r>
                <a:rPr lang="en-US" sz="2800" b="1">
                  <a:gradFill>
                    <a:gsLst>
                      <a:gs pos="0">
                        <a:srgbClr val="007BD3"/>
                      </a:gs>
                      <a:gs pos="100000">
                        <a:srgbClr val="034373"/>
                      </a:gs>
                    </a:gsLst>
                    <a:lin scaled="0"/>
                  </a:gra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Text Box 5"/>
            <p:cNvSpPr txBox="1"/>
            <p:nvPr/>
          </p:nvSpPr>
          <p:spPr>
            <a:xfrm>
              <a:off x="1391" y="4096"/>
              <a:ext cx="4664" cy="2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Đọc, viết như số tự nhiên </a:t>
              </a:r>
            </a:p>
          </p:txBody>
        </p:sp>
        <p:sp>
          <p:nvSpPr>
            <p:cNvPr id="7" name="Text Box 6"/>
            <p:cNvSpPr txBox="1"/>
            <p:nvPr/>
          </p:nvSpPr>
          <p:spPr>
            <a:xfrm>
              <a:off x="9118" y="4265"/>
              <a:ext cx="4720" cy="2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Đọc, viết như số tự nhiên </a:t>
              </a:r>
            </a:p>
          </p:txBody>
        </p:sp>
        <p:sp>
          <p:nvSpPr>
            <p:cNvPr id="8" name="Text Box 7"/>
            <p:cNvSpPr txBox="1"/>
            <p:nvPr/>
          </p:nvSpPr>
          <p:spPr>
            <a:xfrm>
              <a:off x="6454" y="5623"/>
              <a:ext cx="1725" cy="1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Phẩy 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H="1">
              <a:off x="4707" y="3889"/>
              <a:ext cx="1017" cy="377"/>
            </a:xfrm>
            <a:prstGeom prst="straightConnector1">
              <a:avLst/>
            </a:prstGeom>
            <a:ln>
              <a:tailEnd type="arrow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9222" y="3890"/>
              <a:ext cx="704" cy="616"/>
            </a:xfrm>
            <a:prstGeom prst="straightConnector1">
              <a:avLst/>
            </a:prstGeom>
            <a:ln>
              <a:tailEnd type="arrow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7294" y="4096"/>
              <a:ext cx="0" cy="1027"/>
            </a:xfrm>
            <a:prstGeom prst="straightConnector1">
              <a:avLst/>
            </a:prstGeom>
            <a:ln>
              <a:tailEnd type="arrow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3" name="TextBox 4"/>
          <p:cNvSpPr txBox="1"/>
          <p:nvPr/>
        </p:nvSpPr>
        <p:spPr>
          <a:xfrm>
            <a:off x="97155" y="3645535"/>
            <a:ext cx="8949690" cy="1383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Muốn đọc số thập phân, ta đọc lần lượt từ hàng cao đến hàng thấp: trước hết đọc phần nguyên, đọc dấu “phẩy”, sau đó đọc phần thập phân. 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4"/>
          <p:cNvSpPr txBox="1"/>
          <p:nvPr/>
        </p:nvSpPr>
        <p:spPr>
          <a:xfrm>
            <a:off x="111125" y="5169535"/>
            <a:ext cx="8949690" cy="1383665"/>
          </a:xfrm>
          <a:prstGeom prst="rect">
            <a:avLst/>
          </a:prstGeom>
          <a:solidFill>
            <a:srgbClr val="EAC222"/>
          </a:solidFill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Muốn viết số thập phân, ta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viết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lần lượt từ hàng cao đến hàng thấp: trước hết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viết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phần nguyên,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viết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dấu “phẩy”, sau đó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viết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phần thập phân. 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13"/>
          <p:cNvSpPr txBox="1"/>
          <p:nvPr/>
        </p:nvSpPr>
        <p:spPr>
          <a:xfrm>
            <a:off x="97155" y="2994025"/>
            <a:ext cx="65252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luận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13" grpId="1"/>
      <p:bldP spid="15" grpId="0" bldLvl="0" animBg="1"/>
      <p:bldP spid="1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301" name="Picture 14" descr="jjklkl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0" y="6553199"/>
            <a:ext cx="9023350" cy="3219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138430"/>
            <a:ext cx="9144000" cy="95313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1/38 : </a:t>
            </a:r>
            <a:r>
              <a:rPr lang="en-US" altLang="en-US" sz="2800" dirty="0" err="1">
                <a:latin typeface="Times New Roman" panose="02020603050405020304" pitchFamily="18" charset="0"/>
              </a:rPr>
              <a:t>Đọc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thập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dirty="0">
                <a:latin typeface="Times New Roman" panose="02020603050405020304" pitchFamily="18" charset="0"/>
              </a:rPr>
              <a:t> ;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nêu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phần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nguyên</a:t>
            </a:r>
            <a:r>
              <a:rPr lang="en-US" altLang="en-US" sz="2800" dirty="0"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</a:rPr>
              <a:t>phần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thập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giá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trị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theo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vị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trí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mỗi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chữ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</a:rPr>
              <a:t> ở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từng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hàng</a:t>
            </a:r>
            <a:r>
              <a:rPr lang="en-US" altLang="en-US" sz="2800" dirty="0">
                <a:latin typeface="Times New Roman" panose="02020603050405020304" pitchFamily="18" charset="0"/>
              </a:rPr>
              <a:t>.</a:t>
            </a:r>
            <a:endParaRPr lang="en-US" altLang="en-US" sz="4000" dirty="0">
              <a:latin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277745" y="615315"/>
            <a:ext cx="230441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539750" y="615315"/>
            <a:ext cx="8352790" cy="437515"/>
            <a:chOff x="850" y="969"/>
            <a:chExt cx="13154" cy="689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7888" y="969"/>
              <a:ext cx="6116" cy="9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850" y="1658"/>
              <a:ext cx="1020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51" name="Rectangle 7"/>
          <p:cNvSpPr/>
          <p:nvPr>
            <p:custDataLst>
              <p:tags r:id="rId1"/>
            </p:custDataLst>
          </p:nvPr>
        </p:nvSpPr>
        <p:spPr>
          <a:xfrm>
            <a:off x="280035" y="1431290"/>
            <a:ext cx="16770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rgbClr val="800000"/>
                </a:solidFill>
                <a:latin typeface="Arial" panose="020B0604020202020204" pitchFamily="34" charset="0"/>
              </a:rPr>
              <a:t>a) 2,35</a:t>
            </a:r>
            <a:r>
              <a:rPr lang="en-US" altLang="en-US" sz="3200" dirty="0">
                <a:solidFill>
                  <a:srgbClr val="800000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1600" dirty="0">
                <a:solidFill>
                  <a:srgbClr val="8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208915" y="2014855"/>
            <a:ext cx="1748155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- Đọc là:  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08915" y="2444750"/>
            <a:ext cx="2934970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- Phần nguyên là: 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751330" y="2014855"/>
            <a:ext cx="4212590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phẩy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m</a:t>
            </a:r>
            <a:r>
              <a:rPr lang="vi-VN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ươ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i l</a:t>
            </a:r>
            <a:r>
              <a:rPr lang="vi-VN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ă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m</a:t>
            </a:r>
            <a:endParaRPr lang="en-US" altLang="en-US" sz="4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286760" y="2886710"/>
            <a:ext cx="4744720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35 </a:t>
            </a:r>
            <a:endParaRPr lang="en-US" altLang="en-US" sz="4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751330" y="1052830"/>
            <a:ext cx="230441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08915" y="2886710"/>
            <a:ext cx="3357880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- Phần thập phân là: 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143885" y="2444750"/>
            <a:ext cx="1748155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endParaRPr lang="en-US" altLang="en-US" sz="40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08915" y="3340100"/>
            <a:ext cx="3037205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- Từ trái qua phải: </a:t>
            </a:r>
          </a:p>
        </p:txBody>
      </p:sp>
      <p:sp>
        <p:nvSpPr>
          <p:cNvPr id="63496" name="Text Box 8"/>
          <p:cNvSpPr txBox="1"/>
          <p:nvPr/>
        </p:nvSpPr>
        <p:spPr>
          <a:xfrm>
            <a:off x="3286760" y="3340100"/>
            <a:ext cx="5857240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chỉ 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 đơn vị; 3 chỉ 3 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phần mười,     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 chỉ 5 phần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trăm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1" grpId="1"/>
      <p:bldP spid="9221" grpId="0" animBg="1"/>
      <p:bldP spid="9221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63496" grpId="0"/>
      <p:bldP spid="63496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DIAGRAM_MODELTYPE" val="dynamicNum"/>
  <p:tag name="KSO_WM_BEAUTIFY_FLAG" val="#wm#"/>
  <p:tag name="KSO_WM_UNIT_TYPE" val="ζ_h_f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DIAGRAM_MODELTYPE" val="dynamicNum"/>
  <p:tag name="KSO_WM_BEAUTIFY_FLAG" val="#wm#"/>
  <p:tag name="KSO_WM_UNIT_TYPE" val="ζ_h_f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DIAGRAM_MODELTYPE" val="dynamicNum"/>
  <p:tag name="KSO_WM_BEAUTIFY_FLAG" val="#wm#"/>
  <p:tag name="KSO_WM_UNIT_TYPE" val="ζ_h_f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1153</Words>
  <Application>Microsoft Office PowerPoint</Application>
  <PresentationFormat>On-screen Show (4:3)</PresentationFormat>
  <Paragraphs>178</Paragraphs>
  <Slides>16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.VnTime</vt:lpstr>
      <vt:lpstr>Arial</vt:lpstr>
      <vt:lpstr>Calibri</vt:lpstr>
      <vt:lpstr>Cambria Math</vt:lpstr>
      <vt:lpstr>Times New Roman</vt:lpstr>
      <vt:lpstr>VNI-Times</vt:lpstr>
      <vt:lpstr>Wingdings</vt:lpstr>
      <vt:lpstr>Office Theme</vt:lpstr>
      <vt:lpstr>Equation.3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MACservice</dc:creator>
  <cp:lastModifiedBy>Hà Minh Châu</cp:lastModifiedBy>
  <cp:revision>150</cp:revision>
  <dcterms:created xsi:type="dcterms:W3CDTF">2020-04-03T15:29:00Z</dcterms:created>
  <dcterms:modified xsi:type="dcterms:W3CDTF">2022-10-15T16:17:47Z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1033-11.2.0.11341</vt:lpwstr>
  </property>
  <property fmtid="{D5CDD505-2E9C-101B-9397-08002B2CF9AE}" pid="3" name="ICV">
    <vt:lpwstr>2AE4DDA7CE3C4684A0E91C13E503EF32</vt:lpwstr>
  </property>
</Properties>
</file>