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87" r:id="rId2"/>
    <p:sldId id="297" r:id="rId3"/>
    <p:sldId id="298" r:id="rId4"/>
    <p:sldId id="299" r:id="rId5"/>
    <p:sldId id="300" r:id="rId6"/>
    <p:sldId id="301" r:id="rId7"/>
    <p:sldId id="29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1" r:id="rId17"/>
    <p:sldId id="296" r:id="rId18"/>
    <p:sldId id="26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C72D"/>
    <a:srgbClr val="964B00"/>
    <a:srgbClr val="663300"/>
    <a:srgbClr val="E71C63"/>
    <a:srgbClr val="50B6E8"/>
    <a:srgbClr val="A5D223"/>
    <a:srgbClr val="80DAF9"/>
    <a:srgbClr val="F7A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8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130E1-6E8D-4D67-A37F-8652380762A4}" type="datetimeFigureOut">
              <a:rPr lang="zh-CN" altLang="en-US" smtClean="0"/>
              <a:t>2022/4/4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AB389-C53E-4D42-8F9A-7ED952DD5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11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54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37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0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5" r="9725" b="15724"/>
          <a:stretch/>
        </p:blipFill>
        <p:spPr>
          <a:xfrm>
            <a:off x="0" y="171450"/>
            <a:ext cx="121920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1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5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2EFF8-1568-4CE2-A862-F9745F125D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172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1.xml"/><Relationship Id="rId9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7998" cy="12192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6"/>
          <a:srcRect l="15920" r="25588" b="38940"/>
          <a:stretch/>
        </p:blipFill>
        <p:spPr>
          <a:xfrm>
            <a:off x="-14514" y="2693759"/>
            <a:ext cx="12206514" cy="41642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1219157" y="-516887"/>
            <a:ext cx="813793" cy="25536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45615" y="353020"/>
            <a:ext cx="1478590" cy="12616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43448" y="957263"/>
            <a:ext cx="596607" cy="31115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78694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%C4%90%E1%BB%99ng_v%E1%BA%ADt" TargetMode="External"/><Relationship Id="rId7" Type="http://schemas.openxmlformats.org/officeDocument/2006/relationships/image" Target="../media/image41.jpeg"/><Relationship Id="rId2" Type="http://schemas.openxmlformats.org/officeDocument/2006/relationships/hyperlink" Target="https://vi.wikipedia.org/wiki/4_th%C3%A1ng_1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亲亲宝贝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7713" y="-6096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9650" y="1834108"/>
            <a:ext cx="10597773" cy="26161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6000" dirty="0" smtClean="0">
                <a:ln w="28575">
                  <a:solidFill>
                    <a:srgbClr val="964B00"/>
                  </a:solidFill>
                </a:ln>
                <a:solidFill>
                  <a:srgbClr val="FFC000"/>
                </a:solidFill>
                <a:latin typeface="iCiel Pequena" pitchFamily="50" charset="0"/>
              </a:rPr>
              <a:t>ĐẠO ĐỨC</a:t>
            </a:r>
          </a:p>
          <a:p>
            <a:pPr algn="ctr"/>
            <a:r>
              <a:rPr lang="en-GB" sz="6000" dirty="0" smtClean="0">
                <a:ln w="28575">
                  <a:solidFill>
                    <a:srgbClr val="964B00"/>
                  </a:solidFill>
                </a:ln>
                <a:solidFill>
                  <a:srgbClr val="FF0000"/>
                </a:solidFill>
                <a:latin typeface="iCiel Pequena" pitchFamily="50" charset="0"/>
              </a:rPr>
              <a:t>CHĂM SÓC CÂY TRỒNG, VẬT NUÔI</a:t>
            </a:r>
          </a:p>
          <a:p>
            <a:pPr algn="ctr"/>
            <a:r>
              <a:rPr lang="en-GB" sz="4000" dirty="0" smtClean="0">
                <a:ln w="28575">
                  <a:solidFill>
                    <a:srgbClr val="964B00"/>
                  </a:solidFill>
                </a:ln>
                <a:solidFill>
                  <a:srgbClr val="FFC000"/>
                </a:solidFill>
                <a:latin typeface="iCiel Pequena" pitchFamily="50" charset="0"/>
              </a:rPr>
              <a:t>(TIẾT </a:t>
            </a:r>
            <a:r>
              <a:rPr lang="en-GB" sz="4000" dirty="0" smtClean="0">
                <a:ln w="28575">
                  <a:solidFill>
                    <a:srgbClr val="964B00"/>
                  </a:solidFill>
                </a:ln>
                <a:solidFill>
                  <a:srgbClr val="FFC000"/>
                </a:solidFill>
                <a:latin typeface="iCiel Pequena" pitchFamily="50" charset="0"/>
              </a:rPr>
              <a:t>2)</a:t>
            </a:r>
            <a:endParaRPr lang="en-GB" sz="4000" dirty="0">
              <a:ln w="28575">
                <a:solidFill>
                  <a:srgbClr val="964B00"/>
                </a:solidFill>
              </a:ln>
              <a:solidFill>
                <a:srgbClr val="FFC000"/>
              </a:solidFill>
              <a:latin typeface="iCiel Peque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28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4" y="0"/>
            <a:ext cx="5153890" cy="3111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924" y="0"/>
            <a:ext cx="4973783" cy="31055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9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3" y="3581401"/>
            <a:ext cx="5153891" cy="3109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1" descr="Kết quả hình ảnh cho con người với thiên nhiê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16" y="3581401"/>
            <a:ext cx="5181601" cy="3149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479715" y="103909"/>
            <a:ext cx="103680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nuôi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13" descr="Kết quả hình ảnh cho cham soc vat n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79" y="730123"/>
            <a:ext cx="4585854" cy="30904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Kết quả hình ảnh cho cham soc vat nu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92" y="3820590"/>
            <a:ext cx="4585854" cy="30821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Kết quả hình ảnh cho cham soc vat nu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713508"/>
            <a:ext cx="4585854" cy="31070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Kết quả hình ảnh cho cham soc vat nu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3803975"/>
            <a:ext cx="4585854" cy="3038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Đây chính là minh chứng cho tình yêu vô điều kiện mà con người dành cho những loài vật xung quanh - Ảnh 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1309255"/>
            <a:ext cx="3886200" cy="4267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 descr="Đây chính là minh chứng cho tình yêu vô điều kiện mà con người dành cho những loài vật xung quanh - Ảnh 6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36" y="1309255"/>
            <a:ext cx="3962400" cy="4267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7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244436" y="197293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sóc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bảo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vệ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nuôi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16" descr="animals-good-news-faith-in-humanity-restored-2016-61-585a583657e20__7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166360"/>
            <a:ext cx="4197927" cy="35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38" y="3255817"/>
            <a:ext cx="2930959" cy="34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54" y="1094292"/>
            <a:ext cx="2895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91" y="1049564"/>
            <a:ext cx="2819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26" y="1049564"/>
            <a:ext cx="2667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6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7"/>
          <p:cNvSpPr>
            <a:spLocks noChangeArrowheads="1"/>
          </p:cNvSpPr>
          <p:nvPr/>
        </p:nvSpPr>
        <p:spPr bwMode="auto">
          <a:xfrm>
            <a:off x="1690255" y="90591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6750" name="Rectangle 14"/>
          <p:cNvSpPr>
            <a:spLocks noChangeArrowheads="1"/>
          </p:cNvSpPr>
          <p:nvPr/>
        </p:nvSpPr>
        <p:spPr bwMode="auto">
          <a:xfrm>
            <a:off x="1828800" y="1981201"/>
            <a:ext cx="3733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vi-VN" altLang="vi-VN" sz="1200"/>
          </a:p>
        </p:txBody>
      </p:sp>
      <p:pic>
        <p:nvPicPr>
          <p:cNvPr id="29705" name="Picture 21" descr="Nhiều cây phi lao đã đến tuổi thu hoạch nhưng ông Lán không nỡ chặ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91" y="1149928"/>
            <a:ext cx="3886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3" descr="Ước mơ giữ rừng phi lao chắn cát ả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73" y="3801575"/>
            <a:ext cx="4897582" cy="288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Rectangle 24"/>
          <p:cNvSpPr>
            <a:spLocks noChangeArrowheads="1"/>
          </p:cNvSpPr>
          <p:nvPr/>
        </p:nvSpPr>
        <p:spPr bwMode="auto">
          <a:xfrm>
            <a:off x="471055" y="1552400"/>
            <a:ext cx="5285509" cy="4154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400" dirty="0" err="1">
                <a:latin typeface="iCiel Cadena" panose="02000503000000020004" pitchFamily="2" charset="0"/>
              </a:rPr>
              <a:t>Ông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là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Nguyễn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Văn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Lán</a:t>
            </a:r>
            <a:r>
              <a:rPr lang="en-US" altLang="vi-VN" sz="2400" dirty="0">
                <a:latin typeface="iCiel Cadena" panose="02000503000000020004" pitchFamily="2" charset="0"/>
              </a:rPr>
              <a:t>, 86 </a:t>
            </a:r>
            <a:r>
              <a:rPr lang="en-US" altLang="vi-VN" sz="2400" dirty="0" err="1">
                <a:latin typeface="iCiel Cadena" panose="02000503000000020004" pitchFamily="2" charset="0"/>
              </a:rPr>
              <a:t>tuổi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trú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tại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Hội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Thành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Xuân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Hội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Hà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Tĩnh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chủ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nhân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của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hơn</a:t>
            </a:r>
            <a:r>
              <a:rPr lang="en-US" altLang="vi-VN" sz="2400" dirty="0">
                <a:latin typeface="iCiel Cadena" panose="02000503000000020004" pitchFamily="2" charset="0"/>
              </a:rPr>
              <a:t> 10 ha </a:t>
            </a:r>
            <a:r>
              <a:rPr lang="en-US" altLang="vi-VN" sz="2400" dirty="0" err="1">
                <a:latin typeface="iCiel Cadena" panose="02000503000000020004" pitchFamily="2" charset="0"/>
              </a:rPr>
              <a:t>rừng</a:t>
            </a:r>
            <a:r>
              <a:rPr lang="en-US" altLang="vi-VN" sz="2400" dirty="0">
                <a:latin typeface="iCiel Cadena" panose="02000503000000020004" pitchFamily="2" charset="0"/>
              </a:rPr>
              <a:t> phi </a:t>
            </a:r>
            <a:r>
              <a:rPr lang="en-US" altLang="vi-VN" sz="2400" dirty="0" err="1">
                <a:latin typeface="iCiel Cadena" panose="02000503000000020004" pitchFamily="2" charset="0"/>
              </a:rPr>
              <a:t>lao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chắn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cát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ven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biển</a:t>
            </a:r>
            <a:r>
              <a:rPr lang="en-US" altLang="vi-VN" sz="2400" dirty="0">
                <a:latin typeface="iCiel Cadena" panose="02000503000000020004" pitchFamily="2" charset="0"/>
              </a:rPr>
              <a:t>. </a:t>
            </a:r>
            <a:r>
              <a:rPr lang="en-US" altLang="vi-VN" sz="2400" dirty="0" err="1">
                <a:latin typeface="iCiel Cadena" panose="02000503000000020004" pitchFamily="2" charset="0"/>
              </a:rPr>
              <a:t>Cứ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thế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năm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này</a:t>
            </a:r>
            <a:r>
              <a:rPr lang="en-US" altLang="vi-VN" sz="2400" dirty="0">
                <a:latin typeface="iCiel Cadena" panose="02000503000000020004" pitchFamily="2" charset="0"/>
              </a:rPr>
              <a:t> qua </a:t>
            </a:r>
            <a:r>
              <a:rPr lang="en-US" altLang="vi-VN" sz="2400" dirty="0" err="1">
                <a:latin typeface="iCiel Cadena" panose="02000503000000020004" pitchFamily="2" charset="0"/>
              </a:rPr>
              <a:t>năm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khác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ngót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nghét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cũng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đã</a:t>
            </a:r>
            <a:r>
              <a:rPr lang="en-US" altLang="vi-VN" sz="2400" dirty="0">
                <a:latin typeface="iCiel Cadena" panose="02000503000000020004" pitchFamily="2" charset="0"/>
              </a:rPr>
              <a:t> 30, </a:t>
            </a:r>
            <a:r>
              <a:rPr lang="en-US" altLang="vi-VN" sz="2400" dirty="0" err="1">
                <a:latin typeface="iCiel Cadena" panose="02000503000000020004" pitchFamily="2" charset="0"/>
              </a:rPr>
              <a:t>đến</a:t>
            </a:r>
            <a:r>
              <a:rPr lang="en-US" altLang="vi-VN" sz="2400" dirty="0">
                <a:latin typeface="iCiel Cadena" panose="02000503000000020004" pitchFamily="2" charset="0"/>
              </a:rPr>
              <a:t> nay </a:t>
            </a:r>
            <a:r>
              <a:rPr lang="en-US" altLang="vi-VN" sz="2400" dirty="0" err="1">
                <a:latin typeface="iCiel Cadena" panose="02000503000000020004" pitchFamily="2" charset="0"/>
              </a:rPr>
              <a:t>diện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tích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rừng</a:t>
            </a:r>
            <a:r>
              <a:rPr lang="en-US" altLang="vi-VN" sz="2400" dirty="0">
                <a:latin typeface="iCiel Cadena" panose="02000503000000020004" pitchFamily="2" charset="0"/>
              </a:rPr>
              <a:t> phi </a:t>
            </a:r>
            <a:r>
              <a:rPr lang="en-US" altLang="vi-VN" sz="2400" dirty="0" err="1">
                <a:latin typeface="iCiel Cadena" panose="02000503000000020004" pitchFamily="2" charset="0"/>
              </a:rPr>
              <a:t>lao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của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ông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lên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đến</a:t>
            </a:r>
            <a:r>
              <a:rPr lang="en-US" altLang="vi-VN" sz="2400" dirty="0">
                <a:latin typeface="iCiel Cadena" panose="02000503000000020004" pitchFamily="2" charset="0"/>
              </a:rPr>
              <a:t> 10 </a:t>
            </a:r>
            <a:r>
              <a:rPr lang="en-US" altLang="vi-VN" sz="2400" dirty="0" err="1">
                <a:latin typeface="iCiel Cadena" panose="02000503000000020004" pitchFamily="2" charset="0"/>
              </a:rPr>
              <a:t>hécta</a:t>
            </a:r>
            <a:r>
              <a:rPr lang="en-US" altLang="vi-VN" sz="2400" dirty="0">
                <a:latin typeface="iCiel Cadena" panose="02000503000000020004" pitchFamily="2" charset="0"/>
              </a:rPr>
              <a:t>. </a:t>
            </a:r>
            <a:r>
              <a:rPr lang="en-US" altLang="vi-VN" sz="2400" dirty="0" err="1">
                <a:latin typeface="iCiel Cadena" panose="02000503000000020004" pitchFamily="2" charset="0"/>
              </a:rPr>
              <a:t>Rừng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cây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trải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dài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ôm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trọn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cả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một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vùng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quê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hiền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hòa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che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chở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cho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người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dân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nơi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đây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được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yên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ổn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làm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ăn</a:t>
            </a:r>
            <a:r>
              <a:rPr lang="en-US" altLang="vi-VN" sz="2400" dirty="0">
                <a:latin typeface="iCiel Cadena" panose="02000503000000020004" pitchFamily="2" charset="0"/>
              </a:rPr>
              <a:t>, </a:t>
            </a:r>
            <a:r>
              <a:rPr lang="en-US" altLang="vi-VN" sz="2400" dirty="0" err="1">
                <a:latin typeface="iCiel Cadena" panose="02000503000000020004" pitchFamily="2" charset="0"/>
              </a:rPr>
              <a:t>ít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phải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chịu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hậu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quả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của</a:t>
            </a:r>
            <a:r>
              <a:rPr lang="en-US" altLang="vi-VN" sz="2400" dirty="0"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latin typeface="iCiel Cadena" panose="02000503000000020004" pitchFamily="2" charset="0"/>
              </a:rPr>
              <a:t>thiên</a:t>
            </a:r>
            <a:r>
              <a:rPr lang="en-US" altLang="vi-VN" sz="2400" dirty="0">
                <a:latin typeface="iCiel Cadena" panose="02000503000000020004" pitchFamily="2" charset="0"/>
              </a:rPr>
              <a:t> tai. </a:t>
            </a:r>
          </a:p>
        </p:txBody>
      </p:sp>
    </p:spTree>
    <p:extLst>
      <p:ext uri="{BB962C8B-B14F-4D97-AF65-F5344CB8AC3E}">
        <p14:creationId xmlns:p14="http://schemas.microsoft.com/office/powerpoint/2010/main" val="7768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7"/>
          <p:cNvSpPr>
            <a:spLocks noChangeArrowheads="1"/>
          </p:cNvSpPr>
          <p:nvPr/>
        </p:nvSpPr>
        <p:spPr bwMode="auto">
          <a:xfrm>
            <a:off x="1877291" y="0"/>
            <a:ext cx="8686800" cy="51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15724" name="Picture 12" descr="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36" y="1295199"/>
            <a:ext cx="4107872" cy="25790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25" name="Picture 13" descr="10359-1f9d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236" y="3914323"/>
            <a:ext cx="3983181" cy="26252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304801" y="4143664"/>
            <a:ext cx="8091054" cy="216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vi-VN" dirty="0">
                <a:latin typeface="iCiel Cadena" panose="02000503000000020004" pitchFamily="2" charset="0"/>
              </a:rPr>
              <a:t>2. Alex, </a:t>
            </a:r>
            <a:r>
              <a:rPr lang="en-US" altLang="vi-VN" dirty="0" err="1">
                <a:latin typeface="iCiel Cadena" panose="02000503000000020004" pitchFamily="2" charset="0"/>
              </a:rPr>
              <a:t>chú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vẹt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xám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châu</a:t>
            </a:r>
            <a:r>
              <a:rPr lang="en-US" altLang="vi-VN" dirty="0">
                <a:latin typeface="iCiel Cadena" panose="02000503000000020004" pitchFamily="2" charset="0"/>
              </a:rPr>
              <a:t> Phi </a:t>
            </a:r>
            <a:r>
              <a:rPr lang="en-US" altLang="vi-VN" dirty="0" err="1">
                <a:latin typeface="iCiel Cadena" panose="02000503000000020004" pitchFamily="2" charset="0"/>
              </a:rPr>
              <a:t>có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một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khả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năng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nhận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thức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vượt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trội</a:t>
            </a:r>
            <a:r>
              <a:rPr lang="en-US" altLang="vi-VN" dirty="0">
                <a:latin typeface="iCiel Cadena" panose="02000503000000020004" pitchFamily="2" charset="0"/>
              </a:rPr>
              <a:t> so </a:t>
            </a:r>
            <a:r>
              <a:rPr lang="en-US" altLang="vi-VN" dirty="0" err="1">
                <a:latin typeface="iCiel Cadena" panose="02000503000000020004" pitchFamily="2" charset="0"/>
              </a:rPr>
              <a:t>với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đồng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loại</a:t>
            </a:r>
            <a:r>
              <a:rPr lang="en-US" altLang="vi-VN" dirty="0">
                <a:latin typeface="iCiel Cadena" panose="02000503000000020004" pitchFamily="2" charset="0"/>
              </a:rPr>
              <a:t>. </a:t>
            </a:r>
            <a:r>
              <a:rPr lang="en-US" altLang="vi-VN" dirty="0" err="1">
                <a:latin typeface="iCiel Cadena" panose="02000503000000020004" pitchFamily="2" charset="0"/>
              </a:rPr>
              <a:t>Chú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có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mối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quan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hệ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thân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thiết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với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người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chủ</a:t>
            </a:r>
            <a:r>
              <a:rPr lang="en-US" altLang="vi-VN" dirty="0">
                <a:latin typeface="iCiel Cadena" panose="02000503000000020004" pitchFamily="2" charset="0"/>
              </a:rPr>
              <a:t>, </a:t>
            </a:r>
            <a:r>
              <a:rPr lang="en-US" altLang="vi-VN" dirty="0" err="1">
                <a:latin typeface="iCiel Cadena" panose="02000503000000020004" pitchFamily="2" charset="0"/>
              </a:rPr>
              <a:t>tiến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sĩ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tâm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lý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động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vật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học</a:t>
            </a:r>
            <a:r>
              <a:rPr lang="en-US" altLang="vi-VN" dirty="0">
                <a:latin typeface="iCiel Cadena" panose="02000503000000020004" pitchFamily="2" charset="0"/>
              </a:rPr>
              <a:t> Irene </a:t>
            </a:r>
            <a:r>
              <a:rPr lang="en-US" altLang="vi-VN" dirty="0" err="1">
                <a:latin typeface="iCiel Cadena" panose="02000503000000020004" pitchFamily="2" charset="0"/>
              </a:rPr>
              <a:t>Pepperberg</a:t>
            </a:r>
            <a:r>
              <a:rPr lang="en-US" altLang="vi-VN" dirty="0">
                <a:latin typeface="iCiel Cadena" panose="02000503000000020004" pitchFamily="2" charset="0"/>
              </a:rPr>
              <a:t>. </a:t>
            </a:r>
            <a:r>
              <a:rPr lang="en-US" altLang="vi-VN" dirty="0" err="1">
                <a:latin typeface="iCiel Cadena" panose="02000503000000020004" pitchFamily="2" charset="0"/>
              </a:rPr>
              <a:t>Chính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bà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là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người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huấn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luyện</a:t>
            </a:r>
            <a:r>
              <a:rPr lang="en-US" altLang="vi-VN" dirty="0">
                <a:latin typeface="iCiel Cadena" panose="02000503000000020004" pitchFamily="2" charset="0"/>
              </a:rPr>
              <a:t> Alex </a:t>
            </a:r>
            <a:r>
              <a:rPr lang="en-US" altLang="vi-VN" dirty="0" err="1">
                <a:latin typeface="iCiel Cadena" panose="02000503000000020004" pitchFamily="2" charset="0"/>
              </a:rPr>
              <a:t>trở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thành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cá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thể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độc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nhất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vô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nhị</a:t>
            </a:r>
            <a:r>
              <a:rPr lang="en-US" altLang="vi-VN" dirty="0">
                <a:latin typeface="iCiel Cadena" panose="02000503000000020004" pitchFamily="2" charset="0"/>
              </a:rPr>
              <a:t>, </a:t>
            </a:r>
            <a:r>
              <a:rPr lang="en-US" altLang="vi-VN" dirty="0" err="1">
                <a:latin typeface="iCiel Cadena" panose="02000503000000020004" pitchFamily="2" charset="0"/>
              </a:rPr>
              <a:t>có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thể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nói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được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hơn</a:t>
            </a:r>
            <a:r>
              <a:rPr lang="en-US" altLang="vi-VN" dirty="0">
                <a:latin typeface="iCiel Cadena" panose="02000503000000020004" pitchFamily="2" charset="0"/>
              </a:rPr>
              <a:t> 100 </a:t>
            </a:r>
            <a:r>
              <a:rPr lang="en-US" altLang="vi-VN" dirty="0" err="1">
                <a:latin typeface="iCiel Cadena" panose="02000503000000020004" pitchFamily="2" charset="0"/>
              </a:rPr>
              <a:t>từ</a:t>
            </a:r>
            <a:r>
              <a:rPr lang="en-US" altLang="vi-VN" dirty="0">
                <a:latin typeface="iCiel Cadena" panose="02000503000000020004" pitchFamily="2" charset="0"/>
              </a:rPr>
              <a:t>. </a:t>
            </a:r>
            <a:r>
              <a:rPr lang="en-US" altLang="vi-VN" dirty="0" err="1">
                <a:latin typeface="iCiel Cadena" panose="02000503000000020004" pitchFamily="2" charset="0"/>
              </a:rPr>
              <a:t>Khi</a:t>
            </a:r>
            <a:r>
              <a:rPr lang="en-US" altLang="vi-VN" dirty="0">
                <a:latin typeface="iCiel Cadena" panose="02000503000000020004" pitchFamily="2" charset="0"/>
              </a:rPr>
              <a:t> qua </a:t>
            </a:r>
            <a:r>
              <a:rPr lang="en-US" altLang="vi-VN" dirty="0" err="1">
                <a:latin typeface="iCiel Cadena" panose="02000503000000020004" pitchFamily="2" charset="0"/>
              </a:rPr>
              <a:t>đời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năm</a:t>
            </a:r>
            <a:r>
              <a:rPr lang="en-US" altLang="vi-VN" dirty="0">
                <a:latin typeface="iCiel Cadena" panose="02000503000000020004" pitchFamily="2" charset="0"/>
              </a:rPr>
              <a:t> 2007, Alex </a:t>
            </a:r>
            <a:r>
              <a:rPr lang="en-US" altLang="vi-VN" dirty="0" err="1">
                <a:latin typeface="iCiel Cadena" panose="02000503000000020004" pitchFamily="2" charset="0"/>
              </a:rPr>
              <a:t>đã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dành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những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lời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sau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cuối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với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người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chủ</a:t>
            </a:r>
            <a:r>
              <a:rPr lang="en-US" altLang="vi-VN" dirty="0">
                <a:latin typeface="iCiel Cadena" panose="02000503000000020004" pitchFamily="2" charset="0"/>
              </a:rPr>
              <a:t>: "</a:t>
            </a:r>
            <a:r>
              <a:rPr lang="en-US" altLang="vi-VN" dirty="0" err="1">
                <a:latin typeface="iCiel Cadena" panose="02000503000000020004" pitchFamily="2" charset="0"/>
              </a:rPr>
              <a:t>Cô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sẽ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ổn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thôi</a:t>
            </a:r>
            <a:r>
              <a:rPr lang="en-US" altLang="vi-VN" dirty="0">
                <a:latin typeface="iCiel Cadena" panose="02000503000000020004" pitchFamily="2" charset="0"/>
              </a:rPr>
              <a:t>. </a:t>
            </a:r>
            <a:r>
              <a:rPr lang="en-US" altLang="vi-VN" dirty="0" err="1">
                <a:latin typeface="iCiel Cadena" panose="02000503000000020004" pitchFamily="2" charset="0"/>
              </a:rPr>
              <a:t>Tôi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yêu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cô</a:t>
            </a:r>
            <a:r>
              <a:rPr lang="en-US" altLang="vi-VN" dirty="0">
                <a:latin typeface="iCiel Cadena" panose="02000503000000020004" pitchFamily="2" charset="0"/>
              </a:rPr>
              <a:t>." </a:t>
            </a:r>
          </a:p>
        </p:txBody>
      </p:sp>
      <p:sp>
        <p:nvSpPr>
          <p:cNvPr id="115727" name="Rectangle 15"/>
          <p:cNvSpPr>
            <a:spLocks noChangeArrowheads="1"/>
          </p:cNvSpPr>
          <p:nvPr/>
        </p:nvSpPr>
        <p:spPr bwMode="auto">
          <a:xfrm>
            <a:off x="304801" y="1357530"/>
            <a:ext cx="8091054" cy="25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vi-VN" b="1" dirty="0">
                <a:latin typeface="iCiel Cadena" panose="02000503000000020004" pitchFamily="2" charset="0"/>
              </a:rPr>
              <a:t>1. </a:t>
            </a:r>
            <a:r>
              <a:rPr lang="en-US" altLang="vi-VN" b="1" dirty="0" err="1">
                <a:latin typeface="iCiel Cadena" panose="02000503000000020004" pitchFamily="2" charset="0"/>
              </a:rPr>
              <a:t>Bò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sữa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trở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thành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biểu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tượng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của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tự</a:t>
            </a:r>
            <a:r>
              <a:rPr lang="en-US" altLang="vi-VN" b="1" dirty="0">
                <a:latin typeface="iCiel Cadena" panose="02000503000000020004" pitchFamily="2" charset="0"/>
              </a:rPr>
              <a:t> </a:t>
            </a:r>
            <a:r>
              <a:rPr lang="en-US" altLang="vi-VN" b="1" dirty="0" err="1">
                <a:latin typeface="iCiel Cadena" panose="02000503000000020004" pitchFamily="2" charset="0"/>
              </a:rPr>
              <a:t>do:</a:t>
            </a:r>
            <a:r>
              <a:rPr lang="en-US" altLang="vi-VN" dirty="0" err="1">
                <a:latin typeface="iCiel Cadena" panose="02000503000000020004" pitchFamily="2" charset="0"/>
              </a:rPr>
              <a:t>Sự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nổi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tiếng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có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thể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được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tạo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nên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bằng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nhiều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cách</a:t>
            </a:r>
            <a:r>
              <a:rPr lang="en-US" altLang="vi-VN" dirty="0">
                <a:latin typeface="iCiel Cadena" panose="02000503000000020004" pitchFamily="2" charset="0"/>
              </a:rPr>
              <a:t>. “</a:t>
            </a:r>
            <a:r>
              <a:rPr lang="en-US" altLang="vi-VN" dirty="0" err="1">
                <a:latin typeface="iCiel Cadena" panose="02000503000000020004" pitchFamily="2" charset="0"/>
              </a:rPr>
              <a:t>Chị</a:t>
            </a:r>
            <a:r>
              <a:rPr lang="en-US" altLang="vi-VN" dirty="0">
                <a:latin typeface="iCiel Cadena" panose="02000503000000020004" pitchFamily="2" charset="0"/>
              </a:rPr>
              <a:t>” </a:t>
            </a:r>
            <a:r>
              <a:rPr lang="en-US" altLang="vi-VN" dirty="0" err="1">
                <a:latin typeface="iCiel Cadena" panose="02000503000000020004" pitchFamily="2" charset="0"/>
              </a:rPr>
              <a:t>bò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sữa</a:t>
            </a:r>
            <a:r>
              <a:rPr lang="en-US" altLang="vi-VN" dirty="0">
                <a:latin typeface="iCiel Cadena" panose="02000503000000020004" pitchFamily="2" charset="0"/>
              </a:rPr>
              <a:t> Yvonne ở </a:t>
            </a:r>
            <a:r>
              <a:rPr lang="en-US" altLang="vi-VN" dirty="0" err="1">
                <a:latin typeface="iCiel Cadena" panose="02000503000000020004" pitchFamily="2" charset="0"/>
              </a:rPr>
              <a:t>Đức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được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nhiều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người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biết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đến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sau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khi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thoát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khỏi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được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hàng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rào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điện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vây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quanh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đồng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cỏ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rồi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tới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một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khu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rừng</a:t>
            </a:r>
            <a:r>
              <a:rPr lang="en-US" altLang="vi-VN" dirty="0">
                <a:latin typeface="iCiel Cadena" panose="02000503000000020004" pitchFamily="2" charset="0"/>
              </a:rPr>
              <a:t> ở TP. </a:t>
            </a:r>
            <a:r>
              <a:rPr lang="en-US" altLang="vi-VN" dirty="0" err="1">
                <a:latin typeface="iCiel Cadena" panose="02000503000000020004" pitchFamily="2" charset="0"/>
              </a:rPr>
              <a:t>Zangberg</a:t>
            </a:r>
            <a:r>
              <a:rPr lang="en-US" altLang="vi-VN" dirty="0">
                <a:latin typeface="iCiel Cadena" panose="02000503000000020004" pitchFamily="2" charset="0"/>
              </a:rPr>
              <a:t>. </a:t>
            </a:r>
            <a:r>
              <a:rPr lang="en-US" altLang="vi-VN" dirty="0" err="1">
                <a:latin typeface="iCiel Cadena" panose="02000503000000020004" pitchFamily="2" charset="0"/>
              </a:rPr>
              <a:t>Cuộc</a:t>
            </a:r>
            <a:r>
              <a:rPr lang="en-US" altLang="vi-VN" dirty="0">
                <a:latin typeface="iCiel Cadena" panose="02000503000000020004" pitchFamily="2" charset="0"/>
              </a:rPr>
              <a:t> “</a:t>
            </a:r>
            <a:r>
              <a:rPr lang="en-US" altLang="vi-VN" dirty="0" err="1">
                <a:latin typeface="iCiel Cadena" panose="02000503000000020004" pitchFamily="2" charset="0"/>
              </a:rPr>
              <a:t>đào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tẩu</a:t>
            </a:r>
            <a:r>
              <a:rPr lang="en-US" altLang="vi-VN" dirty="0">
                <a:latin typeface="iCiel Cadena" panose="02000503000000020004" pitchFamily="2" charset="0"/>
              </a:rPr>
              <a:t>” </a:t>
            </a:r>
            <a:r>
              <a:rPr lang="en-US" altLang="vi-VN" dirty="0" err="1">
                <a:latin typeface="iCiel Cadena" panose="02000503000000020004" pitchFamily="2" charset="0"/>
              </a:rPr>
              <a:t>của</a:t>
            </a:r>
            <a:r>
              <a:rPr lang="en-US" altLang="vi-VN" dirty="0">
                <a:latin typeface="iCiel Cadena" panose="02000503000000020004" pitchFamily="2" charset="0"/>
              </a:rPr>
              <a:t> Yvonne </a:t>
            </a:r>
            <a:r>
              <a:rPr lang="en-US" altLang="vi-VN" dirty="0" err="1">
                <a:latin typeface="iCiel Cadena" panose="02000503000000020004" pitchFamily="2" charset="0"/>
              </a:rPr>
              <a:t>cực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kỳ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được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các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phương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tiện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truyền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thông</a:t>
            </a:r>
            <a:r>
              <a:rPr lang="en-US" altLang="vi-VN" dirty="0">
                <a:latin typeface="iCiel Cadena" panose="02000503000000020004" pitchFamily="2" charset="0"/>
              </a:rPr>
              <a:t> ở </a:t>
            </a:r>
            <a:r>
              <a:rPr lang="en-US" altLang="vi-VN" dirty="0" err="1">
                <a:latin typeface="iCiel Cadena" panose="02000503000000020004" pitchFamily="2" charset="0"/>
              </a:rPr>
              <a:t>Đức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chú</a:t>
            </a:r>
            <a:r>
              <a:rPr lang="en-US" altLang="vi-VN" dirty="0">
                <a:latin typeface="iCiel Cadena" panose="02000503000000020004" pitchFamily="2" charset="0"/>
              </a:rPr>
              <a:t> , </a:t>
            </a:r>
            <a:r>
              <a:rPr lang="en-US" altLang="vi-VN" dirty="0" err="1">
                <a:latin typeface="iCiel Cadena" panose="02000503000000020004" pitchFamily="2" charset="0"/>
              </a:rPr>
              <a:t>để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rồi</a:t>
            </a:r>
            <a:r>
              <a:rPr lang="en-US" altLang="vi-VN" dirty="0">
                <a:latin typeface="iCiel Cadena" panose="02000503000000020004" pitchFamily="2" charset="0"/>
              </a:rPr>
              <a:t> Yvonne </a:t>
            </a:r>
            <a:r>
              <a:rPr lang="en-US" altLang="vi-VN" dirty="0" err="1">
                <a:latin typeface="iCiel Cadena" panose="02000503000000020004" pitchFamily="2" charset="0"/>
              </a:rPr>
              <a:t>trở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thành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biểu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tượng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của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tự</a:t>
            </a:r>
            <a:r>
              <a:rPr lang="en-US" altLang="vi-VN" dirty="0">
                <a:latin typeface="iCiel Cadena" panose="02000503000000020004" pitchFamily="2" charset="0"/>
              </a:rPr>
              <a:t> do </a:t>
            </a:r>
            <a:r>
              <a:rPr lang="en-US" altLang="vi-VN" dirty="0" err="1">
                <a:latin typeface="iCiel Cadena" panose="02000503000000020004" pitchFamily="2" charset="0"/>
              </a:rPr>
              <a:t>và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phẩm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giá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của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động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vật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khắp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thế</a:t>
            </a:r>
            <a:r>
              <a:rPr lang="en-US" altLang="vi-VN" dirty="0"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latin typeface="iCiel Cadena" panose="02000503000000020004" pitchFamily="2" charset="0"/>
              </a:rPr>
              <a:t>giới</a:t>
            </a:r>
            <a:r>
              <a:rPr lang="en-US" altLang="vi-VN" dirty="0" smtClean="0">
                <a:latin typeface="iCiel Cadena" panose="02000503000000020004" pitchFamily="2" charset="0"/>
              </a:rPr>
              <a:t>.</a:t>
            </a:r>
            <a:endParaRPr lang="en-US" altLang="vi-VN" dirty="0"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60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15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5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5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6" grpId="0" animBg="1"/>
      <p:bldP spid="1157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2362200" y="0"/>
            <a:ext cx="792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>
                <a:solidFill>
                  <a:srgbClr val="0000FF"/>
                </a:solidFill>
                <a:latin typeface="Times New Roman" panose="02020603050405020304" pitchFamily="18" charset="0"/>
              </a:rPr>
              <a:t>Một số hình ảnh về bạo hành vật nuôi</a:t>
            </a:r>
          </a:p>
        </p:txBody>
      </p:sp>
      <p:sp>
        <p:nvSpPr>
          <p:cNvPr id="117774" name="AutoShape 14"/>
          <p:cNvSpPr>
            <a:spLocks noChangeArrowheads="1"/>
          </p:cNvSpPr>
          <p:nvPr/>
        </p:nvSpPr>
        <p:spPr bwMode="auto">
          <a:xfrm>
            <a:off x="4391891" y="3768436"/>
            <a:ext cx="6858000" cy="2743199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vi-VN" sz="2400" b="1" dirty="0" err="1">
                <a:solidFill>
                  <a:srgbClr val="FF0000"/>
                </a:solidFill>
              </a:rPr>
              <a:t>Ngày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Động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vật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thế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giới</a:t>
            </a:r>
            <a:r>
              <a:rPr lang="en-US" altLang="vi-VN" sz="2400" dirty="0">
                <a:solidFill>
                  <a:srgbClr val="FF0000"/>
                </a:solidFill>
              </a:rPr>
              <a:t> </a:t>
            </a:r>
            <a:r>
              <a:rPr lang="en-US" altLang="vi-VN" sz="2400" dirty="0" err="1">
                <a:solidFill>
                  <a:srgbClr val="FF0000"/>
                </a:solidFill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tổ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chức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vào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altLang="vi-VN" sz="2400" dirty="0" err="1">
                <a:solidFill>
                  <a:srgbClr val="FF0000"/>
                </a:solidFill>
              </a:rPr>
              <a:t>ngày</a:t>
            </a:r>
            <a:r>
              <a:rPr lang="en-US" altLang="vi-VN" sz="2400" dirty="0">
                <a:solidFill>
                  <a:srgbClr val="FF0000"/>
                </a:solidFill>
              </a:rPr>
              <a:t> </a:t>
            </a:r>
            <a:r>
              <a:rPr lang="en-US" altLang="vi-VN" sz="2400" dirty="0">
                <a:solidFill>
                  <a:srgbClr val="FF0000"/>
                </a:solidFill>
                <a:hlinkClick r:id="rId2" tooltip="4 tháng 10"/>
              </a:rPr>
              <a:t>4 </a:t>
            </a:r>
            <a:r>
              <a:rPr lang="en-US" altLang="vi-VN" sz="2400" dirty="0" err="1">
                <a:solidFill>
                  <a:srgbClr val="FF0000"/>
                </a:solidFill>
                <a:hlinkClick r:id="rId2" tooltip="4 tháng 10"/>
              </a:rPr>
              <a:t>tháng</a:t>
            </a:r>
            <a:r>
              <a:rPr lang="en-US" altLang="vi-VN" sz="2400" dirty="0">
                <a:solidFill>
                  <a:srgbClr val="FF0000"/>
                </a:solidFill>
                <a:hlinkClick r:id="rId2" tooltip="4 tháng 10"/>
              </a:rPr>
              <a:t> 10</a:t>
            </a:r>
            <a:r>
              <a:rPr lang="en-US" altLang="vi-VN" sz="2400" dirty="0">
                <a:solidFill>
                  <a:srgbClr val="FF0000"/>
                </a:solidFill>
              </a:rPr>
              <a:t> </a:t>
            </a:r>
            <a:r>
              <a:rPr lang="en-US" altLang="vi-VN" sz="2400" dirty="0" err="1">
                <a:solidFill>
                  <a:srgbClr val="FF0000"/>
                </a:solidFill>
              </a:rPr>
              <a:t>hàng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năm</a:t>
            </a:r>
            <a:r>
              <a:rPr lang="en-US" altLang="vi-VN" sz="2400" dirty="0">
                <a:solidFill>
                  <a:srgbClr val="FF0000"/>
                </a:solidFill>
              </a:rPr>
              <a:t>, </a:t>
            </a:r>
            <a:r>
              <a:rPr lang="en-US" altLang="vi-VN" sz="2400" dirty="0" err="1">
                <a:solidFill>
                  <a:srgbClr val="FF0000"/>
                </a:solidFill>
              </a:rPr>
              <a:t>là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một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ngày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dành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riêng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altLang="vi-VN" sz="2400" dirty="0" err="1">
                <a:solidFill>
                  <a:srgbClr val="FF0000"/>
                </a:solidFill>
              </a:rPr>
              <a:t>cho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việc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tuyên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truyền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cổ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động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việc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chăm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sóc</a:t>
            </a:r>
            <a:r>
              <a:rPr lang="en-US" altLang="vi-VN" sz="2400" dirty="0">
                <a:solidFill>
                  <a:srgbClr val="FF0000"/>
                </a:solidFill>
              </a:rPr>
              <a:t> </a:t>
            </a:r>
          </a:p>
          <a:p>
            <a:pPr algn="ctr" eaLnBrk="1" hangingPunct="1">
              <a:defRPr/>
            </a:pPr>
            <a:r>
              <a:rPr lang="en-US" altLang="vi-VN" sz="2400" dirty="0" err="1">
                <a:solidFill>
                  <a:srgbClr val="FF0000"/>
                </a:solidFill>
                <a:hlinkClick r:id="rId3" tooltip="Động vật"/>
              </a:rPr>
              <a:t>động</a:t>
            </a:r>
            <a:r>
              <a:rPr lang="en-US" altLang="vi-VN" sz="2400" dirty="0">
                <a:solidFill>
                  <a:srgbClr val="FF0000"/>
                </a:solidFill>
                <a:hlinkClick r:id="rId3" tooltip="Động vật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hlinkClick r:id="rId3" tooltip="Động vật"/>
              </a:rPr>
              <a:t>vật</a:t>
            </a:r>
            <a:r>
              <a:rPr lang="en-US" altLang="vi-VN" sz="2400" dirty="0">
                <a:solidFill>
                  <a:srgbClr val="FF0000"/>
                </a:solidFill>
              </a:rPr>
              <a:t> </a:t>
            </a:r>
            <a:r>
              <a:rPr lang="en-US" altLang="vi-VN" sz="2400" dirty="0" err="1">
                <a:solidFill>
                  <a:srgbClr val="FF0000"/>
                </a:solidFill>
              </a:rPr>
              <a:t>trên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toàn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thế</a:t>
            </a:r>
            <a:r>
              <a:rPr lang="en-US" altLang="vi-VN" sz="2400" dirty="0">
                <a:solidFill>
                  <a:srgbClr val="FF0000"/>
                </a:solidFill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</a:rPr>
              <a:t>giới</a:t>
            </a:r>
            <a:r>
              <a:rPr lang="en-US" altLang="vi-VN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2777" name="Picture 20" descr="Kết quả hình ảnh cho bạo hành động v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7" y="3574471"/>
            <a:ext cx="3183908" cy="213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1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811" y="900544"/>
            <a:ext cx="2895600" cy="210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2" descr="Kết quả hình ảnh cho bạo hành súc v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45" y="727364"/>
            <a:ext cx="3816928" cy="237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23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873" y="727364"/>
            <a:ext cx="3784938" cy="239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122293" y="1643865"/>
            <a:ext cx="4803914" cy="1776396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6000" dirty="0" smtClean="0">
                <a:ln w="15875">
                  <a:solidFill>
                    <a:schemeClr val="bg1"/>
                  </a:solidFill>
                </a:ln>
                <a:solidFill>
                  <a:srgbClr val="E71C63"/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rPr>
              <a:t>KẾT LUẬN</a:t>
            </a:r>
            <a:endParaRPr lang="zh-CN" altLang="en-US" sz="6000" dirty="0" smtClean="0">
              <a:ln w="15875">
                <a:solidFill>
                  <a:schemeClr val="bg1"/>
                </a:solidFill>
              </a:ln>
              <a:solidFill>
                <a:srgbClr val="7BC72D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2293" y="3008313"/>
            <a:ext cx="8370818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Cây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trồng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,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vật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nuôi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mang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lại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lợi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ích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và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niềm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vui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cho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con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người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.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Vì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vậy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,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mọi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người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cần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tham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gia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chăm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sóc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,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bảo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vệ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cây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trồng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,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vật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 </a:t>
            </a:r>
            <a:r>
              <a:rPr lang="en-US" altLang="vi-VN" sz="4400" dirty="0" err="1">
                <a:solidFill>
                  <a:srgbClr val="7BC72D"/>
                </a:solidFill>
                <a:latin typeface="iCiel Baliho Script" pitchFamily="2" charset="0"/>
              </a:rPr>
              <a:t>nuôi</a:t>
            </a:r>
            <a:r>
              <a:rPr lang="en-US" altLang="vi-VN" sz="4400" dirty="0">
                <a:solidFill>
                  <a:srgbClr val="7BC72D"/>
                </a:solidFill>
                <a:latin typeface="iCiel Baliho Script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441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465443" y="2901165"/>
            <a:ext cx="4803914" cy="1776396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4400" b="1" dirty="0" smtClean="0">
                <a:ln w="15875">
                  <a:solidFill>
                    <a:schemeClr val="bg1"/>
                  </a:solidFill>
                </a:ln>
                <a:solidFill>
                  <a:srgbClr val="E71C63"/>
                </a:solidFill>
                <a:effectLst>
                  <a:outerShdw blurRad="279400" sx="102000" sy="102000" algn="ctr" rotWithShape="0">
                    <a:prstClr val="black">
                      <a:alpha val="40000"/>
                    </a:prstClr>
                  </a:outerShdw>
                </a:effectLst>
                <a:latin typeface="汉仪夏日体W" panose="00020600040101010101" pitchFamily="18" charset="-122"/>
                <a:ea typeface="汉仪夏日体W" panose="00020600040101010101" pitchFamily="18" charset="-122"/>
              </a:rPr>
              <a:t>Thank you</a:t>
            </a:r>
            <a:endParaRPr lang="zh-CN" altLang="en-US" sz="34400" b="1" dirty="0" smtClean="0">
              <a:ln w="15875">
                <a:solidFill>
                  <a:schemeClr val="bg1"/>
                </a:solidFill>
              </a:ln>
              <a:solidFill>
                <a:srgbClr val="7BC72D"/>
              </a:solidFill>
              <a:effectLst>
                <a:outerShdw blurRad="279400" sx="102000" sy="102000" algn="ctr" rotWithShape="0">
                  <a:prstClr val="black">
                    <a:alpha val="40000"/>
                  </a:prstClr>
                </a:outerShdw>
              </a:effectLst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271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115291" y="1627911"/>
            <a:ext cx="10176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1.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Em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hãy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kể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tên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những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loại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cây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được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trồng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và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các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con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vật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được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nuôi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ở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gia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đình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em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?</a:t>
            </a: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3428999" y="471221"/>
            <a:ext cx="487064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800" b="1" dirty="0" err="1">
                <a:solidFill>
                  <a:srgbClr val="FF33CC"/>
                </a:solidFill>
                <a:latin typeface="iCiel Brush Up" panose="02000000000000000000" pitchFamily="2" charset="0"/>
              </a:rPr>
              <a:t>Kiểm</a:t>
            </a:r>
            <a:r>
              <a:rPr lang="en-US" altLang="vi-VN" sz="4800" b="1" dirty="0">
                <a:solidFill>
                  <a:srgbClr val="FF33CC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4800" b="1" dirty="0" err="1">
                <a:solidFill>
                  <a:srgbClr val="FF33CC"/>
                </a:solidFill>
                <a:latin typeface="iCiel Brush Up" panose="02000000000000000000" pitchFamily="2" charset="0"/>
              </a:rPr>
              <a:t>tra</a:t>
            </a:r>
            <a:r>
              <a:rPr lang="en-US" altLang="vi-VN" sz="4800" b="1" dirty="0">
                <a:solidFill>
                  <a:srgbClr val="FF33CC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4800" b="1" dirty="0" err="1">
                <a:solidFill>
                  <a:srgbClr val="FF33CC"/>
                </a:solidFill>
                <a:latin typeface="iCiel Brush Up" panose="02000000000000000000" pitchFamily="2" charset="0"/>
              </a:rPr>
              <a:t>bài</a:t>
            </a:r>
            <a:r>
              <a:rPr lang="en-US" altLang="vi-VN" sz="4800" b="1" dirty="0">
                <a:solidFill>
                  <a:srgbClr val="FF33CC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4800" b="1" dirty="0" err="1">
                <a:solidFill>
                  <a:srgbClr val="FF33CC"/>
                </a:solidFill>
                <a:latin typeface="iCiel Brush Up" panose="02000000000000000000" pitchFamily="2" charset="0"/>
              </a:rPr>
              <a:t>cũ</a:t>
            </a:r>
            <a:r>
              <a:rPr lang="en-US" altLang="vi-VN" sz="4800" b="1" dirty="0">
                <a:solidFill>
                  <a:srgbClr val="FF33CC"/>
                </a:solidFill>
                <a:latin typeface="iCiel Brush Up" panose="02000000000000000000" pitchFamily="2" charset="0"/>
              </a:rPr>
              <a:t> 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115291" y="3657601"/>
            <a:ext cx="101761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2.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Cây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trồng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,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vật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nuôi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mang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lại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lợi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ích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gì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cho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 con </a:t>
            </a:r>
            <a:r>
              <a:rPr lang="en-US" altLang="vi-VN" sz="4000" dirty="0" err="1">
                <a:solidFill>
                  <a:srgbClr val="CC0000"/>
                </a:solidFill>
                <a:latin typeface="iCiel Baliho Script" pitchFamily="2" charset="0"/>
              </a:rPr>
              <a:t>người</a:t>
            </a:r>
            <a:r>
              <a:rPr lang="en-US" altLang="vi-VN" sz="4000" dirty="0">
                <a:solidFill>
                  <a:srgbClr val="CC0000"/>
                </a:solidFill>
                <a:latin typeface="iCiel Baliho Script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5404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282" y="5056908"/>
            <a:ext cx="10906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3792682" y="14915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Hoạt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động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2800" dirty="0" smtClean="0">
                <a:solidFill>
                  <a:srgbClr val="0000FF"/>
                </a:solidFill>
                <a:latin typeface="iCiel Brush Up" panose="02000000000000000000" pitchFamily="2" charset="0"/>
              </a:rPr>
              <a:t>1: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tỏ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ý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kiến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.</a:t>
            </a: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249382" y="1198532"/>
            <a:ext cx="106299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Em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có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tán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thành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việc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làm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của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các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bạn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nhỏ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trong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mỗi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tình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huống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dưới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đấy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không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? </a:t>
            </a:r>
            <a:endParaRPr lang="en-US" altLang="vi-VN" sz="2000" dirty="0" smtClean="0">
              <a:solidFill>
                <a:srgbClr val="FF0000"/>
              </a:solidFill>
              <a:latin typeface="iCiel Cadena" panose="02000503000000020004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000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Vì</a:t>
            </a:r>
            <a:r>
              <a:rPr lang="en-US" altLang="vi-VN" sz="2000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sao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? (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Đánh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dấu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+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vào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ô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tương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solidFill>
                  <a:srgbClr val="FF0000"/>
                </a:solidFill>
                <a:latin typeface="iCiel Cadena" panose="02000503000000020004" pitchFamily="2" charset="0"/>
              </a:rPr>
              <a:t>ứng</a:t>
            </a:r>
            <a:r>
              <a:rPr lang="en-US" altLang="vi-VN" sz="2000" dirty="0">
                <a:solidFill>
                  <a:srgbClr val="FF0000"/>
                </a:solidFill>
                <a:latin typeface="iCiel Cadena" panose="02000503000000020004" pitchFamily="2" charset="0"/>
              </a:rPr>
              <a:t> )</a:t>
            </a: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10345882" y="2923308"/>
            <a:ext cx="228600" cy="304800"/>
            <a:chOff x="768" y="1728"/>
            <a:chExt cx="384" cy="288"/>
          </a:xfrm>
        </p:grpSpPr>
        <p:sp>
          <p:nvSpPr>
            <p:cNvPr id="7" name="Line 40"/>
            <p:cNvSpPr>
              <a:spLocks noChangeShapeType="1"/>
            </p:cNvSpPr>
            <p:nvPr/>
          </p:nvSpPr>
          <p:spPr bwMode="auto">
            <a:xfrm>
              <a:off x="960" y="1728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41"/>
            <p:cNvSpPr>
              <a:spLocks noChangeShapeType="1"/>
            </p:cNvSpPr>
            <p:nvPr/>
          </p:nvSpPr>
          <p:spPr bwMode="auto">
            <a:xfrm>
              <a:off x="768" y="187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10269682" y="4218708"/>
            <a:ext cx="228600" cy="304800"/>
            <a:chOff x="768" y="1728"/>
            <a:chExt cx="384" cy="288"/>
          </a:xfrm>
        </p:grpSpPr>
        <p:sp>
          <p:nvSpPr>
            <p:cNvPr id="10" name="Line 44"/>
            <p:cNvSpPr>
              <a:spLocks noChangeShapeType="1"/>
            </p:cNvSpPr>
            <p:nvPr/>
          </p:nvSpPr>
          <p:spPr bwMode="auto">
            <a:xfrm>
              <a:off x="960" y="1728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45"/>
            <p:cNvSpPr>
              <a:spLocks noChangeShapeType="1"/>
            </p:cNvSpPr>
            <p:nvPr/>
          </p:nvSpPr>
          <p:spPr bwMode="auto">
            <a:xfrm>
              <a:off x="768" y="187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8669482" y="5437908"/>
            <a:ext cx="228600" cy="304800"/>
            <a:chOff x="768" y="1728"/>
            <a:chExt cx="384" cy="288"/>
          </a:xfrm>
        </p:grpSpPr>
        <p:sp>
          <p:nvSpPr>
            <p:cNvPr id="13" name="Line 47"/>
            <p:cNvSpPr>
              <a:spLocks noChangeShapeType="1"/>
            </p:cNvSpPr>
            <p:nvPr/>
          </p:nvSpPr>
          <p:spPr bwMode="auto">
            <a:xfrm>
              <a:off x="960" y="1728"/>
              <a:ext cx="0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8"/>
            <p:cNvSpPr>
              <a:spLocks noChangeShapeType="1"/>
            </p:cNvSpPr>
            <p:nvPr/>
          </p:nvSpPr>
          <p:spPr bwMode="auto">
            <a:xfrm>
              <a:off x="768" y="1872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Rectangle 49"/>
          <p:cNvSpPr>
            <a:spLocks noChangeArrowheads="1"/>
          </p:cNvSpPr>
          <p:nvPr/>
        </p:nvSpPr>
        <p:spPr bwMode="auto">
          <a:xfrm>
            <a:off x="8136082" y="1932708"/>
            <a:ext cx="12954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 err="1"/>
              <a:t>Tán</a:t>
            </a:r>
            <a:r>
              <a:rPr lang="en-US" altLang="vi-VN" dirty="0"/>
              <a:t> </a:t>
            </a:r>
            <a:r>
              <a:rPr lang="en-US" altLang="vi-VN" dirty="0" err="1"/>
              <a:t>thành</a:t>
            </a:r>
            <a:endParaRPr lang="en-US" altLang="vi-VN" dirty="0"/>
          </a:p>
        </p:txBody>
      </p:sp>
      <p:sp>
        <p:nvSpPr>
          <p:cNvPr id="16" name="Rectangle 50"/>
          <p:cNvSpPr>
            <a:spLocks noChangeArrowheads="1"/>
          </p:cNvSpPr>
          <p:nvPr/>
        </p:nvSpPr>
        <p:spPr bwMode="auto">
          <a:xfrm>
            <a:off x="9583882" y="1932708"/>
            <a:ext cx="175260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/>
              <a:t>Không tán thành</a:t>
            </a:r>
          </a:p>
        </p:txBody>
      </p:sp>
      <p:sp>
        <p:nvSpPr>
          <p:cNvPr id="17" name="Text Box 53"/>
          <p:cNvSpPr txBox="1">
            <a:spLocks noChangeArrowheads="1"/>
          </p:cNvSpPr>
          <p:nvPr/>
        </p:nvSpPr>
        <p:spPr bwMode="auto">
          <a:xfrm>
            <a:off x="9964882" y="2618508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/>
          </a:p>
          <a:p>
            <a:pPr eaLnBrk="1" hangingPunct="1">
              <a:spcBef>
                <a:spcPct val="50000"/>
              </a:spcBef>
            </a:pPr>
            <a:endParaRPr lang="en-US" altLang="vi-VN"/>
          </a:p>
        </p:txBody>
      </p:sp>
      <p:sp>
        <p:nvSpPr>
          <p:cNvPr id="18" name="AutoShape 54"/>
          <p:cNvSpPr>
            <a:spLocks noChangeArrowheads="1"/>
          </p:cNvSpPr>
          <p:nvPr/>
        </p:nvSpPr>
        <p:spPr bwMode="auto">
          <a:xfrm>
            <a:off x="969818" y="2389908"/>
            <a:ext cx="6709064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Tình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huống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1: </a:t>
            </a:r>
          </a:p>
          <a:p>
            <a:pPr algn="ctr" eaLnBrk="1" hangingPunct="1"/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Tan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học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về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mấy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bạn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nhỏ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rủ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nhau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trèo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cây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</a:p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hái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ổi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xanh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và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ăn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vừa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lấy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ổi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ném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nhau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.</a:t>
            </a:r>
          </a:p>
        </p:txBody>
      </p:sp>
      <p:sp>
        <p:nvSpPr>
          <p:cNvPr id="19" name="Text Box 55"/>
          <p:cNvSpPr txBox="1">
            <a:spLocks noChangeArrowheads="1"/>
          </p:cNvSpPr>
          <p:nvPr/>
        </p:nvSpPr>
        <p:spPr bwMode="auto">
          <a:xfrm>
            <a:off x="8364682" y="2618508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/>
          </a:p>
          <a:p>
            <a:pPr eaLnBrk="1" hangingPunct="1">
              <a:spcBef>
                <a:spcPct val="50000"/>
              </a:spcBef>
            </a:pPr>
            <a:endParaRPr lang="en-US" altLang="vi-VN"/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>
            <a:off x="969818" y="3685308"/>
            <a:ext cx="6709064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Tình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huống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2: </a:t>
            </a:r>
          </a:p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Mấy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bạn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nhỏ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dạo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với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cún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,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mải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chơi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điện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thoại</a:t>
            </a:r>
            <a:endParaRPr lang="en-US" altLang="vi-VN" sz="2000" dirty="0">
              <a:solidFill>
                <a:srgbClr val="3333FF"/>
              </a:solidFill>
              <a:latin typeface="iCiel Panton Black" panose="00000A00000000000000" pitchFamily="50" charset="0"/>
            </a:endParaRPr>
          </a:p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với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nhau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để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cún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chạy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vào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siêu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thị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.</a:t>
            </a:r>
            <a:endParaRPr lang="en-US" altLang="vi-VN" sz="2000" dirty="0">
              <a:solidFill>
                <a:srgbClr val="3333FF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21" name="Text Box 57"/>
          <p:cNvSpPr txBox="1">
            <a:spLocks noChangeArrowheads="1"/>
          </p:cNvSpPr>
          <p:nvPr/>
        </p:nvSpPr>
        <p:spPr bwMode="auto">
          <a:xfrm>
            <a:off x="8364682" y="3913908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/>
          </a:p>
          <a:p>
            <a:pPr eaLnBrk="1" hangingPunct="1">
              <a:spcBef>
                <a:spcPct val="50000"/>
              </a:spcBef>
            </a:pPr>
            <a:endParaRPr lang="en-US" altLang="vi-VN"/>
          </a:p>
        </p:txBody>
      </p:sp>
      <p:sp>
        <p:nvSpPr>
          <p:cNvPr id="22" name="Text Box 58"/>
          <p:cNvSpPr txBox="1">
            <a:spLocks noChangeArrowheads="1"/>
          </p:cNvSpPr>
          <p:nvPr/>
        </p:nvSpPr>
        <p:spPr bwMode="auto">
          <a:xfrm>
            <a:off x="9964882" y="3913908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/>
          </a:p>
          <a:p>
            <a:pPr eaLnBrk="1" hangingPunct="1">
              <a:spcBef>
                <a:spcPct val="50000"/>
              </a:spcBef>
            </a:pPr>
            <a:endParaRPr lang="en-US" altLang="vi-VN"/>
          </a:p>
        </p:txBody>
      </p:sp>
      <p:sp>
        <p:nvSpPr>
          <p:cNvPr id="23" name="AutoShape 59"/>
          <p:cNvSpPr>
            <a:spLocks noChangeArrowheads="1"/>
          </p:cNvSpPr>
          <p:nvPr/>
        </p:nvSpPr>
        <p:spPr bwMode="auto">
          <a:xfrm>
            <a:off x="969818" y="4904508"/>
            <a:ext cx="6709064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Tình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huống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3: </a:t>
            </a:r>
          </a:p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Nghe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đài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báo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sắp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có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rét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đậm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,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rét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hại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,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Hồng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cùng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</a:p>
          <a:p>
            <a:pPr algn="ctr" eaLnBrk="1" hangingPunct="1"/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bố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mẹ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sửa</a:t>
            </a:r>
            <a:r>
              <a:rPr lang="en-US" altLang="vi-VN" sz="2000" dirty="0">
                <a:solidFill>
                  <a:srgbClr val="3333FF"/>
                </a:solidFill>
                <a:latin typeface="iCiel Panton Black" panose="00000A00000000000000" pitchFamily="50" charset="0"/>
              </a:rPr>
              <a:t> sang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chuồng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cho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sz="2000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chuột</a:t>
            </a:r>
            <a:r>
              <a:rPr lang="en-US" altLang="vi-VN" sz="2000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.</a:t>
            </a:r>
            <a:endParaRPr lang="en-US" altLang="vi-VN" sz="2000" dirty="0">
              <a:solidFill>
                <a:srgbClr val="3333FF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24" name="Text Box 60"/>
          <p:cNvSpPr txBox="1">
            <a:spLocks noChangeArrowheads="1"/>
          </p:cNvSpPr>
          <p:nvPr/>
        </p:nvSpPr>
        <p:spPr bwMode="auto">
          <a:xfrm>
            <a:off x="8364682" y="5133108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/>
          </a:p>
          <a:p>
            <a:pPr eaLnBrk="1" hangingPunct="1">
              <a:spcBef>
                <a:spcPct val="50000"/>
              </a:spcBef>
            </a:pPr>
            <a:endParaRPr lang="en-US" altLang="vi-VN"/>
          </a:p>
        </p:txBody>
      </p:sp>
      <p:sp>
        <p:nvSpPr>
          <p:cNvPr id="25" name="Text Box 61"/>
          <p:cNvSpPr txBox="1">
            <a:spLocks noChangeArrowheads="1"/>
          </p:cNvSpPr>
          <p:nvPr/>
        </p:nvSpPr>
        <p:spPr bwMode="auto">
          <a:xfrm>
            <a:off x="9964882" y="5133108"/>
            <a:ext cx="914400" cy="8080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vi-VN"/>
          </a:p>
          <a:p>
            <a:pPr eaLnBrk="1" hangingPunct="1">
              <a:spcBef>
                <a:spcPct val="50000"/>
              </a:spcBef>
            </a:pPr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380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5" y="5223163"/>
            <a:ext cx="10906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258" y="5375563"/>
            <a:ext cx="9540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094509" y="2556163"/>
            <a:ext cx="5673436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Tình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huống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1: </a:t>
            </a:r>
          </a:p>
          <a:p>
            <a:pPr algn="ctr" eaLnBrk="1" hangingPunct="1"/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Tan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học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về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mấy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bạn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nhỏ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rủ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nhau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trèo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cây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hái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ổi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xanh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và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ăn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vừa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lấy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ổi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ném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nhau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.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1094509" y="3851563"/>
            <a:ext cx="5673436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Tình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huống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2: </a:t>
            </a:r>
          </a:p>
          <a:p>
            <a:pPr algn="ctr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Mấy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bạn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nhỏ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dạo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với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cún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,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mải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chơi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điện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thoại</a:t>
            </a:r>
            <a:endParaRPr lang="en-US" altLang="vi-VN" dirty="0">
              <a:solidFill>
                <a:srgbClr val="3333FF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với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nhau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để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cún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chạy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vào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siêu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thị</a:t>
            </a:r>
            <a:r>
              <a:rPr lang="en-US" altLang="vi-VN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.</a:t>
            </a:r>
            <a:endParaRPr lang="en-US" altLang="vi-VN" dirty="0">
              <a:solidFill>
                <a:srgbClr val="3333FF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8" name="AutoShape 28"/>
          <p:cNvSpPr>
            <a:spLocks noChangeArrowheads="1"/>
          </p:cNvSpPr>
          <p:nvPr/>
        </p:nvSpPr>
        <p:spPr bwMode="auto">
          <a:xfrm>
            <a:off x="1094509" y="5070763"/>
            <a:ext cx="5673436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Tình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huống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3: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Nghe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đài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báo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sắp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có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rét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đậm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,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rét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hại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,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Hồng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cùng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bố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mẹ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sửa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sang </a:t>
            </a:r>
            <a:r>
              <a:rPr lang="en-US" altLang="vi-VN" dirty="0" err="1">
                <a:solidFill>
                  <a:srgbClr val="3333FF"/>
                </a:solidFill>
                <a:latin typeface="iCiel Panton Black" panose="00000A00000000000000" pitchFamily="50" charset="0"/>
              </a:rPr>
              <a:t>chuồng</a:t>
            </a:r>
            <a:r>
              <a:rPr lang="en-US" altLang="vi-VN" dirty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cho</a:t>
            </a:r>
            <a:r>
              <a:rPr lang="en-US" altLang="vi-VN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 </a:t>
            </a:r>
            <a:r>
              <a:rPr lang="en-US" altLang="vi-VN" dirty="0" err="1" smtClean="0">
                <a:solidFill>
                  <a:srgbClr val="3333FF"/>
                </a:solidFill>
                <a:latin typeface="iCiel Panton Black" panose="00000A00000000000000" pitchFamily="50" charset="0"/>
              </a:rPr>
              <a:t>chuột</a:t>
            </a:r>
            <a:r>
              <a:rPr lang="en-US" altLang="vi-VN" dirty="0" smtClean="0">
                <a:solidFill>
                  <a:srgbClr val="3333FF"/>
                </a:solidFill>
                <a:latin typeface="iCiel Panton Black" panose="00000A00000000000000" pitchFamily="50" charset="0"/>
              </a:rPr>
              <a:t>.</a:t>
            </a:r>
            <a:endParaRPr lang="en-US" altLang="vi-VN" dirty="0">
              <a:solidFill>
                <a:srgbClr val="3333FF"/>
              </a:solidFill>
              <a:latin typeface="iCiel Panton Black" panose="00000A00000000000000" pitchFamily="50" charset="0"/>
            </a:endParaRPr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7072745" y="2479963"/>
            <a:ext cx="3983182" cy="1371600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Nên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về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ngay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,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không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trèo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cây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, </a:t>
            </a:r>
          </a:p>
          <a:p>
            <a:pPr algn="ctr" eaLnBrk="1" hangingPunct="1"/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hái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quả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có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thể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bị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ngã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cây</a:t>
            </a:r>
            <a:endParaRPr lang="en-US" altLang="vi-VN" dirty="0">
              <a:solidFill>
                <a:schemeClr val="bg1"/>
              </a:solidFill>
              <a:latin typeface="iCiel Cadena" panose="02000503000000020004" pitchFamily="2" charset="0"/>
            </a:endParaRPr>
          </a:p>
          <a:p>
            <a:pPr algn="ctr" eaLnBrk="1" hangingPunct="1"/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sẽ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nguy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hiểm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....</a:t>
            </a:r>
          </a:p>
        </p:txBody>
      </p:sp>
      <p:sp>
        <p:nvSpPr>
          <p:cNvPr id="10" name="AutoShape 32"/>
          <p:cNvSpPr>
            <a:spLocks noChangeArrowheads="1"/>
          </p:cNvSpPr>
          <p:nvPr/>
        </p:nvSpPr>
        <p:spPr bwMode="auto">
          <a:xfrm>
            <a:off x="7148945" y="3699163"/>
            <a:ext cx="4045528" cy="1371600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Nên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chú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ý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cún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,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tránh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chạy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mất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và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</a:p>
          <a:p>
            <a:pPr algn="ctr" eaLnBrk="1" hangingPunct="1"/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gây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ảnh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hưởng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người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 smtClean="0">
                <a:solidFill>
                  <a:schemeClr val="bg1"/>
                </a:solidFill>
                <a:latin typeface="iCiel Cadena" panose="02000503000000020004" pitchFamily="2" charset="0"/>
              </a:rPr>
              <a:t>khác</a:t>
            </a:r>
            <a:r>
              <a:rPr lang="en-US" altLang="vi-VN" dirty="0" smtClean="0">
                <a:solidFill>
                  <a:schemeClr val="bg1"/>
                </a:solidFill>
                <a:latin typeface="iCiel Cadena" panose="02000503000000020004" pitchFamily="2" charset="0"/>
              </a:rPr>
              <a:t>.</a:t>
            </a:r>
            <a:endParaRPr lang="en-US" altLang="vi-VN" dirty="0">
              <a:solidFill>
                <a:schemeClr val="bg1"/>
              </a:solidFill>
              <a:latin typeface="iCiel Cadena" panose="02000503000000020004" pitchFamily="2" charset="0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225145" y="5070763"/>
            <a:ext cx="4045528" cy="1371600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50000"/>
            </a:schemeClr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Đó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là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việc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làm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cần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thiết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</a:p>
          <a:p>
            <a:pPr algn="ctr" eaLnBrk="1" hangingPunct="1"/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để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giúp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cho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vật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nuôi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tránh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dirty="0" err="1">
                <a:solidFill>
                  <a:schemeClr val="bg1"/>
                </a:solidFill>
                <a:latin typeface="iCiel Cadena" panose="02000503000000020004" pitchFamily="2" charset="0"/>
              </a:rPr>
              <a:t>rét</a:t>
            </a:r>
            <a:r>
              <a:rPr lang="en-US" altLang="vi-VN" dirty="0">
                <a:solidFill>
                  <a:schemeClr val="bg1"/>
                </a:solidFill>
                <a:latin typeface="iCiel Cadena" panose="02000503000000020004" pitchFamily="2" charset="0"/>
              </a:rPr>
              <a:t>.</a:t>
            </a:r>
          </a:p>
        </p:txBody>
      </p:sp>
      <p:sp>
        <p:nvSpPr>
          <p:cNvPr id="12" name="AutoShape 34"/>
          <p:cNvSpPr>
            <a:spLocks noChangeArrowheads="1"/>
          </p:cNvSpPr>
          <p:nvPr/>
        </p:nvSpPr>
        <p:spPr bwMode="auto">
          <a:xfrm>
            <a:off x="6691745" y="3241963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3" name="AutoShape 35"/>
          <p:cNvSpPr>
            <a:spLocks noChangeArrowheads="1"/>
          </p:cNvSpPr>
          <p:nvPr/>
        </p:nvSpPr>
        <p:spPr bwMode="auto">
          <a:xfrm>
            <a:off x="6691745" y="4384963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6"/>
          <p:cNvSpPr>
            <a:spLocks noChangeArrowheads="1"/>
          </p:cNvSpPr>
          <p:nvPr/>
        </p:nvSpPr>
        <p:spPr bwMode="auto">
          <a:xfrm>
            <a:off x="6691745" y="5680363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4118263" y="316851"/>
            <a:ext cx="434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Hoạt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động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2800" dirty="0" smtClean="0">
                <a:solidFill>
                  <a:srgbClr val="0000FF"/>
                </a:solidFill>
                <a:latin typeface="iCiel Brush Up" panose="02000000000000000000" pitchFamily="2" charset="0"/>
              </a:rPr>
              <a:t>1: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Bày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tỏ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 ý </a:t>
            </a:r>
            <a:r>
              <a:rPr lang="en-US" altLang="vi-VN" sz="2800" dirty="0" err="1">
                <a:solidFill>
                  <a:srgbClr val="0000FF"/>
                </a:solidFill>
                <a:latin typeface="iCiel Brush Up" panose="02000000000000000000" pitchFamily="2" charset="0"/>
              </a:rPr>
              <a:t>kiến</a:t>
            </a:r>
            <a:r>
              <a:rPr lang="en-US" altLang="vi-VN" sz="2800" dirty="0">
                <a:solidFill>
                  <a:srgbClr val="0000FF"/>
                </a:solidFill>
                <a:latin typeface="iCiel Brush Up" panose="02000000000000000000" pitchFamily="2" charset="0"/>
              </a:rPr>
              <a:t>.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1672" y="1375569"/>
            <a:ext cx="116101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Em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có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tán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thành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các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việc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làm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của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các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bạn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nhỏ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trong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mỗi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tình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huống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dưới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đấy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không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? </a:t>
            </a:r>
            <a:endParaRPr lang="en-US" altLang="vi-VN" sz="2400" dirty="0" smtClean="0">
              <a:solidFill>
                <a:srgbClr val="FF0000"/>
              </a:solidFill>
              <a:latin typeface="iCiel Cadena" panose="02000503000000020004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400" dirty="0" err="1" smtClean="0">
                <a:solidFill>
                  <a:srgbClr val="FF0000"/>
                </a:solidFill>
                <a:latin typeface="iCiel Cadena" panose="02000503000000020004" pitchFamily="2" charset="0"/>
              </a:rPr>
              <a:t>Vì</a:t>
            </a:r>
            <a:r>
              <a:rPr lang="en-US" altLang="vi-VN" sz="2400" dirty="0" smtClean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sao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? (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Đánh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dấu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+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vào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ô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tương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400" dirty="0" err="1">
                <a:solidFill>
                  <a:srgbClr val="FF0000"/>
                </a:solidFill>
                <a:latin typeface="iCiel Cadena" panose="02000503000000020004" pitchFamily="2" charset="0"/>
              </a:rPr>
              <a:t>ứng</a:t>
            </a:r>
            <a:r>
              <a:rPr lang="en-US" altLang="vi-VN" sz="2400" dirty="0">
                <a:solidFill>
                  <a:srgbClr val="FF0000"/>
                </a:solidFill>
                <a:latin typeface="iCiel Cadena" panose="02000503000000020004" pitchFamily="2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74945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5846" y="-51955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79763" y="316241"/>
            <a:ext cx="10425545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latin typeface="iCiel Brush Up" panose="02000000000000000000" pitchFamily="2" charset="0"/>
              </a:rPr>
              <a:t>Hoạt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động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smtClean="0">
                <a:latin typeface="iCiel Brush Up" panose="02000000000000000000" pitchFamily="2" charset="0"/>
              </a:rPr>
              <a:t>2: </a:t>
            </a:r>
            <a:endParaRPr lang="en-US" altLang="vi-VN" sz="2800" dirty="0">
              <a:latin typeface="iCiel Brush Up" panose="02000000000000000000" pitchFamily="2" charset="0"/>
            </a:endParaRPr>
          </a:p>
          <a:p>
            <a:pPr eaLnBrk="1" hangingPunct="1"/>
            <a:r>
              <a:rPr lang="en-US" altLang="vi-VN" sz="2800" dirty="0" err="1">
                <a:latin typeface="iCiel Brush Up" panose="02000000000000000000" pitchFamily="2" charset="0"/>
              </a:rPr>
              <a:t>Các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việc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nên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và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không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nên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làm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khi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chăm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sóc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cây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trồng</a:t>
            </a:r>
            <a:r>
              <a:rPr lang="en-US" altLang="vi-VN" sz="2800" dirty="0">
                <a:latin typeface="iCiel Brush Up" panose="02000000000000000000" pitchFamily="2" charset="0"/>
              </a:rPr>
              <a:t>, </a:t>
            </a:r>
            <a:r>
              <a:rPr lang="en-US" altLang="vi-VN" sz="2800" dirty="0" err="1">
                <a:latin typeface="iCiel Brush Up" panose="02000000000000000000" pitchFamily="2" charset="0"/>
              </a:rPr>
              <a:t>vật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nuôi</a:t>
            </a:r>
            <a:endParaRPr lang="en-US" altLang="vi-VN" sz="2800" dirty="0">
              <a:latin typeface="iCiel Brush Up" panose="02000000000000000000" pitchFamily="2" charset="0"/>
            </a:endParaRPr>
          </a:p>
        </p:txBody>
      </p:sp>
      <p:graphicFrame>
        <p:nvGraphicFramePr>
          <p:cNvPr id="6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249173"/>
              </p:ext>
            </p:extLst>
          </p:nvPr>
        </p:nvGraphicFramePr>
        <p:xfrm>
          <a:off x="6137564" y="2105891"/>
          <a:ext cx="5216235" cy="4206442"/>
        </p:xfrm>
        <a:graphic>
          <a:graphicData uri="http://schemas.openxmlformats.org/drawingml/2006/table">
            <a:tbl>
              <a:tblPr/>
              <a:tblGrid>
                <a:gridCol w="2698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cần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thiết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chăm</a:t>
                      </a:r>
                      <a:r>
                        <a:rPr kumimoji="0" lang="en-US" altLang="vi-V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sóc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bảo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vệ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vật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nuôi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 không nên làm đối với vật nuôi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56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FF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81689"/>
              </p:ext>
            </p:extLst>
          </p:nvPr>
        </p:nvGraphicFramePr>
        <p:xfrm>
          <a:off x="879762" y="2105891"/>
          <a:ext cx="5257802" cy="4171518"/>
        </p:xfrm>
        <a:graphic>
          <a:graphicData uri="http://schemas.openxmlformats.org/drawingml/2006/table">
            <a:tbl>
              <a:tblPr/>
              <a:tblGrid>
                <a:gridCol w="271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2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92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Việc làm cần thiết để chăm sóc, bảo vệ cây trồng</a:t>
                      </a: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nên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đối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</a:rPr>
                        <a:t>trồng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3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28" marB="45728" horzOverflow="overflow">
                    <a:lnL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 Box 39"/>
          <p:cNvSpPr txBox="1">
            <a:spLocks noChangeArrowheads="1"/>
          </p:cNvSpPr>
          <p:nvPr/>
        </p:nvSpPr>
        <p:spPr bwMode="auto">
          <a:xfrm>
            <a:off x="879762" y="1398901"/>
            <a:ext cx="101900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dirty="0" err="1">
                <a:latin typeface="iCiel Cadena" panose="02000503000000020004" pitchFamily="2" charset="0"/>
              </a:rPr>
              <a:t>Em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hãy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viết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những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việc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làm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phù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hợp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với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yêu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cầu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trong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các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cột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dưới</a:t>
            </a:r>
            <a:r>
              <a:rPr lang="en-US" altLang="vi-VN" sz="2000" dirty="0">
                <a:latin typeface="iCiel Cadena" panose="02000503000000020004" pitchFamily="2" charset="0"/>
              </a:rPr>
              <a:t> </a:t>
            </a:r>
            <a:r>
              <a:rPr lang="en-US" altLang="vi-VN" sz="2000" dirty="0" err="1">
                <a:latin typeface="iCiel Cadena" panose="02000503000000020004" pitchFamily="2" charset="0"/>
              </a:rPr>
              <a:t>đây</a:t>
            </a:r>
            <a:endParaRPr lang="en-US" altLang="vi-VN" sz="2000" dirty="0"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15846" y="-51955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879763" y="316241"/>
            <a:ext cx="10771912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latin typeface="iCiel Brush Up" panose="02000000000000000000" pitchFamily="2" charset="0"/>
              </a:rPr>
              <a:t>Hoạt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động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smtClean="0">
                <a:latin typeface="iCiel Brush Up" panose="02000000000000000000" pitchFamily="2" charset="0"/>
              </a:rPr>
              <a:t>2: </a:t>
            </a:r>
            <a:endParaRPr lang="en-US" altLang="vi-VN" sz="2800" dirty="0">
              <a:latin typeface="iCiel Brush Up" panose="02000000000000000000" pitchFamily="2" charset="0"/>
            </a:endParaRPr>
          </a:p>
          <a:p>
            <a:pPr eaLnBrk="1" hangingPunct="1"/>
            <a:r>
              <a:rPr lang="en-US" altLang="vi-VN" sz="2800" dirty="0" err="1">
                <a:latin typeface="iCiel Brush Up" panose="02000000000000000000" pitchFamily="2" charset="0"/>
              </a:rPr>
              <a:t>Các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việc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nên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và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không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nên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làm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khi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chăm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sóc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cây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trồng</a:t>
            </a:r>
            <a:r>
              <a:rPr lang="en-US" altLang="vi-VN" sz="2800" dirty="0">
                <a:latin typeface="iCiel Brush Up" panose="02000000000000000000" pitchFamily="2" charset="0"/>
              </a:rPr>
              <a:t>, </a:t>
            </a:r>
            <a:r>
              <a:rPr lang="en-US" altLang="vi-VN" sz="2800" dirty="0" err="1">
                <a:latin typeface="iCiel Brush Up" panose="02000000000000000000" pitchFamily="2" charset="0"/>
              </a:rPr>
              <a:t>vật</a:t>
            </a:r>
            <a:r>
              <a:rPr lang="en-US" altLang="vi-VN" sz="2800" dirty="0">
                <a:latin typeface="iCiel Brush Up" panose="02000000000000000000" pitchFamily="2" charset="0"/>
              </a:rPr>
              <a:t> </a:t>
            </a:r>
            <a:r>
              <a:rPr lang="en-US" altLang="vi-VN" sz="2800" dirty="0" err="1">
                <a:latin typeface="iCiel Brush Up" panose="02000000000000000000" pitchFamily="2" charset="0"/>
              </a:rPr>
              <a:t>nuôi</a:t>
            </a:r>
            <a:endParaRPr lang="en-US" altLang="vi-VN" sz="2800" dirty="0">
              <a:latin typeface="iCiel Brush Up" panose="02000000000000000000" pitchFamily="2" charset="0"/>
            </a:endParaRPr>
          </a:p>
        </p:txBody>
      </p:sp>
      <p:graphicFrame>
        <p:nvGraphicFramePr>
          <p:cNvPr id="9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49740"/>
              </p:ext>
            </p:extLst>
          </p:nvPr>
        </p:nvGraphicFramePr>
        <p:xfrm>
          <a:off x="879763" y="2054986"/>
          <a:ext cx="10771912" cy="4389104"/>
        </p:xfrm>
        <a:graphic>
          <a:graphicData uri="http://schemas.openxmlformats.org/drawingml/2006/table">
            <a:tbl>
              <a:tblPr/>
              <a:tblGrid>
                <a:gridCol w="2692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2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92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1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 làm cần thiết để chăm sóc, bảo vệ vật nuôi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75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xới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Tỉa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Nhổ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Bẻ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đọt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Nhổ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Leo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sạch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Đem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đùa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giỡn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rông</a:t>
                      </a:r>
                      <a:r>
                        <a:rPr kumimoji="0" lang="en-US" altLang="vi-V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vi-V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8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4715742" y="1009938"/>
            <a:ext cx="2405494" cy="707886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solidFill>
                  <a:srgbClr val="0000FF"/>
                </a:solidFill>
                <a:latin typeface="iCiel Pequena" pitchFamily="50" charset="0"/>
              </a:rPr>
              <a:t>KẾT LUẬN</a:t>
            </a:r>
            <a:endParaRPr lang="en-US" altLang="en-US" sz="4000" b="1" dirty="0">
              <a:solidFill>
                <a:srgbClr val="0000FF"/>
              </a:solidFill>
              <a:latin typeface="iCiel Pequena" pitchFamily="50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48818" y="2699905"/>
            <a:ext cx="10915427" cy="2308324"/>
          </a:xfrm>
          <a:prstGeom prst="rect">
            <a:avLst/>
          </a:prstGeom>
          <a:noFill/>
          <a:ln w="57150">
            <a:solidFill>
              <a:srgbClr val="0099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Cây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trồng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vật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nuôi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rất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cần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thiết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cho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cuộc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 smtClean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sống</a:t>
            </a:r>
            <a:r>
              <a:rPr lang="en-US" altLang="vi-VN" sz="4800" dirty="0" smtClean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của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con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người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.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Vì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vậy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,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em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cần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biết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 smtClean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bảo</a:t>
            </a:r>
            <a:r>
              <a:rPr lang="en-US" altLang="vi-VN" sz="4800" dirty="0" smtClean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vệ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,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chăm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sóc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cây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trồng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vật</a:t>
            </a:r>
            <a:r>
              <a:rPr lang="en-US" altLang="vi-VN" sz="4800" dirty="0">
                <a:solidFill>
                  <a:srgbClr val="7BC72D"/>
                </a:solidFill>
                <a:latin typeface="Bahnschrift Light SemiCondensed" panose="020B0502040204020203" pitchFamily="34" charset="0"/>
              </a:rPr>
              <a:t> </a:t>
            </a:r>
            <a:r>
              <a:rPr lang="en-US" altLang="vi-VN" sz="4800" dirty="0" err="1">
                <a:solidFill>
                  <a:srgbClr val="7BC72D"/>
                </a:solidFill>
                <a:latin typeface="Bahnschrift Light SemiCondensed" panose="020B0502040204020203" pitchFamily="34" charset="0"/>
              </a:rPr>
              <a:t>nuôi</a:t>
            </a:r>
            <a:endParaRPr lang="en-US" altLang="vi-VN" sz="4800" dirty="0">
              <a:solidFill>
                <a:srgbClr val="7BC72D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3" y="5493327"/>
            <a:ext cx="1066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b3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763" y="5417127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205345" y="31752"/>
            <a:ext cx="97397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Một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số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ảnh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về</a:t>
            </a:r>
            <a:r>
              <a:rPr lang="en-US" altLang="vi-VN" sz="2800" dirty="0">
                <a:latin typeface="iCiel Cadena" panose="02000503000000020004" pitchFamily="2" charset="0"/>
              </a:rPr>
              <a:t> 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chăm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sóc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bảo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vệ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iCiel Cadena" panose="02000503000000020004" pitchFamily="2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iCiel Cadena" panose="02000503000000020004" pitchFamily="2" charset="0"/>
              </a:rPr>
              <a:t>trồng</a:t>
            </a:r>
            <a:endParaRPr lang="en-US" altLang="vi-VN" sz="2800" dirty="0">
              <a:solidFill>
                <a:srgbClr val="0000FF"/>
              </a:solidFill>
              <a:latin typeface="iCiel Cadena" panose="02000503000000020004" pitchFamily="2" charset="0"/>
            </a:endParaRPr>
          </a:p>
        </p:txBody>
      </p:sp>
      <p:pic>
        <p:nvPicPr>
          <p:cNvPr id="8" name="Picture 12" descr="Kết quả hình ảnh cho chăm sóc cây trồng sân tròng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3" y="1378527"/>
            <a:ext cx="2819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Kết quả hình ảnh cho chăm sóc cây trồng sân tròn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63" y="1454727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563" y="1454727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 descr="Kết quả hình ảnh cho những tấm gươngnhững người tròng ru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63" y="4045527"/>
            <a:ext cx="37338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Kết quả hình ảnh cho bảo vệ cây sưa cổ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3" y="4045527"/>
            <a:ext cx="441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5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634836" y="78441"/>
            <a:ext cx="868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ảnh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đẹp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endParaRPr lang="en-US" altLang="vi-VN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13" descr="Kết quả hình ảnh cho con người với cây tr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8" y="823480"/>
            <a:ext cx="4357255" cy="272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Kết quả hình ảnh cho con người với cây tr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72" y="1017877"/>
            <a:ext cx="3851564" cy="245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cxa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55" y="3772690"/>
            <a:ext cx="4578927" cy="305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Kết quả hình ảnh cho con người với cây tr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90" y="3655022"/>
            <a:ext cx="4391891" cy="298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42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E70655-264A-4618-B9BE-A39B218B481F}"/>
</file>

<file path=customXml/itemProps2.xml><?xml version="1.0" encoding="utf-8"?>
<ds:datastoreItem xmlns:ds="http://schemas.openxmlformats.org/officeDocument/2006/customXml" ds:itemID="{F1D9F704-123D-4F8E-9ABC-032B982F9A94}"/>
</file>

<file path=customXml/itemProps3.xml><?xml version="1.0" encoding="utf-8"?>
<ds:datastoreItem xmlns:ds="http://schemas.openxmlformats.org/officeDocument/2006/customXml" ds:itemID="{0DBF5703-6C23-4533-ABC8-B6ACEDFD7321}"/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439</TotalTime>
  <Words>971</Words>
  <Application>Microsoft Office PowerPoint</Application>
  <PresentationFormat>Widescreen</PresentationFormat>
  <Paragraphs>98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Arial</vt:lpstr>
      <vt:lpstr>Bahnschrift Light SemiCondensed</vt:lpstr>
      <vt:lpstr>等线</vt:lpstr>
      <vt:lpstr>iCiel Baliho Script</vt:lpstr>
      <vt:lpstr>iCiel Brush Up</vt:lpstr>
      <vt:lpstr>iCiel Cadena</vt:lpstr>
      <vt:lpstr>iCiel Panton Black</vt:lpstr>
      <vt:lpstr>iCiel Pequena</vt:lpstr>
      <vt:lpstr>Times New Roman</vt:lpstr>
      <vt:lpstr>汉仪夏日体W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Trần Thị Thảo Linh</cp:lastModifiedBy>
  <cp:revision>80</cp:revision>
  <dcterms:created xsi:type="dcterms:W3CDTF">2017-09-10T07:00:02Z</dcterms:created>
  <dcterms:modified xsi:type="dcterms:W3CDTF">2022-04-04T07:47:19Z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