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6" r:id="rId20"/>
    <p:sldId id="290" r:id="rId21"/>
    <p:sldId id="269" r:id="rId22"/>
    <p:sldId id="26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EC3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3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6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19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09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9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290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80075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56715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201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5918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64976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63025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75219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96111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42485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85942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2095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62517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859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27270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06489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2076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2271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93190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6654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35250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56260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5770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9928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01801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275376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7962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1515817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763146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4476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71981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29136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417601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60699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4903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20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6" r:id="rId4"/>
    <p:sldLayoutId id="214748366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83" r:id="rId11"/>
    <p:sldLayoutId id="2147483682" r:id="rId12"/>
    <p:sldLayoutId id="2147483681" r:id="rId13"/>
    <p:sldLayoutId id="2147483680" r:id="rId14"/>
    <p:sldLayoutId id="2147483679" r:id="rId15"/>
    <p:sldLayoutId id="2147483678" r:id="rId16"/>
    <p:sldLayoutId id="2147483677" r:id="rId17"/>
    <p:sldLayoutId id="2147483676" r:id="rId18"/>
    <p:sldLayoutId id="2147483675" r:id="rId19"/>
    <p:sldLayoutId id="2147483674" r:id="rId20"/>
    <p:sldLayoutId id="2147483673" r:id="rId21"/>
    <p:sldLayoutId id="2147483672" r:id="rId22"/>
    <p:sldLayoutId id="2147483671" r:id="rId23"/>
    <p:sldLayoutId id="2147483670" r:id="rId24"/>
    <p:sldLayoutId id="2147483669" r:id="rId25"/>
    <p:sldLayoutId id="2147483668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6" r:id="rId32"/>
    <p:sldLayoutId id="2147483657" r:id="rId33"/>
    <p:sldLayoutId id="2147483658" r:id="rId34"/>
    <p:sldLayoutId id="2147483659" r:id="rId35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jp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2B269C-924F-4D4F-871B-DB1E6C1FC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hape 18">
            <a:extLst>
              <a:ext uri="{FF2B5EF4-FFF2-40B4-BE49-F238E27FC236}">
                <a16:creationId xmlns:a16="http://schemas.microsoft.com/office/drawing/2014/main" id="{D414A130-F093-451B-A3A5-2A9CC1132386}"/>
              </a:ext>
            </a:extLst>
          </p:cNvPr>
          <p:cNvSpPr/>
          <p:nvPr/>
        </p:nvSpPr>
        <p:spPr>
          <a:xfrm>
            <a:off x="3236498" y="3572188"/>
            <a:ext cx="5916574" cy="4643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7AD8046-ED78-456C-B52B-6D519AE12201}"/>
              </a:ext>
            </a:extLst>
          </p:cNvPr>
          <p:cNvSpPr txBox="1">
            <a:spLocks/>
          </p:cNvSpPr>
          <p:nvPr/>
        </p:nvSpPr>
        <p:spPr>
          <a:xfrm>
            <a:off x="3572884" y="3659254"/>
            <a:ext cx="5243802" cy="322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  <a:cs typeface="Open Sans" panose="020B0606030504020204" pitchFamily="34" charset="0"/>
              </a:rPr>
              <a:t>TIẾT 2</a:t>
            </a:r>
            <a:endParaRPr lang="id-ID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" name="18">
            <a:extLst>
              <a:ext uri="{FF2B5EF4-FFF2-40B4-BE49-F238E27FC236}">
                <a16:creationId xmlns:a16="http://schemas.microsoft.com/office/drawing/2014/main" id="{E44EE53F-4703-4DE5-82CD-73E71F0A457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101640" y="2628617"/>
            <a:ext cx="815926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spc="600" dirty="0" smtClean="0">
                <a:solidFill>
                  <a:schemeClr val="bg1"/>
                </a:solidFill>
                <a:latin typeface="LNTH-Telegraphem" panose="02000506000000020004" pitchFamily="2" charset="0"/>
                <a:ea typeface="微软雅黑" panose="020B0503020204020204" pitchFamily="34" charset="-122"/>
                <a:cs typeface="宋体" pitchFamily="2" charset="-122"/>
              </a:rPr>
              <a:t>ĐOÀN KẾT THIẾU NHI QUỐC TẾ</a:t>
            </a:r>
            <a:endParaRPr lang="en-US" altLang="zh-CN" sz="2800" b="1" spc="600" dirty="0">
              <a:solidFill>
                <a:schemeClr val="bg1"/>
              </a:solidFill>
              <a:latin typeface="LNTH-Telegraphem" panose="02000506000000020004" pitchFamily="2" charset="0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A640FA-02FF-4E52-A909-CA19447D2B9C}"/>
              </a:ext>
            </a:extLst>
          </p:cNvPr>
          <p:cNvSpPr txBox="1"/>
          <p:nvPr/>
        </p:nvSpPr>
        <p:spPr>
          <a:xfrm>
            <a:off x="2797632" y="2049109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chemeClr val="bg1"/>
                </a:solidFill>
                <a:latin typeface="LNTH-Tight Writer" panose="00000500000000000000" pitchFamily="2" charset="0"/>
                <a:ea typeface="微软雅黑" panose="020B0503020204020204" pitchFamily="34" charset="-122"/>
              </a:rPr>
              <a:t>ĐẠO ĐỨC</a:t>
            </a:r>
            <a:endParaRPr lang="zh-CN" altLang="en-US" sz="7200" b="1" dirty="0">
              <a:solidFill>
                <a:schemeClr val="bg1"/>
              </a:solidFill>
              <a:latin typeface="LNTH-Tight Writer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8" name="PA_MakeIt Last.mp3">
            <a:hlinkClick r:id="" action="ppaction://media"/>
            <a:extLst>
              <a:ext uri="{FF2B5EF4-FFF2-40B4-BE49-F238E27FC236}">
                <a16:creationId xmlns:a16="http://schemas.microsoft.com/office/drawing/2014/main" id="{EDB909EA-97F7-477A-A27D-310538A38F31}"/>
              </a:ext>
            </a:extLst>
          </p:cNvPr>
          <p:cNvPicPr>
            <a:picLocks noChangeAspect="1"/>
          </p:cNvPicPr>
          <p:nvPr>
            <a:audioFile r:link="rId3"/>
            <p:custDataLst>
              <p:tags r:id="rId4"/>
            </p:custDataLst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65599" y="-1676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992313" y="3762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Hoa tuy- lip – Hà Lan</a:t>
            </a:r>
            <a:endParaRPr lang="vi-VN" altLang="en-US" smtClean="0"/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6088"/>
            <a:ext cx="9036050" cy="5141912"/>
          </a:xfrm>
        </p:spPr>
      </p:pic>
    </p:spTree>
    <p:extLst>
      <p:ext uri="{BB962C8B-B14F-4D97-AF65-F5344CB8AC3E}">
        <p14:creationId xmlns:p14="http://schemas.microsoft.com/office/powerpoint/2010/main" val="1612860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Hoa chăm-pa</a:t>
            </a:r>
            <a:r>
              <a:rPr lang="vi-VN" altLang="en-US" smtClean="0">
                <a:latin typeface="Calibri" panose="020F0502020204030204" pitchFamily="34" charset="0"/>
              </a:rPr>
              <a:t> - Lào</a:t>
            </a:r>
            <a:endParaRPr lang="vi-VN" altLang="en-US" smtClean="0"/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68414"/>
            <a:ext cx="9036050" cy="5589587"/>
          </a:xfrm>
        </p:spPr>
      </p:pic>
    </p:spTree>
    <p:extLst>
      <p:ext uri="{BB962C8B-B14F-4D97-AF65-F5344CB8AC3E}">
        <p14:creationId xmlns:p14="http://schemas.microsoft.com/office/powerpoint/2010/main" val="299843217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Hoa phong lan tím</a:t>
            </a:r>
            <a:r>
              <a:rPr lang="vi-VN" altLang="en-US" smtClean="0">
                <a:latin typeface="Calibri" panose="020F0502020204030204" pitchFamily="34" charset="0"/>
              </a:rPr>
              <a:t> (Thái Lan)</a:t>
            </a:r>
            <a:endParaRPr lang="vi-VN" altLang="en-US" smtClean="0"/>
          </a:p>
        </p:txBody>
      </p:sp>
      <p:pic>
        <p:nvPicPr>
          <p:cNvPr id="14339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23509464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229" y="117477"/>
            <a:ext cx="9522822" cy="103028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Nối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mỗi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danh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lam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thắng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cảnh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/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công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trình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kiến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trúc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nổi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tiếng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cột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A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với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đất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nước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tương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ứng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latin typeface="iCiel Sanelma" pitchFamily="2" charset="0"/>
                <a:cs typeface="Times New Roman" pitchFamily="18" charset="0"/>
              </a:rPr>
              <a:t>cột</a:t>
            </a:r>
            <a:r>
              <a:rPr lang="en-US" altLang="en-US" sz="3600" dirty="0">
                <a:latin typeface="iCiel Sanelma" pitchFamily="2" charset="0"/>
                <a:cs typeface="Times New Roman" pitchFamily="18" charset="0"/>
              </a:rPr>
              <a:t> B</a:t>
            </a:r>
            <a:endParaRPr lang="vi-VN" altLang="en-US" sz="3600" dirty="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4089" y="1468438"/>
            <a:ext cx="3024187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Tháp Ep-phen</a:t>
            </a:r>
            <a:endParaRPr lang="vi-VN" altLang="en-US" sz="36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8525" y="6065838"/>
            <a:ext cx="3024188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Trung Quốc</a:t>
            </a:r>
            <a:endParaRPr lang="vi-VN" altLang="en-US" sz="44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5500" y="4797426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latin typeface="iCiel Sanelma" pitchFamily="2" charset="0"/>
                <a:cs typeface="Times New Roman" pitchFamily="18" charset="0"/>
              </a:rPr>
              <a:t>Nhật Bản</a:t>
            </a:r>
            <a:endParaRPr lang="vi-VN" sz="44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5500" y="3644901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Pháp</a:t>
            </a:r>
            <a:endParaRPr lang="vi-VN" altLang="en-US" sz="40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75500" y="2492376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Nga</a:t>
            </a:r>
            <a:endParaRPr lang="vi-VN" altLang="en-US" sz="40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5500" y="1482726"/>
            <a:ext cx="3024188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latin typeface="iCiel Sanelma" pitchFamily="2" charset="0"/>
                <a:cs typeface="Times New Roman" pitchFamily="18" charset="0"/>
              </a:rPr>
              <a:t>Việt Nam</a:t>
            </a:r>
            <a:endParaRPr lang="vi-VN" sz="44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8214" y="2517776"/>
            <a:ext cx="3024187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Núi Phú Sĩ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4089" y="3644901"/>
            <a:ext cx="3024187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Vịnh Hạ Long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9650" y="4868863"/>
            <a:ext cx="3024188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Vạn lí trường thành</a:t>
            </a:r>
            <a:endParaRPr lang="vi-VN" altLang="en-US" sz="36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8214" y="6065838"/>
            <a:ext cx="3024187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>
                <a:solidFill>
                  <a:srgbClr val="FFFFFF"/>
                </a:solidFill>
                <a:latin typeface="iCiel Sanelma" pitchFamily="2" charset="0"/>
                <a:cs typeface="Times New Roman" pitchFamily="18" charset="0"/>
              </a:rPr>
              <a:t>Cung điện Mùa đông</a:t>
            </a:r>
            <a:endParaRPr lang="vi-VN" altLang="en-US" sz="3600">
              <a:solidFill>
                <a:srgbClr val="FFFFFF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3432175" y="981076"/>
            <a:ext cx="43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A</a:t>
            </a:r>
            <a:endParaRPr lang="vi-VN" altLang="en-US">
              <a:solidFill>
                <a:srgbClr val="FF0000"/>
              </a:solidFill>
              <a:latin typeface="iCiel Sanelma" pitchFamily="2" charset="0"/>
              <a:cs typeface="Arial" panose="020B0604020202020204" pitchFamily="34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8401050" y="981076"/>
            <a:ext cx="647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B</a:t>
            </a:r>
            <a:endParaRPr lang="vi-VN" altLang="en-US">
              <a:solidFill>
                <a:srgbClr val="FF0000"/>
              </a:solidFill>
              <a:latin typeface="iCiel Sanelma" pitchFamily="2" charset="0"/>
              <a:cs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5303839" y="1916113"/>
            <a:ext cx="1944687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83985" name="Line 19"/>
          <p:cNvSpPr>
            <a:spLocks noChangeShapeType="1"/>
          </p:cNvSpPr>
          <p:nvPr/>
        </p:nvSpPr>
        <p:spPr bwMode="auto">
          <a:xfrm>
            <a:off x="5159375" y="299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5303839" y="3141663"/>
            <a:ext cx="2016125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 flipV="1">
            <a:off x="5159375" y="1916113"/>
            <a:ext cx="2160588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5159376" y="5229225"/>
            <a:ext cx="22320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 flipV="1">
            <a:off x="5087938" y="2997200"/>
            <a:ext cx="2303462" cy="3455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  <p:sp>
        <p:nvSpPr>
          <p:cNvPr id="83990" name="Line 29"/>
          <p:cNvSpPr>
            <a:spLocks noChangeShapeType="1"/>
          </p:cNvSpPr>
          <p:nvPr/>
        </p:nvSpPr>
        <p:spPr bwMode="auto">
          <a:xfrm>
            <a:off x="6024563" y="19161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iCiel Sanel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414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Tháp Ep – phen (Pháp)</a:t>
            </a:r>
            <a:endParaRPr lang="vi-VN" altLang="en-US" smtClean="0"/>
          </a:p>
        </p:txBody>
      </p:sp>
      <p:pic>
        <p:nvPicPr>
          <p:cNvPr id="15363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68414"/>
            <a:ext cx="9144000" cy="5589587"/>
          </a:xfrm>
        </p:spPr>
      </p:pic>
    </p:spTree>
    <p:extLst>
      <p:ext uri="{BB962C8B-B14F-4D97-AF65-F5344CB8AC3E}">
        <p14:creationId xmlns:p14="http://schemas.microsoft.com/office/powerpoint/2010/main" val="88982720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Núi Phú Sĩ</a:t>
            </a:r>
            <a:r>
              <a:rPr lang="vi-VN" altLang="en-US" smtClean="0"/>
              <a:t> (Nhật Bản)</a:t>
            </a:r>
          </a:p>
        </p:txBody>
      </p:sp>
      <p:pic>
        <p:nvPicPr>
          <p:cNvPr id="16387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12876"/>
            <a:ext cx="9144000" cy="5445125"/>
          </a:xfrm>
        </p:spPr>
      </p:pic>
    </p:spTree>
    <p:extLst>
      <p:ext uri="{BB962C8B-B14F-4D97-AF65-F5344CB8AC3E}">
        <p14:creationId xmlns:p14="http://schemas.microsoft.com/office/powerpoint/2010/main" val="40024731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1981200" y="2889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Vịnh Hạ Long</a:t>
            </a:r>
            <a:r>
              <a:rPr lang="vi-VN" altLang="en-US" smtClean="0"/>
              <a:t> (Việt Nam)</a:t>
            </a:r>
          </a:p>
        </p:txBody>
      </p:sp>
      <p:pic>
        <p:nvPicPr>
          <p:cNvPr id="17411" name="Content Placeholder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68414"/>
            <a:ext cx="9144000" cy="5589587"/>
          </a:xfrm>
        </p:spPr>
      </p:pic>
    </p:spTree>
    <p:extLst>
      <p:ext uri="{BB962C8B-B14F-4D97-AF65-F5344CB8AC3E}">
        <p14:creationId xmlns:p14="http://schemas.microsoft.com/office/powerpoint/2010/main" val="271726212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Vạn lí trường thành</a:t>
            </a:r>
            <a:r>
              <a:rPr lang="vi-VN" altLang="en-US" smtClean="0"/>
              <a:t>(Trung Quốc)</a:t>
            </a: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2388875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Cung điện mùa đông</a:t>
            </a:r>
            <a:r>
              <a:rPr lang="vi-VN" altLang="en-US" smtClean="0"/>
              <a:t> (Nga)</a:t>
            </a:r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354832892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E53348-4E98-4AC3-B077-517AA11C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955800" y="1269864"/>
            <a:ext cx="8280400" cy="1296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iCiel Pequena" pitchFamily="50" charset="0"/>
              </a:rPr>
              <a:t>Hoạt</a:t>
            </a:r>
            <a:r>
              <a:rPr lang="en-US" altLang="en-US" sz="4400" b="1" dirty="0" smtClean="0">
                <a:solidFill>
                  <a:srgbClr val="FF0000"/>
                </a:solidFill>
                <a:latin typeface="iCiel Pequena" pitchFamily="50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iCiel Pequena" pitchFamily="50" charset="0"/>
              </a:rPr>
              <a:t>động</a:t>
            </a:r>
            <a:r>
              <a:rPr lang="en-US" altLang="en-US" sz="4400" b="1" dirty="0" smtClean="0">
                <a:solidFill>
                  <a:srgbClr val="FF0000"/>
                </a:solidFill>
                <a:latin typeface="iCiel Pequena" pitchFamily="50" charset="0"/>
              </a:rPr>
              <a:t> 3:</a:t>
            </a:r>
            <a:r>
              <a:rPr lang="en-US" altLang="en-US" sz="4400" dirty="0" smtClean="0">
                <a:solidFill>
                  <a:srgbClr val="E46C0A"/>
                </a:solidFill>
                <a:latin typeface="iCiel Pequena" pitchFamily="50" charset="0"/>
              </a:rPr>
              <a:t> </a:t>
            </a:r>
          </a:p>
          <a:p>
            <a:pPr marL="0" indent="0" algn="ctr">
              <a:buFontTx/>
              <a:buNone/>
            </a:pPr>
            <a:endParaRPr lang="en-US" altLang="en-US" sz="4400" dirty="0" smtClean="0">
              <a:solidFill>
                <a:srgbClr val="E46C0A"/>
              </a:solidFill>
              <a:latin typeface="iCiel Pequena" pitchFamily="50" charset="0"/>
            </a:endParaRPr>
          </a:p>
          <a:p>
            <a:pPr marL="0" indent="0" algn="ctr">
              <a:buFontTx/>
              <a:buNone/>
            </a:pP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Viết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thư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bày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tỏ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tình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đoàn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kết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,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hữu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nghị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với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thiếu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nhi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Quốc</a:t>
            </a:r>
            <a:r>
              <a:rPr lang="en-US" altLang="en-US" sz="4400" dirty="0" smtClean="0">
                <a:solidFill>
                  <a:srgbClr val="002060"/>
                </a:solidFill>
                <a:latin typeface="iCiel Pequena" pitchFamily="50" charset="0"/>
              </a:rPr>
              <a:t> </a:t>
            </a:r>
            <a:r>
              <a:rPr lang="en-US" altLang="en-US" sz="4400" dirty="0" err="1" smtClean="0">
                <a:solidFill>
                  <a:srgbClr val="002060"/>
                </a:solidFill>
                <a:latin typeface="iCiel Pequena" pitchFamily="50" charset="0"/>
              </a:rPr>
              <a:t>tế</a:t>
            </a:r>
            <a:endParaRPr lang="en-US" altLang="en-US" sz="4400" dirty="0" smtClean="0">
              <a:solidFill>
                <a:srgbClr val="002060"/>
              </a:solidFill>
              <a:latin typeface="iCiel Pequena" pitchFamily="50" charset="0"/>
            </a:endParaRPr>
          </a:p>
          <a:p>
            <a:pPr marL="0" indent="0" algn="ctr">
              <a:buFontTx/>
              <a:buChar char="-"/>
            </a:pPr>
            <a:endParaRPr lang="en-US" altLang="en-US" sz="4400" dirty="0" smtClean="0">
              <a:latin typeface="iCiel Pequena" pitchFamily="50" charset="0"/>
            </a:endParaRPr>
          </a:p>
          <a:p>
            <a:pPr marL="0" indent="0" algn="ctr">
              <a:buFontTx/>
              <a:buChar char="-"/>
            </a:pPr>
            <a:endParaRPr lang="en-US" altLang="en-US" sz="4400" dirty="0" smtClean="0">
              <a:solidFill>
                <a:srgbClr val="E46C0A"/>
              </a:solidFill>
              <a:latin typeface="iCiel Pequen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9377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E53348-4E98-4AC3-B077-517AA11C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513001" y="1206138"/>
            <a:ext cx="9165997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4000" b="1" dirty="0" err="1" smtClean="0">
                <a:solidFill>
                  <a:srgbClr val="E46C0A"/>
                </a:solidFill>
                <a:latin typeface="iCiel Pequena" pitchFamily="50" charset="0"/>
                <a:cs typeface="Times New Roman" panose="02020603050405020304" pitchFamily="18" charset="0"/>
              </a:rPr>
              <a:t>Hoạt</a:t>
            </a:r>
            <a:r>
              <a:rPr lang="en-US" altLang="en-US" sz="4000" b="1" dirty="0" smtClean="0">
                <a:solidFill>
                  <a:srgbClr val="E46C0A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E46C0A"/>
                </a:solidFill>
                <a:latin typeface="iCiel Pequena" pitchFamily="50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E46C0A"/>
                </a:solidFill>
                <a:latin typeface="iCiel Pequena" pitchFamily="50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 smtClean="0">
                <a:solidFill>
                  <a:srgbClr val="E46C0A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</a:pPr>
            <a:endParaRPr lang="en-US" altLang="en-US" sz="4000" dirty="0" smtClean="0">
              <a:solidFill>
                <a:srgbClr val="E46C0A"/>
              </a:solidFill>
              <a:latin typeface="iCiel Pequena" pitchFamily="50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thiệu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hát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sưu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tầm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tình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đoàn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nghị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thiếu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nhi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Quốc</a:t>
            </a:r>
            <a:r>
              <a:rPr lang="en-US" altLang="en-US" sz="4000" dirty="0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002060"/>
                </a:solidFill>
                <a:latin typeface="iCiel Pequena" pitchFamily="50" charset="0"/>
                <a:cs typeface="Times New Roman" panose="02020603050405020304" pitchFamily="18" charset="0"/>
              </a:rPr>
              <a:t>tế</a:t>
            </a:r>
            <a:endParaRPr lang="vi-VN" altLang="en-US" sz="4000" dirty="0" smtClean="0">
              <a:solidFill>
                <a:srgbClr val="002060"/>
              </a:solidFill>
              <a:latin typeface="iCiel Pequena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5180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994955" y="610779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Gợi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ý: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Lựa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chọn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và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quyếtđịnh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xem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nên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gửi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thư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cho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các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bạn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thiếu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nhi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nước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nào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altLang="en-US" sz="3600" dirty="0" smtClean="0">
              <a:solidFill>
                <a:srgbClr val="E46C0A"/>
              </a:solidFill>
              <a:latin typeface="iCiel Nabila" pitchFamily="2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Nội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dung: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+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Viết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thư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kết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bạn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hoặc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giới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thiệu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về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quê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hương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đất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nước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mình</a:t>
            </a:r>
            <a:endParaRPr lang="en-US" altLang="en-US" sz="3600" dirty="0" smtClean="0">
              <a:solidFill>
                <a:srgbClr val="E46C0A"/>
              </a:solidFill>
              <a:latin typeface="iCiel Nabila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+ Chia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sẻ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,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thăm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hỏi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các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bạn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trên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thế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giới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gặp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nhiều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khó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khăn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như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đói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nghèo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,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dịch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bệnh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,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chiến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tranh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,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sóng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 </a:t>
            </a:r>
            <a:r>
              <a:rPr lang="en-US" altLang="en-US" sz="3600" dirty="0" err="1" smtClean="0">
                <a:solidFill>
                  <a:srgbClr val="E46C0A"/>
                </a:solidFill>
                <a:latin typeface="iCiel Nabila" pitchFamily="2" charset="0"/>
              </a:rPr>
              <a:t>thần</a:t>
            </a:r>
            <a:r>
              <a:rPr lang="en-US" altLang="en-US" sz="3600" dirty="0" smtClean="0">
                <a:solidFill>
                  <a:srgbClr val="E46C0A"/>
                </a:solidFill>
                <a:latin typeface="iCiel Nabila" pitchFamily="2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93113753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E53348-4E98-4AC3-B077-517AA11C3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423851" y="1536564"/>
            <a:ext cx="9538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Nêu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những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điểm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khác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nhau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giữa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trẻ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em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Việt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Nam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với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trẻ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em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các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nước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trên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thế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iCiel Sanelma" pitchFamily="2" charset="0"/>
                <a:cs typeface="Arial" panose="020B0604020202020204" pitchFamily="34" charset="0"/>
              </a:rPr>
              <a:t>giới</a:t>
            </a:r>
            <a:r>
              <a:rPr lang="en-US" altLang="en-US" dirty="0">
                <a:latin typeface="iCiel Sanelma" pitchFamily="2" charset="0"/>
                <a:cs typeface="Arial" panose="020B0604020202020204" pitchFamily="34" charset="0"/>
              </a:rPr>
              <a:t>?</a:t>
            </a:r>
            <a:endParaRPr lang="vi-VN" altLang="en-US" dirty="0">
              <a:latin typeface="iCiel Sanelma" pitchFamily="2" charset="0"/>
              <a:cs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546610" y="2356348"/>
            <a:ext cx="88201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Kết</a:t>
            </a:r>
            <a:r>
              <a:rPr lang="en-US" altLang="en-US" sz="4400" b="1" u="sng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luận</a:t>
            </a:r>
            <a:r>
              <a:rPr lang="en-US" altLang="en-US" sz="4400" b="1" u="sng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Thiếu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nhi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Việt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Nam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thiếu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nhi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nước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tuy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khác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nhau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về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da,ngôn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ngữ,điều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kiện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sống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,… Song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đều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anh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em,bè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bạn,cùng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chủ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nhân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tương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lai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thế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giới.Vì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vậy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chúng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ta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cần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phải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đoàn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kết,hữu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nghị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thiếu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nhi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thế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giới</a:t>
            </a:r>
            <a:r>
              <a:rPr lang="en-US" altLang="en-US" sz="4000" dirty="0">
                <a:solidFill>
                  <a:srgbClr val="FF0000"/>
                </a:solidFill>
                <a:latin typeface="iCiel Sanelma" pitchFamily="2" charset="0"/>
                <a:cs typeface="Arial" panose="020B0604020202020204" pitchFamily="34" charset="0"/>
              </a:rPr>
              <a:t>.</a:t>
            </a:r>
            <a:endParaRPr lang="vi-VN" altLang="en-US" sz="4000" dirty="0">
              <a:solidFill>
                <a:srgbClr val="FF0000"/>
              </a:solidFill>
              <a:latin typeface="iCiel Sanelm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994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9A38963-EA31-48B0-A666-2D06ACDC2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503"/>
            <a:ext cx="12192000" cy="6858000"/>
          </a:xfrm>
          <a:prstGeom prst="rect">
            <a:avLst/>
          </a:prstGeom>
        </p:spPr>
      </p:pic>
      <p:sp>
        <p:nvSpPr>
          <p:cNvPr id="9" name="Shape 18">
            <a:extLst>
              <a:ext uri="{FF2B5EF4-FFF2-40B4-BE49-F238E27FC236}">
                <a16:creationId xmlns:a16="http://schemas.microsoft.com/office/drawing/2014/main" id="{0282E753-2D95-4287-A54B-D1546A27A9BE}"/>
              </a:ext>
            </a:extLst>
          </p:cNvPr>
          <p:cNvSpPr/>
          <p:nvPr/>
        </p:nvSpPr>
        <p:spPr>
          <a:xfrm>
            <a:off x="3236498" y="3572188"/>
            <a:ext cx="5916574" cy="4643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18">
            <a:extLst>
              <a:ext uri="{FF2B5EF4-FFF2-40B4-BE49-F238E27FC236}">
                <a16:creationId xmlns:a16="http://schemas.microsoft.com/office/drawing/2014/main" id="{258A3886-62E1-4D5E-B945-644C38FB3AB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115152" y="1983445"/>
            <a:ext cx="8159266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spc="600" dirty="0" smtClean="0">
                <a:solidFill>
                  <a:schemeClr val="bg1"/>
                </a:solidFill>
                <a:latin typeface="LNTH-Tight Writer" panose="00000500000000000000" pitchFamily="2" charset="0"/>
                <a:ea typeface="微软雅黑" panose="020B0503020204020204" pitchFamily="34" charset="-122"/>
                <a:cs typeface="宋体" pitchFamily="2" charset="-122"/>
              </a:rPr>
              <a:t>Thank you</a:t>
            </a:r>
            <a:endParaRPr lang="en-US" altLang="zh-CN" sz="8000" b="1" spc="600" dirty="0">
              <a:solidFill>
                <a:schemeClr val="bg1"/>
              </a:solidFill>
              <a:latin typeface="LNTH-Tight Writer" panose="00000500000000000000" pitchFamily="2" charset="0"/>
              <a:ea typeface="微软雅黑" panose="020B0503020204020204" pitchFamily="34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0688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ình ảnh thiếu 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19288" y="5661025"/>
            <a:ext cx="8748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Cuộc thi vẽ tranh kỉ niệm 45 năm quan hệ ngoại giao Việt Nam – Singapore.</a:t>
            </a:r>
            <a:endParaRPr lang="vi-VN" alt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6172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LHZ_8441 h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89646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03388" y="5791200"/>
            <a:ext cx="87487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Tết Trung thu 1961 tại Phủ Chủ Tịch</a:t>
            </a:r>
            <a:r>
              <a:rPr lang="vi-VN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Bác đón tiếp đoàn thiếu nhi ưu tú Việt nam và Quốc tế.</a:t>
            </a:r>
          </a:p>
        </p:txBody>
      </p:sp>
    </p:spTree>
    <p:extLst>
      <p:ext uri="{BB962C8B-B14F-4D97-AF65-F5344CB8AC3E}">
        <p14:creationId xmlns:p14="http://schemas.microsoft.com/office/powerpoint/2010/main" val="217736020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ình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8931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524000" y="5084763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 hoan thiếu nhi ASEAN – 2017 cầu nối giao lưu văn hóa giữa thiếu nhi Việt Nam với bạn bè Quốc tế.</a:t>
            </a:r>
            <a:endParaRPr lang="vi-VN" altLang="en-US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654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7E53348-4E98-4AC3-B077-517AA11C3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68381" y="1853066"/>
            <a:ext cx="6769100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iCiel Pequena" pitchFamily="50" charset="0"/>
                <a:cs typeface="Arial" panose="020B0604020202020204" pitchFamily="34" charset="0"/>
              </a:rPr>
              <a:t>Hoạt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iCiel Pequena" pitchFamily="50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iCiel Pequena" pitchFamily="50" charset="0"/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iCiel Pequena" pitchFamily="50" charset="0"/>
                <a:cs typeface="Arial" panose="020B0604020202020204" pitchFamily="34" charset="0"/>
              </a:rPr>
              <a:t> 3</a:t>
            </a:r>
            <a:r>
              <a:rPr lang="en-US" altLang="en-US" sz="4000" dirty="0" smtClean="0">
                <a:solidFill>
                  <a:schemeClr val="accent2">
                    <a:lumMod val="75000"/>
                  </a:schemeClr>
                </a:solidFill>
                <a:latin typeface="iCiel Pequena" pitchFamily="50" charset="0"/>
                <a:cs typeface="Arial" panose="020B0604020202020204" pitchFamily="34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smtClean="0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 </a:t>
            </a:r>
            <a:r>
              <a:rPr lang="en-US" altLang="en-US" sz="5400" dirty="0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Du </a:t>
            </a:r>
            <a:r>
              <a:rPr lang="en-US" altLang="en-US" sz="5400" dirty="0" err="1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lịch</a:t>
            </a:r>
            <a:r>
              <a:rPr lang="en-US" altLang="en-US" sz="5400" dirty="0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thế</a:t>
            </a:r>
            <a:r>
              <a:rPr lang="en-US" altLang="en-US" sz="5400" dirty="0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giới</a:t>
            </a:r>
            <a:r>
              <a:rPr lang="en-US" altLang="en-US" sz="5400" dirty="0">
                <a:solidFill>
                  <a:srgbClr val="002060"/>
                </a:solidFill>
                <a:latin typeface="iCiel Pequena" pitchFamily="50" charset="0"/>
                <a:cs typeface="Arial" panose="020B0604020202020204" pitchFamily="34" charset="0"/>
              </a:rPr>
              <a:t>.</a:t>
            </a:r>
            <a:endParaRPr lang="vi-VN" altLang="en-US" sz="5400" dirty="0">
              <a:solidFill>
                <a:srgbClr val="002060"/>
              </a:solidFill>
              <a:latin typeface="iCiel Pequena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0660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0240" y="260351"/>
            <a:ext cx="9026434" cy="792163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Nối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tên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loài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hoa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tên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đất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nước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tương</a:t>
            </a:r>
            <a:r>
              <a:rPr lang="en-US" sz="5400" dirty="0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iCiel Sanelma" pitchFamily="2" charset="0"/>
                <a:cs typeface="Times New Roman" pitchFamily="18" charset="0"/>
              </a:rPr>
              <a:t>ứng</a:t>
            </a:r>
            <a:endParaRPr lang="vi-VN" sz="5400" dirty="0">
              <a:solidFill>
                <a:schemeClr val="tx1"/>
              </a:solidFill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5113" y="1468438"/>
            <a:ext cx="3133164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latin typeface="iCiel Sanelma" pitchFamily="2" charset="0"/>
                <a:cs typeface="Times New Roman" pitchFamily="18" charset="0"/>
              </a:rPr>
              <a:t>Hoa anh đào</a:t>
            </a:r>
            <a:endParaRPr lang="vi-VN" sz="40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98273" y="5589588"/>
            <a:ext cx="3133165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>
                <a:latin typeface="iCiel Sanelma" pitchFamily="2" charset="0"/>
                <a:cs typeface="Times New Roman" pitchFamily="18" charset="0"/>
              </a:rPr>
              <a:t>Hà Lan</a:t>
            </a:r>
            <a:endParaRPr lang="vi-VN" sz="48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6523" y="4652963"/>
            <a:ext cx="3133165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>
                <a:latin typeface="iCiel Sanelma" pitchFamily="2" charset="0"/>
                <a:cs typeface="Times New Roman" pitchFamily="18" charset="0"/>
              </a:rPr>
              <a:t>Nhật Bản</a:t>
            </a:r>
            <a:endParaRPr lang="vi-VN" sz="48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66523" y="3644901"/>
            <a:ext cx="3133165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latin typeface="iCiel Sanelma" pitchFamily="2" charset="0"/>
                <a:cs typeface="Times New Roman" pitchFamily="18" charset="0"/>
              </a:rPr>
              <a:t>Thái Lan</a:t>
            </a:r>
            <a:endParaRPr lang="vi-VN" sz="44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6523" y="2517776"/>
            <a:ext cx="3133165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latin typeface="iCiel Sanelma" pitchFamily="2" charset="0"/>
                <a:cs typeface="Times New Roman" pitchFamily="18" charset="0"/>
              </a:rPr>
              <a:t>Lào</a:t>
            </a:r>
            <a:endParaRPr lang="vi-VN" sz="44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6523" y="1482726"/>
            <a:ext cx="3133165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>
                <a:latin typeface="iCiel Sanelma" pitchFamily="2" charset="0"/>
                <a:cs typeface="Times New Roman" pitchFamily="18" charset="0"/>
              </a:rPr>
              <a:t>Việt Nam</a:t>
            </a:r>
            <a:endParaRPr lang="vi-VN" sz="48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9238" y="2517776"/>
            <a:ext cx="3133164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>
                <a:latin typeface="iCiel Sanelma" pitchFamily="2" charset="0"/>
                <a:cs typeface="Times New Roman" pitchFamily="18" charset="0"/>
              </a:rPr>
              <a:t>Hoa sen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5113" y="3644901"/>
            <a:ext cx="3133164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>
                <a:latin typeface="iCiel Sanelma" pitchFamily="2" charset="0"/>
                <a:cs typeface="Times New Roman" pitchFamily="18" charset="0"/>
              </a:rPr>
              <a:t>Hoa tuy – lip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5113" y="4619626"/>
            <a:ext cx="3133164" cy="792163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latin typeface="iCiel Sanelma" pitchFamily="2" charset="0"/>
                <a:cs typeface="Times New Roman" pitchFamily="18" charset="0"/>
              </a:rPr>
              <a:t>Hoa chăm - pa</a:t>
            </a:r>
            <a:endParaRPr lang="vi-VN" sz="4000">
              <a:latin typeface="iCiel Sanelma" pitchFamily="2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9238" y="5589588"/>
            <a:ext cx="3133164" cy="792162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latin typeface="iCiel Sanelma" pitchFamily="2" charset="0"/>
                <a:cs typeface="Times New Roman" pitchFamily="18" charset="0"/>
              </a:rPr>
              <a:t>Hoa Phong lan tím</a:t>
            </a:r>
            <a:endParaRPr lang="vi-VN" sz="3600">
              <a:latin typeface="iCiel Sanelma" pitchFamily="2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5232401" y="1844676"/>
            <a:ext cx="1927225" cy="31861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flipV="1">
            <a:off x="5232400" y="1844675"/>
            <a:ext cx="1943100" cy="1036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5232401" y="4076700"/>
            <a:ext cx="1958975" cy="1943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V="1">
            <a:off x="5232401" y="2924177"/>
            <a:ext cx="1927225" cy="21002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V="1">
            <a:off x="5232400" y="3933825"/>
            <a:ext cx="1974850" cy="2020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69307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Hoa anh đào</a:t>
            </a:r>
            <a:r>
              <a:rPr lang="vi-VN" altLang="en-US" smtClean="0">
                <a:latin typeface="Calibri" panose="020F0502020204030204" pitchFamily="34" charset="0"/>
              </a:rPr>
              <a:t> – Nhật Bản</a:t>
            </a:r>
            <a:endParaRPr lang="vi-VN" altLang="en-US" smtClean="0"/>
          </a:p>
        </p:txBody>
      </p:sp>
      <p:pic>
        <p:nvPicPr>
          <p:cNvPr id="10243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84314"/>
            <a:ext cx="9144000" cy="5373687"/>
          </a:xfrm>
        </p:spPr>
      </p:pic>
    </p:spTree>
    <p:extLst>
      <p:ext uri="{BB962C8B-B14F-4D97-AF65-F5344CB8AC3E}">
        <p14:creationId xmlns:p14="http://schemas.microsoft.com/office/powerpoint/2010/main" val="24882138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Hoa sen – Việt Nam</a:t>
            </a:r>
            <a:endParaRPr lang="vi-VN" altLang="en-US" smtClean="0"/>
          </a:p>
        </p:txBody>
      </p:sp>
      <p:pic>
        <p:nvPicPr>
          <p:cNvPr id="11267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341438"/>
            <a:ext cx="9144000" cy="5516562"/>
          </a:xfrm>
        </p:spPr>
      </p:pic>
    </p:spTree>
    <p:extLst>
      <p:ext uri="{BB962C8B-B14F-4D97-AF65-F5344CB8AC3E}">
        <p14:creationId xmlns:p14="http://schemas.microsoft.com/office/powerpoint/2010/main" val="3899100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659888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585F4D-4652-4295-AFDE-F6B41440C048}"/>
</file>

<file path=customXml/itemProps2.xml><?xml version="1.0" encoding="utf-8"?>
<ds:datastoreItem xmlns:ds="http://schemas.openxmlformats.org/officeDocument/2006/customXml" ds:itemID="{3B14B2EC-D3F5-4267-A314-0F513E900202}"/>
</file>

<file path=customXml/itemProps3.xml><?xml version="1.0" encoding="utf-8"?>
<ds:datastoreItem xmlns:ds="http://schemas.openxmlformats.org/officeDocument/2006/customXml" ds:itemID="{91A8162A-A5E1-4255-9E49-0F9C60DDA1AA}"/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423</Words>
  <Application>Microsoft Office PowerPoint</Application>
  <PresentationFormat>Widescreen</PresentationFormat>
  <Paragraphs>64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微软雅黑</vt:lpstr>
      <vt:lpstr>宋体</vt:lpstr>
      <vt:lpstr>Arial</vt:lpstr>
      <vt:lpstr>Calibri</vt:lpstr>
      <vt:lpstr>等线</vt:lpstr>
      <vt:lpstr>等线 Light</vt:lpstr>
      <vt:lpstr>iCiel Nabila</vt:lpstr>
      <vt:lpstr>iCiel Pequena</vt:lpstr>
      <vt:lpstr>iCiel Sanelma</vt:lpstr>
      <vt:lpstr>LNTH-Telegraphem</vt:lpstr>
      <vt:lpstr>LNTH-Tight Writer</vt:lpstr>
      <vt:lpstr>Lucida Console</vt:lpstr>
      <vt:lpstr>Open Sans</vt:lpstr>
      <vt:lpstr>Times New Roman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anh đào – Nhật Bản</vt:lpstr>
      <vt:lpstr>Hoa sen – Việt Nam</vt:lpstr>
      <vt:lpstr>Hoa tuy- lip – Hà Lan</vt:lpstr>
      <vt:lpstr>Hoa chăm-pa - Lào</vt:lpstr>
      <vt:lpstr>Hoa phong lan tím (Thái Lan)</vt:lpstr>
      <vt:lpstr>PowerPoint Presentation</vt:lpstr>
      <vt:lpstr>Tháp Ep – phen (Pháp)</vt:lpstr>
      <vt:lpstr>Núi Phú Sĩ (Nhật Bản)</vt:lpstr>
      <vt:lpstr>Vịnh Hạ Long (Việt Nam)</vt:lpstr>
      <vt:lpstr>Vạn lí trường thành(Trung Quốc)</vt:lpstr>
      <vt:lpstr>Cung điện mùa đông (Nga)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lzjljlc</dc:creator>
  <cp:lastModifiedBy>Trần Thị Thảo Linh</cp:lastModifiedBy>
  <cp:revision>235</cp:revision>
  <dcterms:created xsi:type="dcterms:W3CDTF">2018-02-23T07:21:57Z</dcterms:created>
  <dcterms:modified xsi:type="dcterms:W3CDTF">2022-01-04T02:02:35Z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