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268" r:id="rId5"/>
    <p:sldId id="270" r:id="rId6"/>
    <p:sldId id="256" r:id="rId7"/>
    <p:sldId id="257" r:id="rId8"/>
    <p:sldId id="272" r:id="rId9"/>
    <p:sldId id="275" r:id="rId10"/>
    <p:sldId id="264" r:id="rId11"/>
    <p:sldId id="258" r:id="rId12"/>
    <p:sldId id="259" r:id="rId13"/>
    <p:sldId id="260" r:id="rId14"/>
    <p:sldId id="273" r:id="rId15"/>
    <p:sldId id="261" r:id="rId16"/>
    <p:sldId id="274" r:id="rId17"/>
    <p:sldId id="262" r:id="rId18"/>
    <p:sldId id="266" r:id="rId19"/>
    <p:sldId id="267" r:id="rId20"/>
  </p:sldIdLst>
  <p:sldSz cx="18288000" cy="10287000"/>
  <p:notesSz cx="6858000" cy="9144000"/>
  <p:embeddedFontLst>
    <p:embeddedFont>
      <p:font typeface="Alegreya Medium Bold Italics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uli Bold" panose="020B0604020202020204" charset="0"/>
      <p:regular r:id="rId27"/>
    </p:embeddedFont>
    <p:embeddedFont>
      <p:font typeface="Muli Bold Bold" panose="020B0604020202020204" charset="0"/>
      <p:regular r:id="rId28"/>
    </p:embeddedFont>
    <p:embeddedFont>
      <p:font typeface="Muli Bold Bold Italics" panose="020B0604020202020204" charset="0"/>
      <p:regular r:id="rId29"/>
    </p:embeddedFont>
    <p:embeddedFont>
      <p:font typeface="Muli Bold Italics" panose="020B0604020202020204" charset="0"/>
      <p:regular r:id="rId30"/>
    </p:embeddedFont>
    <p:embeddedFont>
      <p:font typeface="Muli Extra Light" panose="020B0604020202020204" charset="0"/>
      <p:regular r:id="rId31"/>
    </p:embeddedFont>
    <p:embeddedFont>
      <p:font typeface="Muli Extra Light Bold" panose="020B0604020202020204" charset="0"/>
      <p:regular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45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7" d="100"/>
        <a:sy n="57" d="100"/>
      </p:scale>
      <p:origin x="0" y="-1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87067-69AD-4D59-9092-567D830DAAD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5583E-73C2-41F8-9600-50AF8AB6C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33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: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bè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5583E-73C2-41F8-9600-50AF8AB6C8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30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5583E-73C2-41F8-9600-50AF8AB6C8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0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5583E-73C2-41F8-9600-50AF8AB6C8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7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7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59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0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23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4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44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64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44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8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8" r:id="rId8"/>
    <p:sldLayoutId id="2147483667" r:id="rId9"/>
    <p:sldLayoutId id="2147483666" r:id="rId10"/>
    <p:sldLayoutId id="2147483665" r:id="rId11"/>
    <p:sldLayoutId id="2147483664" r:id="rId12"/>
    <p:sldLayoutId id="2147483663" r:id="rId13"/>
    <p:sldLayoutId id="2147483662" r:id="rId14"/>
    <p:sldLayoutId id="2147483661" r:id="rId15"/>
    <p:sldLayoutId id="2147483660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liveworksheets.com/dv2346001qy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10" Type="http://schemas.openxmlformats.org/officeDocument/2006/relationships/image" Target="../media/image36.svg"/><Relationship Id="rId4" Type="http://schemas.openxmlformats.org/officeDocument/2006/relationships/image" Target="../media/image25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ordwall.net/resource/21647101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2.jpeg"/><Relationship Id="rId4" Type="http://schemas.openxmlformats.org/officeDocument/2006/relationships/image" Target="../media/image17.sv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8288000" cy="99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481103">
            <a:off x="11115752" y="-1024641"/>
            <a:ext cx="6519466" cy="10515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50780">
            <a:off x="-399684" y="-759559"/>
            <a:ext cx="7765992" cy="15143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46468">
            <a:off x="9199958" y="9359827"/>
            <a:ext cx="9817654" cy="19144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957" b="6487"/>
          <a:stretch>
            <a:fillRect/>
          </a:stretch>
        </p:blipFill>
        <p:spPr>
          <a:xfrm rot="1319123">
            <a:off x="10426638" y="-36720"/>
            <a:ext cx="8034813" cy="568968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2139264"/>
            <a:ext cx="6241569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49"/>
              </a:lnSpc>
            </a:pPr>
            <a:r>
              <a:rPr lang="en-US" sz="3499" spc="34">
                <a:solidFill>
                  <a:srgbClr val="645B53"/>
                </a:solidFill>
                <a:latin typeface="Muli Extra Light Bold"/>
              </a:rPr>
              <a:t>Bạn Hoa làm bài kiểm tra bị điểm kém, ra chơi Hoa ngồi khóc một mình. Nếu em là bạn của Hoa, em sẽ làm gì?</a:t>
            </a:r>
          </a:p>
          <a:p>
            <a:pPr algn="just">
              <a:lnSpc>
                <a:spcPts val="5249"/>
              </a:lnSpc>
            </a:pPr>
            <a:endParaRPr lang="en-US" sz="3499" spc="34">
              <a:solidFill>
                <a:srgbClr val="645B53"/>
              </a:solidFill>
              <a:latin typeface="Muli Extra Ligh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7696200"/>
            <a:ext cx="9892276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50"/>
              </a:lnSpc>
            </a:pPr>
            <a:r>
              <a:rPr lang="en-US" sz="7625" spc="76">
                <a:solidFill>
                  <a:srgbClr val="FFA173"/>
                </a:solidFill>
                <a:latin typeface="Muli Bold Bold Italics"/>
              </a:rPr>
              <a:t>Tình huống 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1981200" y="2857500"/>
            <a:ext cx="12877800" cy="2971800"/>
          </a:xfrm>
          <a:prstGeom prst="wav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038600" y="4229100"/>
            <a:ext cx="101361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2"/>
              </a:rPr>
              <a:t>https://www.liveworksheets.com/dv2346001qy</a:t>
            </a:r>
            <a:endParaRPr lang="en-US" sz="4000" dirty="0"/>
          </a:p>
          <a:p>
            <a:endParaRPr lang="en-US" sz="4000" dirty="0"/>
          </a:p>
        </p:txBody>
      </p:sp>
      <p:pic>
        <p:nvPicPr>
          <p:cNvPr id="3" name="Picture 4" descr="Children Rights Movement Cartoon Kids Banner Transparent - Cartoon Kids Png  PNG Image | Transparent PNG Free Download on Seek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2" b="96812" l="488" r="965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726071"/>
            <a:ext cx="9026780" cy="656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990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0746638" y="2278824"/>
            <a:ext cx="7086312" cy="114295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870079" y="-1330331"/>
            <a:ext cx="6914654" cy="90387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91975" y="9612305"/>
            <a:ext cx="8178121" cy="13493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294228">
            <a:off x="11010785" y="-829246"/>
            <a:ext cx="7538598" cy="165849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695506" y="3525842"/>
            <a:ext cx="6177184" cy="2575496"/>
            <a:chOff x="0" y="0"/>
            <a:chExt cx="8236245" cy="3433994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8236245" cy="3433994"/>
            </a:xfrm>
            <a:prstGeom prst="rect">
              <a:avLst/>
            </a:prstGeom>
            <a:solidFill>
              <a:srgbClr val="FFFD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692130" y="945472"/>
              <a:ext cx="6851985" cy="145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645B53"/>
                  </a:solidFill>
                  <a:latin typeface="Muli Bold Bold"/>
                </a:rPr>
                <a:t>Em có tán thành các ý kiến dưới đây không? Vì sao?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4790" b="43919"/>
          <a:stretch>
            <a:fillRect/>
          </a:stretch>
        </p:blipFill>
        <p:spPr>
          <a:xfrm>
            <a:off x="1028700" y="3189051"/>
            <a:ext cx="4120580" cy="54866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17737" b="44646"/>
          <a:stretch>
            <a:fillRect/>
          </a:stretch>
        </p:blipFill>
        <p:spPr>
          <a:xfrm>
            <a:off x="12330860" y="1723700"/>
            <a:ext cx="4538546" cy="5453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1981200" y="2857500"/>
            <a:ext cx="12877800" cy="2971800"/>
          </a:xfrm>
          <a:prstGeom prst="wav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Children Rights Movement Cartoon Kids Banner Transparent - Cartoon Kids Png  PNG Image | Transparent PNG Free Download on Seek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2" b="96812" l="488" r="965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726071"/>
            <a:ext cx="9026780" cy="656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91000" y="3958679"/>
            <a:ext cx="967809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hlinkClick r:id="rId4"/>
              </a:rPr>
              <a:t>https://wordwall.net/resource/21647101</a:t>
            </a: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0571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067665">
            <a:off x="-456632" y="3782755"/>
            <a:ext cx="6823907" cy="1100630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129585" y="997647"/>
            <a:ext cx="16129715" cy="8288259"/>
          </a:xfrm>
          <a:prstGeom prst="rect">
            <a:avLst/>
          </a:prstGeom>
          <a:solidFill>
            <a:srgbClr val="FFFDF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974505" y="997647"/>
            <a:ext cx="6177937" cy="5251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5218" b="5218"/>
          <a:stretch>
            <a:fillRect/>
          </a:stretch>
        </p:blipFill>
        <p:spPr>
          <a:xfrm>
            <a:off x="10974505" y="8237041"/>
            <a:ext cx="6183910" cy="10523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292232">
            <a:off x="643977" y="-56547"/>
            <a:ext cx="8253182" cy="1815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71344" y="2003289"/>
            <a:ext cx="935835" cy="706556"/>
          </a:xfrm>
          <a:prstGeom prst="rect">
            <a:avLst/>
          </a:prstGeom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971800" y="1914710"/>
            <a:ext cx="131674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Chia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55321" y="2781300"/>
            <a:ext cx="134510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955321" y="3702189"/>
            <a:ext cx="128016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2" descr="Kết quả hình ảnh cho dấu tí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994" y="1612564"/>
            <a:ext cx="1133871" cy="113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Kết quả hình ảnh cho dấu tí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693" y="4112405"/>
            <a:ext cx="1133871" cy="113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Kết quả hình ảnh cho dấu tí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030" y="8122435"/>
            <a:ext cx="1133871" cy="113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Kết quả hình ảnh cho dấu tí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175" y="6794182"/>
            <a:ext cx="1133871" cy="113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Kết quả hình ảnh cho dấu tí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031" y="5336955"/>
            <a:ext cx="1133871" cy="113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362" y="3081863"/>
            <a:ext cx="721554" cy="72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100000">
            <a:off x="12713369" y="2067028"/>
            <a:ext cx="7086312" cy="114295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7497"/>
          <a:stretch>
            <a:fillRect/>
          </a:stretch>
        </p:blipFill>
        <p:spPr>
          <a:xfrm rot="-991975">
            <a:off x="10552161" y="942229"/>
            <a:ext cx="7643297" cy="702808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277903" y="2226537"/>
            <a:ext cx="13288218" cy="5563144"/>
            <a:chOff x="0" y="0"/>
            <a:chExt cx="17717624" cy="741752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4137" b="2864"/>
            <a:stretch>
              <a:fillRect/>
            </a:stretch>
          </p:blipFill>
          <p:spPr>
            <a:xfrm rot="-10621801">
              <a:off x="157341" y="446465"/>
              <a:ext cx="17402943" cy="6524597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1742137" y="2358426"/>
              <a:ext cx="15119062" cy="2814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03"/>
                </a:lnSpc>
              </a:pP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Niềm</a:t>
              </a:r>
              <a:r>
                <a:rPr lang="en-US" sz="5299" spc="-52" dirty="0">
                  <a:solidFill>
                    <a:srgbClr val="FFA173"/>
                  </a:solidFill>
                  <a:latin typeface="Alegreya Medium Bold Italics"/>
                </a:rPr>
                <a:t> </a:t>
              </a: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vui</a:t>
              </a:r>
              <a:r>
                <a:rPr lang="en-US" sz="5299" spc="-52" dirty="0">
                  <a:solidFill>
                    <a:srgbClr val="FFA173"/>
                  </a:solidFill>
                  <a:latin typeface="Alegreya Medium Bold Italics"/>
                </a:rPr>
                <a:t> </a:t>
              </a: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sẽ</a:t>
              </a:r>
              <a:r>
                <a:rPr lang="en-US" sz="5299" spc="-52" dirty="0">
                  <a:solidFill>
                    <a:srgbClr val="FFA173"/>
                  </a:solidFill>
                  <a:latin typeface="Alegreya Medium Bold Italics"/>
                </a:rPr>
                <a:t> </a:t>
              </a: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được</a:t>
              </a:r>
              <a:r>
                <a:rPr lang="en-US" sz="5299" spc="-52" dirty="0">
                  <a:solidFill>
                    <a:srgbClr val="FFA173"/>
                  </a:solidFill>
                  <a:latin typeface="Alegreya Medium Bold Italics"/>
                </a:rPr>
                <a:t> </a:t>
              </a: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nhân</a:t>
              </a:r>
              <a:r>
                <a:rPr lang="en-US" sz="5299" spc="-52" dirty="0">
                  <a:solidFill>
                    <a:srgbClr val="FFA173"/>
                  </a:solidFill>
                  <a:latin typeface="Alegreya Medium Bold Italics"/>
                </a:rPr>
                <a:t> </a:t>
              </a: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lên</a:t>
              </a:r>
              <a:r>
                <a:rPr lang="en-US" sz="5299" spc="-52" dirty="0">
                  <a:solidFill>
                    <a:srgbClr val="FFA173"/>
                  </a:solidFill>
                  <a:latin typeface="Alegreya Medium Bold Italics"/>
                </a:rPr>
                <a:t>, </a:t>
              </a: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nỗi</a:t>
              </a:r>
              <a:r>
                <a:rPr lang="en-US" sz="5299" spc="-52" dirty="0">
                  <a:solidFill>
                    <a:srgbClr val="FFA173"/>
                  </a:solidFill>
                  <a:latin typeface="Alegreya Medium Bold Italics"/>
                </a:rPr>
                <a:t> </a:t>
              </a: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buồn</a:t>
              </a:r>
              <a:r>
                <a:rPr lang="en-US" sz="5299" spc="-52" dirty="0">
                  <a:solidFill>
                    <a:srgbClr val="FFA173"/>
                  </a:solidFill>
                  <a:latin typeface="Alegreya Medium Bold Italics"/>
                </a:rPr>
                <a:t> </a:t>
              </a: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sẽ</a:t>
              </a:r>
              <a:r>
                <a:rPr lang="en-US" sz="5299" spc="-52" dirty="0">
                  <a:solidFill>
                    <a:srgbClr val="FFA173"/>
                  </a:solidFill>
                  <a:latin typeface="Alegreya Medium Bold Italics"/>
                </a:rPr>
                <a:t> </a:t>
              </a: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vơi</a:t>
              </a:r>
              <a:r>
                <a:rPr lang="en-US" sz="5299" spc="-52" dirty="0">
                  <a:solidFill>
                    <a:srgbClr val="FFA173"/>
                  </a:solidFill>
                  <a:latin typeface="Alegreya Medium Bold Italics"/>
                </a:rPr>
                <a:t> </a:t>
              </a: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đi</a:t>
              </a:r>
              <a:r>
                <a:rPr lang="en-US" sz="5299" spc="-52" dirty="0">
                  <a:solidFill>
                    <a:srgbClr val="FFA173"/>
                  </a:solidFill>
                  <a:latin typeface="Alegreya Medium Bold Italics"/>
                </a:rPr>
                <a:t> </a:t>
              </a: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nếu</a:t>
              </a:r>
              <a:r>
                <a:rPr lang="en-US" sz="5299" spc="-52" dirty="0">
                  <a:solidFill>
                    <a:srgbClr val="FFA173"/>
                  </a:solidFill>
                  <a:latin typeface="Alegreya Medium Bold Italics"/>
                </a:rPr>
                <a:t> </a:t>
              </a: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được</a:t>
              </a:r>
              <a:r>
                <a:rPr lang="en-US" sz="5299" spc="-52" dirty="0">
                  <a:solidFill>
                    <a:srgbClr val="FFA173"/>
                  </a:solidFill>
                  <a:latin typeface="Alegreya Medium Bold Italics"/>
                </a:rPr>
                <a:t> </a:t>
              </a: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cảm</a:t>
              </a:r>
              <a:r>
                <a:rPr lang="en-US" sz="5299" spc="-52" dirty="0">
                  <a:solidFill>
                    <a:srgbClr val="FFA173"/>
                  </a:solidFill>
                  <a:latin typeface="Alegreya Medium Bold Italics"/>
                </a:rPr>
                <a:t> </a:t>
              </a: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thông</a:t>
              </a:r>
              <a:r>
                <a:rPr lang="en-US" sz="5299" spc="-52" dirty="0">
                  <a:solidFill>
                    <a:srgbClr val="FFA173"/>
                  </a:solidFill>
                  <a:latin typeface="Alegreya Medium Bold Italics"/>
                </a:rPr>
                <a:t>, chia </a:t>
              </a:r>
              <a:r>
                <a:rPr lang="en-US" sz="5299" spc="-52" dirty="0" err="1">
                  <a:solidFill>
                    <a:srgbClr val="FFA173"/>
                  </a:solidFill>
                  <a:latin typeface="Alegreya Medium Bold Italics"/>
                </a:rPr>
                <a:t>sẻ</a:t>
              </a:r>
              <a:endParaRPr lang="en-US" sz="5299" spc="-52" dirty="0">
                <a:solidFill>
                  <a:srgbClr val="FFA173"/>
                </a:solidFill>
                <a:latin typeface="Alegreya Medium Bold Itali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11174789" y="7547404"/>
            <a:ext cx="7082784" cy="155821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-81091" y="1582012"/>
            <a:ext cx="9791275" cy="702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6600" spc="199" dirty="0">
                <a:solidFill>
                  <a:srgbClr val="FFFDF5"/>
                </a:solidFill>
                <a:latin typeface="Muli Bold Italics"/>
              </a:rPr>
              <a:t>KẾT LUẬN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100000">
            <a:off x="12713369" y="2067028"/>
            <a:ext cx="7086312" cy="1142953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77903" y="2226537"/>
            <a:ext cx="13288218" cy="5563144"/>
            <a:chOff x="0" y="0"/>
            <a:chExt cx="17717624" cy="741752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4137" b="2864"/>
            <a:stretch>
              <a:fillRect/>
            </a:stretch>
          </p:blipFill>
          <p:spPr>
            <a:xfrm rot="-10621801">
              <a:off x="157341" y="446465"/>
              <a:ext cx="17402943" cy="6524597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742137" y="2863759"/>
              <a:ext cx="15119062" cy="2041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651028">
            <a:off x="2726807" y="6612047"/>
            <a:ext cx="7082784" cy="15582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61079" y="3266051"/>
            <a:ext cx="4957590" cy="4114800"/>
          </a:xfrm>
          <a:prstGeom prst="rect">
            <a:avLst/>
          </a:prstGeom>
        </p:spPr>
      </p:pic>
      <p:pic>
        <p:nvPicPr>
          <p:cNvPr id="1028" name="Picture 4" descr="Cảm ơn Quí Khách Đã Liên Hệ Ô tô An Thái - VinFast Auto An Thá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184" y="4047101"/>
            <a:ext cx="7620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1209343" y="2096003"/>
            <a:ext cx="8122046" cy="69849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14418" y="9655836"/>
            <a:ext cx="9817654" cy="1914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37661">
            <a:off x="-658126" y="9066208"/>
            <a:ext cx="9888315" cy="21754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79102" y="1268352"/>
            <a:ext cx="2982527" cy="16553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13941">
            <a:off x="8962022" y="-1034306"/>
            <a:ext cx="9823837" cy="206300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418758" y="3923767"/>
            <a:ext cx="6659899" cy="3329432"/>
            <a:chOff x="0" y="0"/>
            <a:chExt cx="8879866" cy="4439242"/>
          </a:xfrm>
        </p:grpSpPr>
        <p:sp>
          <p:nvSpPr>
            <p:cNvPr id="9" name="TextBox 9"/>
            <p:cNvSpPr txBox="1"/>
            <p:nvPr/>
          </p:nvSpPr>
          <p:spPr>
            <a:xfrm>
              <a:off x="0" y="-19050"/>
              <a:ext cx="8879866" cy="745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r>
                <a:rPr lang="en-US" sz="3600" spc="179">
                  <a:solidFill>
                    <a:srgbClr val="FFFDF5"/>
                  </a:solidFill>
                  <a:latin typeface="Muli Bold Italics"/>
                </a:rPr>
                <a:t>NỘI DUNG HÔM NAY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457917"/>
              <a:ext cx="8879866" cy="298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FFDF5"/>
                  </a:solidFill>
                  <a:latin typeface="Muli Extra Light"/>
                </a:rPr>
                <a:t>Nghệ thuật cắm hoa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FFDF5"/>
                  </a:solidFill>
                  <a:latin typeface="Muli Extra Light"/>
                </a:rPr>
                <a:t>Lựa chọn hoa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FFDF5"/>
                  </a:solidFill>
                  <a:latin typeface="Muli Extra Light"/>
                </a:rPr>
                <a:t>Lịch sử cắm hoa</a:t>
              </a:r>
            </a:p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FFDF5"/>
                  </a:solidFill>
                  <a:latin typeface="Muli Extra Light"/>
                </a:rPr>
                <a:t>Mẹo chăm sóc hoa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45022" y="4597883"/>
            <a:ext cx="5250686" cy="104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9600" spc="65" dirty="0" err="1">
                <a:solidFill>
                  <a:srgbClr val="FFA173"/>
                </a:solidFill>
                <a:latin typeface="Muli Bold Bold Italics"/>
              </a:rPr>
              <a:t>Bạn</a:t>
            </a:r>
            <a:r>
              <a:rPr lang="en-US" sz="9600" spc="65" dirty="0">
                <a:solidFill>
                  <a:srgbClr val="FFA173"/>
                </a:solidFill>
                <a:latin typeface="Muli Bold Bold Italics"/>
              </a:rPr>
              <a:t> </a:t>
            </a:r>
            <a:r>
              <a:rPr lang="en-US" sz="9600" spc="65" dirty="0" err="1">
                <a:solidFill>
                  <a:srgbClr val="FFA173"/>
                </a:solidFill>
                <a:latin typeface="Muli Bold Bold Italics"/>
              </a:rPr>
              <a:t>bè</a:t>
            </a:r>
            <a:endParaRPr lang="en-US" sz="9600" spc="65" dirty="0">
              <a:solidFill>
                <a:srgbClr val="FFA173"/>
              </a:solidFill>
              <a:latin typeface="Muli Bold Bold Italics"/>
            </a:endParaRPr>
          </a:p>
        </p:txBody>
      </p:sp>
      <p:pic>
        <p:nvPicPr>
          <p:cNvPr id="2052" name="Picture 4" descr="Children Rights Movement Cartoon Kids Banner Transparent - Cartoon Kids Png  PNG Image | Transparent PNG Free Download on Seek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2" b="96812" l="488" r="965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50638"/>
            <a:ext cx="9026780" cy="656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4403" r="29836"/>
          <a:stretch>
            <a:fillRect/>
          </a:stretch>
        </p:blipFill>
        <p:spPr>
          <a:xfrm rot="-5665821">
            <a:off x="2875651" y="-1209100"/>
            <a:ext cx="6384141" cy="129745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538681">
            <a:off x="5339421" y="-1207375"/>
            <a:ext cx="13052707" cy="24147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294228">
            <a:off x="9024716" y="9028108"/>
            <a:ext cx="9888315" cy="21754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929848" y="-625337"/>
            <a:ext cx="8239225" cy="17302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96231" y="9655836"/>
            <a:ext cx="9817654" cy="1914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25696" y="1699509"/>
            <a:ext cx="7262304" cy="726230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40899" y="3902037"/>
            <a:ext cx="10253644" cy="2392986"/>
            <a:chOff x="0" y="-38100"/>
            <a:chExt cx="13671525" cy="3190647"/>
          </a:xfrm>
        </p:grpSpPr>
        <p:sp>
          <p:nvSpPr>
            <p:cNvPr id="9" name="TextBox 9"/>
            <p:cNvSpPr txBox="1"/>
            <p:nvPr/>
          </p:nvSpPr>
          <p:spPr>
            <a:xfrm>
              <a:off x="0" y="1134901"/>
              <a:ext cx="13671525" cy="2017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44"/>
                </a:lnSpc>
              </a:pPr>
              <a:endParaRPr lang="en-US" sz="4953" spc="-49" dirty="0">
                <a:solidFill>
                  <a:srgbClr val="FFFDF5"/>
                </a:solidFill>
                <a:latin typeface="iCiel Brush Up" panose="02000000000000000000" pitchFamily="2" charset="0"/>
              </a:endParaRPr>
            </a:p>
            <a:p>
              <a:pPr>
                <a:lnSpc>
                  <a:spcPts val="5944"/>
                </a:lnSpc>
              </a:pPr>
              <a:r>
                <a:rPr lang="en-US" sz="4953" spc="-49" dirty="0" err="1">
                  <a:solidFill>
                    <a:srgbClr val="FFFDF5"/>
                  </a:solidFill>
                  <a:latin typeface="iCiel Brush Up" panose="02000000000000000000" pitchFamily="2" charset="0"/>
                </a:rPr>
                <a:t>Bài</a:t>
              </a:r>
              <a:r>
                <a:rPr lang="en-US" sz="4953" spc="-49" dirty="0">
                  <a:solidFill>
                    <a:srgbClr val="FFFDF5"/>
                  </a:solidFill>
                  <a:latin typeface="iCiel Brush Up" panose="02000000000000000000" pitchFamily="2" charset="0"/>
                </a:rPr>
                <a:t> 5: Chia </a:t>
              </a:r>
              <a:r>
                <a:rPr lang="en-US" sz="4953" spc="-49" dirty="0" err="1">
                  <a:solidFill>
                    <a:srgbClr val="FFFDF5"/>
                  </a:solidFill>
                  <a:latin typeface="iCiel Brush Up" panose="02000000000000000000" pitchFamily="2" charset="0"/>
                </a:rPr>
                <a:t>sẻ</a:t>
              </a:r>
              <a:r>
                <a:rPr lang="en-US" sz="4953" spc="-49" dirty="0">
                  <a:solidFill>
                    <a:srgbClr val="FFFDF5"/>
                  </a:solidFill>
                  <a:latin typeface="iCiel Brush Up" panose="02000000000000000000" pitchFamily="2" charset="0"/>
                </a:rPr>
                <a:t> </a:t>
              </a:r>
              <a:r>
                <a:rPr lang="en-US" sz="4953" spc="-49" dirty="0" err="1">
                  <a:solidFill>
                    <a:srgbClr val="FFFDF5"/>
                  </a:solidFill>
                  <a:latin typeface="iCiel Brush Up" panose="02000000000000000000" pitchFamily="2" charset="0"/>
                </a:rPr>
                <a:t>vui</a:t>
              </a:r>
              <a:r>
                <a:rPr lang="en-US" sz="4953" spc="-49" dirty="0">
                  <a:solidFill>
                    <a:srgbClr val="FFFDF5"/>
                  </a:solidFill>
                  <a:latin typeface="iCiel Brush Up" panose="02000000000000000000" pitchFamily="2" charset="0"/>
                </a:rPr>
                <a:t> </a:t>
              </a:r>
              <a:r>
                <a:rPr lang="en-US" sz="4953" spc="-49" dirty="0" err="1">
                  <a:solidFill>
                    <a:srgbClr val="FFFDF5"/>
                  </a:solidFill>
                  <a:latin typeface="iCiel Brush Up" panose="02000000000000000000" pitchFamily="2" charset="0"/>
                </a:rPr>
                <a:t>buồn</a:t>
              </a:r>
              <a:r>
                <a:rPr lang="en-US" sz="4953" spc="-49" dirty="0">
                  <a:solidFill>
                    <a:srgbClr val="FFFDF5"/>
                  </a:solidFill>
                  <a:latin typeface="iCiel Brush Up" panose="02000000000000000000" pitchFamily="2" charset="0"/>
                </a:rPr>
                <a:t> </a:t>
              </a:r>
              <a:r>
                <a:rPr lang="en-US" sz="4953" spc="-49" dirty="0" err="1">
                  <a:solidFill>
                    <a:srgbClr val="FFFDF5"/>
                  </a:solidFill>
                  <a:latin typeface="iCiel Brush Up" panose="02000000000000000000" pitchFamily="2" charset="0"/>
                </a:rPr>
                <a:t>cùng</a:t>
              </a:r>
              <a:r>
                <a:rPr lang="en-US" sz="4953" spc="-49" dirty="0">
                  <a:solidFill>
                    <a:srgbClr val="FFFDF5"/>
                  </a:solidFill>
                  <a:latin typeface="iCiel Brush Up" panose="02000000000000000000" pitchFamily="2" charset="0"/>
                </a:rPr>
                <a:t> </a:t>
              </a:r>
              <a:r>
                <a:rPr lang="en-US" sz="4953" spc="-49" dirty="0" err="1">
                  <a:solidFill>
                    <a:srgbClr val="FFFDF5"/>
                  </a:solidFill>
                  <a:latin typeface="iCiel Brush Up" panose="02000000000000000000" pitchFamily="2" charset="0"/>
                </a:rPr>
                <a:t>bạn</a:t>
              </a:r>
              <a:endParaRPr lang="en-US" sz="4953" spc="-49" dirty="0">
                <a:solidFill>
                  <a:srgbClr val="FFFDF5"/>
                </a:solidFill>
                <a:latin typeface="iCiel Brush Up" panose="02000000000000000000" pitchFamily="2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0516" y="-38100"/>
              <a:ext cx="11656488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14"/>
                </a:lnSpc>
              </a:pPr>
              <a:r>
                <a:rPr lang="en-US" sz="9600" spc="185" dirty="0" err="1">
                  <a:solidFill>
                    <a:srgbClr val="FFFDF5"/>
                  </a:solidFill>
                  <a:latin typeface="iCiel Brush Up" panose="02000000000000000000" pitchFamily="2" charset="0"/>
                </a:rPr>
                <a:t>Đạo</a:t>
              </a:r>
              <a:r>
                <a:rPr lang="en-US" sz="9600" spc="185" dirty="0">
                  <a:solidFill>
                    <a:srgbClr val="FFFDF5"/>
                  </a:solidFill>
                  <a:latin typeface="iCiel Brush Up" panose="02000000000000000000" pitchFamily="2" charset="0"/>
                </a:rPr>
                <a:t> </a:t>
              </a:r>
              <a:r>
                <a:rPr lang="en-US" sz="9600" spc="185" dirty="0" err="1">
                  <a:solidFill>
                    <a:srgbClr val="FFFDF5"/>
                  </a:solidFill>
                  <a:latin typeface="iCiel Brush Up" panose="02000000000000000000" pitchFamily="2" charset="0"/>
                </a:rPr>
                <a:t>đức</a:t>
              </a:r>
              <a:r>
                <a:rPr lang="en-US" sz="9600" spc="185" dirty="0">
                  <a:solidFill>
                    <a:srgbClr val="FFFDF5"/>
                  </a:solidFill>
                  <a:latin typeface="iCiel Brush Up" panose="02000000000000000000" pitchFamily="2" charset="0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1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819881">
            <a:off x="85609" y="-6728651"/>
            <a:ext cx="7654677" cy="1234625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985131" y="3890042"/>
            <a:ext cx="8274169" cy="2163806"/>
          </a:xfrm>
          <a:prstGeom prst="rect">
            <a:avLst/>
          </a:prstGeom>
          <a:solidFill>
            <a:srgbClr val="FFFDF5"/>
          </a:solidFill>
        </p:spPr>
      </p:sp>
      <p:sp>
        <p:nvSpPr>
          <p:cNvPr id="4" name="AutoShape 4"/>
          <p:cNvSpPr/>
          <p:nvPr/>
        </p:nvSpPr>
        <p:spPr>
          <a:xfrm>
            <a:off x="8985131" y="1028700"/>
            <a:ext cx="8274169" cy="2163806"/>
          </a:xfrm>
          <a:prstGeom prst="rect">
            <a:avLst/>
          </a:prstGeom>
          <a:solidFill>
            <a:srgbClr val="FFFDF5"/>
          </a:solidFill>
        </p:spPr>
      </p:sp>
      <p:sp>
        <p:nvSpPr>
          <p:cNvPr id="5" name="AutoShape 5"/>
          <p:cNvSpPr/>
          <p:nvPr/>
        </p:nvSpPr>
        <p:spPr>
          <a:xfrm>
            <a:off x="8985131" y="7094494"/>
            <a:ext cx="8274169" cy="2163806"/>
          </a:xfrm>
          <a:prstGeom prst="rect">
            <a:avLst/>
          </a:prstGeom>
          <a:solidFill>
            <a:srgbClr val="FFFDF5"/>
          </a:solidFill>
        </p:spPr>
      </p:sp>
      <p:grpSp>
        <p:nvGrpSpPr>
          <p:cNvPr id="6" name="Group 6"/>
          <p:cNvGrpSpPr/>
          <p:nvPr/>
        </p:nvGrpSpPr>
        <p:grpSpPr>
          <a:xfrm>
            <a:off x="9442190" y="1361463"/>
            <a:ext cx="7142076" cy="1498280"/>
            <a:chOff x="0" y="0"/>
            <a:chExt cx="9522768" cy="1997707"/>
          </a:xfrm>
        </p:grpSpPr>
        <p:sp>
          <p:nvSpPr>
            <p:cNvPr id="7" name="TextBox 7"/>
            <p:cNvSpPr txBox="1"/>
            <p:nvPr/>
          </p:nvSpPr>
          <p:spPr>
            <a:xfrm>
              <a:off x="2595112" y="-73026"/>
              <a:ext cx="6927656" cy="2067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200"/>
                </a:lnSpc>
              </a:pP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Biết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được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bạn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bè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cần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phải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chia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sẻ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với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nhau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khi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có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chuyện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vui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buồn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và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những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việc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làm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cụ</a:t>
              </a:r>
              <a:r>
                <a:rPr lang="en-US" sz="2800" spc="28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2800" spc="28" dirty="0" err="1">
                  <a:solidFill>
                    <a:srgbClr val="645B53"/>
                  </a:solidFill>
                  <a:latin typeface="Muli Extra Light Bold"/>
                </a:rPr>
                <a:t>thể</a:t>
              </a:r>
              <a:endParaRPr lang="en-US" sz="2800" spc="28" dirty="0">
                <a:solidFill>
                  <a:srgbClr val="645B53"/>
                </a:solidFill>
                <a:latin typeface="Muli Extra Light Bold"/>
              </a:endParaRPr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97707" cy="199770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722184" y="7458315"/>
            <a:ext cx="6862083" cy="1436164"/>
            <a:chOff x="0" y="0"/>
            <a:chExt cx="9149444" cy="1914885"/>
          </a:xfrm>
        </p:grpSpPr>
        <p:sp>
          <p:nvSpPr>
            <p:cNvPr id="10" name="TextBox 10"/>
            <p:cNvSpPr txBox="1"/>
            <p:nvPr/>
          </p:nvSpPr>
          <p:spPr>
            <a:xfrm>
              <a:off x="2221787" y="185917"/>
              <a:ext cx="6927656" cy="145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 dirty="0" err="1">
                  <a:solidFill>
                    <a:srgbClr val="645B53"/>
                  </a:solidFill>
                  <a:latin typeface="Muli Extra Light Bold"/>
                </a:rPr>
                <a:t>Giáo</a:t>
              </a:r>
              <a:r>
                <a:rPr lang="en-US" sz="3000" spc="30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3000" spc="30" dirty="0" err="1">
                  <a:solidFill>
                    <a:srgbClr val="645B53"/>
                  </a:solidFill>
                  <a:latin typeface="Muli Extra Light Bold"/>
                </a:rPr>
                <a:t>dục</a:t>
              </a:r>
              <a:r>
                <a:rPr lang="en-US" sz="3000" spc="30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3000" spc="30" dirty="0" err="1">
                  <a:solidFill>
                    <a:srgbClr val="645B53"/>
                  </a:solidFill>
                  <a:latin typeface="Muli Extra Light Bold"/>
                </a:rPr>
                <a:t>sự</a:t>
              </a:r>
              <a:r>
                <a:rPr lang="en-US" sz="3000" spc="30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3000" spc="30" dirty="0" err="1">
                  <a:solidFill>
                    <a:srgbClr val="645B53"/>
                  </a:solidFill>
                  <a:latin typeface="Muli Extra Light Bold"/>
                </a:rPr>
                <a:t>cảm</a:t>
              </a:r>
              <a:r>
                <a:rPr lang="en-US" sz="3000" spc="30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3000" spc="30" dirty="0" err="1">
                  <a:solidFill>
                    <a:srgbClr val="645B53"/>
                  </a:solidFill>
                  <a:latin typeface="Muli Extra Light Bold"/>
                </a:rPr>
                <a:t>thông</a:t>
              </a:r>
              <a:r>
                <a:rPr lang="en-US" sz="3000" spc="30" dirty="0">
                  <a:solidFill>
                    <a:srgbClr val="645B53"/>
                  </a:solidFill>
                  <a:latin typeface="Muli Extra Light Bold"/>
                </a:rPr>
                <a:t>,</a:t>
              </a:r>
            </a:p>
            <a:p>
              <a:pPr>
                <a:lnSpc>
                  <a:spcPts val="4500"/>
                </a:lnSpc>
              </a:pPr>
              <a:r>
                <a:rPr lang="en-US" sz="3000" spc="30" dirty="0">
                  <a:solidFill>
                    <a:srgbClr val="645B53"/>
                  </a:solidFill>
                  <a:latin typeface="Muli Extra Light Bold"/>
                </a:rPr>
                <a:t> chia </a:t>
              </a:r>
              <a:r>
                <a:rPr lang="en-US" sz="3000" spc="30" dirty="0" err="1">
                  <a:solidFill>
                    <a:srgbClr val="645B53"/>
                  </a:solidFill>
                  <a:latin typeface="Muli Extra Light Bold"/>
                </a:rPr>
                <a:t>sẻ</a:t>
              </a:r>
              <a:r>
                <a:rPr lang="en-US" sz="3000" spc="30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3000" spc="30" dirty="0" err="1">
                  <a:solidFill>
                    <a:srgbClr val="645B53"/>
                  </a:solidFill>
                  <a:latin typeface="Muli Extra Light Bold"/>
                </a:rPr>
                <a:t>khi</a:t>
              </a:r>
              <a:r>
                <a:rPr lang="en-US" sz="3000" spc="30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3000" spc="30" dirty="0" err="1">
                  <a:solidFill>
                    <a:srgbClr val="645B53"/>
                  </a:solidFill>
                  <a:latin typeface="Muli Extra Light Bold"/>
                </a:rPr>
                <a:t>bạn</a:t>
              </a:r>
              <a:r>
                <a:rPr lang="en-US" sz="3000" spc="30" dirty="0">
                  <a:solidFill>
                    <a:srgbClr val="645B53"/>
                  </a:solidFill>
                  <a:latin typeface="Muli Extra Light Bold"/>
                </a:rPr>
                <a:t> </a:t>
              </a:r>
              <a:r>
                <a:rPr lang="en-US" sz="3000" spc="30" dirty="0" err="1">
                  <a:solidFill>
                    <a:srgbClr val="645B53"/>
                  </a:solidFill>
                  <a:latin typeface="Muli Extra Light Bold"/>
                </a:rPr>
                <a:t>vui</a:t>
              </a:r>
              <a:r>
                <a:rPr lang="en-US" sz="3000" spc="30" dirty="0">
                  <a:solidFill>
                    <a:srgbClr val="645B53"/>
                  </a:solidFill>
                  <a:latin typeface="Muli Extra Light Bold"/>
                </a:rPr>
                <a:t>, </a:t>
              </a:r>
              <a:r>
                <a:rPr lang="en-US" sz="3000" spc="30" dirty="0" err="1">
                  <a:solidFill>
                    <a:srgbClr val="645B53"/>
                  </a:solidFill>
                  <a:latin typeface="Muli Extra Light Bold"/>
                </a:rPr>
                <a:t>buồn</a:t>
              </a:r>
              <a:endParaRPr lang="en-US" sz="3000" spc="30" dirty="0">
                <a:solidFill>
                  <a:srgbClr val="645B53"/>
                </a:solidFill>
                <a:latin typeface="Muli Extra Light Bold"/>
              </a:endParaRPr>
            </a:p>
          </p:txBody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51058" cy="1914885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328972">
            <a:off x="3004942" y="6511237"/>
            <a:ext cx="5302333" cy="11665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442190" y="4242337"/>
            <a:ext cx="1459217" cy="14592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347" y="2090418"/>
            <a:ext cx="7503768" cy="500407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28700" y="8429865"/>
            <a:ext cx="6869062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500" spc="65">
                <a:solidFill>
                  <a:srgbClr val="FFFDF5"/>
                </a:solidFill>
                <a:latin typeface="Muli Bold Bold Italics"/>
              </a:rPr>
              <a:t>Nội dung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88524" y="4371870"/>
            <a:ext cx="5195742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645B53"/>
                </a:solidFill>
                <a:latin typeface="Muli Extra Light Bold"/>
              </a:rPr>
              <a:t>Chia sẻ buồn vui cùng bạn trong cuộc sống hàng ngày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42900"/>
            <a:ext cx="16391467" cy="9220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3200" y="7353300"/>
            <a:ext cx="1371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42900"/>
            <a:ext cx="16840200" cy="94726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0" y="7505700"/>
            <a:ext cx="1371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294090"/>
            <a:ext cx="4911146" cy="3141615"/>
            <a:chOff x="0" y="-57150"/>
            <a:chExt cx="5938875" cy="4188818"/>
          </a:xfrm>
        </p:grpSpPr>
        <p:sp>
          <p:nvSpPr>
            <p:cNvPr id="3" name="TextBox 3"/>
            <p:cNvSpPr txBox="1"/>
            <p:nvPr/>
          </p:nvSpPr>
          <p:spPr>
            <a:xfrm>
              <a:off x="0" y="-57150"/>
              <a:ext cx="5938875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4000" b="1" spc="330" dirty="0">
                  <a:solidFill>
                    <a:srgbClr val="FF0000"/>
                  </a:solidFill>
                  <a:latin typeface="Muli Extra Light Bold"/>
                </a:rPr>
                <a:t>01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53904"/>
              <a:ext cx="5938875" cy="3077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Em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đã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chia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sẻ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với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bạn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bè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trong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lớp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,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trong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trường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chưa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? </a:t>
              </a:r>
            </a:p>
            <a:p>
              <a:pPr algn="ctr">
                <a:lnSpc>
                  <a:spcPts val="4500"/>
                </a:lnSpc>
              </a:pP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Chia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sẻ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như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thế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nào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?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823155">
            <a:off x="-523746" y="-2269545"/>
            <a:ext cx="5767608" cy="93025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4726341" y="394690"/>
            <a:ext cx="4127813" cy="53958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76163">
            <a:off x="13386771" y="-401261"/>
            <a:ext cx="6072719" cy="12752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54748">
            <a:off x="7090870" y="4110970"/>
            <a:ext cx="4806065" cy="100927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916921" y="6294090"/>
            <a:ext cx="5019213" cy="3141616"/>
            <a:chOff x="0" y="-57150"/>
            <a:chExt cx="5938875" cy="418882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57150"/>
              <a:ext cx="5938875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4000" b="1" spc="330" dirty="0">
                  <a:solidFill>
                    <a:srgbClr val="FF0000"/>
                  </a:solidFill>
                  <a:latin typeface="Muli Extra Light Bold"/>
                </a:rPr>
                <a:t>02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53906"/>
              <a:ext cx="5938875" cy="3077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Em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đã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bao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giờ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được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bạn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bè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chia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sẻ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chưa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?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Hãy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kể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một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số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trường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hợp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cụ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thể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?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378878" y="6294090"/>
            <a:ext cx="4346718" cy="2564534"/>
            <a:chOff x="0" y="-57150"/>
            <a:chExt cx="5938875" cy="3419376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57150"/>
              <a:ext cx="5938875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4000" b="1" spc="330" dirty="0">
                  <a:solidFill>
                    <a:srgbClr val="FF0000"/>
                  </a:solidFill>
                  <a:latin typeface="Muli Extra Light Bold"/>
                </a:rPr>
                <a:t>03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053904"/>
              <a:ext cx="5938875" cy="2308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Khi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được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bạn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bè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chia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sẻ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vui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buồn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,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em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cảm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thấy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như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thế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 </a:t>
              </a:r>
              <a:r>
                <a:rPr lang="en-US" sz="3600" b="1" spc="30" dirty="0" err="1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nào</a:t>
              </a:r>
              <a:r>
                <a:rPr lang="en-US" sz="3600" b="1" spc="30" dirty="0">
                  <a:solidFill>
                    <a:schemeClr val="tx2">
                      <a:lumMod val="50000"/>
                    </a:schemeClr>
                  </a:solidFill>
                  <a:latin typeface="Muli Extra Light"/>
                </a:rPr>
                <a:t>?</a:t>
              </a:r>
            </a:p>
          </p:txBody>
        </p:sp>
      </p:grpSp>
      <p:pic>
        <p:nvPicPr>
          <p:cNvPr id="3074" name="Picture 2" descr="Kinh nghiệm ăn Yến sào - BÀI 76 - Cách Chưng Yế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23" y="481007"/>
            <a:ext cx="5835758" cy="396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hông chỉ là phim hoạt hình, Doraemon còn là món ăn mãi chẳng ngán của  những đứa trẻ đã già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4548">
            <a:off x="-1877" y="855573"/>
            <a:ext cx="628650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ĐÔRÊMON THÁI NGUYÊN - Posts | Faceb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502">
            <a:off x="12560496" y="457702"/>
            <a:ext cx="6871607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0746638" y="2278824"/>
            <a:ext cx="7086312" cy="114295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70079" y="-1330331"/>
            <a:ext cx="6914654" cy="90387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09818" y="0"/>
            <a:ext cx="12344400" cy="82296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6075108"/>
            <a:ext cx="7616792" cy="2238312"/>
            <a:chOff x="0" y="0"/>
            <a:chExt cx="10155723" cy="2984416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0155723" cy="2984416"/>
            </a:xfrm>
            <a:prstGeom prst="rect">
              <a:avLst/>
            </a:prstGeom>
            <a:solidFill>
              <a:srgbClr val="FFFDF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53432" y="907372"/>
              <a:ext cx="8448859" cy="1045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99"/>
                </a:lnSpc>
              </a:pPr>
              <a:r>
                <a:rPr lang="en-US" sz="4599" spc="45">
                  <a:solidFill>
                    <a:srgbClr val="645B53"/>
                  </a:solidFill>
                  <a:latin typeface="Muli Bold"/>
                </a:rPr>
                <a:t>XỬ LÍ TÌNH HUỐNG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91975" y="9612305"/>
            <a:ext cx="8178121" cy="13493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294228">
            <a:off x="11234779" y="-829246"/>
            <a:ext cx="7538598" cy="1658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481103">
            <a:off x="11115752" y="-1024641"/>
            <a:ext cx="6519466" cy="10515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50780">
            <a:off x="-399684" y="-759559"/>
            <a:ext cx="7765992" cy="15143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46468">
            <a:off x="9199958" y="9359827"/>
            <a:ext cx="9817654" cy="19144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97124">
            <a:off x="10772519" y="218920"/>
            <a:ext cx="9080099" cy="605339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2038299"/>
            <a:ext cx="6241569" cy="3440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9"/>
              </a:lnSpc>
            </a:pPr>
            <a:r>
              <a:rPr lang="en-US" sz="3699" spc="36">
                <a:solidFill>
                  <a:srgbClr val="645B53"/>
                </a:solidFill>
                <a:latin typeface="Muli Extra Light Bold"/>
              </a:rPr>
              <a:t>Bạn An đạt được giải nhất trong cuộc thi hát của trường. Nếu em là bạn của An, em sẽ làm gì?</a:t>
            </a:r>
          </a:p>
          <a:p>
            <a:pPr>
              <a:lnSpc>
                <a:spcPts val="5549"/>
              </a:lnSpc>
            </a:pPr>
            <a:endParaRPr lang="en-US" sz="3699" spc="36">
              <a:solidFill>
                <a:srgbClr val="645B53"/>
              </a:solidFill>
              <a:latin typeface="Muli Extra Ligh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7696200"/>
            <a:ext cx="9892276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50"/>
              </a:lnSpc>
            </a:pPr>
            <a:r>
              <a:rPr lang="en-US" sz="7625" spc="76">
                <a:solidFill>
                  <a:srgbClr val="FFA173"/>
                </a:solidFill>
                <a:latin typeface="Muli Bold Bold Italics"/>
              </a:rPr>
              <a:t>Tình huống 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079024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6" ma:contentTypeDescription="Tạo tài liệu mới." ma:contentTypeScope="" ma:versionID="87c8ff4362d582bc038683c518361262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f57f0239bd0e529817d977ecc418a6bf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B6BF43-D5F5-4F04-AA14-69C4BEC71D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743745-BD32-42A4-A370-C0809FE3E3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2793EB-532B-4966-AACE-045DDE5FB06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396</Words>
  <Application>Microsoft Office PowerPoint</Application>
  <PresentationFormat>Custom</PresentationFormat>
  <Paragraphs>46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Muli Extra Light</vt:lpstr>
      <vt:lpstr>iCiel Brush Up</vt:lpstr>
      <vt:lpstr>Muli Bold Italics</vt:lpstr>
      <vt:lpstr>Times New Roman</vt:lpstr>
      <vt:lpstr>Muli Extra Light Bold</vt:lpstr>
      <vt:lpstr>Muli Bold Bold</vt:lpstr>
      <vt:lpstr>Alegreya Medium Bold Italics</vt:lpstr>
      <vt:lpstr>Muli Bold</vt:lpstr>
      <vt:lpstr>Arial</vt:lpstr>
      <vt:lpstr>Calibri</vt:lpstr>
      <vt:lpstr>Muli Bold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Đạo đức bài 5</dc:title>
  <cp:lastModifiedBy>Nguyen Thang</cp:lastModifiedBy>
  <cp:revision>14</cp:revision>
  <dcterms:created xsi:type="dcterms:W3CDTF">2006-08-16T00:00:00Z</dcterms:created>
  <dcterms:modified xsi:type="dcterms:W3CDTF">2021-12-05T07:08:47Z</dcterms:modified>
  <dc:identifier>DAEp9O43Uvw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