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4" r:id="rId3"/>
    <p:sldId id="427" r:id="rId4"/>
    <p:sldId id="335" r:id="rId5"/>
    <p:sldId id="331" r:id="rId6"/>
    <p:sldId id="326" r:id="rId7"/>
    <p:sldId id="327" r:id="rId8"/>
    <p:sldId id="322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156B-8C43-462F-90C4-8B65211EA8E2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31706-00B4-4122-847D-E5AB55720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0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F806E-3212-4BC7-A65A-539DC94564AF}" type="slidenum">
              <a:rPr lang="en-US" smtClean="0">
                <a:solidFill>
                  <a:srgbClr val="800000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8EC3251-C99B-4FCE-B286-77BA5BBA66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4B6E18-D51E-4303-88C5-D271D3937026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390AA1C-6CF9-4247-8D44-E59634192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45AC8D8-75D5-4910-8807-0C6F7C42A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FB4E9C3-C51A-4E07-B01A-9006427B1A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0131A2-A7FE-4A13-A997-CBA8CB1B6E00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2A2718A-90B6-4205-9025-8F0C076D7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A5E1338-CF45-4961-A566-302F079715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0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D586FB7-0117-468E-A37B-6B0E5CA61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D460C1-9A84-4980-8173-F6D070058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82E636-3E98-4B28-AE35-B6F352AF3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304DBA-EF19-49E0-8E85-BD98F2EFA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07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6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DA25-F9BE-4489-8663-C6A84986DA8B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915A-7015-4F22-95BB-B89FE6CB8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gi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17">
            <a:off x="33338" y="2747963"/>
            <a:ext cx="6334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17">
            <a:off x="120650" y="2276475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Daolua1-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906">
            <a:off x="162719" y="2007394"/>
            <a:ext cx="350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990600"/>
            <a:ext cx="885825" cy="8763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1039" descr="pHAO HOA"/>
          <p:cNvPicPr>
            <a:picLocks noChangeAspect="1" noChangeArrowheads="1" noCrop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-919357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040"/>
          <p:cNvSpPr>
            <a:spLocks noChangeArrowheads="1" noChangeShapeType="1" noTextEdit="1"/>
          </p:cNvSpPr>
          <p:nvPr/>
        </p:nvSpPr>
        <p:spPr bwMode="auto">
          <a:xfrm>
            <a:off x="718506" y="2315369"/>
            <a:ext cx="793115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7. QUAN TÂM ,GIÚP ĐỠ HÀNG XÓM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TIẾT 2)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1042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43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044"/>
          <p:cNvSpPr>
            <a:spLocks noChangeArrowheads="1" noChangeShapeType="1" noTextEdit="1"/>
          </p:cNvSpPr>
          <p:nvPr/>
        </p:nvSpPr>
        <p:spPr bwMode="auto">
          <a:xfrm>
            <a:off x="3301908" y="702150"/>
            <a:ext cx="289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5" name="AutoShape 1047"/>
          <p:cNvSpPr>
            <a:spLocks noChangeArrowheads="1"/>
          </p:cNvSpPr>
          <p:nvPr/>
        </p:nvSpPr>
        <p:spPr bwMode="auto">
          <a:xfrm>
            <a:off x="5965288" y="139381"/>
            <a:ext cx="990600" cy="7620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grpSp>
        <p:nvGrpSpPr>
          <p:cNvPr id="3087" name="Group 18"/>
          <p:cNvGrpSpPr>
            <a:grpSpLocks/>
          </p:cNvGrpSpPr>
          <p:nvPr/>
        </p:nvGrpSpPr>
        <p:grpSpPr bwMode="auto">
          <a:xfrm>
            <a:off x="61912" y="137348"/>
            <a:ext cx="2514600" cy="19812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3096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7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8" name="Picture 24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800">
                  <a:latin typeface="VnBangkok" panose="00000400000000000000" pitchFamily="2" charset="0"/>
                  <a:cs typeface="Times New Roman" panose="02020603050405020304" pitchFamily="18" charset="0"/>
                </a:rPr>
                <a:t> </a:t>
              </a:r>
              <a:endParaRPr lang="en-US" sz="4800">
                <a:cs typeface="Times New Roman" panose="02020603050405020304" pitchFamily="18" charset="0"/>
              </a:endParaRPr>
            </a:p>
          </p:txBody>
        </p:sp>
        <p:sp>
          <p:nvSpPr>
            <p:cNvPr id="310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4800">
                <a:cs typeface="Arial" panose="020B0604020202020204" pitchFamily="34" charset="0"/>
              </a:endParaRPr>
            </a:p>
          </p:txBody>
        </p:sp>
        <p:sp>
          <p:nvSpPr>
            <p:cNvPr id="310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10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4800">
                <a:cs typeface="Arial" panose="020B0604020202020204" pitchFamily="34" charset="0"/>
              </a:endParaRPr>
            </a:p>
          </p:txBody>
        </p:sp>
      </p:grpSp>
      <p:pic>
        <p:nvPicPr>
          <p:cNvPr id="3089" name="Picture 19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715" flipH="1">
            <a:off x="-100013" y="2749550"/>
            <a:ext cx="74453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" descr="659204qfhni5vgx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567738" y="4191000"/>
            <a:ext cx="614362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4" descr="659204qfhni5vgx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468394" y="5574506"/>
            <a:ext cx="53498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" descr="659204qfhni5vgx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19175" y="5335588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" descr="659204qfhni5vgxw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7938" y="4191000"/>
            <a:ext cx="5095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5" descr="Heart-and-Rose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86" y="3839369"/>
            <a:ext cx="4646802" cy="304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2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336222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70C0"/>
                </a:solidFill>
              </a:rPr>
              <a:t>Người xưa đã nói chớ quên</a:t>
            </a:r>
            <a:br>
              <a:rPr lang="vi-VN" b="1" dirty="0">
                <a:solidFill>
                  <a:srgbClr val="0070C0"/>
                </a:solidFill>
              </a:rPr>
            </a:br>
            <a:r>
              <a:rPr lang="vi-VN" b="1" dirty="0">
                <a:solidFill>
                  <a:srgbClr val="0070C0"/>
                </a:solidFill>
              </a:rPr>
              <a:t>Láng giềng tắt lửa, tối đèn có nhau.</a:t>
            </a:r>
            <a:br>
              <a:rPr lang="vi-VN" b="1" dirty="0">
                <a:solidFill>
                  <a:srgbClr val="0070C0"/>
                </a:solidFill>
              </a:rPr>
            </a:br>
            <a:r>
              <a:rPr lang="vi-VN" b="1" dirty="0">
                <a:solidFill>
                  <a:srgbClr val="0070C0"/>
                </a:solidFill>
              </a:rPr>
              <a:t>Giữ gìn tình nghĩa tương giao,</a:t>
            </a:r>
            <a:br>
              <a:rPr lang="vi-VN" b="1" dirty="0">
                <a:solidFill>
                  <a:srgbClr val="0070C0"/>
                </a:solidFill>
              </a:rPr>
            </a:br>
            <a:r>
              <a:rPr lang="vi-VN" b="1" dirty="0">
                <a:solidFill>
                  <a:srgbClr val="0070C0"/>
                </a:solidFill>
              </a:rPr>
              <a:t>Sẵn sàng giúp đỡ khác nào người thân</a:t>
            </a:r>
            <a:br>
              <a:rPr lang="vi-VN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35909" y="350939"/>
            <a:ext cx="88721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Quan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1" name="Graphic 10" descr="Desert scene outline">
            <a:extLst>
              <a:ext uri="{FF2B5EF4-FFF2-40B4-BE49-F238E27FC236}">
                <a16:creationId xmlns:a16="http://schemas.microsoft.com/office/drawing/2014/main" id="{51C4C930-B23A-4CDA-95D9-1B08932A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540" y="5191019"/>
            <a:ext cx="1160060" cy="1554501"/>
          </a:xfrm>
          <a:prstGeom prst="rect">
            <a:avLst/>
          </a:prstGeom>
        </p:spPr>
      </p:pic>
      <p:pic>
        <p:nvPicPr>
          <p:cNvPr id="12" name="Graphic 11" descr="Desert scene outline">
            <a:extLst>
              <a:ext uri="{FF2B5EF4-FFF2-40B4-BE49-F238E27FC236}">
                <a16:creationId xmlns:a16="http://schemas.microsoft.com/office/drawing/2014/main" id="{5C354CF0-7D97-4BC4-96BA-DA2C977C5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1600" y="5169939"/>
            <a:ext cx="1160060" cy="1554501"/>
          </a:xfrm>
          <a:prstGeom prst="rect">
            <a:avLst/>
          </a:prstGeom>
        </p:spPr>
      </p:pic>
      <p:pic>
        <p:nvPicPr>
          <p:cNvPr id="13" name="Graphic 12" descr="Desert scene outline">
            <a:extLst>
              <a:ext uri="{FF2B5EF4-FFF2-40B4-BE49-F238E27FC236}">
                <a16:creationId xmlns:a16="http://schemas.microsoft.com/office/drawing/2014/main" id="{4A2FE4C6-F1A4-4685-A69F-06E185F88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731" y="5191019"/>
            <a:ext cx="1160060" cy="1554501"/>
          </a:xfrm>
          <a:prstGeom prst="rect">
            <a:avLst/>
          </a:prstGeom>
        </p:spPr>
      </p:pic>
      <p:pic>
        <p:nvPicPr>
          <p:cNvPr id="14" name="Graphic 13" descr="Desert scene outline">
            <a:extLst>
              <a:ext uri="{FF2B5EF4-FFF2-40B4-BE49-F238E27FC236}">
                <a16:creationId xmlns:a16="http://schemas.microsoft.com/office/drawing/2014/main" id="{6A2A1FE0-B80F-44E4-B6D6-7F26FE794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1791" y="5169939"/>
            <a:ext cx="1160060" cy="1554501"/>
          </a:xfrm>
          <a:prstGeom prst="rect">
            <a:avLst/>
          </a:prstGeom>
        </p:spPr>
      </p:pic>
      <p:pic>
        <p:nvPicPr>
          <p:cNvPr id="15" name="Graphic 14" descr="Desert scene outline">
            <a:extLst>
              <a:ext uri="{FF2B5EF4-FFF2-40B4-BE49-F238E27FC236}">
                <a16:creationId xmlns:a16="http://schemas.microsoft.com/office/drawing/2014/main" id="{77B07DB9-04F3-49CC-8410-6B3925F5B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4400" y="5151099"/>
            <a:ext cx="1160060" cy="1554501"/>
          </a:xfrm>
          <a:prstGeom prst="rect">
            <a:avLst/>
          </a:prstGeom>
        </p:spPr>
      </p:pic>
      <p:pic>
        <p:nvPicPr>
          <p:cNvPr id="16" name="Graphic 15" descr="Desert scene outline">
            <a:extLst>
              <a:ext uri="{FF2B5EF4-FFF2-40B4-BE49-F238E27FC236}">
                <a16:creationId xmlns:a16="http://schemas.microsoft.com/office/drawing/2014/main" id="{78F36685-D01A-450D-907E-192558C6C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4460" y="5130019"/>
            <a:ext cx="1160060" cy="1554501"/>
          </a:xfrm>
          <a:prstGeom prst="rect">
            <a:avLst/>
          </a:prstGeom>
        </p:spPr>
      </p:pic>
      <p:pic>
        <p:nvPicPr>
          <p:cNvPr id="17" name="Graphic 16" descr="Desert scene outline">
            <a:extLst>
              <a:ext uri="{FF2B5EF4-FFF2-40B4-BE49-F238E27FC236}">
                <a16:creationId xmlns:a16="http://schemas.microsoft.com/office/drawing/2014/main" id="{AEDB5044-ECA8-4353-B402-159F4750E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5420" y="5151099"/>
            <a:ext cx="1160060" cy="1554501"/>
          </a:xfrm>
          <a:prstGeom prst="rect">
            <a:avLst/>
          </a:prstGeom>
        </p:spPr>
      </p:pic>
      <p:pic>
        <p:nvPicPr>
          <p:cNvPr id="18" name="Graphic 17" descr="Desert scene outline">
            <a:extLst>
              <a:ext uri="{FF2B5EF4-FFF2-40B4-BE49-F238E27FC236}">
                <a16:creationId xmlns:a16="http://schemas.microsoft.com/office/drawing/2014/main" id="{6CAEFD1C-04B9-48CB-A67A-83BE9628A6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480" y="5130019"/>
            <a:ext cx="1160060" cy="1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Doreamon cau ca\Hon dao.jpg">
            <a:extLst>
              <a:ext uri="{FF2B5EF4-FFF2-40B4-BE49-F238E27FC236}">
                <a16:creationId xmlns:a16="http://schemas.microsoft.com/office/drawing/2014/main" id="{6CFBD693-A11E-4FC2-BAB0-60F4FBF5C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5BC7D9AE-5AA6-4B20-91E8-A545A5EB5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084888"/>
            <a:ext cx="1228725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ình ảnh có liên quan">
            <a:extLst>
              <a:ext uri="{FF2B5EF4-FFF2-40B4-BE49-F238E27FC236}">
                <a16:creationId xmlns:a16="http://schemas.microsoft.com/office/drawing/2014/main" id="{02945F9D-F807-4863-BBF0-9AE90959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152400"/>
            <a:ext cx="7239000" cy="302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ình ảnh có liên quan">
            <a:extLst>
              <a:ext uri="{FF2B5EF4-FFF2-40B4-BE49-F238E27FC236}">
                <a16:creationId xmlns:a16="http://schemas.microsoft.com/office/drawing/2014/main" id="{A7FF793D-6955-4DCA-93A8-52A9BD74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75340"/>
            <a:ext cx="7543800" cy="36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C:\Users\ADMIN\Desktop\Doreamon cau ca\Dore 2.png">
            <a:extLst>
              <a:ext uri="{FF2B5EF4-FFF2-40B4-BE49-F238E27FC236}">
                <a16:creationId xmlns:a16="http://schemas.microsoft.com/office/drawing/2014/main" id="{4142D54D-F33F-4CD0-BB3E-B9F7C9171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19600"/>
            <a:ext cx="182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337494-C236-4348-9D34-D504DD55E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279" y="3137498"/>
            <a:ext cx="6581921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xóm, láng giềng là những người sống bên cạnh với gia đình vì thế cần quan tâm, giúp đỡ họ lúc gặp khó khăn, hoạn nạn.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B712B6-13BF-44A8-BDAB-EEB64ECF6A48}"/>
              </a:ext>
            </a:extLst>
          </p:cNvPr>
          <p:cNvSpPr/>
          <p:nvPr/>
        </p:nvSpPr>
        <p:spPr>
          <a:xfrm>
            <a:off x="2708228" y="640140"/>
            <a:ext cx="4987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Vì sao chúng ta cần phải quan tâm, giúp đỡ hàng xóm láng giềng?</a:t>
            </a: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F1ABDE7C-BD6D-4688-901B-B73D9A9A824E}"/>
              </a:ext>
            </a:extLst>
          </p:cNvPr>
          <p:cNvSpPr/>
          <p:nvPr/>
        </p:nvSpPr>
        <p:spPr>
          <a:xfrm>
            <a:off x="76200" y="1524000"/>
            <a:ext cx="1619396" cy="1600200"/>
          </a:xfrm>
          <a:prstGeom prst="down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7802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92B3CE12-5057-439C-A8CD-382CE32DE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514600"/>
            <a:ext cx="3810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133123" name="Picture 12" descr="nature%20(67)">
            <a:extLst>
              <a:ext uri="{FF2B5EF4-FFF2-40B4-BE49-F238E27FC236}">
                <a16:creationId xmlns:a16="http://schemas.microsoft.com/office/drawing/2014/main" id="{93011395-2293-4E77-9FBF-9F05835341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2525713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4">
            <a:extLst>
              <a:ext uri="{FF2B5EF4-FFF2-40B4-BE49-F238E27FC236}">
                <a16:creationId xmlns:a16="http://schemas.microsoft.com/office/drawing/2014/main" id="{BCB35CAB-D820-475B-AB69-0B937241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471864"/>
            <a:ext cx="381000" cy="3889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BC6EEF89-2D43-4BCB-AFE8-EA5222BD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960813"/>
            <a:ext cx="3810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133126" name="Picture 15" descr="nature%20(66)">
            <a:extLst>
              <a:ext uri="{FF2B5EF4-FFF2-40B4-BE49-F238E27FC236}">
                <a16:creationId xmlns:a16="http://schemas.microsoft.com/office/drawing/2014/main" id="{3F522364-26B2-453D-B8B9-2559C48F03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486150"/>
            <a:ext cx="3571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12" descr="nature%20(67)">
            <a:extLst>
              <a:ext uri="{FF2B5EF4-FFF2-40B4-BE49-F238E27FC236}">
                <a16:creationId xmlns:a16="http://schemas.microsoft.com/office/drawing/2014/main" id="{B5C4C760-4CAA-498F-856E-1362175283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3957638"/>
            <a:ext cx="35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8" name="Rectangle 8">
            <a:extLst>
              <a:ext uri="{FF2B5EF4-FFF2-40B4-BE49-F238E27FC236}">
                <a16:creationId xmlns:a16="http://schemas.microsoft.com/office/drawing/2014/main" id="{036EAC83-1AEB-4EE4-9996-C702667E4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951413"/>
            <a:ext cx="3810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133129" name="Picture 12" descr="nature%20(67)">
            <a:extLst>
              <a:ext uri="{FF2B5EF4-FFF2-40B4-BE49-F238E27FC236}">
                <a16:creationId xmlns:a16="http://schemas.microsoft.com/office/drawing/2014/main" id="{3FB59D0D-53D4-4E91-8566-72BA60B85E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940300"/>
            <a:ext cx="35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0" name="Rectangle 10">
            <a:extLst>
              <a:ext uri="{FF2B5EF4-FFF2-40B4-BE49-F238E27FC236}">
                <a16:creationId xmlns:a16="http://schemas.microsoft.com/office/drawing/2014/main" id="{BB770FF0-03A8-401F-A433-40C23EC7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429250"/>
            <a:ext cx="3810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133131" name="Rectangle 11">
            <a:extLst>
              <a:ext uri="{FF2B5EF4-FFF2-40B4-BE49-F238E27FC236}">
                <a16:creationId xmlns:a16="http://schemas.microsoft.com/office/drawing/2014/main" id="{3FBE8E61-1F5C-45EC-8E6D-D06BBBA8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4449763"/>
            <a:ext cx="3810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133132" name="Picture 12" descr="nature%20(67)">
            <a:extLst>
              <a:ext uri="{FF2B5EF4-FFF2-40B4-BE49-F238E27FC236}">
                <a16:creationId xmlns:a16="http://schemas.microsoft.com/office/drawing/2014/main" id="{50A265F1-1C85-4F41-9DCD-7858E604C5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9" y="5429250"/>
            <a:ext cx="42068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3" name="Rectangle 13">
            <a:extLst>
              <a:ext uri="{FF2B5EF4-FFF2-40B4-BE49-F238E27FC236}">
                <a16:creationId xmlns:a16="http://schemas.microsoft.com/office/drawing/2014/main" id="{331FB768-A4C9-4C7B-808D-CC54C58CC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028950"/>
            <a:ext cx="381000" cy="3429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133134" name="Picture 15" descr="nature%20(66)">
            <a:extLst>
              <a:ext uri="{FF2B5EF4-FFF2-40B4-BE49-F238E27FC236}">
                <a16:creationId xmlns:a16="http://schemas.microsoft.com/office/drawing/2014/main" id="{BE10729A-2652-467E-BB0A-356279C5AD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302895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5" name="Picture 15" descr="nature%20(66)">
            <a:extLst>
              <a:ext uri="{FF2B5EF4-FFF2-40B4-BE49-F238E27FC236}">
                <a16:creationId xmlns:a16="http://schemas.microsoft.com/office/drawing/2014/main" id="{49673EE0-6278-4504-B142-46C5CF61CE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43413"/>
            <a:ext cx="355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3" name="Text Box 23">
            <a:extLst>
              <a:ext uri="{FF2B5EF4-FFF2-40B4-BE49-F238E27FC236}">
                <a16:creationId xmlns:a16="http://schemas.microsoft.com/office/drawing/2014/main" id="{B303762D-15FB-4214-83F6-833CD5A3D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37151"/>
            <a:ext cx="6172200" cy="76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en-AU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g.</a:t>
            </a:r>
            <a:r>
              <a:rPr lang="en-A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Không vứt rác sang nhà hàng xóm</a:t>
            </a:r>
            <a:r>
              <a:rPr lang="en-AU" altLang="en-US" sz="4000" b="1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144" name="Text Box 24">
            <a:extLst>
              <a:ext uri="{FF2B5EF4-FFF2-40B4-BE49-F238E27FC236}">
                <a16:creationId xmlns:a16="http://schemas.microsoft.com/office/drawing/2014/main" id="{D36A1CD8-F4D1-49E5-85A2-EBC94D0DB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86326"/>
            <a:ext cx="66294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en-AU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e.</a:t>
            </a:r>
            <a:r>
              <a:rPr lang="en-A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Không làm ồn trong giờ nghỉ trưa.</a:t>
            </a:r>
          </a:p>
        </p:txBody>
      </p:sp>
      <p:sp>
        <p:nvSpPr>
          <p:cNvPr id="133145" name="Text Box 25">
            <a:extLst>
              <a:ext uri="{FF2B5EF4-FFF2-40B4-BE49-F238E27FC236}">
                <a16:creationId xmlns:a16="http://schemas.microsoft.com/office/drawing/2014/main" id="{B54BB239-1047-4ACA-B1C7-757EA7A6B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08489"/>
            <a:ext cx="6629400" cy="4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A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    </a:t>
            </a:r>
            <a:r>
              <a:rPr lang="en-AU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đ.</a:t>
            </a:r>
            <a:r>
              <a:rPr lang="en-AU" altLang="en-US" sz="2400" b="1">
                <a:solidFill>
                  <a:schemeClr val="accent2"/>
                </a:solidFill>
                <a:latin typeface="Times New Roman" panose="02020603050405020304" pitchFamily="18" charset="0"/>
              </a:rPr>
              <a:t> Hái trộm quả trong vườn nhà hàng xóm.</a:t>
            </a:r>
          </a:p>
        </p:txBody>
      </p:sp>
      <p:sp>
        <p:nvSpPr>
          <p:cNvPr id="5139" name="Text Box 27">
            <a:extLst>
              <a:ext uri="{FF2B5EF4-FFF2-40B4-BE49-F238E27FC236}">
                <a16:creationId xmlns:a16="http://schemas.microsoft.com/office/drawing/2014/main" id="{527F83D8-1661-4D35-B636-15268BA1D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48" y="687733"/>
            <a:ext cx="8991600" cy="60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vi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b="1" dirty="0">
                <a:latin typeface="Times New Roman" panose="02020603050405020304" pitchFamily="18" charset="0"/>
              </a:rPr>
              <a:t> vi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hoa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8" name="Rectangle 28">
            <a:extLst>
              <a:ext uri="{FF2B5EF4-FFF2-40B4-BE49-F238E27FC236}">
                <a16:creationId xmlns:a16="http://schemas.microsoft.com/office/drawing/2014/main" id="{8C85FEE6-E531-4609-AE2F-9BDC2E167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71751"/>
            <a:ext cx="5791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 a.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Chào hỏi lễ phép khi gặp hàng xóm.</a:t>
            </a:r>
          </a:p>
        </p:txBody>
      </p:sp>
      <p:sp>
        <p:nvSpPr>
          <p:cNvPr id="133149" name="Rectangle 29">
            <a:extLst>
              <a:ext uri="{FF2B5EF4-FFF2-40B4-BE49-F238E27FC236}">
                <a16:creationId xmlns:a16="http://schemas.microsoft.com/office/drawing/2014/main" id="{5B8F5F01-2664-4620-BA46-2DD7C612B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6413"/>
            <a:ext cx="57150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Đánh nhau với trẻ con hàng xóm.</a:t>
            </a:r>
          </a:p>
        </p:txBody>
      </p:sp>
      <p:sp>
        <p:nvSpPr>
          <p:cNvPr id="133150" name="Rectangle 30">
            <a:extLst>
              <a:ext uri="{FF2B5EF4-FFF2-40B4-BE49-F238E27FC236}">
                <a16:creationId xmlns:a16="http://schemas.microsoft.com/office/drawing/2014/main" id="{9E4DA2C6-25DA-4632-A654-B82FA23A91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79801"/>
            <a:ext cx="6400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Bấm chuông của hàng xóm để trêu đùa.</a:t>
            </a:r>
          </a:p>
        </p:txBody>
      </p:sp>
      <p:sp>
        <p:nvSpPr>
          <p:cNvPr id="133151" name="Rectangle 31">
            <a:extLst>
              <a:ext uri="{FF2B5EF4-FFF2-40B4-BE49-F238E27FC236}">
                <a16:creationId xmlns:a16="http://schemas.microsoft.com/office/drawing/2014/main" id="{878B378C-43FD-4EC5-AD1C-127BD0F8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83038"/>
            <a:ext cx="6400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d.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</a:rPr>
              <a:t> Hỏi thăm khi hàng xóm có chuyện buồn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3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24" grpId="0" animBg="1"/>
      <p:bldP spid="133125" grpId="0" animBg="1"/>
      <p:bldP spid="133128" grpId="0" animBg="1"/>
      <p:bldP spid="133130" grpId="0" animBg="1"/>
      <p:bldP spid="133131" grpId="0" animBg="1"/>
      <p:bldP spid="133133" grpId="0" animBg="1"/>
      <p:bldP spid="133143" grpId="0"/>
      <p:bldP spid="133144" grpId="0"/>
      <p:bldP spid="133145" grpId="0"/>
      <p:bldP spid="133148" grpId="0"/>
      <p:bldP spid="133149" grpId="0"/>
      <p:bldP spid="133150" grpId="0"/>
      <p:bldP spid="133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533194F5-CE89-40F1-B418-9629362E1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" y="1066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 Theo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vi,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láng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giềng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5968" name="Rectangle 16">
            <a:extLst>
              <a:ext uri="{FF2B5EF4-FFF2-40B4-BE49-F238E27FC236}">
                <a16:creationId xmlns:a16="http://schemas.microsoft.com/office/drawing/2014/main" id="{336F945B-A0FA-4E31-8EDB-3A56B1A0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33663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5969" name="Rectangle 17">
            <a:extLst>
              <a:ext uri="{FF2B5EF4-FFF2-40B4-BE49-F238E27FC236}">
                <a16:creationId xmlns:a16="http://schemas.microsoft.com/office/drawing/2014/main" id="{8F4AD422-09CD-4820-A581-61AD8CE9C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81363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buồn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5970" name="Rectangle 18">
            <a:extLst>
              <a:ext uri="{FF2B5EF4-FFF2-40B4-BE49-F238E27FC236}">
                <a16:creationId xmlns:a16="http://schemas.microsoft.com/office/drawing/2014/main" id="{7DCD4AEF-082F-49B5-8173-784B451D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05300"/>
            <a:ext cx="419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e.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Không làm ồn trong giờ nghỉ trưa.</a:t>
            </a:r>
          </a:p>
        </p:txBody>
      </p:sp>
      <p:sp>
        <p:nvSpPr>
          <p:cNvPr id="125971" name="Rectangle 19">
            <a:extLst>
              <a:ext uri="{FF2B5EF4-FFF2-40B4-BE49-F238E27FC236}">
                <a16:creationId xmlns:a16="http://schemas.microsoft.com/office/drawing/2014/main" id="{98B7A92A-26C6-4ABA-95F6-6D6513A37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953000"/>
            <a:ext cx="419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g.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Không vứt rác sang nhà hàng xóm.</a:t>
            </a:r>
          </a:p>
        </p:txBody>
      </p:sp>
      <p:sp>
        <p:nvSpPr>
          <p:cNvPr id="125972" name="Rectangle 20">
            <a:extLst>
              <a:ext uri="{FF2B5EF4-FFF2-40B4-BE49-F238E27FC236}">
                <a16:creationId xmlns:a16="http://schemas.microsoft.com/office/drawing/2014/main" id="{8A63572D-7AA1-4151-923E-30C887D57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05113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Đánh nhau với trẻ con hàng xóm.</a:t>
            </a:r>
          </a:p>
        </p:txBody>
      </p:sp>
      <p:sp>
        <p:nvSpPr>
          <p:cNvPr id="125973" name="Rectangle 21">
            <a:extLst>
              <a:ext uri="{FF2B5EF4-FFF2-40B4-BE49-F238E27FC236}">
                <a16:creationId xmlns:a16="http://schemas.microsoft.com/office/drawing/2014/main" id="{7176DA26-E9D0-4928-AFA3-740D74D4D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662363"/>
            <a:ext cx="38862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Bấm chuông của nhà hàng xóm để trêu đùa.</a:t>
            </a:r>
          </a:p>
        </p:txBody>
      </p:sp>
      <p:sp>
        <p:nvSpPr>
          <p:cNvPr id="125974" name="Rectangle 22">
            <a:extLst>
              <a:ext uri="{FF2B5EF4-FFF2-40B4-BE49-F238E27FC236}">
                <a16:creationId xmlns:a16="http://schemas.microsoft.com/office/drawing/2014/main" id="{1C7A772C-D4D1-495D-8EF7-B7F3A5F2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419600"/>
            <a:ext cx="419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đ.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Hái trộm quả trong vườn nhà hàng xóm.</a:t>
            </a:r>
          </a:p>
        </p:txBody>
      </p:sp>
      <p:graphicFrame>
        <p:nvGraphicFramePr>
          <p:cNvPr id="126016" name="Group 64">
            <a:extLst>
              <a:ext uri="{FF2B5EF4-FFF2-40B4-BE49-F238E27FC236}">
                <a16:creationId xmlns:a16="http://schemas.microsoft.com/office/drawing/2014/main" id="{1B1D280B-1969-45B2-BD36-AD07BCC4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34286"/>
              </p:ext>
            </p:extLst>
          </p:nvPr>
        </p:nvGraphicFramePr>
        <p:xfrm>
          <a:off x="4572000" y="2062163"/>
          <a:ext cx="4191000" cy="398462"/>
        </p:xfrm>
        <a:graphic>
          <a:graphicData uri="http://schemas.openxmlformats.org/drawingml/2006/table">
            <a:tbl>
              <a:tblPr/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việc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nên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56" marB="342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6054" name="Group 102">
            <a:extLst>
              <a:ext uri="{FF2B5EF4-FFF2-40B4-BE49-F238E27FC236}">
                <a16:creationId xmlns:a16="http://schemas.microsoft.com/office/drawing/2014/main" id="{AD69D83A-B0E0-4B8E-8CC6-034FB48D9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93963"/>
              </p:ext>
            </p:extLst>
          </p:nvPr>
        </p:nvGraphicFramePr>
        <p:xfrm>
          <a:off x="228600" y="2062163"/>
          <a:ext cx="4343400" cy="400050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Những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việc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nên</a:t>
                      </a: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alt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làm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6055" name="Line 103">
            <a:extLst>
              <a:ext uri="{FF2B5EF4-FFF2-40B4-BE49-F238E27FC236}">
                <a16:creationId xmlns:a16="http://schemas.microsoft.com/office/drawing/2014/main" id="{6189FD30-C6D6-4616-8B24-3BEE1F6DC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999" y="2487612"/>
            <a:ext cx="76149" cy="34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126056" name="Line 104">
            <a:extLst>
              <a:ext uri="{FF2B5EF4-FFF2-40B4-BE49-F238E27FC236}">
                <a16:creationId xmlns:a16="http://schemas.microsoft.com/office/drawing/2014/main" id="{72E14639-0FE6-485E-9453-CB6520C30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2999" y="2462213"/>
            <a:ext cx="43305" cy="34813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126057" name="Line 105">
            <a:extLst>
              <a:ext uri="{FF2B5EF4-FFF2-40B4-BE49-F238E27FC236}">
                <a16:creationId xmlns:a16="http://schemas.microsoft.com/office/drawing/2014/main" id="{DDAFF762-661F-4650-A112-E57D9C1FCA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462213"/>
            <a:ext cx="152348" cy="34559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  <p:sp>
        <p:nvSpPr>
          <p:cNvPr id="15" name="Line 104">
            <a:extLst>
              <a:ext uri="{FF2B5EF4-FFF2-40B4-BE49-F238E27FC236}">
                <a16:creationId xmlns:a16="http://schemas.microsoft.com/office/drawing/2014/main" id="{E1D91C1D-AE77-4E10-B04F-637F8F249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1" y="5943600"/>
            <a:ext cx="85343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6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6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8" grpId="0"/>
      <p:bldP spid="125969" grpId="0"/>
      <p:bldP spid="125970" grpId="0"/>
      <p:bldP spid="125971" grpId="0"/>
      <p:bldP spid="125972" grpId="0"/>
      <p:bldP spid="125973" grpId="0"/>
      <p:bldP spid="1259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64F9150F-7112-4555-ADD0-7F1C8C216C2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0" y="857250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Image" r:id="rId4" imgW="8469841" imgH="6184127" progId="Photoshop.Image.8">
                  <p:embed/>
                </p:oleObj>
              </mc:Choice>
              <mc:Fallback>
                <p:oleObj name="Image" r:id="rId4" imgW="8469841" imgH="6184127" progId="Photoshop.Image.8">
                  <p:embed/>
                  <p:pic>
                    <p:nvPicPr>
                      <p:cNvPr id="7170" name="Object 2">
                        <a:extLst>
                          <a:ext uri="{FF2B5EF4-FFF2-40B4-BE49-F238E27FC236}">
                            <a16:creationId xmlns:a16="http://schemas.microsoft.com/office/drawing/2014/main" id="{64F9150F-7112-4555-ADD0-7F1C8C216C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514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0000FF"/>
                                </a:gs>
                                <a:gs pos="100000">
                                  <a:schemeClr val="tx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1" name="AutoShape 3">
            <a:extLst>
              <a:ext uri="{FF2B5EF4-FFF2-40B4-BE49-F238E27FC236}">
                <a16:creationId xmlns:a16="http://schemas.microsoft.com/office/drawing/2014/main" id="{DC37C2CF-F332-4D35-84D3-580F1C27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857250"/>
            <a:ext cx="8991600" cy="5314950"/>
          </a:xfrm>
          <a:prstGeom prst="horizontalScroll">
            <a:avLst>
              <a:gd name="adj" fmla="val 12500"/>
            </a:avLst>
          </a:prstGeom>
          <a:solidFill>
            <a:srgbClr val="006666"/>
          </a:solidFill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Chúng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ta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thể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hàng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xóm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láng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giềng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Trong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cuộc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sống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cần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quan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tâm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giúp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đỡ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hàng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xóm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láng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giềng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để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được</a:t>
            </a:r>
            <a:endParaRPr lang="en-AU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mối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quan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hệ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tình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cảm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tốt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đẹp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AU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</a:t>
            </a:r>
            <a:r>
              <a:rPr lang="en-AU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CBE7703-F153-44DA-85B2-E2B4BA58B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76300"/>
            <a:ext cx="9144000" cy="5143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CA64D7EC-ECF1-4051-AC26-4AEEE2953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6225"/>
            <a:ext cx="91440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5: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1860" name="Text Box 4">
            <a:extLst>
              <a:ext uri="{FF2B5EF4-FFF2-40B4-BE49-F238E27FC236}">
                <a16:creationId xmlns:a16="http://schemas.microsoft.com/office/drawing/2014/main" id="{86C2457A-3DF6-40E2-9193-D7705B2D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2912"/>
            <a:ext cx="9144000" cy="95408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Hai ở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conbác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21861" name="Text Box 5">
            <a:extLst>
              <a:ext uri="{FF2B5EF4-FFF2-40B4-BE49-F238E27FC236}">
                <a16:creationId xmlns:a16="http://schemas.microsoft.com/office/drawing/2014/main" id="{A91B0A5E-4AD4-4BFB-A1EB-ADE5CD37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5912"/>
            <a:ext cx="9144000" cy="954088"/>
          </a:xfrm>
          <a:prstGeom prst="rect">
            <a:avLst/>
          </a:prstGeom>
          <a:solidFill>
            <a:srgbClr val="FFFFCC"/>
          </a:soli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vội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sớm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trông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1862" name="Text Box 6">
            <a:extLst>
              <a:ext uri="{FF2B5EF4-FFF2-40B4-BE49-F238E27FC236}">
                <a16:creationId xmlns:a16="http://schemas.microsoft.com/office/drawing/2014/main" id="{3CBA75A7-8D6E-4DB0-B12E-9D48E83E8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75112"/>
            <a:ext cx="9144000" cy="954088"/>
          </a:xfrm>
          <a:prstGeom prst="rect">
            <a:avLst/>
          </a:prstGeom>
          <a:solidFill>
            <a:srgbClr val="FFFFCC"/>
          </a:soli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đùa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ầm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ĩ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xóm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ốm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1863" name="Text Box 7">
            <a:extLst>
              <a:ext uri="{FF2B5EF4-FFF2-40B4-BE49-F238E27FC236}">
                <a16:creationId xmlns:a16="http://schemas.microsoft.com/office/drawing/2014/main" id="{85C72D16-57D2-4716-8E00-24033F84D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21300"/>
            <a:ext cx="9144000" cy="1384300"/>
          </a:xfrm>
          <a:prstGeom prst="rect">
            <a:avLst/>
          </a:prstGeom>
          <a:solidFill>
            <a:srgbClr val="FFFFCC"/>
          </a:solidFill>
          <a:ln w="9525">
            <a:solidFill>
              <a:srgbClr val="CC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62" grpId="0" animBg="1"/>
      <p:bldP spid="1218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76FEB855-CE5F-43C7-8ADE-6772D5E413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E10BDC-D388-4CCA-BA29-AD0DE3810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0" y="76200"/>
            <a:ext cx="9144000" cy="46863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39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9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br>
              <a:rPr lang="vi-VN" altLang="vi-VN" sz="3900" b="1" dirty="0"/>
            </a:br>
            <a:r>
              <a:rPr lang="vi-VN" altLang="vi-VN" sz="3900" b="1" dirty="0">
                <a:solidFill>
                  <a:srgbClr val="C00000"/>
                </a:solidFill>
              </a:rPr>
              <a:t>Người xưa đã nói chớ quên</a:t>
            </a:r>
            <a:br>
              <a:rPr lang="vi-VN" altLang="vi-VN" sz="3900" b="1" dirty="0">
                <a:solidFill>
                  <a:srgbClr val="C00000"/>
                </a:solidFill>
              </a:rPr>
            </a:br>
            <a:r>
              <a:rPr lang="vi-VN" altLang="vi-VN" sz="3900" b="1" dirty="0">
                <a:solidFill>
                  <a:srgbClr val="C00000"/>
                </a:solidFill>
              </a:rPr>
              <a:t>Láng giềng tắt lửa, tối đèn có nhau.</a:t>
            </a:r>
            <a:br>
              <a:rPr lang="vi-VN" altLang="vi-VN" sz="3900" b="1" dirty="0">
                <a:solidFill>
                  <a:srgbClr val="C00000"/>
                </a:solidFill>
              </a:rPr>
            </a:br>
            <a:r>
              <a:rPr lang="vi-VN" altLang="vi-VN" sz="3900" b="1" dirty="0">
                <a:solidFill>
                  <a:srgbClr val="C00000"/>
                </a:solidFill>
              </a:rPr>
              <a:t>Giữ gìn tình nghĩa tương giao,</a:t>
            </a:r>
            <a:br>
              <a:rPr lang="vi-VN" altLang="vi-VN" sz="3900" b="1" dirty="0">
                <a:solidFill>
                  <a:srgbClr val="C00000"/>
                </a:solidFill>
              </a:rPr>
            </a:br>
            <a:r>
              <a:rPr lang="vi-VN" altLang="vi-VN" sz="3900" b="1" dirty="0">
                <a:solidFill>
                  <a:srgbClr val="C00000"/>
                </a:solidFill>
              </a:rPr>
              <a:t>Sẵn sàng giúp đỡ khác nào người thân</a:t>
            </a:r>
            <a:br>
              <a:rPr lang="en-US" altLang="vi-VN" sz="3900" b="1" dirty="0">
                <a:solidFill>
                  <a:srgbClr val="0070C0"/>
                </a:solidFill>
              </a:rPr>
            </a:br>
            <a:endParaRPr lang="en-US" altLang="vi-VN" sz="3900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tulips_orange_hc">
            <a:extLst>
              <a:ext uri="{FF2B5EF4-FFF2-40B4-BE49-F238E27FC236}">
                <a16:creationId xmlns:a16="http://schemas.microsoft.com/office/drawing/2014/main" id="{5B718F06-BD45-4385-952F-DD095472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267200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ulips_orange_hc">
            <a:extLst>
              <a:ext uri="{FF2B5EF4-FFF2-40B4-BE49-F238E27FC236}">
                <a16:creationId xmlns:a16="http://schemas.microsoft.com/office/drawing/2014/main" id="{5B472207-4EB2-4E0D-B30F-DC81D2CA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4267200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tulips_orange_hc">
            <a:extLst>
              <a:ext uri="{FF2B5EF4-FFF2-40B4-BE49-F238E27FC236}">
                <a16:creationId xmlns:a16="http://schemas.microsoft.com/office/drawing/2014/main" id="{FF093F98-F4FE-4099-9B36-89791342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4267200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tulips_orange_hc">
            <a:extLst>
              <a:ext uri="{FF2B5EF4-FFF2-40B4-BE49-F238E27FC236}">
                <a16:creationId xmlns:a16="http://schemas.microsoft.com/office/drawing/2014/main" id="{B5BE736A-3AA3-4683-AF9D-252992FA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4267200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tulips_orange_hc">
            <a:extLst>
              <a:ext uri="{FF2B5EF4-FFF2-40B4-BE49-F238E27FC236}">
                <a16:creationId xmlns:a16="http://schemas.microsoft.com/office/drawing/2014/main" id="{7DEE17D4-0F59-4C99-A107-8BE6A1A5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4600" y="4267200"/>
            <a:ext cx="1600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tulips_orange_hc">
            <a:extLst>
              <a:ext uri="{FF2B5EF4-FFF2-40B4-BE49-F238E27FC236}">
                <a16:creationId xmlns:a16="http://schemas.microsoft.com/office/drawing/2014/main" id="{1B855DB2-6976-4D29-8FBC-636506A7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51816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4">
            <a:extLst>
              <a:ext uri="{FF2B5EF4-FFF2-40B4-BE49-F238E27FC236}">
                <a16:creationId xmlns:a16="http://schemas.microsoft.com/office/drawing/2014/main" id="{4E4D7C90-F9C9-45F8-BF4E-7B98FB58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384800"/>
          </a:xfrm>
          <a:prstGeom prst="rect">
            <a:avLst/>
          </a:prstGeom>
          <a:solidFill>
            <a:srgbClr val="00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4">
            <a:extLst>
              <a:ext uri="{FF2B5EF4-FFF2-40B4-BE49-F238E27FC236}">
                <a16:creationId xmlns:a16="http://schemas.microsoft.com/office/drawing/2014/main" id="{A8581C98-06FA-4161-A829-24C01FF544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0600" y="2000250"/>
            <a:ext cx="7391400" cy="1771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>
              <a:defRPr/>
            </a:pPr>
            <a:r>
              <a:rPr lang="vi-VN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Chúc các em chăm ngoan, học giỏi</a:t>
            </a:r>
            <a:r>
              <a:rPr lang="vi-VN" sz="3600" b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D7C145E3-0D1A-4367-9BD0-161A1F2CA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52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542</Words>
  <Application>Microsoft Office PowerPoint</Application>
  <PresentationFormat>On-screen Show (4:3)</PresentationFormat>
  <Paragraphs>43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VnBangkok</vt:lpstr>
      <vt:lpstr>VNbritannic</vt:lpstr>
      <vt:lpstr>Office Theme</vt:lpstr>
      <vt:lpstr>Image</vt:lpstr>
      <vt:lpstr>PowerPoint Presentation</vt:lpstr>
      <vt:lpstr>Người xưa đã nói chớ quên Láng giềng tắt lửa, tối đèn có nhau. Giữ gìn tình nghĩa tương giao, Sẵn sàng giúp đỡ khác nào người thân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 Người xưa đã nói chớ quên Láng giềng tắt lửa, tối đèn có nhau. Giữ gìn tình nghĩa tương giao, Sẵn sàng giúp đỡ khác nào người thân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Thang</cp:lastModifiedBy>
  <cp:revision>94</cp:revision>
  <dcterms:created xsi:type="dcterms:W3CDTF">2018-04-15T06:28:40Z</dcterms:created>
  <dcterms:modified xsi:type="dcterms:W3CDTF">2021-12-27T15:50:06Z</dcterms:modified>
</cp:coreProperties>
</file>