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0"/>
  </p:notesMasterIdLst>
  <p:sldIdLst>
    <p:sldId id="258" r:id="rId5"/>
    <p:sldId id="259" r:id="rId6"/>
    <p:sldId id="261" r:id="rId7"/>
    <p:sldId id="260" r:id="rId8"/>
    <p:sldId id="264" r:id="rId9"/>
  </p:sldIdLst>
  <p:sldSz cx="18288000" cy="10287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Maven Pro Regular" pitchFamily="2" charset="77"/>
      <p:regular r:id="rId15"/>
    </p:embeddedFont>
    <p:embeddedFont>
      <p:font typeface="Repo Black" panose="02000503040000020004" pitchFamily="2" charset="0"/>
      <p:regular r:id="rId16"/>
      <p:bold r:id="rId17"/>
    </p:embeddedFont>
    <p:embeddedFont>
      <p:font typeface="Sriracha" pitchFamily="2" charset="-34"/>
      <p:regular r:id="rId18"/>
    </p:embeddedFont>
  </p:embeddedFontLst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11" autoAdjust="0"/>
    <p:restoredTop sz="94618" autoAdjust="0"/>
  </p:normalViewPr>
  <p:slideViewPr>
    <p:cSldViewPr>
      <p:cViewPr varScale="1">
        <p:scale>
          <a:sx n="66" d="100"/>
          <a:sy n="66" d="100"/>
        </p:scale>
        <p:origin x="936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customXml" Target="../customXml/item2.xml"/><Relationship Id="rId16" Type="http://schemas.openxmlformats.org/officeDocument/2006/relationships/font" Target="fonts/font6.fntdata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1.fntdata"/><Relationship Id="rId5" Type="http://schemas.openxmlformats.org/officeDocument/2006/relationships/slide" Target="slides/slide1.xml"/><Relationship Id="rId15" Type="http://schemas.openxmlformats.org/officeDocument/2006/relationships/font" Target="fonts/font5.fntdata"/><Relationship Id="rId23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4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A81ED0-7758-4629-BE5D-C07A6943AF0F}" type="datetimeFigureOut">
              <a:rPr lang="en-US" smtClean="0"/>
              <a:t>12/31/21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E0DCD5-5259-4C6C-B04F-2825A5DE6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017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Link</a:t>
            </a:r>
            <a:r>
              <a:rPr lang="en-US" baseline="0" dirty="0"/>
              <a:t> GV: https://www.liveworksheets.com/bh2380351yg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0DCD5-5259-4C6C-B04F-2825A5DE67C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715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12/31/21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svg"/><Relationship Id="rId10" Type="http://schemas.openxmlformats.org/officeDocument/2006/relationships/image" Target="../media/image9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svg"/><Relationship Id="rId9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1.sv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4.svg"/><Relationship Id="rId7" Type="http://schemas.openxmlformats.org/officeDocument/2006/relationships/image" Target="../media/image19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36.svg"/><Relationship Id="rId4" Type="http://schemas.openxmlformats.org/officeDocument/2006/relationships/image" Target="../media/image35.png"/><Relationship Id="rId9" Type="http://schemas.openxmlformats.org/officeDocument/2006/relationships/image" Target="../media/image3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58545" y="1859696"/>
            <a:ext cx="12739595" cy="715402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927761" y="1580647"/>
            <a:ext cx="6331539" cy="6814768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11773843" y="3170713"/>
            <a:ext cx="4639375" cy="4531993"/>
            <a:chOff x="0" y="0"/>
            <a:chExt cx="4828540" cy="4716780"/>
          </a:xfrm>
        </p:grpSpPr>
        <p:sp>
          <p:nvSpPr>
            <p:cNvPr id="5" name="Freeform 5"/>
            <p:cNvSpPr/>
            <p:nvPr/>
          </p:nvSpPr>
          <p:spPr>
            <a:xfrm>
              <a:off x="0" y="-7620"/>
              <a:ext cx="4833620" cy="4726940"/>
            </a:xfrm>
            <a:custGeom>
              <a:avLst/>
              <a:gdLst/>
              <a:ahLst/>
              <a:cxnLst/>
              <a:rect l="l" t="t" r="r" b="b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blipFill>
              <a:blip r:embed="rId6"/>
              <a:stretch>
                <a:fillRect l="-23212" t="26" r="-23301" b="-17"/>
              </a:stretch>
            </a:blip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492382">
            <a:off x="13698141" y="7121667"/>
            <a:ext cx="4057812" cy="232402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466241">
            <a:off x="971204" y="1150522"/>
            <a:ext cx="1969996" cy="2473739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1326359" y="4119940"/>
            <a:ext cx="9601402" cy="5120728"/>
            <a:chOff x="0" y="-28575"/>
            <a:chExt cx="12801870" cy="6827638"/>
          </a:xfrm>
        </p:grpSpPr>
        <p:sp>
          <p:nvSpPr>
            <p:cNvPr id="9" name="TextBox 9"/>
            <p:cNvSpPr txBox="1"/>
            <p:nvPr/>
          </p:nvSpPr>
          <p:spPr>
            <a:xfrm>
              <a:off x="669009" y="2319204"/>
              <a:ext cx="11463853" cy="44798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889"/>
                </a:lnSpc>
              </a:pPr>
              <a:r>
                <a:rPr lang="en-US" sz="5299" dirty="0">
                  <a:solidFill>
                    <a:schemeClr val="accent1">
                      <a:lumMod val="75000"/>
                    </a:schemeClr>
                  </a:solidFill>
                  <a:latin typeface="Sriracha"/>
                </a:rPr>
                <a:t>TÍCH CỰC THAM GIA </a:t>
              </a:r>
            </a:p>
            <a:p>
              <a:pPr algn="ctr">
                <a:lnSpc>
                  <a:spcPts val="6889"/>
                </a:lnSpc>
              </a:pPr>
              <a:r>
                <a:rPr lang="en-US" sz="5299" dirty="0">
                  <a:solidFill>
                    <a:schemeClr val="accent1">
                      <a:lumMod val="75000"/>
                    </a:schemeClr>
                  </a:solidFill>
                  <a:latin typeface="Sriracha"/>
                </a:rPr>
                <a:t>VIỆC LỚP, VIỆC TRƯỜNG</a:t>
              </a:r>
            </a:p>
            <a:p>
              <a:pPr algn="ctr">
                <a:lnSpc>
                  <a:spcPts val="6239"/>
                </a:lnSpc>
              </a:pPr>
              <a:r>
                <a:rPr lang="en-US" sz="5400" dirty="0">
                  <a:solidFill>
                    <a:schemeClr val="accent1">
                      <a:lumMod val="75000"/>
                    </a:schemeClr>
                  </a:solidFill>
                  <a:latin typeface="Sriracha"/>
                </a:rPr>
                <a:t>(</a:t>
              </a:r>
              <a:r>
                <a:rPr lang="en-US" sz="5400" dirty="0" err="1">
                  <a:solidFill>
                    <a:schemeClr val="accent1">
                      <a:lumMod val="75000"/>
                    </a:schemeClr>
                  </a:solidFill>
                  <a:latin typeface="Sriracha"/>
                </a:rPr>
                <a:t>Tiết</a:t>
              </a:r>
              <a:r>
                <a:rPr lang="en-US" sz="5400" dirty="0">
                  <a:solidFill>
                    <a:schemeClr val="accent1">
                      <a:lumMod val="75000"/>
                    </a:schemeClr>
                  </a:solidFill>
                  <a:latin typeface="Sriracha"/>
                </a:rPr>
                <a:t> 1)</a:t>
              </a:r>
            </a:p>
            <a:p>
              <a:pPr algn="ctr">
                <a:lnSpc>
                  <a:spcPts val="6239"/>
                </a:lnSpc>
              </a:pPr>
              <a:endParaRPr lang="en-US" sz="5299" dirty="0">
                <a:solidFill>
                  <a:schemeClr val="accent1">
                    <a:lumMod val="75000"/>
                  </a:schemeClr>
                </a:solidFill>
                <a:latin typeface="Sriracha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12801870" cy="18573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800"/>
                </a:lnSpc>
              </a:pPr>
              <a:r>
                <a:rPr lang="en-US" sz="9000" dirty="0" err="1">
                  <a:solidFill>
                    <a:schemeClr val="accent1">
                      <a:lumMod val="75000"/>
                    </a:schemeClr>
                  </a:solidFill>
                  <a:latin typeface="Repo Black"/>
                </a:rPr>
                <a:t>Bài</a:t>
              </a:r>
              <a:r>
                <a:rPr lang="en-US" sz="9000" dirty="0">
                  <a:solidFill>
                    <a:schemeClr val="accent1">
                      <a:lumMod val="75000"/>
                    </a:schemeClr>
                  </a:solidFill>
                  <a:latin typeface="Repo Black"/>
                </a:rPr>
                <a:t> 6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525562" y="4520653"/>
            <a:ext cx="7737889" cy="4276943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706322" y="1723358"/>
            <a:ext cx="12875356" cy="10358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92"/>
              </a:lnSpc>
            </a:pPr>
            <a:r>
              <a:rPr lang="en-US" sz="7175" dirty="0" err="1">
                <a:solidFill>
                  <a:schemeClr val="accent1">
                    <a:lumMod val="75000"/>
                  </a:schemeClr>
                </a:solidFill>
                <a:latin typeface="Sriracha"/>
              </a:rPr>
              <a:t>Những</a:t>
            </a:r>
            <a:r>
              <a:rPr lang="en-US" sz="7175" dirty="0">
                <a:solidFill>
                  <a:schemeClr val="accent1">
                    <a:lumMod val="75000"/>
                  </a:schemeClr>
                </a:solidFill>
                <a:latin typeface="Sriracha"/>
              </a:rPr>
              <a:t> </a:t>
            </a:r>
            <a:r>
              <a:rPr lang="en-US" sz="7175" dirty="0" err="1">
                <a:solidFill>
                  <a:schemeClr val="accent1">
                    <a:lumMod val="75000"/>
                  </a:schemeClr>
                </a:solidFill>
                <a:latin typeface="Sriracha"/>
              </a:rPr>
              <a:t>điều</a:t>
            </a:r>
            <a:r>
              <a:rPr lang="en-US" sz="7175" dirty="0">
                <a:solidFill>
                  <a:schemeClr val="accent1">
                    <a:lumMod val="75000"/>
                  </a:schemeClr>
                </a:solidFill>
                <a:latin typeface="Sriracha"/>
              </a:rPr>
              <a:t> </a:t>
            </a:r>
            <a:r>
              <a:rPr lang="en-US" sz="7175" dirty="0" err="1">
                <a:solidFill>
                  <a:schemeClr val="accent1">
                    <a:lumMod val="75000"/>
                  </a:schemeClr>
                </a:solidFill>
                <a:latin typeface="Sriracha"/>
              </a:rPr>
              <a:t>các</a:t>
            </a:r>
            <a:r>
              <a:rPr lang="en-US" sz="7175" dirty="0">
                <a:solidFill>
                  <a:schemeClr val="accent1">
                    <a:lumMod val="75000"/>
                  </a:schemeClr>
                </a:solidFill>
                <a:latin typeface="Sriracha"/>
              </a:rPr>
              <a:t> con </a:t>
            </a:r>
            <a:r>
              <a:rPr lang="en-US" sz="7175" dirty="0" err="1">
                <a:solidFill>
                  <a:schemeClr val="accent1">
                    <a:lumMod val="75000"/>
                  </a:schemeClr>
                </a:solidFill>
                <a:latin typeface="Sriracha"/>
              </a:rPr>
              <a:t>sẽ</a:t>
            </a:r>
            <a:r>
              <a:rPr lang="en-US" sz="7175" dirty="0">
                <a:solidFill>
                  <a:schemeClr val="accent1">
                    <a:lumMod val="75000"/>
                  </a:schemeClr>
                </a:solidFill>
                <a:latin typeface="Sriracha"/>
              </a:rPr>
              <a:t> </a:t>
            </a:r>
            <a:r>
              <a:rPr lang="en-US" sz="7175" dirty="0" err="1">
                <a:solidFill>
                  <a:schemeClr val="accent1">
                    <a:lumMod val="75000"/>
                  </a:schemeClr>
                </a:solidFill>
                <a:latin typeface="Sriracha"/>
              </a:rPr>
              <a:t>được</a:t>
            </a:r>
            <a:r>
              <a:rPr lang="en-US" sz="7175" dirty="0">
                <a:solidFill>
                  <a:schemeClr val="accent1">
                    <a:lumMod val="75000"/>
                  </a:schemeClr>
                </a:solidFill>
                <a:latin typeface="Sriracha"/>
              </a:rPr>
              <a:t> </a:t>
            </a:r>
            <a:r>
              <a:rPr lang="en-US" sz="7175" dirty="0" err="1">
                <a:solidFill>
                  <a:schemeClr val="accent1">
                    <a:lumMod val="75000"/>
                  </a:schemeClr>
                </a:solidFill>
                <a:latin typeface="Sriracha"/>
              </a:rPr>
              <a:t>học</a:t>
            </a:r>
            <a:endParaRPr lang="en-US" sz="7175" dirty="0">
              <a:solidFill>
                <a:schemeClr val="accent1">
                  <a:lumMod val="75000"/>
                </a:schemeClr>
              </a:solidFill>
              <a:latin typeface="Sriracha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32851" y="4520653"/>
            <a:ext cx="7737889" cy="427694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525562" y="4056129"/>
            <a:ext cx="2098516" cy="198405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39602" y="4056129"/>
            <a:ext cx="2066720" cy="198405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552848">
            <a:off x="6921241" y="4701228"/>
            <a:ext cx="2180683" cy="69385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736615">
            <a:off x="15283401" y="4664792"/>
            <a:ext cx="2291841" cy="766725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737660" y="5954455"/>
            <a:ext cx="6328272" cy="22078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000000"/>
                </a:solidFill>
                <a:latin typeface="Maven Pro Regular"/>
              </a:rPr>
              <a:t>Học sinh cần làm gì để bảo vệ và giữ gìn </a:t>
            </a:r>
          </a:p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000000"/>
                </a:solidFill>
                <a:latin typeface="Maven Pro Regular"/>
              </a:rPr>
              <a:t>trường lớp?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391174" y="5852475"/>
            <a:ext cx="6538215" cy="22078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000000"/>
                </a:solidFill>
                <a:latin typeface="Maven Pro Regular"/>
              </a:rPr>
              <a:t>Tích cực tham gia việc lớp, việc trường sẽ mang lại</a:t>
            </a:r>
          </a:p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000000"/>
                </a:solidFill>
                <a:latin typeface="Maven Pro Regular"/>
              </a:rPr>
              <a:t> lợi ích gì?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215446">
            <a:off x="-297556" y="-8485974"/>
            <a:ext cx="18883112" cy="1026554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6720417" y="-733662"/>
            <a:ext cx="2483089" cy="283929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-1235912" y="-445387"/>
            <a:ext cx="2698191" cy="255101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9"/>
          <a:srcRect t="2660" b="2660"/>
          <a:stretch>
            <a:fillRect/>
          </a:stretch>
        </p:blipFill>
        <p:spPr>
          <a:xfrm>
            <a:off x="1222344" y="2099280"/>
            <a:ext cx="6857536" cy="364365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0679153" y="2067123"/>
            <a:ext cx="6580147" cy="367580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1222344" y="6045637"/>
            <a:ext cx="6857536" cy="396599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10688356" y="6045637"/>
            <a:ext cx="6570944" cy="3791510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2312933" y="-48230"/>
            <a:ext cx="13662133" cy="2147510"/>
            <a:chOff x="0" y="0"/>
            <a:chExt cx="18216178" cy="2863346"/>
          </a:xfrm>
        </p:grpSpPr>
        <p:sp>
          <p:nvSpPr>
            <p:cNvPr id="10" name="TextBox 10"/>
            <p:cNvSpPr txBox="1"/>
            <p:nvPr/>
          </p:nvSpPr>
          <p:spPr>
            <a:xfrm>
              <a:off x="0" y="2121454"/>
              <a:ext cx="18216178" cy="7503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550"/>
                </a:lnSpc>
              </a:pPr>
              <a:endParaRPr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76200"/>
              <a:ext cx="18216178" cy="1752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900"/>
                </a:lnSpc>
              </a:pPr>
              <a:r>
                <a:rPr lang="en-US" sz="9000">
                  <a:solidFill>
                    <a:srgbClr val="FFFFFF"/>
                  </a:solidFill>
                  <a:latin typeface="Sriracha"/>
                </a:rPr>
                <a:t>Quan sát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91781" y="692819"/>
            <a:ext cx="16104439" cy="890136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 t="440" b="440"/>
          <a:stretch>
            <a:fillRect/>
          </a:stretch>
        </p:blipFill>
        <p:spPr>
          <a:xfrm>
            <a:off x="3227014" y="405695"/>
            <a:ext cx="11833971" cy="885260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1214871">
            <a:off x="602635" y="430704"/>
            <a:ext cx="3695481" cy="11959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5664345" y="7256844"/>
            <a:ext cx="2434726" cy="233733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25520" y="7237993"/>
            <a:ext cx="6270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dirty="0">
                <a:ln/>
                <a:solidFill>
                  <a:srgbClr val="FF0000"/>
                </a:solidFill>
              </a:rPr>
              <a:t>Đ</a:t>
            </a:r>
            <a:endParaRPr lang="en-US" sz="5400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05200" y="5450032"/>
            <a:ext cx="6270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dirty="0">
                <a:ln/>
                <a:solidFill>
                  <a:srgbClr val="FF0000"/>
                </a:solidFill>
              </a:rPr>
              <a:t>Đ</a:t>
            </a:r>
            <a:endParaRPr lang="en-US" sz="5400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83228" y="2642528"/>
            <a:ext cx="5116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dirty="0">
                <a:ln/>
                <a:solidFill>
                  <a:srgbClr val="0070C0"/>
                </a:solidFill>
              </a:rPr>
              <a:t>S</a:t>
            </a:r>
            <a:endParaRPr lang="en-US" sz="5400" cap="none" spc="0" dirty="0">
              <a:ln/>
              <a:solidFill>
                <a:srgbClr val="0070C0"/>
              </a:solidFill>
              <a:effectLst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03548" y="4143365"/>
            <a:ext cx="5116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dirty="0">
                <a:ln/>
                <a:solidFill>
                  <a:srgbClr val="0070C0"/>
                </a:solidFill>
              </a:rPr>
              <a:t>S</a:t>
            </a:r>
            <a:endParaRPr lang="en-US" sz="5400" cap="none" spc="0" dirty="0">
              <a:ln/>
              <a:solidFill>
                <a:srgbClr val="0070C0"/>
              </a:solidFill>
              <a:effectLst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DF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51745" y="2209597"/>
            <a:ext cx="4791719" cy="547909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149918" y="1028700"/>
            <a:ext cx="8659618" cy="784089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737372">
            <a:off x="14437544" y="1361956"/>
            <a:ext cx="3032652" cy="101456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9286233" y="2628900"/>
            <a:ext cx="6667637" cy="5029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59"/>
              </a:lnSpc>
            </a:pPr>
            <a:r>
              <a:rPr lang="en-US" sz="5550">
                <a:solidFill>
                  <a:srgbClr val="FFA800"/>
                </a:solidFill>
                <a:latin typeface="Sriracha"/>
              </a:rPr>
              <a:t>KẾT LUẬN</a:t>
            </a:r>
          </a:p>
          <a:p>
            <a:pPr algn="ctr">
              <a:lnSpc>
                <a:spcPts val="6659"/>
              </a:lnSpc>
            </a:pPr>
            <a:endParaRPr lang="en-US" sz="5550">
              <a:solidFill>
                <a:srgbClr val="FFA800"/>
              </a:solidFill>
              <a:latin typeface="Sriracha"/>
            </a:endParaRPr>
          </a:p>
          <a:p>
            <a:pPr algn="ctr">
              <a:lnSpc>
                <a:spcPts val="6659"/>
              </a:lnSpc>
            </a:pPr>
            <a:r>
              <a:rPr lang="en-US" sz="5550">
                <a:solidFill>
                  <a:srgbClr val="FFA800"/>
                </a:solidFill>
                <a:latin typeface="Sriracha"/>
              </a:rPr>
              <a:t>Khi được phân công nhiệm vụ, em vui vẻ nhận và thực hiện tốt nhiệm vụ đó.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6134116" y="6728591"/>
            <a:ext cx="3152117" cy="30260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87045012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FDAAE9B0125D644B7F58EE6BF1D0FC2" ma:contentTypeVersion="6" ma:contentTypeDescription="Create a new document." ma:contentTypeScope="" ma:versionID="929668033f38ab75697d305042cce29e">
  <xsd:schema xmlns:xsd="http://www.w3.org/2001/XMLSchema" xmlns:xs="http://www.w3.org/2001/XMLSchema" xmlns:p="http://schemas.microsoft.com/office/2006/metadata/properties" xmlns:ns2="117084a5-40ce-44a9-aa97-9561c111c68a" xmlns:ns3="9f958c3a-144a-4219-afab-0ea9b7b8b61f" targetNamespace="http://schemas.microsoft.com/office/2006/metadata/properties" ma:root="true" ma:fieldsID="39b859eda43ea7c4972733cdb085fd1e" ns2:_="" ns3:_="">
    <xsd:import namespace="117084a5-40ce-44a9-aa97-9561c111c68a"/>
    <xsd:import namespace="9f958c3a-144a-4219-afab-0ea9b7b8b6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7084a5-40ce-44a9-aa97-9561c111c6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958c3a-144a-4219-afab-0ea9b7b8b61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CC6F0B0-60DB-4702-9583-D6412A8928D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393BE0E-8323-4D6E-9E8C-7B13E1BC11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7084a5-40ce-44a9-aa97-9561c111c68a"/>
    <ds:schemaRef ds:uri="9f958c3a-144a-4219-afab-0ea9b7b8b6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AC59270-61B3-40BF-AA22-3AE5427ECD71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93</Words>
  <Application>Microsoft Macintosh PowerPoint</Application>
  <PresentationFormat>Custom</PresentationFormat>
  <Paragraphs>19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Sriracha</vt:lpstr>
      <vt:lpstr>Arial</vt:lpstr>
      <vt:lpstr>Repo Black</vt:lpstr>
      <vt:lpstr>Maven Pro Regular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Trường tiểu học Đa trí tuệ</dc:title>
  <dc:creator>ADMIN TTT</dc:creator>
  <cp:lastModifiedBy>Microsoft Office User</cp:lastModifiedBy>
  <cp:revision>19</cp:revision>
  <dcterms:created xsi:type="dcterms:W3CDTF">2006-08-16T00:00:00Z</dcterms:created>
  <dcterms:modified xsi:type="dcterms:W3CDTF">2021-12-31T03:47:48Z</dcterms:modified>
  <dc:identifier>DAEqok0_y5M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0x010100DFDAAE9B0125D644B7F58EE6BF1D0FC2</vt:lpwstr>
  </property>
</Properties>
</file>