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60" r:id="rId6"/>
    <p:sldId id="257" r:id="rId7"/>
    <p:sldId id="282" r:id="rId8"/>
    <p:sldId id="278" r:id="rId9"/>
    <p:sldId id="272" r:id="rId10"/>
    <p:sldId id="279" r:id="rId11"/>
    <p:sldId id="280" r:id="rId12"/>
    <p:sldId id="28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icrosoft JhengHei Light" panose="020B0304030504040204" pitchFamily="34" charset="-120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22" autoAdjust="0"/>
  </p:normalViewPr>
  <p:slideViewPr>
    <p:cSldViewPr>
      <p:cViewPr varScale="1">
        <p:scale>
          <a:sx n="43" d="100"/>
          <a:sy n="43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7FB62-91C3-4192-9041-D099694A470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B1C20-E96B-4CA2-8394-26AE97A24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1C20-E96B-4CA2-8394-26AE97A24C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mạnh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game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1C20-E96B-4CA2-8394-26AE97A24C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2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0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6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0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7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11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8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3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8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4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63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0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6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1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5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5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3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5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3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25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54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1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9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8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0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6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00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05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4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9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5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14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3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9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2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1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5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6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2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1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63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85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1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80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4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9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9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57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02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2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262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02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7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265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8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7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9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34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6" r:id="rId2"/>
    <p:sldLayoutId id="2147483725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729" r:id="rId10"/>
    <p:sldLayoutId id="2147483728" r:id="rId11"/>
    <p:sldLayoutId id="2147483727" r:id="rId12"/>
    <p:sldLayoutId id="2147483724" r:id="rId13"/>
    <p:sldLayoutId id="2147483723" r:id="rId14"/>
    <p:sldLayoutId id="2147483722" r:id="rId15"/>
    <p:sldLayoutId id="2147483721" r:id="rId16"/>
    <p:sldLayoutId id="2147483720" r:id="rId17"/>
    <p:sldLayoutId id="2147483719" r:id="rId18"/>
    <p:sldLayoutId id="2147483718" r:id="rId19"/>
    <p:sldLayoutId id="2147483717" r:id="rId20"/>
    <p:sldLayoutId id="2147483716" r:id="rId21"/>
    <p:sldLayoutId id="2147483715" r:id="rId22"/>
    <p:sldLayoutId id="2147483714" r:id="rId23"/>
    <p:sldLayoutId id="2147483713" r:id="rId24"/>
    <p:sldLayoutId id="2147483712" r:id="rId25"/>
    <p:sldLayoutId id="2147483711" r:id="rId26"/>
    <p:sldLayoutId id="2147483710" r:id="rId27"/>
    <p:sldLayoutId id="2147483709" r:id="rId28"/>
    <p:sldLayoutId id="2147483708" r:id="rId29"/>
    <p:sldLayoutId id="2147483707" r:id="rId30"/>
    <p:sldLayoutId id="2147483706" r:id="rId31"/>
    <p:sldLayoutId id="2147483705" r:id="rId32"/>
    <p:sldLayoutId id="2147483704" r:id="rId33"/>
    <p:sldLayoutId id="2147483703" r:id="rId34"/>
    <p:sldLayoutId id="2147483702" r:id="rId35"/>
    <p:sldLayoutId id="2147483701" r:id="rId36"/>
    <p:sldLayoutId id="2147483700" r:id="rId37"/>
    <p:sldLayoutId id="2147483699" r:id="rId38"/>
    <p:sldLayoutId id="2147483698" r:id="rId39"/>
    <p:sldLayoutId id="2147483697" r:id="rId40"/>
    <p:sldLayoutId id="2147483696" r:id="rId41"/>
    <p:sldLayoutId id="2147483695" r:id="rId42"/>
    <p:sldLayoutId id="2147483694" r:id="rId43"/>
    <p:sldLayoutId id="2147483693" r:id="rId44"/>
    <p:sldLayoutId id="2147483692" r:id="rId45"/>
    <p:sldLayoutId id="2147483691" r:id="rId46"/>
    <p:sldLayoutId id="2147483690" r:id="rId47"/>
    <p:sldLayoutId id="2147483689" r:id="rId48"/>
    <p:sldLayoutId id="2147483688" r:id="rId49"/>
    <p:sldLayoutId id="2147483687" r:id="rId50"/>
    <p:sldLayoutId id="2147483686" r:id="rId51"/>
    <p:sldLayoutId id="2147483685" r:id="rId52"/>
    <p:sldLayoutId id="2147483684" r:id="rId53"/>
    <p:sldLayoutId id="2147483683" r:id="rId54"/>
    <p:sldLayoutId id="2147483682" r:id="rId55"/>
    <p:sldLayoutId id="2147483681" r:id="rId56"/>
    <p:sldLayoutId id="2147483680" r:id="rId57"/>
    <p:sldLayoutId id="2147483679" r:id="rId58"/>
    <p:sldLayoutId id="2147483678" r:id="rId59"/>
    <p:sldLayoutId id="2147483677" r:id="rId60"/>
    <p:sldLayoutId id="2147483676" r:id="rId61"/>
    <p:sldLayoutId id="2147483675" r:id="rId62"/>
    <p:sldLayoutId id="2147483674" r:id="rId63"/>
    <p:sldLayoutId id="2147483673" r:id="rId64"/>
    <p:sldLayoutId id="2147483672" r:id="rId65"/>
    <p:sldLayoutId id="2147483671" r:id="rId66"/>
    <p:sldLayoutId id="2147483670" r:id="rId67"/>
    <p:sldLayoutId id="2147483669" r:id="rId68"/>
    <p:sldLayoutId id="2147483668" r:id="rId69"/>
    <p:sldLayoutId id="2147483667" r:id="rId70"/>
    <p:sldLayoutId id="2147483666" r:id="rId71"/>
    <p:sldLayoutId id="2147483665" r:id="rId72"/>
    <p:sldLayoutId id="2147483664" r:id="rId73"/>
    <p:sldLayoutId id="2147483663" r:id="rId74"/>
    <p:sldLayoutId id="2147483662" r:id="rId75"/>
    <p:sldLayoutId id="2147483661" r:id="rId76"/>
    <p:sldLayoutId id="2147483660" r:id="rId77"/>
    <p:sldLayoutId id="2147483656" r:id="rId78"/>
    <p:sldLayoutId id="2147483657" r:id="rId79"/>
    <p:sldLayoutId id="2147483658" r:id="rId80"/>
    <p:sldLayoutId id="2147483659" r:id="rId8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svg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3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43908" y="1815808"/>
            <a:ext cx="11223768" cy="63133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28968">
            <a:off x="13197417" y="5324126"/>
            <a:ext cx="3741121" cy="3754775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667561">
            <a:off x="13500905" y="5663219"/>
            <a:ext cx="3134144" cy="3133787"/>
            <a:chOff x="0" y="0"/>
            <a:chExt cx="6350013" cy="6349289"/>
          </a:xfrm>
        </p:grpSpPr>
        <p:sp>
          <p:nvSpPr>
            <p:cNvPr id="5" name="Freeform 5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4501633" y="3463443"/>
            <a:ext cx="9622231" cy="3395171"/>
            <a:chOff x="-105403" y="-164342"/>
            <a:chExt cx="12829642" cy="4526895"/>
          </a:xfrm>
        </p:grpSpPr>
        <p:sp>
          <p:nvSpPr>
            <p:cNvPr id="7" name="TextBox 7"/>
            <p:cNvSpPr txBox="1"/>
            <p:nvPr/>
          </p:nvSpPr>
          <p:spPr>
            <a:xfrm>
              <a:off x="-105403" y="-164342"/>
              <a:ext cx="12829642" cy="3740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00"/>
                </a:lnSpc>
              </a:pPr>
              <a:r>
                <a:rPr lang="en-US" sz="8800" dirty="0" err="1">
                  <a:solidFill>
                    <a:srgbClr val="FFFFFF"/>
                  </a:solidFill>
                  <a:latin typeface="iCiel Soup of Justice" pitchFamily="2" charset="0"/>
                </a:rPr>
                <a:t>Thực</a:t>
              </a:r>
              <a:r>
                <a:rPr lang="en-US" sz="8800" dirty="0">
                  <a:solidFill>
                    <a:srgbClr val="FFFFFF"/>
                  </a:solidFill>
                  <a:latin typeface="iCiel Soup of Justice" pitchFamily="2" charset="0"/>
                </a:rPr>
                <a:t> </a:t>
              </a:r>
              <a:r>
                <a:rPr lang="en-US" sz="8800" dirty="0" err="1">
                  <a:solidFill>
                    <a:srgbClr val="FFFFFF"/>
                  </a:solidFill>
                  <a:latin typeface="iCiel Soup of Justice" pitchFamily="2" charset="0"/>
                </a:rPr>
                <a:t>hành</a:t>
              </a:r>
              <a:r>
                <a:rPr lang="en-US" sz="8800" dirty="0">
                  <a:solidFill>
                    <a:srgbClr val="FFFFFF"/>
                  </a:solidFill>
                  <a:latin typeface="iCiel Soup of Justice" pitchFamily="2" charset="0"/>
                </a:rPr>
                <a:t> </a:t>
              </a:r>
              <a:r>
                <a:rPr lang="en-US" sz="8800" dirty="0" err="1">
                  <a:solidFill>
                    <a:srgbClr val="FFFFFF"/>
                  </a:solidFill>
                  <a:latin typeface="iCiel Soup of Justice" pitchFamily="2" charset="0"/>
                </a:rPr>
                <a:t>kĩ</a:t>
              </a:r>
              <a:r>
                <a:rPr lang="en-US" sz="8800" dirty="0">
                  <a:solidFill>
                    <a:srgbClr val="FFFFFF"/>
                  </a:solidFill>
                  <a:latin typeface="iCiel Soup of Justice" pitchFamily="2" charset="0"/>
                </a:rPr>
                <a:t> </a:t>
              </a:r>
              <a:r>
                <a:rPr lang="en-US" sz="8800" dirty="0" err="1">
                  <a:solidFill>
                    <a:srgbClr val="FFFFFF"/>
                  </a:solidFill>
                  <a:latin typeface="iCiel Soup of Justice" pitchFamily="2" charset="0"/>
                </a:rPr>
                <a:t>năng</a:t>
              </a:r>
              <a:r>
                <a:rPr lang="en-US" sz="8800" dirty="0">
                  <a:solidFill>
                    <a:srgbClr val="FFFFFF"/>
                  </a:solidFill>
                  <a:latin typeface="iCiel Soup of Justice" pitchFamily="2" charset="0"/>
                </a:rPr>
                <a:t> </a:t>
              </a:r>
              <a:r>
                <a:rPr lang="en-US" sz="8800" dirty="0" err="1">
                  <a:solidFill>
                    <a:srgbClr val="FFFFFF"/>
                  </a:solidFill>
                  <a:latin typeface="iCiel Soup of Justice" pitchFamily="2" charset="0"/>
                </a:rPr>
                <a:t>giữa</a:t>
              </a:r>
              <a:r>
                <a:rPr lang="en-US" sz="8800" dirty="0">
                  <a:solidFill>
                    <a:srgbClr val="FFFFFF"/>
                  </a:solidFill>
                  <a:latin typeface="iCiel Soup of Justice" pitchFamily="2" charset="0"/>
                </a:rPr>
                <a:t> </a:t>
              </a:r>
              <a:r>
                <a:rPr lang="en-US" sz="8800" dirty="0" err="1">
                  <a:solidFill>
                    <a:srgbClr val="FFFFFF"/>
                  </a:solidFill>
                  <a:latin typeface="iCiel Soup of Justice" pitchFamily="2" charset="0"/>
                </a:rPr>
                <a:t>học</a:t>
              </a:r>
              <a:r>
                <a:rPr lang="en-US" sz="8800" dirty="0">
                  <a:solidFill>
                    <a:srgbClr val="FFFFFF"/>
                  </a:solidFill>
                  <a:latin typeface="iCiel Soup of Justice" pitchFamily="2" charset="0"/>
                </a:rPr>
                <a:t> </a:t>
              </a:r>
              <a:r>
                <a:rPr lang="en-US" sz="8800" dirty="0" err="1">
                  <a:solidFill>
                    <a:srgbClr val="FFFFFF"/>
                  </a:solidFill>
                  <a:latin typeface="iCiel Soup of Justice" pitchFamily="2" charset="0"/>
                </a:rPr>
                <a:t>kì</a:t>
              </a:r>
              <a:r>
                <a:rPr lang="en-US" sz="8800" dirty="0">
                  <a:solidFill>
                    <a:srgbClr val="FFFFFF"/>
                  </a:solidFill>
                  <a:latin typeface="iCiel Soup of Justice" pitchFamily="2" charset="0"/>
                </a:rPr>
                <a:t> 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5" y="3686278"/>
              <a:ext cx="860410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01123" y="-66675"/>
              <a:ext cx="10549993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76163" y="654948"/>
            <a:ext cx="2935490" cy="3171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7469" y="3309839"/>
            <a:ext cx="3640128" cy="1998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202916" y="1142113"/>
            <a:ext cx="1106028" cy="14873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81489">
            <a:off x="2904526" y="7807163"/>
            <a:ext cx="2846143" cy="10090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144500" y="4972493"/>
            <a:ext cx="4114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154198"/>
            <a:ext cx="5033774" cy="7978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866688" y="3916437"/>
            <a:ext cx="4198312" cy="2469898"/>
            <a:chOff x="0" y="0"/>
            <a:chExt cx="5597749" cy="3293196"/>
          </a:xfrm>
        </p:grpSpPr>
        <p:sp>
          <p:nvSpPr>
            <p:cNvPr id="4" name="TextBox 4"/>
            <p:cNvSpPr txBox="1"/>
            <p:nvPr/>
          </p:nvSpPr>
          <p:spPr>
            <a:xfrm>
              <a:off x="0" y="830985"/>
              <a:ext cx="5597749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Chia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sẻ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vui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buồn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cùng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bạn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sẽ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có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lợi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gì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?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46917" cy="50383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3431406" y="3916437"/>
            <a:ext cx="4198312" cy="5547663"/>
            <a:chOff x="0" y="0"/>
            <a:chExt cx="5597749" cy="7396892"/>
          </a:xfrm>
        </p:grpSpPr>
        <p:sp>
          <p:nvSpPr>
            <p:cNvPr id="7" name="TextBox 7"/>
            <p:cNvSpPr txBox="1"/>
            <p:nvPr/>
          </p:nvSpPr>
          <p:spPr>
            <a:xfrm>
              <a:off x="0" y="830985"/>
              <a:ext cx="5597749" cy="6565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Nêu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một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số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việc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làm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cụ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thể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thể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hiện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sự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chia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sẻ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vui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buồn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cùng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bạn?Em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đã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làm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được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những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việc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gì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để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chia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sẻ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vui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buồn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cùng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bạn</a:t>
              </a:r>
              <a:r>
                <a:rPr lang="en-US" altLang="en-US" sz="4000" b="1" dirty="0">
                  <a:solidFill>
                    <a:schemeClr val="bg1"/>
                  </a:solidFill>
                  <a:latin typeface="iCiel Andes Rounded Light" panose="02000000000000000000" pitchFamily="50" charset="0"/>
                </a:rPr>
                <a:t>?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46917" cy="50383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4727" y="2106047"/>
            <a:ext cx="3927213" cy="56203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66688" y="1058948"/>
            <a:ext cx="9337579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400"/>
              </a:lnSpc>
            </a:pPr>
            <a:r>
              <a:rPr lang="en-US" sz="7999" dirty="0">
                <a:solidFill>
                  <a:srgbClr val="FFFFFF"/>
                </a:solidFill>
                <a:latin typeface="ไอติม Bold"/>
              </a:rPr>
              <a:t>HÃY NHỚ LẠI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8545" y="332280"/>
            <a:ext cx="15459554" cy="86814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9448" y="4773619"/>
            <a:ext cx="3886200" cy="418279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333482" y="5539347"/>
            <a:ext cx="2847576" cy="2781667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23121" t="26" r="-23210" b="-17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92382">
            <a:off x="16329862" y="8744801"/>
            <a:ext cx="2490622" cy="14264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66241">
            <a:off x="971204" y="1150522"/>
            <a:ext cx="1969996" cy="2473739"/>
          </a:xfrm>
          <a:prstGeom prst="rect">
            <a:avLst/>
          </a:prstGeom>
        </p:spPr>
      </p:pic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338191" y="2417098"/>
            <a:ext cx="6286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/>
              <a:t> </a:t>
            </a:r>
            <a:r>
              <a:rPr lang="en-US" altLang="en-US" sz="4200">
                <a:solidFill>
                  <a:srgbClr val="0000FF"/>
                </a:solidFill>
              </a:rPr>
              <a:t>B</a:t>
            </a:r>
            <a:r>
              <a:rPr lang="en-US" altLang="en-US" sz="4200"/>
              <a:t>iết giữ lời hứa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7452491" y="3445798"/>
            <a:ext cx="6286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>
                <a:solidFill>
                  <a:schemeClr val="bg1"/>
                </a:solidFill>
              </a:rPr>
              <a:t>Tự làm lấy việc của mình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566791" y="4474498"/>
            <a:ext cx="6972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>
                <a:solidFill>
                  <a:schemeClr val="bg1"/>
                </a:solidFill>
              </a:rPr>
              <a:t>Biết quan tâm chăm sóc ông bà, cha mẹ và anh chị em.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7681090" y="6303298"/>
            <a:ext cx="65626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 dirty="0" err="1">
                <a:solidFill>
                  <a:schemeClr val="bg1"/>
                </a:solidFill>
              </a:rPr>
              <a:t>Biết</a:t>
            </a:r>
            <a:r>
              <a:rPr lang="en-US" altLang="en-US" sz="4200" dirty="0">
                <a:solidFill>
                  <a:schemeClr val="bg1"/>
                </a:solidFill>
              </a:rPr>
              <a:t> chia </a:t>
            </a:r>
            <a:r>
              <a:rPr lang="en-US" altLang="en-US" sz="4200" dirty="0" err="1">
                <a:solidFill>
                  <a:schemeClr val="bg1"/>
                </a:solidFill>
              </a:rPr>
              <a:t>sẻ</a:t>
            </a:r>
            <a:r>
              <a:rPr lang="en-US" altLang="en-US" sz="4200" dirty="0">
                <a:solidFill>
                  <a:schemeClr val="bg1"/>
                </a:solidFill>
              </a:rPr>
              <a:t> </a:t>
            </a:r>
            <a:r>
              <a:rPr lang="en-US" altLang="en-US" sz="4200" dirty="0" err="1">
                <a:solidFill>
                  <a:schemeClr val="bg1"/>
                </a:solidFill>
              </a:rPr>
              <a:t>vui</a:t>
            </a:r>
            <a:r>
              <a:rPr lang="en-US" altLang="en-US" sz="4200" dirty="0">
                <a:solidFill>
                  <a:schemeClr val="bg1"/>
                </a:solidFill>
              </a:rPr>
              <a:t> </a:t>
            </a:r>
            <a:r>
              <a:rPr lang="en-US" altLang="en-US" sz="4200" dirty="0" err="1">
                <a:solidFill>
                  <a:schemeClr val="bg1"/>
                </a:solidFill>
              </a:rPr>
              <a:t>buồn</a:t>
            </a:r>
            <a:r>
              <a:rPr lang="en-US" altLang="en-US" sz="4200" dirty="0">
                <a:solidFill>
                  <a:schemeClr val="bg1"/>
                </a:solidFill>
              </a:rPr>
              <a:t> </a:t>
            </a:r>
            <a:r>
              <a:rPr lang="en-US" altLang="en-US" sz="4200" dirty="0" err="1">
                <a:solidFill>
                  <a:schemeClr val="bg1"/>
                </a:solidFill>
              </a:rPr>
              <a:t>cùng</a:t>
            </a:r>
            <a:r>
              <a:rPr lang="en-US" altLang="en-US" sz="4200" dirty="0">
                <a:solidFill>
                  <a:schemeClr val="bg1"/>
                </a:solidFill>
              </a:rPr>
              <a:t> </a:t>
            </a:r>
            <a:r>
              <a:rPr lang="en-US" altLang="en-US" sz="4200" dirty="0" err="1">
                <a:solidFill>
                  <a:schemeClr val="bg1"/>
                </a:solidFill>
              </a:rPr>
              <a:t>bạn</a:t>
            </a:r>
            <a:endParaRPr lang="en-US" altLang="en-US" sz="4200" dirty="0">
              <a:solidFill>
                <a:schemeClr val="bg1"/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1623191" y="4131598"/>
            <a:ext cx="35433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KĨ NĂNG</a:t>
            </a: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5052191" y="4131598"/>
            <a:ext cx="24003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6880991" y="310289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5166491" y="4131598"/>
            <a:ext cx="2514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flipV="1">
            <a:off x="1623191" y="2874298"/>
            <a:ext cx="5829300" cy="1257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1623191" y="5503198"/>
            <a:ext cx="6172200" cy="1257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8" name="Rectangle 120"/>
          <p:cNvSpPr>
            <a:spLocks noChangeArrowheads="1"/>
          </p:cNvSpPr>
          <p:nvPr/>
        </p:nvSpPr>
        <p:spPr bwMode="auto">
          <a:xfrm>
            <a:off x="7338191" y="2417098"/>
            <a:ext cx="6286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 dirty="0">
                <a:solidFill>
                  <a:schemeClr val="bg1"/>
                </a:solidFill>
              </a:rPr>
              <a:t> </a:t>
            </a:r>
            <a:r>
              <a:rPr lang="en-US" altLang="en-US" sz="4200" dirty="0" err="1">
                <a:solidFill>
                  <a:schemeClr val="bg1"/>
                </a:solidFill>
              </a:rPr>
              <a:t>Biết</a:t>
            </a:r>
            <a:r>
              <a:rPr lang="en-US" altLang="en-US" sz="4200" dirty="0">
                <a:solidFill>
                  <a:schemeClr val="bg1"/>
                </a:solidFill>
              </a:rPr>
              <a:t> </a:t>
            </a:r>
            <a:r>
              <a:rPr lang="en-US" altLang="en-US" sz="4200" dirty="0" err="1">
                <a:solidFill>
                  <a:schemeClr val="bg1"/>
                </a:solidFill>
              </a:rPr>
              <a:t>giữ</a:t>
            </a:r>
            <a:r>
              <a:rPr lang="en-US" altLang="en-US" sz="4200" dirty="0">
                <a:solidFill>
                  <a:schemeClr val="bg1"/>
                </a:solidFill>
              </a:rPr>
              <a:t> </a:t>
            </a:r>
            <a:r>
              <a:rPr lang="en-US" altLang="en-US" sz="4200" dirty="0" err="1">
                <a:solidFill>
                  <a:schemeClr val="bg1"/>
                </a:solidFill>
              </a:rPr>
              <a:t>lời</a:t>
            </a:r>
            <a:r>
              <a:rPr lang="en-US" altLang="en-US" sz="4200" dirty="0">
                <a:solidFill>
                  <a:schemeClr val="bg1"/>
                </a:solidFill>
              </a:rPr>
              <a:t> </a:t>
            </a:r>
            <a:r>
              <a:rPr lang="en-US" altLang="en-US" sz="4200" dirty="0" err="1">
                <a:solidFill>
                  <a:schemeClr val="bg1"/>
                </a:solidFill>
              </a:rPr>
              <a:t>hứa</a:t>
            </a:r>
            <a:endParaRPr lang="en-US" altLang="en-US" sz="4200" dirty="0">
              <a:solidFill>
                <a:schemeClr val="bg1"/>
              </a:solidFill>
            </a:endParaRPr>
          </a:p>
        </p:txBody>
      </p:sp>
      <p:sp>
        <p:nvSpPr>
          <p:cNvPr id="39" name="Line 121"/>
          <p:cNvSpPr>
            <a:spLocks noChangeShapeType="1"/>
          </p:cNvSpPr>
          <p:nvPr/>
        </p:nvSpPr>
        <p:spPr bwMode="auto">
          <a:xfrm flipV="1">
            <a:off x="1623191" y="2874298"/>
            <a:ext cx="5829300" cy="1257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2988498" y="5144490"/>
            <a:ext cx="1543357" cy="494043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71521">
            <a:off x="2324866" y="1538835"/>
            <a:ext cx="2279202" cy="7293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98656">
            <a:off x="13403202" y="1486249"/>
            <a:ext cx="2353764" cy="8345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147868" y="3321130"/>
            <a:ext cx="4688750" cy="671019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13966741" y="4977688"/>
            <a:ext cx="1543357" cy="494043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9" name="Rectangle 18"/>
          <p:cNvSpPr/>
          <p:nvPr/>
        </p:nvSpPr>
        <p:spPr>
          <a:xfrm>
            <a:off x="2458456" y="7153044"/>
            <a:ext cx="284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Nên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làm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03251" y="7009584"/>
            <a:ext cx="4070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Không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nên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làm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26" name="Picture 2" descr="Dấu Cộng PNG &amp;amp; Dấu Cộng Transparent Clipart Miễn phí Tải về - + Cộng và trừ  dấu hiệu Máy tính Biểu tượng Clip nghệ thuật - dấu cộng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79" y="2224393"/>
            <a:ext cx="4023285" cy="4023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ấu Trừ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222" y="2224393"/>
            <a:ext cx="3746952" cy="3746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564732" y="266700"/>
            <a:ext cx="11087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200" i="1">
              <a:solidFill>
                <a:srgbClr val="FF3399"/>
              </a:solidFill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057400" y="1200150"/>
            <a:ext cx="1325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200" b="1" i="1">
              <a:solidFill>
                <a:srgbClr val="0000CC"/>
              </a:solidFill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400300" y="4152900"/>
            <a:ext cx="14058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 dirty="0">
                <a:solidFill>
                  <a:schemeClr val="tx1"/>
                </a:solidFill>
              </a:rPr>
              <a:t>a. </a:t>
            </a:r>
            <a:r>
              <a:rPr lang="en-US" altLang="en-US" sz="4200" dirty="0" err="1">
                <a:solidFill>
                  <a:schemeClr val="tx1"/>
                </a:solidFill>
              </a:rPr>
              <a:t>Giúp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đỡ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bạn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khi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bạn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gặp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khó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khăn</a:t>
            </a:r>
            <a:r>
              <a:rPr lang="en-US" altLang="en-US" sz="4200" dirty="0">
                <a:solidFill>
                  <a:schemeClr val="tx1"/>
                </a:solidFill>
              </a:rPr>
              <a:t>, an </a:t>
            </a:r>
            <a:r>
              <a:rPr lang="en-US" altLang="en-US" sz="4200" dirty="0" err="1">
                <a:solidFill>
                  <a:schemeClr val="tx1"/>
                </a:solidFill>
              </a:rPr>
              <a:t>ủi</a:t>
            </a:r>
            <a:r>
              <a:rPr lang="en-US" altLang="en-US" sz="4200" dirty="0">
                <a:solidFill>
                  <a:schemeClr val="tx1"/>
                </a:solidFill>
              </a:rPr>
              <a:t> , </a:t>
            </a:r>
            <a:r>
              <a:rPr lang="en-US" altLang="en-US" sz="4200" dirty="0" err="1">
                <a:solidFill>
                  <a:schemeClr val="tx1"/>
                </a:solidFill>
              </a:rPr>
              <a:t>động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viên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bạn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khi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bạn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có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chuyện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buồn</a:t>
            </a:r>
            <a:endParaRPr lang="en-US" altLang="en-US" sz="4200" dirty="0">
              <a:solidFill>
                <a:schemeClr val="tx1"/>
              </a:solidFill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409825" y="5275150"/>
            <a:ext cx="120872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 dirty="0">
                <a:solidFill>
                  <a:schemeClr val="tx1"/>
                </a:solidFill>
              </a:rPr>
              <a:t>b. </a:t>
            </a:r>
            <a:r>
              <a:rPr lang="en-US" altLang="en-US" sz="4200" dirty="0" err="1">
                <a:solidFill>
                  <a:schemeClr val="tx1"/>
                </a:solidFill>
              </a:rPr>
              <a:t>Chỉ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cần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tự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làm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lấy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những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việc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mà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mình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ưa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thích</a:t>
            </a:r>
            <a:r>
              <a:rPr lang="en-US" altLang="en-US" sz="4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400301" y="5981700"/>
            <a:ext cx="1392317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>
                <a:solidFill>
                  <a:schemeClr val="tx1"/>
                </a:solidFill>
              </a:rPr>
              <a:t>c. Chỉ nên hứa những điều mình có thể thực hiện được.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409825" y="7150735"/>
            <a:ext cx="1280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 dirty="0" err="1">
                <a:solidFill>
                  <a:schemeClr val="tx1"/>
                </a:solidFill>
              </a:rPr>
              <a:t>d.Luôn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dành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thời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gian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để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quan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tâm</a:t>
            </a:r>
            <a:r>
              <a:rPr lang="en-US" altLang="en-US" sz="4200" dirty="0">
                <a:solidFill>
                  <a:schemeClr val="tx1"/>
                </a:solidFill>
              </a:rPr>
              <a:t>, </a:t>
            </a:r>
            <a:r>
              <a:rPr lang="en-US" altLang="en-US" sz="4200" dirty="0" err="1">
                <a:solidFill>
                  <a:schemeClr val="tx1"/>
                </a:solidFill>
              </a:rPr>
              <a:t>chăm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sóc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những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người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thân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trong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nhà</a:t>
            </a:r>
            <a:r>
              <a:rPr lang="en-US" altLang="en-US" sz="4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2436383" y="8286750"/>
            <a:ext cx="1325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200" dirty="0" err="1">
                <a:solidFill>
                  <a:schemeClr val="tx1"/>
                </a:solidFill>
              </a:rPr>
              <a:t>đ.Nhớ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ơn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Bác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em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phải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thuộc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và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làm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theo</a:t>
            </a:r>
            <a:r>
              <a:rPr lang="en-US" altLang="en-US" sz="4200" dirty="0">
                <a:solidFill>
                  <a:schemeClr val="tx1"/>
                </a:solidFill>
              </a:rPr>
              <a:t> 5 </a:t>
            </a:r>
            <a:r>
              <a:rPr lang="en-US" altLang="en-US" sz="4200" dirty="0" err="1">
                <a:solidFill>
                  <a:schemeClr val="tx1"/>
                </a:solidFill>
              </a:rPr>
              <a:t>điều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Bác</a:t>
            </a:r>
            <a:r>
              <a:rPr lang="en-US" altLang="en-US" sz="4200" dirty="0">
                <a:solidFill>
                  <a:schemeClr val="tx1"/>
                </a:solidFill>
              </a:rPr>
              <a:t> </a:t>
            </a:r>
            <a:r>
              <a:rPr lang="en-US" altLang="en-US" sz="4200" dirty="0" err="1">
                <a:solidFill>
                  <a:schemeClr val="tx1"/>
                </a:solidFill>
              </a:rPr>
              <a:t>dạy</a:t>
            </a:r>
            <a:r>
              <a:rPr lang="en-US" altLang="en-US" sz="4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107279" y="4152900"/>
            <a:ext cx="800100" cy="6858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107279" y="5295900"/>
            <a:ext cx="800100" cy="6858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1107279" y="6324600"/>
            <a:ext cx="800100" cy="6858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1107279" y="7353300"/>
            <a:ext cx="800100" cy="6858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1107279" y="8382000"/>
            <a:ext cx="800100" cy="6858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2286000" y="2162175"/>
            <a:ext cx="1325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200" b="1" i="1" dirty="0">
                <a:solidFill>
                  <a:srgbClr val="CC3300"/>
                </a:solidFill>
              </a:rPr>
              <a:t>(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Đánh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dấu</a:t>
            </a:r>
            <a:r>
              <a:rPr lang="en-US" altLang="en-US" sz="4200" b="1" i="1" dirty="0">
                <a:solidFill>
                  <a:srgbClr val="CC3300"/>
                </a:solidFill>
              </a:rPr>
              <a:t> +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vào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trước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việc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làm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nên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làm</a:t>
            </a:r>
            <a:r>
              <a:rPr lang="en-US" altLang="en-US" sz="4200" b="1" i="1" dirty="0">
                <a:solidFill>
                  <a:srgbClr val="CC3300"/>
                </a:solidFill>
              </a:rPr>
              <a:t>; </a:t>
            </a:r>
            <a:br>
              <a:rPr lang="en-US" altLang="en-US" sz="4200" b="1" i="1" dirty="0">
                <a:solidFill>
                  <a:srgbClr val="CC3300"/>
                </a:solidFill>
              </a:rPr>
            </a:br>
            <a:r>
              <a:rPr lang="en-US" altLang="en-US" sz="4200" b="1" i="1" dirty="0" err="1">
                <a:solidFill>
                  <a:srgbClr val="CC3300"/>
                </a:solidFill>
              </a:rPr>
              <a:t>đánh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dấu</a:t>
            </a:r>
            <a:r>
              <a:rPr lang="en-US" altLang="en-US" sz="4200" b="1" i="1" dirty="0">
                <a:solidFill>
                  <a:srgbClr val="CC3300"/>
                </a:solidFill>
              </a:rPr>
              <a:t> –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vào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trước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hành</a:t>
            </a:r>
            <a:r>
              <a:rPr lang="en-US" altLang="en-US" sz="4200" b="1" i="1" dirty="0">
                <a:solidFill>
                  <a:srgbClr val="CC3300"/>
                </a:solidFill>
              </a:rPr>
              <a:t> vi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không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nên</a:t>
            </a:r>
            <a:r>
              <a:rPr lang="en-US" altLang="en-US" sz="4200" b="1" i="1" dirty="0">
                <a:solidFill>
                  <a:srgbClr val="CC3300"/>
                </a:solidFill>
              </a:rPr>
              <a:t> </a:t>
            </a:r>
            <a:r>
              <a:rPr lang="en-US" altLang="en-US" sz="4200" b="1" i="1" dirty="0" err="1">
                <a:solidFill>
                  <a:srgbClr val="CC3300"/>
                </a:solidFill>
              </a:rPr>
              <a:t>làm</a:t>
            </a:r>
            <a:r>
              <a:rPr lang="en-US" altLang="en-US" sz="4200" b="1" i="1" dirty="0">
                <a:solidFill>
                  <a:srgbClr val="CC3300"/>
                </a:solidFill>
              </a:rPr>
              <a:t>)</a:t>
            </a: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400050" y="438150"/>
            <a:ext cx="16821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200" b="1" i="1" u="sng" dirty="0" err="1">
                <a:solidFill>
                  <a:srgbClr val="0000FF"/>
                </a:solidFill>
              </a:rPr>
              <a:t>Bài</a:t>
            </a:r>
            <a:r>
              <a:rPr lang="en-US" altLang="en-US" sz="42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200" b="1" i="1" u="sng" dirty="0" err="1">
                <a:solidFill>
                  <a:srgbClr val="0000FF"/>
                </a:solidFill>
              </a:rPr>
              <a:t>tập</a:t>
            </a:r>
            <a:r>
              <a:rPr lang="en-US" altLang="en-US" sz="4200" b="1" i="1" u="sng" dirty="0">
                <a:solidFill>
                  <a:srgbClr val="0000FF"/>
                </a:solidFill>
              </a:rPr>
              <a:t> 1</a:t>
            </a:r>
            <a:r>
              <a:rPr lang="en-US" altLang="en-US" sz="4200" b="1" i="1" dirty="0">
                <a:solidFill>
                  <a:srgbClr val="0000FF"/>
                </a:solidFill>
              </a:rPr>
              <a:t>:Theo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em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hành</a:t>
            </a:r>
            <a:r>
              <a:rPr lang="en-US" altLang="en-US" sz="4200" b="1" i="1" dirty="0">
                <a:solidFill>
                  <a:srgbClr val="0000FF"/>
                </a:solidFill>
              </a:rPr>
              <a:t> vi,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việc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nào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dưới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đây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là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đúng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và</a:t>
            </a:r>
            <a:r>
              <a:rPr lang="en-US" altLang="en-US" sz="66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nên</a:t>
            </a:r>
            <a:r>
              <a:rPr lang="en-US" altLang="en-US" sz="4200" b="1" i="1" dirty="0">
                <a:solidFill>
                  <a:srgbClr val="0000FF"/>
                </a:solidFill>
              </a:rPr>
              <a:t> </a:t>
            </a:r>
            <a:r>
              <a:rPr lang="en-US" altLang="en-US" sz="42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4200" b="1" i="1" dirty="0">
                <a:solidFill>
                  <a:srgbClr val="0000CC"/>
                </a:solidFill>
              </a:rPr>
              <a:t>?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16200" y="7386320"/>
            <a:ext cx="2315765" cy="2492506"/>
          </a:xfrm>
          <a:prstGeom prst="rect">
            <a:avLst/>
          </a:prstGeom>
        </p:spPr>
      </p:pic>
      <p:grpSp>
        <p:nvGrpSpPr>
          <p:cNvPr id="22" name="Group 4"/>
          <p:cNvGrpSpPr>
            <a:grpSpLocks noChangeAspect="1"/>
          </p:cNvGrpSpPr>
          <p:nvPr/>
        </p:nvGrpSpPr>
        <p:grpSpPr>
          <a:xfrm>
            <a:off x="15695183" y="7905028"/>
            <a:ext cx="1696855" cy="1657580"/>
            <a:chOff x="0" y="0"/>
            <a:chExt cx="4828540" cy="4716780"/>
          </a:xfrm>
        </p:grpSpPr>
        <p:sp>
          <p:nvSpPr>
            <p:cNvPr id="23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121" t="26" r="-23210" b="-17"/>
              </a:stretch>
            </a:blipFill>
          </p:spPr>
        </p:sp>
      </p:grpSp>
      <p:pic>
        <p:nvPicPr>
          <p:cNvPr id="2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92382">
            <a:off x="16889891" y="9370031"/>
            <a:ext cx="1484146" cy="85001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66241">
            <a:off x="15702992" y="1414463"/>
            <a:ext cx="1969996" cy="2473739"/>
          </a:xfrm>
          <a:prstGeom prst="rect">
            <a:avLst/>
          </a:prstGeom>
        </p:spPr>
      </p:pic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233686" y="4114800"/>
            <a:ext cx="106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214438" y="7226518"/>
            <a:ext cx="76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233686" y="6231251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1295240" y="5223301"/>
            <a:ext cx="106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233686" y="8309401"/>
            <a:ext cx="76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790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237376" y="1319306"/>
            <a:ext cx="14112132" cy="7938994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235770" y="2252907"/>
            <a:ext cx="10058400" cy="5056968"/>
            <a:chOff x="0" y="0"/>
            <a:chExt cx="7820660" cy="3931920"/>
          </a:xfrm>
        </p:grpSpPr>
        <p:sp>
          <p:nvSpPr>
            <p:cNvPr id="4" name="Freeform 4"/>
            <p:cNvSpPr/>
            <p:nvPr/>
          </p:nvSpPr>
          <p:spPr>
            <a:xfrm>
              <a:off x="-11430" y="-1270"/>
              <a:ext cx="7843520" cy="3934460"/>
            </a:xfrm>
            <a:custGeom>
              <a:avLst/>
              <a:gdLst/>
              <a:ahLst/>
              <a:cxnLst/>
              <a:rect l="l" t="t" r="r" b="b"/>
              <a:pathLst>
                <a:path w="7843520" h="3934460">
                  <a:moveTo>
                    <a:pt x="7797800" y="1043940"/>
                  </a:moveTo>
                  <a:cubicBezTo>
                    <a:pt x="7791450" y="952500"/>
                    <a:pt x="7766050" y="863600"/>
                    <a:pt x="7727950" y="777240"/>
                  </a:cubicBezTo>
                  <a:cubicBezTo>
                    <a:pt x="7592060" y="478790"/>
                    <a:pt x="7280910" y="233680"/>
                    <a:pt x="6954519" y="189230"/>
                  </a:cubicBezTo>
                  <a:cubicBezTo>
                    <a:pt x="6681469" y="156210"/>
                    <a:pt x="6409689" y="127000"/>
                    <a:pt x="6139179" y="102870"/>
                  </a:cubicBezTo>
                  <a:cubicBezTo>
                    <a:pt x="5712459" y="64770"/>
                    <a:pt x="5287009" y="36830"/>
                    <a:pt x="4864099" y="20320"/>
                  </a:cubicBezTo>
                  <a:cubicBezTo>
                    <a:pt x="4464049" y="5080"/>
                    <a:pt x="4065269" y="0"/>
                    <a:pt x="3665219" y="3810"/>
                  </a:cubicBezTo>
                  <a:cubicBezTo>
                    <a:pt x="2744470" y="12700"/>
                    <a:pt x="1823720" y="74930"/>
                    <a:pt x="889000" y="189230"/>
                  </a:cubicBezTo>
                  <a:cubicBezTo>
                    <a:pt x="469900" y="246380"/>
                    <a:pt x="76200" y="635000"/>
                    <a:pt x="45720" y="1042670"/>
                  </a:cubicBezTo>
                  <a:cubicBezTo>
                    <a:pt x="0" y="1657350"/>
                    <a:pt x="0" y="2274570"/>
                    <a:pt x="45720" y="2890520"/>
                  </a:cubicBezTo>
                  <a:cubicBezTo>
                    <a:pt x="76200" y="3299460"/>
                    <a:pt x="468630" y="3688080"/>
                    <a:pt x="889000" y="3743960"/>
                  </a:cubicBezTo>
                  <a:cubicBezTo>
                    <a:pt x="1336040" y="3798570"/>
                    <a:pt x="1780540" y="3841750"/>
                    <a:pt x="2223770" y="3872230"/>
                  </a:cubicBezTo>
                  <a:cubicBezTo>
                    <a:pt x="2600960" y="3898900"/>
                    <a:pt x="2978150" y="3916680"/>
                    <a:pt x="3352800" y="3924300"/>
                  </a:cubicBezTo>
                  <a:cubicBezTo>
                    <a:pt x="3804920" y="3934460"/>
                    <a:pt x="4258310" y="3933190"/>
                    <a:pt x="4710430" y="3917950"/>
                  </a:cubicBezTo>
                  <a:cubicBezTo>
                    <a:pt x="5030470" y="3907790"/>
                    <a:pt x="5350510" y="3891280"/>
                    <a:pt x="5670550" y="3867150"/>
                  </a:cubicBezTo>
                  <a:cubicBezTo>
                    <a:pt x="5797550" y="3858260"/>
                    <a:pt x="5925820" y="3848100"/>
                    <a:pt x="6052820" y="3836670"/>
                  </a:cubicBezTo>
                  <a:cubicBezTo>
                    <a:pt x="6245860" y="3820161"/>
                    <a:pt x="6438900" y="3801111"/>
                    <a:pt x="6631940" y="3779520"/>
                  </a:cubicBezTo>
                  <a:cubicBezTo>
                    <a:pt x="6738620" y="3768090"/>
                    <a:pt x="6845300" y="3755390"/>
                    <a:pt x="6951980" y="3742690"/>
                  </a:cubicBezTo>
                  <a:cubicBezTo>
                    <a:pt x="7372350" y="3685540"/>
                    <a:pt x="7764780" y="3296920"/>
                    <a:pt x="7796530" y="2889251"/>
                  </a:cubicBezTo>
                  <a:cubicBezTo>
                    <a:pt x="7843520" y="2275840"/>
                    <a:pt x="7843520" y="1658620"/>
                    <a:pt x="7797800" y="1043940"/>
                  </a:cubicBezTo>
                  <a:close/>
                </a:path>
              </a:pathLst>
            </a:custGeom>
            <a:blipFill>
              <a:blip r:embed="rId4"/>
              <a:stretch>
                <a:fillRect l="438" t="-16021" r="2" b="-15995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2967" y="2935548"/>
            <a:ext cx="5172815" cy="51916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65673">
            <a:off x="16034432" y="731732"/>
            <a:ext cx="2236164" cy="2281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51099" y="4573815"/>
            <a:ext cx="4372555" cy="205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7200" dirty="0" err="1">
                <a:solidFill>
                  <a:srgbClr val="FFFFFF"/>
                </a:solidFill>
                <a:latin typeface="Saira ExtraCondensed Light"/>
              </a:rPr>
              <a:t>Xử</a:t>
            </a:r>
            <a:r>
              <a:rPr lang="en-US" sz="7200" dirty="0">
                <a:solidFill>
                  <a:srgbClr val="FFFFFF"/>
                </a:solidFill>
                <a:latin typeface="Saira ExtraCondensed Light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Saira ExtraCondensed Light"/>
              </a:rPr>
              <a:t>lí</a:t>
            </a:r>
            <a:r>
              <a:rPr lang="en-US" sz="7200" dirty="0">
                <a:solidFill>
                  <a:srgbClr val="FFFFFF"/>
                </a:solidFill>
                <a:latin typeface="Saira ExtraCondensed Light"/>
              </a:rPr>
              <a:t> </a:t>
            </a:r>
          </a:p>
          <a:p>
            <a:pPr algn="ctr">
              <a:lnSpc>
                <a:spcPts val="7900"/>
              </a:lnSpc>
            </a:pPr>
            <a:r>
              <a:rPr lang="en-US" sz="7200" dirty="0" err="1">
                <a:solidFill>
                  <a:srgbClr val="FFFFFF"/>
                </a:solidFill>
                <a:latin typeface="Saira ExtraCondensed Light"/>
              </a:rPr>
              <a:t>tình</a:t>
            </a:r>
            <a:r>
              <a:rPr lang="en-US" sz="7200" dirty="0">
                <a:solidFill>
                  <a:srgbClr val="FFFFFF"/>
                </a:solidFill>
                <a:latin typeface="Saira ExtraCondensed Light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Saira ExtraCondensed Light"/>
              </a:rPr>
              <a:t>huống</a:t>
            </a:r>
            <a:endParaRPr lang="en-US" sz="7200" dirty="0">
              <a:solidFill>
                <a:srgbClr val="FFFFFF"/>
              </a:solidFill>
              <a:latin typeface="Saira Extra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03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47800" y="1534926"/>
            <a:ext cx="11201400" cy="7938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3541400"/>
            <a:ext cx="9448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Trong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kì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thi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viết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chữ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đẹp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cấp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trường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vừa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qua,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bạn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Nhi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và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bạn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Trâm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lớp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em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đã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đạt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giải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cao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.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Em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hãy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nói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một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vài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câu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để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chia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sẻ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niềm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vui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với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chemeClr val="bg1"/>
                </a:solidFill>
                <a:latin typeface="LNTH-Ayres" panose="02000000000000000000" pitchFamily="2" charset="0"/>
              </a:rPr>
              <a:t>bạn</a:t>
            </a:r>
            <a:r>
              <a:rPr lang="en-US" altLang="en-US" sz="7200" dirty="0">
                <a:solidFill>
                  <a:schemeClr val="bg1"/>
                </a:solidFill>
                <a:latin typeface="LNTH-Ayres" panose="02000000000000000000" pitchFamily="2" charset="0"/>
              </a:rPr>
              <a:t>.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342900"/>
            <a:ext cx="5410200" cy="1688974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1014122" y="647700"/>
            <a:ext cx="4372555" cy="89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4800" dirty="0">
                <a:solidFill>
                  <a:srgbClr val="FFFFFF"/>
                </a:solidFill>
                <a:latin typeface="Saira ExtraCondensed Light"/>
              </a:rPr>
              <a:t>TÌNH HUỐNG 1</a:t>
            </a:r>
          </a:p>
        </p:txBody>
      </p:sp>
      <p:pic>
        <p:nvPicPr>
          <p:cNvPr id="1026" name="Picture 2" descr="Mẫu giấy khen Học s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390">
            <a:off x="11347429" y="6259244"/>
            <a:ext cx="6667500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817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95400" y="1660798"/>
            <a:ext cx="11201400" cy="7938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3541400"/>
            <a:ext cx="944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Nghe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tin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bà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ngoại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bị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bệnh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phải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nhập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viện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,</a:t>
            </a:r>
          </a:p>
          <a:p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mẹ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con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bạn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Nhi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vội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vã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đến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thăm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bà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ngoại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.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Hãy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sắm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vai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thể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hiện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tình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huống</a:t>
            </a:r>
            <a:r>
              <a:rPr lang="en-US" altLang="en-US" sz="7200" b="1" dirty="0">
                <a:solidFill>
                  <a:schemeClr val="bg1"/>
                </a:solidFill>
                <a:latin typeface="LNTH-Ayres" panose="02000000000000000000" pitchFamily="2" charset="0"/>
              </a:rPr>
              <a:t>.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342900"/>
            <a:ext cx="5410200" cy="1688974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1014122" y="647700"/>
            <a:ext cx="43725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4800" dirty="0">
                <a:solidFill>
                  <a:srgbClr val="FFFFFF"/>
                </a:solidFill>
                <a:latin typeface="Saira ExtraCondensed Light"/>
              </a:rPr>
              <a:t>TÌNH HUỐNG 2</a:t>
            </a:r>
          </a:p>
        </p:txBody>
      </p:sp>
      <p:pic>
        <p:nvPicPr>
          <p:cNvPr id="4098" name="Picture 2" descr="Khoảnh khắc cuối cùng bên bà ngoại - Tuổi Trẻ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6362700"/>
            <a:ext cx="6629400" cy="3480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443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95400" y="1660798"/>
            <a:ext cx="11201400" cy="7938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3541400"/>
            <a:ext cx="944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Chiều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nay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em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hẹn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bạn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Duy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sang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nhà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bạn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ấy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học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nhóm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để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làm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bài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tập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.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Nhưng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em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chưa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kịp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thưa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chuyện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với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mẹ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thì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mẹ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bảo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chiều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nay ở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nhà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trông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nhà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vì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mẹ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bạn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bận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đi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họp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.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Em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sẽ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làm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gì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bây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  <a:latin typeface="LNTH-Ayres" panose="02000000000000000000" pitchFamily="2" charset="0"/>
              </a:rPr>
              <a:t>giờ</a:t>
            </a:r>
            <a:r>
              <a:rPr lang="en-US" altLang="en-US" sz="6000" b="1" dirty="0">
                <a:solidFill>
                  <a:schemeClr val="bg1"/>
                </a:solidFill>
                <a:latin typeface="LNTH-Ayres" panose="02000000000000000000" pitchFamily="2" charset="0"/>
              </a:rPr>
              <a:t>.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342900"/>
            <a:ext cx="5410200" cy="1688974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1014122" y="647700"/>
            <a:ext cx="437255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4800" dirty="0">
                <a:solidFill>
                  <a:srgbClr val="FFFFFF"/>
                </a:solidFill>
                <a:latin typeface="Saira ExtraCondensed Light"/>
              </a:rPr>
              <a:t>TÌNH HUỐNG 3</a:t>
            </a:r>
          </a:p>
        </p:txBody>
      </p:sp>
      <p:pic>
        <p:nvPicPr>
          <p:cNvPr id="5122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5" b="95238" l="1077" r="98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320" y="5651801"/>
            <a:ext cx="5791200" cy="526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80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257291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6" ma:contentTypeDescription="Create a new document." ma:contentTypeScope="" ma:versionID="929668033f38ab75697d305042cce29e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39b859eda43ea7c4972733cdb085fd1e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E671D-22C1-4E4F-B97A-E6DFF58DD1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52563F-EF0B-454F-81EC-C74CF2BDA0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5BFD07-74D0-412A-BF31-E3EBF821E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374</Words>
  <Application>Microsoft Office PowerPoint</Application>
  <PresentationFormat>Custom</PresentationFormat>
  <Paragraphs>37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Times New Roman</vt:lpstr>
      <vt:lpstr>Arial</vt:lpstr>
      <vt:lpstr>Microsoft JhengHei Light</vt:lpstr>
      <vt:lpstr>Calibri</vt:lpstr>
      <vt:lpstr>Saira ExtraCondensed Light</vt:lpstr>
      <vt:lpstr>iCiel Soup of Justice</vt:lpstr>
      <vt:lpstr>ไอติม Bold</vt:lpstr>
      <vt:lpstr>iCiel Andes Rounded Light</vt:lpstr>
      <vt:lpstr>LNTH-Ayres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school!</dc:title>
  <cp:lastModifiedBy>Nguyen Thang</cp:lastModifiedBy>
  <cp:revision>51</cp:revision>
  <dcterms:created xsi:type="dcterms:W3CDTF">2006-08-16T00:00:00Z</dcterms:created>
  <dcterms:modified xsi:type="dcterms:W3CDTF">2021-12-26T15:48:03Z</dcterms:modified>
  <dc:identifier>DAEpZME3ukQ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