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D26FE-79C0-44DE-930F-0725AF37019A}"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73096-1562-42BB-A0D1-0A7229722F51}" type="slidenum">
              <a:rPr lang="en-US" smtClean="0"/>
              <a:t>‹#›</a:t>
            </a:fld>
            <a:endParaRPr lang="en-US"/>
          </a:p>
        </p:txBody>
      </p:sp>
    </p:spTree>
    <p:extLst>
      <p:ext uri="{BB962C8B-B14F-4D97-AF65-F5344CB8AC3E}">
        <p14:creationId xmlns:p14="http://schemas.microsoft.com/office/powerpoint/2010/main" val="263258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19607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05010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7</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141171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96604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35859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4031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79634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1031A2-54E7-4D45-B615-1DC2AEEBFCE2}"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154325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031A2-54E7-4D45-B615-1DC2AEEBFCE2}"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112591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031A2-54E7-4D45-B615-1DC2AEEBFCE2}"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419130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840483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031A2-54E7-4D45-B615-1DC2AEEBFCE2}"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388392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1031A2-54E7-4D45-B615-1DC2AEEBFCE2}"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180655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1031A2-54E7-4D45-B615-1DC2AEEBFCE2}"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2671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1031A2-54E7-4D45-B615-1DC2AEEBFCE2}"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33984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1031A2-54E7-4D45-B615-1DC2AEEBFCE2}"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269657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031A2-54E7-4D45-B615-1DC2AEEBFCE2}"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151804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1031A2-54E7-4D45-B615-1DC2AEEBFCE2}"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17458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1031A2-54E7-4D45-B615-1DC2AEEBFCE2}"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DDB38-7AB5-4DC9-AA0A-84947FB933CB}" type="slidenum">
              <a:rPr lang="en-US" smtClean="0"/>
              <a:t>‹#›</a:t>
            </a:fld>
            <a:endParaRPr lang="en-US"/>
          </a:p>
        </p:txBody>
      </p:sp>
    </p:spTree>
    <p:extLst>
      <p:ext uri="{BB962C8B-B14F-4D97-AF65-F5344CB8AC3E}">
        <p14:creationId xmlns:p14="http://schemas.microsoft.com/office/powerpoint/2010/main" val="309417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031A2-54E7-4D45-B615-1DC2AEEBFCE2}" type="datetimeFigureOut">
              <a:rPr lang="en-US" smtClean="0"/>
              <a:t>3/10/2022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DDB38-7AB5-4DC9-AA0A-84947FB933CB}" type="slidenum">
              <a:rPr lang="en-US" smtClean="0"/>
              <a:t>‹#›</a:t>
            </a:fld>
            <a:endParaRPr lang="en-US"/>
          </a:p>
        </p:txBody>
      </p:sp>
    </p:spTree>
    <p:extLst>
      <p:ext uri="{BB962C8B-B14F-4D97-AF65-F5344CB8AC3E}">
        <p14:creationId xmlns:p14="http://schemas.microsoft.com/office/powerpoint/2010/main" val="3144067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19.png"/><Relationship Id="rId7"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slide" Target="slide9.xml"/><Relationship Id="rId5" Type="http://schemas.openxmlformats.org/officeDocument/2006/relationships/image" Target="../media/image28.GIF"/><Relationship Id="rId10" Type="http://schemas.openxmlformats.org/officeDocument/2006/relationships/image" Target="../media/image33.GIF"/><Relationship Id="rId4" Type="http://schemas.openxmlformats.org/officeDocument/2006/relationships/image" Target="../media/image20.png"/><Relationship Id="rId9" Type="http://schemas.openxmlformats.org/officeDocument/2006/relationships/image" Target="../media/image32.GIF"/></Relationships>
</file>

<file path=ppt/slides/_rels/slide11.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1.png"/><Relationship Id="rId7"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GIF"/><Relationship Id="rId11" Type="http://schemas.openxmlformats.org/officeDocument/2006/relationships/slide" Target="slide9.xml"/><Relationship Id="rId5" Type="http://schemas.openxmlformats.org/officeDocument/2006/relationships/image" Target="../media/image29.png"/><Relationship Id="rId10" Type="http://schemas.openxmlformats.org/officeDocument/2006/relationships/image" Target="../media/image33.GIF"/><Relationship Id="rId4" Type="http://schemas.openxmlformats.org/officeDocument/2006/relationships/image" Target="../media/image22.png"/><Relationship Id="rId9" Type="http://schemas.openxmlformats.org/officeDocument/2006/relationships/image" Target="../media/image32.GIF"/></Relationships>
</file>

<file path=ppt/slides/_rels/slide12.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3.png"/><Relationship Id="rId7"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GIF"/><Relationship Id="rId11" Type="http://schemas.openxmlformats.org/officeDocument/2006/relationships/slide" Target="slide9.xml"/><Relationship Id="rId5" Type="http://schemas.openxmlformats.org/officeDocument/2006/relationships/image" Target="../media/image35.png"/><Relationship Id="rId10" Type="http://schemas.openxmlformats.org/officeDocument/2006/relationships/image" Target="../media/image33.GIF"/><Relationship Id="rId4" Type="http://schemas.openxmlformats.org/officeDocument/2006/relationships/image" Target="../media/image24.png"/><Relationship Id="rId9" Type="http://schemas.openxmlformats.org/officeDocument/2006/relationships/image" Target="../media/image32.GIF"/></Relationships>
</file>

<file path=ppt/slides/_rels/slide13.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5.png"/><Relationship Id="rId7"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GIF"/><Relationship Id="rId11" Type="http://schemas.openxmlformats.org/officeDocument/2006/relationships/slide" Target="slide9.xml"/><Relationship Id="rId5" Type="http://schemas.openxmlformats.org/officeDocument/2006/relationships/image" Target="../media/image29.png"/><Relationship Id="rId10" Type="http://schemas.openxmlformats.org/officeDocument/2006/relationships/image" Target="../media/image33.GIF"/><Relationship Id="rId4" Type="http://schemas.openxmlformats.org/officeDocument/2006/relationships/image" Target="../media/image26.png"/><Relationship Id="rId9" Type="http://schemas.openxmlformats.org/officeDocument/2006/relationships/image" Target="../media/image32.GIF"/></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4.png"/><Relationship Id="rId18" Type="http://schemas.openxmlformats.org/officeDocument/2006/relationships/slide" Target="slide14.xml"/><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7.GIF"/><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slide" Target="slide12.xml"/><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slide" Target="slide10.xml"/><Relationship Id="rId9" Type="http://schemas.openxmlformats.org/officeDocument/2006/relationships/image" Target="../media/image21.png"/><Relationship Id="rId1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0998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noChangeAspect="1"/>
          </p:cNvPicPr>
          <p:nvPr/>
        </p:nvPicPr>
        <p:blipFill>
          <a:blip r:embed="rId3"/>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2061633" cy="1384300"/>
          </a:xfrm>
          <a:prstGeom prst="rect">
            <a:avLst/>
          </a:prstGeom>
          <a:noFill/>
          <a:ln w="9525">
            <a:noFill/>
          </a:ln>
        </p:spPr>
      </p:pic>
      <p:sp>
        <p:nvSpPr>
          <p:cNvPr id="27" name="Rectangle: Folded Corner 26"/>
          <p:cNvSpPr/>
          <p:nvPr/>
        </p:nvSpPr>
        <p:spPr>
          <a:xfrm>
            <a:off x="173567" y="1079915"/>
            <a:ext cx="11641667" cy="815446"/>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Vì sao cậu bé Vũ Duệ không được đi học?</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173567" y="1995178"/>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Vì Vũ Duệ là con nhà nghèo, bố mẹ không có tiền cho đi học, phải ở nhà trông em.</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5610"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6"/>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5614" name="Picture 48"/>
          <p:cNvPicPr>
            <a:picLocks noChangeAspect="1"/>
          </p:cNvPicPr>
          <p:nvPr/>
        </p:nvPicPr>
        <p:blipFill>
          <a:blip r:embed="rId7"/>
          <a:stretch>
            <a:fillRect/>
          </a:stretch>
        </p:blipFill>
        <p:spPr>
          <a:xfrm>
            <a:off x="2655357" y="5039783"/>
            <a:ext cx="778933" cy="770467"/>
          </a:xfrm>
          <a:prstGeom prst="rect">
            <a:avLst/>
          </a:prstGeom>
          <a:noFill/>
          <a:ln w="9525">
            <a:noFill/>
          </a:ln>
        </p:spPr>
      </p:pic>
      <p:pic>
        <p:nvPicPr>
          <p:cNvPr id="25615" name="Picture 50"/>
          <p:cNvPicPr>
            <a:picLocks noChangeAspect="1"/>
          </p:cNvPicPr>
          <p:nvPr/>
        </p:nvPicPr>
        <p:blipFill>
          <a:blip r:embed="rId8"/>
          <a:stretch>
            <a:fillRect/>
          </a:stretch>
        </p:blipFill>
        <p:spPr>
          <a:xfrm flipH="1">
            <a:off x="7005109" y="4913786"/>
            <a:ext cx="882649" cy="842433"/>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713316" cy="1191684"/>
          </a:xfrm>
          <a:prstGeom prst="rect">
            <a:avLst/>
          </a:prstGeom>
          <a:noFill/>
          <a:ln w="9525">
            <a:noFill/>
          </a:ln>
        </p:spPr>
      </p:pic>
      <p:sp>
        <p:nvSpPr>
          <p:cNvPr id="3" name="Arrow: Left 2">
            <a:hlinkClick r:id="rId11" action="ppaction://hlinksldjump"/>
            <a:extLst>
              <a:ext uri="{FF2B5EF4-FFF2-40B4-BE49-F238E27FC236}">
                <a16:creationId xmlns:a16="http://schemas.microsoft.com/office/drawing/2014/main" id="{179CA187-D683-67D1-D53D-7358477C04AA}"/>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109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p:cNvPicPr>
            <a:picLocks noChangeAspect="1"/>
          </p:cNvPicPr>
          <p:nvPr/>
        </p:nvPicPr>
        <p:blipFill>
          <a:blip r:embed="rId3"/>
          <a:stretch>
            <a:fillRect/>
          </a:stretch>
        </p:blipFill>
        <p:spPr>
          <a:xfrm>
            <a:off x="9772651" y="4861984"/>
            <a:ext cx="1810142"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1893747" cy="1384300"/>
          </a:xfrm>
          <a:prstGeom prst="rect">
            <a:avLst/>
          </a:prstGeom>
          <a:noFill/>
          <a:ln w="9525">
            <a:noFill/>
          </a:ln>
        </p:spPr>
      </p:pic>
      <p:sp>
        <p:nvSpPr>
          <p:cNvPr id="27" name="Rectangle: Folded Corner 26"/>
          <p:cNvSpPr/>
          <p:nvPr/>
        </p:nvSpPr>
        <p:spPr>
          <a:xfrm>
            <a:off x="342395" y="1055523"/>
            <a:ext cx="10484632" cy="903786"/>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Buổi</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sáng</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Vũ</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Duệ</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cõng</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đâu</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342395" y="2173092"/>
            <a:ext cx="10484632" cy="1219835"/>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Vũ Duệ đứng ngoài cửa ngóng vào, nghe thầy giảng bài.</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6635" name="Flowchart: Summing Junction 35"/>
          <p:cNvGrpSpPr/>
          <p:nvPr/>
        </p:nvGrpSpPr>
        <p:grpSpPr>
          <a:xfrm>
            <a:off x="4011084" y="4182533"/>
            <a:ext cx="169153" cy="177800"/>
            <a:chOff x="2527" y="2634"/>
            <a:chExt cx="115" cy="112"/>
          </a:xfrm>
        </p:grpSpPr>
        <p:pic>
          <p:nvPicPr>
            <p:cNvPr id="26642" name="Flowchart: Summing Junction 35"/>
            <p:cNvPicPr/>
            <p:nvPr/>
          </p:nvPicPr>
          <p:blipFill>
            <a:blip r:embed="rId5"/>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6636" name="Picture 37"/>
          <p:cNvPicPr>
            <a:picLocks noChangeAspect="1"/>
          </p:cNvPicPr>
          <p:nvPr/>
        </p:nvPicPr>
        <p:blipFill>
          <a:blip r:embed="rId6"/>
          <a:stretch>
            <a:fillRect/>
          </a:stretch>
        </p:blipFill>
        <p:spPr>
          <a:xfrm>
            <a:off x="5001685" y="5154084"/>
            <a:ext cx="1071308" cy="1276349"/>
          </a:xfrm>
          <a:prstGeom prst="rect">
            <a:avLst/>
          </a:prstGeom>
          <a:noFill/>
          <a:ln w="9525">
            <a:noFill/>
          </a:ln>
        </p:spPr>
      </p:pic>
      <p:pic>
        <p:nvPicPr>
          <p:cNvPr id="26637" name="Picture 44"/>
          <p:cNvPicPr>
            <a:picLocks noChangeAspect="1"/>
          </p:cNvPicPr>
          <p:nvPr/>
        </p:nvPicPr>
        <p:blipFill>
          <a:blip r:embed="rId6"/>
          <a:stretch>
            <a:fillRect/>
          </a:stretch>
        </p:blipFill>
        <p:spPr>
          <a:xfrm>
            <a:off x="0" y="3972984"/>
            <a:ext cx="1069365" cy="1276349"/>
          </a:xfrm>
          <a:prstGeom prst="rect">
            <a:avLst/>
          </a:prstGeom>
          <a:noFill/>
          <a:ln w="9525">
            <a:noFill/>
          </a:ln>
        </p:spPr>
      </p:pic>
      <p:pic>
        <p:nvPicPr>
          <p:cNvPr id="26638" name="Picture 48"/>
          <p:cNvPicPr>
            <a:picLocks noChangeAspect="1"/>
          </p:cNvPicPr>
          <p:nvPr/>
        </p:nvPicPr>
        <p:blipFill>
          <a:blip r:embed="rId7"/>
          <a:stretch>
            <a:fillRect/>
          </a:stretch>
        </p:blipFill>
        <p:spPr>
          <a:xfrm>
            <a:off x="2650113" y="5177920"/>
            <a:ext cx="715502" cy="770467"/>
          </a:xfrm>
          <a:prstGeom prst="rect">
            <a:avLst/>
          </a:prstGeom>
          <a:noFill/>
          <a:ln w="9525">
            <a:noFill/>
          </a:ln>
        </p:spPr>
      </p:pic>
      <p:pic>
        <p:nvPicPr>
          <p:cNvPr id="26639" name="Picture 50"/>
          <p:cNvPicPr>
            <a:picLocks noChangeAspect="1"/>
          </p:cNvPicPr>
          <p:nvPr/>
        </p:nvPicPr>
        <p:blipFill>
          <a:blip r:embed="rId8"/>
          <a:stretch>
            <a:fillRect/>
          </a:stretch>
        </p:blipFill>
        <p:spPr>
          <a:xfrm flipH="1">
            <a:off x="5833811" y="5014384"/>
            <a:ext cx="810772" cy="842433"/>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54966"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655228" cy="1191684"/>
          </a:xfrm>
          <a:prstGeom prst="rect">
            <a:avLst/>
          </a:prstGeom>
          <a:noFill/>
          <a:ln w="9525">
            <a:noFill/>
          </a:ln>
        </p:spPr>
      </p:pic>
      <p:sp>
        <p:nvSpPr>
          <p:cNvPr id="15" name="Arrow: Left 14">
            <a:hlinkClick r:id="rId11" action="ppaction://hlinksldjump"/>
            <a:extLst>
              <a:ext uri="{FF2B5EF4-FFF2-40B4-BE49-F238E27FC236}">
                <a16:creationId xmlns:a16="http://schemas.microsoft.com/office/drawing/2014/main" id="{637941F2-4310-91DE-6C82-338E2B142ECF}"/>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216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
                                        <p:tgtEl>
                                          <p:spTgt spid="28"/>
                                        </p:tgtEl>
                                      </p:cBhvr>
                                    </p:animEffect>
                                    <p:anim calcmode="lin" valueType="num">
                                      <p:cBhvr>
                                        <p:cTn id="8" dur="10" fill="hold"/>
                                        <p:tgtEl>
                                          <p:spTgt spid="28"/>
                                        </p:tgtEl>
                                        <p:attrNameLst>
                                          <p:attrName>ppt_x</p:attrName>
                                        </p:attrNameLst>
                                      </p:cBhvr>
                                      <p:tavLst>
                                        <p:tav tm="0">
                                          <p:val>
                                            <p:strVal val="#ppt_x"/>
                                          </p:val>
                                        </p:tav>
                                        <p:tav tm="100000">
                                          <p:val>
                                            <p:strVal val="#ppt_x"/>
                                          </p:val>
                                        </p:tav>
                                      </p:tavLst>
                                    </p:anim>
                                    <p:anim calcmode="lin" valueType="num">
                                      <p:cBhvr>
                                        <p:cTn id="9" dur="10" fill="hold"/>
                                        <p:tgtEl>
                                          <p:spTgt spid="28"/>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6.25E-7 -3.7037E-6 L -6.25E-7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p:cNvPicPr>
            <a:picLocks noChangeAspect="1"/>
          </p:cNvPicPr>
          <p:nvPr/>
        </p:nvPicPr>
        <p:blipFill>
          <a:blip r:embed="rId3"/>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2061633" cy="1384300"/>
          </a:xfrm>
          <a:prstGeom prst="rect">
            <a:avLst/>
          </a:prstGeom>
          <a:noFill/>
          <a:ln w="9525">
            <a:noFill/>
          </a:ln>
        </p:spPr>
      </p:pic>
      <p:sp>
        <p:nvSpPr>
          <p:cNvPr id="27" name="Rectangle: Folded Corner 26"/>
          <p:cNvSpPr/>
          <p:nvPr/>
        </p:nvSpPr>
        <p:spPr>
          <a:xfrm>
            <a:off x="724958" y="1324072"/>
            <a:ext cx="10742083" cy="1018116"/>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Vì</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sao</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Vũ</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Duệ</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được</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thầy</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khen</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t>
            </a:r>
            <a:endParaRPr kumimoji="0" sz="32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683684" y="2668106"/>
            <a:ext cx="10769600" cy="844551"/>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defTabSz="685800">
              <a:buFontTx/>
              <a:buChar char="-"/>
              <a:defRPr/>
            </a:pP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Vì</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Vũ</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Duệ</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có</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tinh</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thần</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chăm</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học</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5"/>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7660" name="Picture 37"/>
          <p:cNvPicPr>
            <a:picLocks noChangeAspect="1"/>
          </p:cNvPicPr>
          <p:nvPr/>
        </p:nvPicPr>
        <p:blipFill>
          <a:blip r:embed="rId6"/>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6"/>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7"/>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8"/>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713316" cy="1191684"/>
          </a:xfrm>
          <a:prstGeom prst="rect">
            <a:avLst/>
          </a:prstGeom>
          <a:noFill/>
          <a:ln w="9525">
            <a:noFill/>
          </a:ln>
        </p:spPr>
      </p:pic>
      <p:sp>
        <p:nvSpPr>
          <p:cNvPr id="15" name="Arrow: Left 14">
            <a:hlinkClick r:id="rId11" action="ppaction://hlinksldjump"/>
            <a:extLst>
              <a:ext uri="{FF2B5EF4-FFF2-40B4-BE49-F238E27FC236}">
                <a16:creationId xmlns:a16="http://schemas.microsoft.com/office/drawing/2014/main" id="{9819FF9D-7BB1-BBED-6E97-B11F04D8186A}"/>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93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p:cNvPicPr>
          <p:nvPr/>
        </p:nvPicPr>
        <p:blipFill>
          <a:blip r:embed="rId3"/>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2061633" cy="1384300"/>
          </a:xfrm>
          <a:prstGeom prst="rect">
            <a:avLst/>
          </a:prstGeom>
          <a:noFill/>
          <a:ln w="9525">
            <a:noFill/>
          </a:ln>
        </p:spPr>
      </p:pic>
      <p:sp>
        <p:nvSpPr>
          <p:cNvPr id="27" name="Rectangle: Folded Corner 26"/>
          <p:cNvSpPr/>
          <p:nvPr/>
        </p:nvSpPr>
        <p:spPr>
          <a:xfrm>
            <a:off x="540702" y="1159750"/>
            <a:ext cx="10849113" cy="84878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Vì</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sao</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Vũ</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Duệ</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được</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đi</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học</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540702" y="2437266"/>
            <a:ext cx="11110595" cy="1191684"/>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Thầy</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đồ</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thương</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cảnh</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khó</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khăn</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sự</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ham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Vũ</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Duệ</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nên</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cho</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Vũ</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Duệ</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5"/>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8684" name="Picture 37"/>
          <p:cNvPicPr>
            <a:picLocks noChangeAspect="1"/>
          </p:cNvPicPr>
          <p:nvPr/>
        </p:nvPicPr>
        <p:blipFill>
          <a:blip r:embed="rId6"/>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6"/>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7"/>
          <a:stretch>
            <a:fillRect/>
          </a:stretch>
        </p:blipFill>
        <p:spPr>
          <a:xfrm>
            <a:off x="2693459" y="4927783"/>
            <a:ext cx="778933" cy="770467"/>
          </a:xfrm>
          <a:prstGeom prst="rect">
            <a:avLst/>
          </a:prstGeom>
          <a:noFill/>
          <a:ln w="9525">
            <a:noFill/>
          </a:ln>
        </p:spPr>
      </p:pic>
      <p:pic>
        <p:nvPicPr>
          <p:cNvPr id="28687" name="Picture 50"/>
          <p:cNvPicPr>
            <a:picLocks noChangeAspect="1"/>
          </p:cNvPicPr>
          <p:nvPr/>
        </p:nvPicPr>
        <p:blipFill>
          <a:blip r:embed="rId8"/>
          <a:stretch>
            <a:fillRect/>
          </a:stretch>
        </p:blipFill>
        <p:spPr>
          <a:xfrm flipH="1">
            <a:off x="5584825" y="5034417"/>
            <a:ext cx="882649" cy="842433"/>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713316" cy="1191684"/>
          </a:xfrm>
          <a:prstGeom prst="rect">
            <a:avLst/>
          </a:prstGeom>
          <a:noFill/>
          <a:ln w="9525">
            <a:noFill/>
          </a:ln>
        </p:spPr>
      </p:pic>
      <p:sp>
        <p:nvSpPr>
          <p:cNvPr id="15" name="Arrow: Left 14">
            <a:hlinkClick r:id="rId11" action="ppaction://hlinksldjump"/>
            <a:extLst>
              <a:ext uri="{FF2B5EF4-FFF2-40B4-BE49-F238E27FC236}">
                <a16:creationId xmlns:a16="http://schemas.microsoft.com/office/drawing/2014/main" id="{17DA1810-AC72-7BFF-8B56-C64AF2362100}"/>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32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4"/>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798" name="Text Box 6"/>
          <p:cNvSpPr txBox="1"/>
          <p:nvPr/>
        </p:nvSpPr>
        <p:spPr>
          <a:xfrm>
            <a:off x="711200" y="3889375"/>
            <a:ext cx="5994400" cy="667106"/>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sz="3735"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a:t>
            </a:r>
            <a:r>
              <a:rPr lang="en-US" sz="3735" b="1">
                <a:solidFill>
                  <a:srgbClr val="FF0000"/>
                </a:solidFill>
                <a:latin typeface="Times New Roman" panose="02020603050405020304" pitchFamily="18" charset="0"/>
                <a:cs typeface="Times New Roman" panose="02020603050405020304" pitchFamily="18" charset="0"/>
              </a:rPr>
              <a:t>ùng bạn kể trong nhóm</a:t>
            </a:r>
            <a:r>
              <a:rPr kumimoji="0" sz="3735"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sz="373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32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a:t>
            </a:r>
            <a:r>
              <a:rPr lang="en-US" sz="3200">
                <a:solidFill>
                  <a:srgbClr val="FF0000"/>
                </a:solidFill>
                <a:latin typeface="Times New Roman" panose="02020603050405020304" pitchFamily="18" charset="0"/>
                <a:cs typeface="Times New Roman" panose="02020603050405020304" pitchFamily="18" charset="0"/>
              </a:rPr>
              <a:t>ờ</a:t>
            </a:r>
            <a:r>
              <a:rPr kumimoji="0" sz="32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i </a:t>
            </a: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gian 5’</a:t>
            </a:r>
          </a:p>
        </p:txBody>
      </p:sp>
    </p:spTree>
    <p:extLst>
      <p:ext uri="{BB962C8B-B14F-4D97-AF65-F5344CB8AC3E}">
        <p14:creationId xmlns:p14="http://schemas.microsoft.com/office/powerpoint/2010/main" val="2198013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additive="base">
                                        <p:cTn id="7" dur="500" fill="hold"/>
                                        <p:tgtEl>
                                          <p:spTgt spid="55303"/>
                                        </p:tgtEl>
                                        <p:attrNameLst>
                                          <p:attrName>ppt_x</p:attrName>
                                        </p:attrNameLst>
                                      </p:cBhvr>
                                      <p:tavLst>
                                        <p:tav tm="0">
                                          <p:val>
                                            <p:strVal val="1+#ppt_w/2"/>
                                          </p:val>
                                        </p:tav>
                                        <p:tav tm="100000">
                                          <p:val>
                                            <p:strVal val="#ppt_x"/>
                                          </p:val>
                                        </p:tav>
                                      </p:tavLst>
                                    </p:anim>
                                    <p:anim calcmode="lin" valueType="num">
                                      <p:cBhvr additive="base">
                                        <p:cTn id="8" dur="500" fill="hold"/>
                                        <p:tgtEl>
                                          <p:spTgt spid="55303"/>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p:nvPr/>
        </p:nvSpPr>
        <p:spPr>
          <a:xfrm>
            <a:off x="3178629" y="722402"/>
            <a:ext cx="8737600" cy="646331"/>
          </a:xfrm>
          <a:prstGeom prst="rect">
            <a:avLst/>
          </a:prstGeom>
          <a:noFill/>
          <a:ln w="9525">
            <a:noFill/>
          </a:ln>
        </p:spPr>
        <p:txBody>
          <a:bodyPr wrap="square">
            <a:spAutoFit/>
          </a:bodyPr>
          <a:lstStyle/>
          <a:p>
            <a:pPr lvl="0">
              <a:defRPr/>
            </a:pPr>
            <a:r>
              <a:rPr lang="vi-VN" sz="3600" b="1" dirty="0">
                <a:solidFill>
                  <a:srgbClr val="FF0000"/>
                </a:solidFill>
                <a:latin typeface="Times New Roman" panose="02020603050405020304" pitchFamily="18" charset="0"/>
                <a:cs typeface="Times New Roman" panose="02020603050405020304" pitchFamily="18" charset="0"/>
              </a:rPr>
              <a:t>Qua câu chuyện, em học được điều gì?</a:t>
            </a:r>
          </a:p>
        </p:txBody>
      </p:sp>
      <p:grpSp>
        <p:nvGrpSpPr>
          <p:cNvPr id="5" name="Group 4">
            <a:extLst>
              <a:ext uri="{FF2B5EF4-FFF2-40B4-BE49-F238E27FC236}">
                <a16:creationId xmlns:a16="http://schemas.microsoft.com/office/drawing/2014/main" id="{D15E5034-C491-FE72-97EC-FB2006E90641}"/>
              </a:ext>
            </a:extLst>
          </p:cNvPr>
          <p:cNvGrpSpPr/>
          <p:nvPr/>
        </p:nvGrpSpPr>
        <p:grpSpPr>
          <a:xfrm>
            <a:off x="1959271" y="2177143"/>
            <a:ext cx="7946571" cy="2503714"/>
            <a:chOff x="1959271" y="2177143"/>
            <a:chExt cx="7946571" cy="2503714"/>
          </a:xfrm>
        </p:grpSpPr>
        <p:sp>
          <p:nvSpPr>
            <p:cNvPr id="3" name="Cloud 2">
              <a:extLst>
                <a:ext uri="{FF2B5EF4-FFF2-40B4-BE49-F238E27FC236}">
                  <a16:creationId xmlns:a16="http://schemas.microsoft.com/office/drawing/2014/main" id="{529A0EA8-5BCB-4E4A-B205-1D47EF129069}"/>
                </a:ext>
              </a:extLst>
            </p:cNvPr>
            <p:cNvSpPr/>
            <p:nvPr/>
          </p:nvSpPr>
          <p:spPr>
            <a:xfrm>
              <a:off x="1959271" y="2177143"/>
              <a:ext cx="7946571" cy="250371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013C63B-49EC-24CE-2939-8742FACBDDFE}"/>
                </a:ext>
              </a:extLst>
            </p:cNvPr>
            <p:cNvSpPr txBox="1"/>
            <p:nvPr/>
          </p:nvSpPr>
          <p:spPr>
            <a:xfrm>
              <a:off x="3178629" y="2767280"/>
              <a:ext cx="6096000" cy="1323439"/>
            </a:xfrm>
            <a:prstGeom prst="rect">
              <a:avLst/>
            </a:prstGeom>
            <a:noFill/>
          </p:spPr>
          <p:txBody>
            <a:bodyPr wrap="square">
              <a:spAutoFit/>
            </a:bodyPr>
            <a:lstStyle/>
            <a:p>
              <a:r>
                <a:rPr lang="en-US" sz="4000" b="1">
                  <a:effectLst/>
                  <a:latin typeface="Times New Roman" panose="02020603050405020304" pitchFamily="18" charset="0"/>
                  <a:ea typeface="Arial" panose="020B0604020202020204" pitchFamily="34" charset="0"/>
                </a:rPr>
                <a:t>Học tập đức tính ham học, chăm chỉ,…</a:t>
              </a:r>
              <a:endParaRPr lang="en-US" sz="4000" b="1"/>
            </a:p>
          </p:txBody>
        </p:sp>
      </p:grpSp>
    </p:spTree>
    <p:extLst>
      <p:ext uri="{BB962C8B-B14F-4D97-AF65-F5344CB8AC3E}">
        <p14:creationId xmlns:p14="http://schemas.microsoft.com/office/powerpoint/2010/main" val="1136424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7A4F39FD-C0EC-41A9-BF82-864349009500}"/>
              </a:ext>
            </a:extLst>
          </p:cNvPr>
          <p:cNvGrpSpPr/>
          <p:nvPr/>
        </p:nvGrpSpPr>
        <p:grpSpPr>
          <a:xfrm>
            <a:off x="462216" y="1316307"/>
            <a:ext cx="11097088" cy="1223573"/>
            <a:chOff x="1249190" y="2121095"/>
            <a:chExt cx="9944100" cy="1223573"/>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2121095"/>
              <a:ext cx="9944100" cy="1223573"/>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577630" y="2310374"/>
              <a:ext cx="92872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trao đổi về nội dung của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truyện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và các chi tiết trong tranh.</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4B4E6A23-6C9F-46AB-91C1-C6EA47F21058}"/>
              </a:ext>
            </a:extLst>
          </p:cNvPr>
          <p:cNvSpPr txBox="1"/>
          <p:nvPr/>
        </p:nvSpPr>
        <p:spPr>
          <a:xfrm>
            <a:off x="3352800" y="475945"/>
            <a:ext cx="5769428"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4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9294F2EF-94E0-B9AA-E07F-A6EF3FDDDB04}"/>
              </a:ext>
            </a:extLst>
          </p:cNvPr>
          <p:cNvGrpSpPr/>
          <p:nvPr/>
        </p:nvGrpSpPr>
        <p:grpSpPr>
          <a:xfrm>
            <a:off x="462216" y="2323119"/>
            <a:ext cx="11267567" cy="2246769"/>
            <a:chOff x="1249190" y="1502185"/>
            <a:chExt cx="10180629" cy="2369534"/>
          </a:xfrm>
        </p:grpSpPr>
        <p:sp>
          <p:nvSpPr>
            <p:cNvPr id="20" name="AutoShape 5">
              <a:extLst>
                <a:ext uri="{FF2B5EF4-FFF2-40B4-BE49-F238E27FC236}">
                  <a16:creationId xmlns:a16="http://schemas.microsoft.com/office/drawing/2014/main" id="{62A81622-5244-BF76-3C0C-0ABD5C918E88}"/>
                </a:ext>
              </a:extLst>
            </p:cNvPr>
            <p:cNvSpPr>
              <a:spLocks noChangeArrowheads="1"/>
            </p:cNvSpPr>
            <p:nvPr/>
          </p:nvSpPr>
          <p:spPr bwMode="gray">
            <a:xfrm>
              <a:off x="1249190" y="1917798"/>
              <a:ext cx="9944100" cy="1511202"/>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D98EDEB2-960E-DB54-FFC0-E0531488423E}"/>
                </a:ext>
              </a:extLst>
            </p:cNvPr>
            <p:cNvSpPr/>
            <p:nvPr/>
          </p:nvSpPr>
          <p:spPr>
            <a:xfrm>
              <a:off x="1403223" y="1502185"/>
              <a:ext cx="10026596" cy="23695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sự việc trong câu chuyện Cậu bé ham học; kể lại được 1 – 2 đoạn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 chuyện dựa vào tranh (không bắt buộc kể đúng nguyên văn câu chuyện)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B5BE79C-3305-F7EA-2E1B-7ACF26FF55AE}"/>
              </a:ext>
            </a:extLst>
          </p:cNvPr>
          <p:cNvGrpSpPr/>
          <p:nvPr/>
        </p:nvGrpSpPr>
        <p:grpSpPr>
          <a:xfrm>
            <a:off x="376980" y="4308372"/>
            <a:ext cx="11721067" cy="2061845"/>
            <a:chOff x="1165804" y="2168630"/>
            <a:chExt cx="10742776" cy="4859024"/>
          </a:xfrm>
        </p:grpSpPr>
        <p:sp>
          <p:nvSpPr>
            <p:cNvPr id="28" name="AutoShape 5">
              <a:extLst>
                <a:ext uri="{FF2B5EF4-FFF2-40B4-BE49-F238E27FC236}">
                  <a16:creationId xmlns:a16="http://schemas.microsoft.com/office/drawing/2014/main" id="{ED41F9B6-7AB5-3CCB-FB4D-FCA639B81BBE}"/>
                </a:ext>
              </a:extLst>
            </p:cNvPr>
            <p:cNvSpPr>
              <a:spLocks noChangeArrowheads="1"/>
            </p:cNvSpPr>
            <p:nvPr/>
          </p:nvSpPr>
          <p:spPr bwMode="gray">
            <a:xfrm>
              <a:off x="1165804" y="2168630"/>
              <a:ext cx="10134599" cy="4859024"/>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44676E70-32E9-219D-D932-433820A51A19}"/>
                </a:ext>
              </a:extLst>
            </p:cNvPr>
            <p:cNvSpPr/>
            <p:nvPr/>
          </p:nvSpPr>
          <p:spPr>
            <a:xfrm>
              <a:off x="1404882" y="3004384"/>
              <a:ext cx="10503698" cy="32639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iáo dục lòng yêu nước, chăm chỉ, trách nhiệm, nhân ái. Bồi dưỡng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tình cảm yêu quý, kính trọng đối với thầy cô giáo; cảm nhận được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niềm vui đến trường.</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324841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3082185" y="1505519"/>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Củng</a:t>
            </a:r>
            <a:r>
              <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cố</a:t>
            </a:r>
            <a:r>
              <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 - </a:t>
            </a: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dặn</a:t>
            </a:r>
            <a:r>
              <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dò</a:t>
            </a:r>
            <a:endPar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
        <p:nvSpPr>
          <p:cNvPr id="13" name="TextBox 12">
            <a:extLst>
              <a:ext uri="{FF2B5EF4-FFF2-40B4-BE49-F238E27FC236}">
                <a16:creationId xmlns:a16="http://schemas.microsoft.com/office/drawing/2014/main" id="{C6324E8F-D5CE-4CAF-8E78-A55312722AFC}"/>
              </a:ext>
            </a:extLst>
          </p:cNvPr>
          <p:cNvSpPr txBox="1"/>
          <p:nvPr/>
        </p:nvSpPr>
        <p:spPr>
          <a:xfrm>
            <a:off x="806339" y="2696206"/>
            <a:ext cx="10656658" cy="2207527"/>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bè</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đỗ</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a:t>
            </a:r>
          </a:p>
          <a:p>
            <a:pPr marL="1371600" marR="0" lvl="2" indent="-457200" algn="l" defTabSz="914400" rtl="0" eaLnBrk="1" fontAlgn="auto" latinLnBrk="0" hangingPunct="1">
              <a:lnSpc>
                <a:spcPct val="15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Xem</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trước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1371600" marR="0" lvl="3"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 và nghe: Ngôi trường của em</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07458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4811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biệt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hẹn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gặp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tiết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học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sau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3773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文本框 22">
            <a:extLst>
              <a:ext uri="{FF2B5EF4-FFF2-40B4-BE49-F238E27FC236}">
                <a16:creationId xmlns:a16="http://schemas.microsoft.com/office/drawing/2014/main" id="{206CE868-3DE5-4122-89DA-2DAEDC5B65CA}"/>
              </a:ext>
            </a:extLst>
          </p:cNvPr>
          <p:cNvSpPr txBox="1"/>
          <p:nvPr/>
        </p:nvSpPr>
        <p:spPr>
          <a:xfrm>
            <a:off x="2044757" y="881999"/>
            <a:ext cx="130481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9</a:t>
            </a:r>
            <a:r>
              <a:rPr kumimoji="0" lang="en-US" altLang="zh-CN" sz="4800" b="1"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文本框 22">
            <a:extLst>
              <a:ext uri="{FF2B5EF4-FFF2-40B4-BE49-F238E27FC236}">
                <a16:creationId xmlns:a16="http://schemas.microsoft.com/office/drawing/2014/main" id="{45B103D2-C1B2-4858-9DE1-957197353ADC}"/>
              </a:ext>
            </a:extLst>
          </p:cNvPr>
          <p:cNvSpPr txBox="1"/>
          <p:nvPr/>
        </p:nvSpPr>
        <p:spPr>
          <a:xfrm>
            <a:off x="4920822" y="1314316"/>
            <a:ext cx="38254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Nói</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và</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nghe</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3474212" y="3615809"/>
            <a:ext cx="643559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Kể</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chuyện</a:t>
            </a:r>
            <a:endPar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CẬU BÉ HAM HỌC</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278389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par>
                                <p:cTn id="33" presetID="56" presetClass="entr" presetSubtype="0" fill="hold" nodeType="withEffect">
                                  <p:stCondLst>
                                    <p:cond delay="0"/>
                                  </p:stCondLst>
                                  <p:iterate type="lt">
                                    <p:tmPct val="3000"/>
                                  </p:iterate>
                                  <p:childTnLst>
                                    <p:set>
                                      <p:cBhvr>
                                        <p:cTn id="34" dur="1" fill="hold">
                                          <p:stCondLst>
                                            <p:cond delay="0"/>
                                          </p:stCondLst>
                                        </p:cTn>
                                        <p:tgtEl>
                                          <p:spTgt spid="1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15">
                                            <p:txEl>
                                              <p:pRg st="1" end="1"/>
                                            </p:txEl>
                                          </p:spTgt>
                                        </p:tgtEl>
                                        <p:attrNameLst>
                                          <p:attrName>ppt_w</p:attrName>
                                        </p:attrNameLst>
                                      </p:cBhvr>
                                    </p:anim>
                                    <p:anim by="(#ppt_w*0.50)" calcmode="lin" valueType="num">
                                      <p:cBhvr>
                                        <p:cTn id="36" dur="500" decel="50000" autoRev="1" fill="hold">
                                          <p:stCondLst>
                                            <p:cond delay="0"/>
                                          </p:stCondLst>
                                        </p:cTn>
                                        <p:tgtEl>
                                          <p:spTgt spid="15">
                                            <p:txEl>
                                              <p:pRg st="1" end="1"/>
                                            </p:txEl>
                                          </p:spTgt>
                                        </p:tgtEl>
                                        <p:attrNameLst>
                                          <p:attrName>ppt_x</p:attrName>
                                        </p:attrNameLst>
                                      </p:cBhvr>
                                    </p:anim>
                                    <p:anim from="(-#ppt_h/2)" to="(#ppt_y)" calcmode="lin" valueType="num">
                                      <p:cBhvr>
                                        <p:cTn id="37" dur="1000" fill="hold">
                                          <p:stCondLst>
                                            <p:cond delay="0"/>
                                          </p:stCondLst>
                                        </p:cTn>
                                        <p:tgtEl>
                                          <p:spTgt spid="15">
                                            <p:txEl>
                                              <p:pRg st="1" end="1"/>
                                            </p:txEl>
                                          </p:spTgt>
                                        </p:tgtEl>
                                        <p:attrNameLst>
                                          <p:attrName>ppt_y</p:attrName>
                                        </p:attrNameLst>
                                      </p:cBhvr>
                                    </p:anim>
                                    <p:animRot by="21600000">
                                      <p:cBhvr>
                                        <p:cTn id="38"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24000" y="614362"/>
            <a:ext cx="9144000" cy="7150712"/>
          </a:xfrm>
          <a:prstGeom prst="rect">
            <a:avLst/>
          </a:prstGeom>
        </p:spPr>
      </p:pic>
      <p:pic>
        <p:nvPicPr>
          <p:cNvPr id="3" name="图片 2"/>
          <p:cNvPicPr>
            <a:picLocks noChangeAspect="1"/>
          </p:cNvPicPr>
          <p:nvPr/>
        </p:nvPicPr>
        <p:blipFill>
          <a:blip r:embed="rId4"/>
          <a:stretch>
            <a:fillRect/>
          </a:stretch>
        </p:blipFill>
        <p:spPr>
          <a:xfrm>
            <a:off x="2096850" y="1509713"/>
            <a:ext cx="7942501" cy="3981451"/>
          </a:xfrm>
          <a:prstGeom prst="rect">
            <a:avLst/>
          </a:prstGeom>
        </p:spPr>
      </p:pic>
      <p:pic>
        <p:nvPicPr>
          <p:cNvPr id="4" name="图片 3"/>
          <p:cNvPicPr>
            <a:picLocks noChangeAspect="1"/>
          </p:cNvPicPr>
          <p:nvPr/>
        </p:nvPicPr>
        <p:blipFill>
          <a:blip r:embed="rId5"/>
          <a:stretch>
            <a:fillRect/>
          </a:stretch>
        </p:blipFill>
        <p:spPr>
          <a:xfrm>
            <a:off x="1784132" y="995364"/>
            <a:ext cx="1911029" cy="2062609"/>
          </a:xfrm>
          <a:prstGeom prst="rect">
            <a:avLst/>
          </a:prstGeom>
        </p:spPr>
      </p:pic>
      <p:pic>
        <p:nvPicPr>
          <p:cNvPr id="5" name="图片 4"/>
          <p:cNvPicPr>
            <a:picLocks noChangeAspect="1"/>
          </p:cNvPicPr>
          <p:nvPr/>
        </p:nvPicPr>
        <p:blipFill>
          <a:blip r:embed="rId6"/>
          <a:stretch>
            <a:fillRect/>
          </a:stretch>
        </p:blipFill>
        <p:spPr>
          <a:xfrm>
            <a:off x="8776053" y="905902"/>
            <a:ext cx="1482494" cy="1830855"/>
          </a:xfrm>
          <a:prstGeom prst="rect">
            <a:avLst/>
          </a:prstGeom>
        </p:spPr>
      </p:pic>
      <p:pic>
        <p:nvPicPr>
          <p:cNvPr id="6" name="图片 5"/>
          <p:cNvPicPr>
            <a:picLocks noChangeAspect="1"/>
          </p:cNvPicPr>
          <p:nvPr/>
        </p:nvPicPr>
        <p:blipFill>
          <a:blip r:embed="rId7"/>
          <a:stretch>
            <a:fillRect/>
          </a:stretch>
        </p:blipFill>
        <p:spPr>
          <a:xfrm>
            <a:off x="2827021" y="4215766"/>
            <a:ext cx="6151721" cy="1510665"/>
          </a:xfrm>
          <a:prstGeom prst="rect">
            <a:avLst/>
          </a:prstGeom>
        </p:spPr>
      </p:pic>
      <p:grpSp>
        <p:nvGrpSpPr>
          <p:cNvPr id="11" name="组合 10"/>
          <p:cNvGrpSpPr/>
          <p:nvPr/>
        </p:nvGrpSpPr>
        <p:grpSpPr>
          <a:xfrm rot="6329695" flipH="1">
            <a:off x="7886001" y="2918103"/>
            <a:ext cx="1267341" cy="865607"/>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dirty="0">
                <a:solidFill>
                  <a:srgbClr val="5FA080"/>
                </a:solidFill>
                <a:latin typeface="等线"/>
                <a:ea typeface="等线" panose="02010600030101010101" pitchFamily="2" charset="-122"/>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grpSp>
      <p:sp>
        <p:nvSpPr>
          <p:cNvPr id="33" name="文本框 32"/>
          <p:cNvSpPr txBox="1"/>
          <p:nvPr/>
        </p:nvSpPr>
        <p:spPr>
          <a:xfrm>
            <a:off x="3432167" y="2598372"/>
            <a:ext cx="4693090" cy="1420495"/>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7200" b="1"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7200"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1417398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2000" fill="hold">
                                          <p:stCondLst>
                                            <p:cond delay="0"/>
                                          </p:stCondLst>
                                        </p:cTn>
                                        <p:tgtEl>
                                          <p:spTgt spid="33"/>
                                        </p:tgtEl>
                                        <p:attrNameLst>
                                          <p:attrName>style.visibility</p:attrName>
                                        </p:attrNameLst>
                                      </p:cBhvr>
                                      <p:to>
                                        <p:strVal val="visible"/>
                                      </p:to>
                                    </p:set>
                                    <p:anim calcmode="lin" valueType="num">
                                      <p:cBhvr>
                                        <p:cTn id="35" dur="2000" fill="hold"/>
                                        <p:tgtEl>
                                          <p:spTgt spid="33"/>
                                        </p:tgtEl>
                                        <p:attrNameLst>
                                          <p:attrName>ppt_w</p:attrName>
                                        </p:attrNameLst>
                                      </p:cBhvr>
                                      <p:tavLst>
                                        <p:tav tm="0">
                                          <p:val>
                                            <p:fltVal val="0"/>
                                          </p:val>
                                        </p:tav>
                                        <p:tav tm="100000">
                                          <p:val>
                                            <p:strVal val="#ppt_w"/>
                                          </p:val>
                                        </p:tav>
                                      </p:tavLst>
                                    </p:anim>
                                    <p:anim calcmode="lin" valueType="num">
                                      <p:cBhvr>
                                        <p:cTn id="36" dur="2000" fill="hold"/>
                                        <p:tgtEl>
                                          <p:spTgt spid="33"/>
                                        </p:tgtEl>
                                        <p:attrNameLst>
                                          <p:attrName>ppt_h</p:attrName>
                                        </p:attrNameLst>
                                      </p:cBhvr>
                                      <p:tavLst>
                                        <p:tav tm="0">
                                          <p:val>
                                            <p:fltVal val="0"/>
                                          </p:val>
                                        </p:tav>
                                        <p:tav tm="100000">
                                          <p:val>
                                            <p:strVal val="#ppt_h"/>
                                          </p:val>
                                        </p:tav>
                                      </p:tavLst>
                                    </p:anim>
                                    <p:animEffect transition="in" filter="fade">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7A4F39FD-C0EC-41A9-BF82-864349009500}"/>
              </a:ext>
            </a:extLst>
          </p:cNvPr>
          <p:cNvGrpSpPr/>
          <p:nvPr/>
        </p:nvGrpSpPr>
        <p:grpSpPr>
          <a:xfrm>
            <a:off x="462216" y="1316307"/>
            <a:ext cx="11097088" cy="1223573"/>
            <a:chOff x="1249190" y="2121095"/>
            <a:chExt cx="9944100" cy="1223573"/>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2121095"/>
              <a:ext cx="9944100" cy="1223573"/>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577630" y="2310374"/>
              <a:ext cx="92872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trao đổi về nội dung của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truyện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và các chi tiết trong tranh.</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4B4E6A23-6C9F-46AB-91C1-C6EA47F21058}"/>
              </a:ext>
            </a:extLst>
          </p:cNvPr>
          <p:cNvSpPr txBox="1"/>
          <p:nvPr/>
        </p:nvSpPr>
        <p:spPr>
          <a:xfrm>
            <a:off x="3352800" y="475945"/>
            <a:ext cx="5769428"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4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9294F2EF-94E0-B9AA-E07F-A6EF3FDDDB04}"/>
              </a:ext>
            </a:extLst>
          </p:cNvPr>
          <p:cNvGrpSpPr/>
          <p:nvPr/>
        </p:nvGrpSpPr>
        <p:grpSpPr>
          <a:xfrm>
            <a:off x="462216" y="2323119"/>
            <a:ext cx="11267567" cy="2246769"/>
            <a:chOff x="1249190" y="1502185"/>
            <a:chExt cx="10180629" cy="2369534"/>
          </a:xfrm>
        </p:grpSpPr>
        <p:sp>
          <p:nvSpPr>
            <p:cNvPr id="20" name="AutoShape 5">
              <a:extLst>
                <a:ext uri="{FF2B5EF4-FFF2-40B4-BE49-F238E27FC236}">
                  <a16:creationId xmlns:a16="http://schemas.microsoft.com/office/drawing/2014/main" id="{62A81622-5244-BF76-3C0C-0ABD5C918E88}"/>
                </a:ext>
              </a:extLst>
            </p:cNvPr>
            <p:cNvSpPr>
              <a:spLocks noChangeArrowheads="1"/>
            </p:cNvSpPr>
            <p:nvPr/>
          </p:nvSpPr>
          <p:spPr bwMode="gray">
            <a:xfrm>
              <a:off x="1249190" y="1917798"/>
              <a:ext cx="9944100" cy="1511202"/>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D98EDEB2-960E-DB54-FFC0-E0531488423E}"/>
                </a:ext>
              </a:extLst>
            </p:cNvPr>
            <p:cNvSpPr/>
            <p:nvPr/>
          </p:nvSpPr>
          <p:spPr>
            <a:xfrm>
              <a:off x="1403223" y="1502185"/>
              <a:ext cx="10026596" cy="23695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sự việc trong câu chuyện Cậu bé ham học; kể lại được 1 – 2 đoạn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 chuyện dựa vào tranh (không bắt buộc kể đúng nguyên văn câu chuyện)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B5BE79C-3305-F7EA-2E1B-7ACF26FF55AE}"/>
              </a:ext>
            </a:extLst>
          </p:cNvPr>
          <p:cNvGrpSpPr/>
          <p:nvPr/>
        </p:nvGrpSpPr>
        <p:grpSpPr>
          <a:xfrm>
            <a:off x="376980" y="4308372"/>
            <a:ext cx="11721067" cy="2061845"/>
            <a:chOff x="1165804" y="2168630"/>
            <a:chExt cx="10742776" cy="4859024"/>
          </a:xfrm>
        </p:grpSpPr>
        <p:sp>
          <p:nvSpPr>
            <p:cNvPr id="28" name="AutoShape 5">
              <a:extLst>
                <a:ext uri="{FF2B5EF4-FFF2-40B4-BE49-F238E27FC236}">
                  <a16:creationId xmlns:a16="http://schemas.microsoft.com/office/drawing/2014/main" id="{ED41F9B6-7AB5-3CCB-FB4D-FCA639B81BBE}"/>
                </a:ext>
              </a:extLst>
            </p:cNvPr>
            <p:cNvSpPr>
              <a:spLocks noChangeArrowheads="1"/>
            </p:cNvSpPr>
            <p:nvPr/>
          </p:nvSpPr>
          <p:spPr bwMode="gray">
            <a:xfrm>
              <a:off x="1165804" y="2168630"/>
              <a:ext cx="10134599" cy="4859024"/>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44676E70-32E9-219D-D932-433820A51A19}"/>
                </a:ext>
              </a:extLst>
            </p:cNvPr>
            <p:cNvSpPr/>
            <p:nvPr/>
          </p:nvSpPr>
          <p:spPr>
            <a:xfrm>
              <a:off x="1404882" y="3004384"/>
              <a:ext cx="10503698" cy="32639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iáo dục lòng yêu nước, chăm chỉ, trách nhiệm, nhân ái. Bồi dưỡng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tình cảm yêu quý, kính trọng đối với thầy cô giáo; cảm nhận được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niềm vui đến trường.</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2022296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Nghe kể chuyện</a:t>
            </a:r>
          </a:p>
        </p:txBody>
      </p:sp>
    </p:spTree>
    <p:extLst>
      <p:ext uri="{BB962C8B-B14F-4D97-AF65-F5344CB8AC3E}">
        <p14:creationId xmlns:p14="http://schemas.microsoft.com/office/powerpoint/2010/main" val="3785648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stretch>
            <a:fillRect/>
          </a:stretch>
        </p:blipFill>
        <p:spPr>
          <a:xfrm>
            <a:off x="2339340" y="215900"/>
            <a:ext cx="7430135" cy="6395085"/>
          </a:xfrm>
          <a:prstGeom prst="rect">
            <a:avLst/>
          </a:prstGeom>
        </p:spPr>
      </p:pic>
    </p:spTree>
    <p:extLst>
      <p:ext uri="{BB962C8B-B14F-4D97-AF65-F5344CB8AC3E}">
        <p14:creationId xmlns:p14="http://schemas.microsoft.com/office/powerpoint/2010/main" val="2390708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87821" y="0"/>
            <a:ext cx="13611649"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288313" y="3817938"/>
            <a:ext cx="4504080" cy="3206750"/>
          </a:xfrm>
          <a:prstGeom prst="rect">
            <a:avLst/>
          </a:prstGeom>
          <a:noFill/>
          <a:ln w="9525">
            <a:noFill/>
          </a:ln>
        </p:spPr>
      </p:pic>
      <p:sp>
        <p:nvSpPr>
          <p:cNvPr id="67588" name="Text Box 4"/>
          <p:cNvSpPr txBox="1"/>
          <p:nvPr/>
        </p:nvSpPr>
        <p:spPr>
          <a:xfrm>
            <a:off x="2454442" y="2921000"/>
            <a:ext cx="7952874" cy="800215"/>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Tree>
    <p:extLst>
      <p:ext uri="{BB962C8B-B14F-4D97-AF65-F5344CB8AC3E}">
        <p14:creationId xmlns:p14="http://schemas.microsoft.com/office/powerpoint/2010/main" val="1262130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3"/>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extLst>
      <p:ext uri="{BB962C8B-B14F-4D97-AF65-F5344CB8AC3E}">
        <p14:creationId xmlns:p14="http://schemas.microsoft.com/office/powerpoint/2010/main" val="558152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rId18" action="ppaction://hlinksldjump"/>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3411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Widescreen</PresentationFormat>
  <Paragraphs>49</Paragraphs>
  <Slides>18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Microsoft YaHei</vt:lpstr>
      <vt:lpstr>SimSun</vt:lpstr>
      <vt:lpstr>Arial</vt:lpstr>
      <vt:lpstr>Arial-Rounded</vt:lpstr>
      <vt:lpstr>Calibri</vt:lpstr>
      <vt:lpstr>Calibri Light</vt:lpstr>
      <vt:lpstr>等线</vt:lpstr>
      <vt:lpstr>Tahoma</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2022-10-03T08:27:12Z</dcterms:created>
  <dcterms:modified xsi:type="dcterms:W3CDTF">2022-10-03T08:27:22Z</dcterms:modified>
</cp:coreProperties>
</file>