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9" r:id="rId2"/>
    <p:sldId id="300" r:id="rId3"/>
    <p:sldId id="302" r:id="rId4"/>
    <p:sldId id="348" r:id="rId5"/>
    <p:sldId id="350" r:id="rId6"/>
    <p:sldId id="349" r:id="rId7"/>
    <p:sldId id="359" r:id="rId8"/>
    <p:sldId id="336" r:id="rId9"/>
    <p:sldId id="351" r:id="rId10"/>
    <p:sldId id="334" r:id="rId11"/>
    <p:sldId id="338" r:id="rId12"/>
    <p:sldId id="339" r:id="rId13"/>
    <p:sldId id="340" r:id="rId14"/>
    <p:sldId id="353" r:id="rId15"/>
    <p:sldId id="354" r:id="rId16"/>
    <p:sldId id="368" r:id="rId17"/>
    <p:sldId id="256" r:id="rId18"/>
    <p:sldId id="367" r:id="rId19"/>
    <p:sldId id="268" r:id="rId20"/>
    <p:sldId id="355" r:id="rId21"/>
    <p:sldId id="347" r:id="rId22"/>
    <p:sldId id="361" r:id="rId23"/>
    <p:sldId id="362" r:id="rId24"/>
    <p:sldId id="363" r:id="rId25"/>
    <p:sldId id="364" r:id="rId26"/>
    <p:sldId id="365" r:id="rId27"/>
    <p:sldId id="366" r:id="rId28"/>
    <p:sldId id="360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AD2"/>
    <a:srgbClr val="CC3399"/>
    <a:srgbClr val="FF0066"/>
    <a:srgbClr val="FF9900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6449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16</a:t>
            </a:r>
            <a:endParaRPr lang="en-US" sz="4267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 TRANG SÁCH MỞ RA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04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87021" y="2906792"/>
            <a:ext cx="6311056" cy="455502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endParaRPr lang="en-US" sz="36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6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endParaRPr lang="en-US" sz="36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endParaRPr lang="en-US" sz="36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</a:p>
          <a:p>
            <a:pPr indent="463550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792783" y="290679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92783" y="348080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22123" y="405481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93325" y="4604418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5200" y="5134920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53593" y="5708931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420165" y="56242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491368" y="56242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8302"/>
            <a:ext cx="12192002" cy="6858000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72523" y="1296601"/>
            <a:ext cx="5620473" cy="499566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076204" y="3306453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78396" y="3213690"/>
            <a:ext cx="2562173" cy="6085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35868" y="4082243"/>
            <a:ext cx="2562172" cy="5698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990172" y="4185880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213393" y="4938106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857360" y="4857723"/>
            <a:ext cx="2562173" cy="56984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36024" y="5773943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858240" y="5773942"/>
            <a:ext cx="2318913" cy="55510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9786" y="1918962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63885" y="1357245"/>
            <a:ext cx="1436914" cy="539347"/>
          </a:xfrm>
          <a:prstGeom prst="roundRect">
            <a:avLst/>
          </a:prstGeom>
          <a:solidFill>
            <a:srgbClr val="D9FAD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Vẽ tranh phong cảnh biể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2031886"/>
            <a:ext cx="3542174" cy="213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Vector phong cảnh núi rừng thiên nhiên - Chiều Thứ Bả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772">
            <a:off x="8561477" y="1665538"/>
            <a:ext cx="2922590" cy="2916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" name="Rounded Rectangle 13"/>
          <p:cNvSpPr/>
          <p:nvPr/>
        </p:nvSpPr>
        <p:spPr>
          <a:xfrm>
            <a:off x="1115412" y="4975431"/>
            <a:ext cx="8907362" cy="1335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26709" y="5465093"/>
            <a:ext cx="588703" cy="376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767" y="1944013"/>
            <a:ext cx="5522026" cy="29769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0768" y="1232400"/>
            <a:ext cx="1436914" cy="539347"/>
          </a:xfrm>
          <a:prstGeom prst="roundRect">
            <a:avLst/>
          </a:prstGeom>
          <a:solidFill>
            <a:srgbClr val="D9FAD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01070" y="5340004"/>
            <a:ext cx="8593541" cy="1015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lửa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2810" y="5461840"/>
            <a:ext cx="588703" cy="376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0242" name="Picture 2" descr="Top 9 Bài văn phân tích hình tượng người bà trong &amp;quot;Bếp lửa&amp;quot; của Bằng Việt 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2260794"/>
            <a:ext cx="3531136" cy="266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hort answers: Choose correct answer - Ngữ pháp trung cấp level 1 - Ucan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8"/>
          <a:stretch/>
        </p:blipFill>
        <p:spPr bwMode="auto">
          <a:xfrm>
            <a:off x="8580833" y="2081567"/>
            <a:ext cx="3235116" cy="286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46E093-1D57-4D6D-9218-61A2A02D2D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9574" y="313473"/>
            <a:ext cx="5072834" cy="3147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345073-FEA0-49BF-9167-1D3DC60EC059}"/>
              </a:ext>
            </a:extLst>
          </p:cNvPr>
          <p:cNvSpPr txBox="1"/>
          <p:nvPr/>
        </p:nvSpPr>
        <p:spPr>
          <a:xfrm>
            <a:off x="1673546" y="3618275"/>
            <a:ext cx="792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Theo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2F0A17-A889-48B0-A173-8B778C285D5F}"/>
              </a:ext>
            </a:extLst>
          </p:cNvPr>
          <p:cNvSpPr txBox="1"/>
          <p:nvPr/>
        </p:nvSpPr>
        <p:spPr>
          <a:xfrm>
            <a:off x="1673545" y="4152356"/>
            <a:ext cx="9734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bay.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32F5B30-A56E-4728-9227-E75D06A88F8B}"/>
              </a:ext>
            </a:extLst>
          </p:cNvPr>
          <p:cNvSpPr/>
          <p:nvPr/>
        </p:nvSpPr>
        <p:spPr>
          <a:xfrm>
            <a:off x="1551921" y="5816735"/>
            <a:ext cx="544010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319" y="1291785"/>
            <a:ext cx="10914737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Sách mở ra trước mắt chúng ta cả một thế giới sinh động 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hấp 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chăm chỉ đọc 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807" y="254008"/>
            <a:ext cx="306977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0800" y="1611085"/>
            <a:ext cx="9651999" cy="3706720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Bài thơ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“</a:t>
            </a:r>
            <a:r>
              <a:rPr lang="vi-VN" sz="3200" b="1" i="1" dirty="0">
                <a:solidFill>
                  <a:schemeClr val="bg1"/>
                </a:solidFill>
                <a:latin typeface="+mj-lt"/>
              </a:rPr>
              <a:t>Khi trang sách mở ra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”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nói v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ề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ý nghĩa, tác dụng mà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sách mang lại cho con người: Sách mang đến cho ta nhiều điều mới lạ và đẹp đẽ về thế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giới xung quanh. Nhờ đọc sách, chúng ta hiểu biết nhiều hơn. Do vậy, chúng ta nên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đọc sách mỗi ngày.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64694E-11B9-4E13-AB48-92D989B4C334}"/>
              </a:ext>
            </a:extLst>
          </p:cNvPr>
          <p:cNvSpPr txBox="1"/>
          <p:nvPr/>
        </p:nvSpPr>
        <p:spPr>
          <a:xfrm>
            <a:off x="9740753" y="5976255"/>
            <a:ext cx="2320621" cy="696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010" y="2390109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028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716" y="3413118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518" y="4585065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237585" y="2567463"/>
            <a:ext cx="3709987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đúng,rõ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650480" y="3647362"/>
            <a:ext cx="3709987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739147" y="4796296"/>
            <a:ext cx="382149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sách,tình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4776" y="420290"/>
            <a:ext cx="1104285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8" b="10151"/>
          <a:stretch/>
        </p:blipFill>
        <p:spPr>
          <a:xfrm>
            <a:off x="3023000" y="1888177"/>
            <a:ext cx="5727998" cy="4969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003" y="1876302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endParaRPr lang="en-US" sz="2800" b="1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endParaRPr lang="en-US" sz="2800" b="1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2800" b="1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621" y="1978339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lửa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hề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9757" y="1978339"/>
            <a:ext cx="153923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1655" y="1986473"/>
            <a:ext cx="20498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6016" y="2632471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9757" y="3276566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182" y="3908786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0998" y="2114025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25596" y="2750707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5400" y="3382927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312882" y="1645684"/>
            <a:ext cx="8947398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Chu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856358"/>
            <a:ext cx="948508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6744" y="1328081"/>
            <a:ext cx="6916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8510" y="2307795"/>
            <a:ext cx="611051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4798" y="3403624"/>
            <a:ext cx="611051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599" y="4513972"/>
            <a:ext cx="921657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F01C445E-893A-43EC-A7A0-E761B680D94F}"/>
              </a:ext>
            </a:extLst>
          </p:cNvPr>
          <p:cNvSpPr txBox="1"/>
          <p:nvPr/>
        </p:nvSpPr>
        <p:spPr>
          <a:xfrm>
            <a:off x="9740753" y="5976255"/>
            <a:ext cx="2320621" cy="696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228602"/>
            <a:ext cx="9652000" cy="200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601754"/>
            <a:ext cx="8412479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32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32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432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32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32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32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 gì?</a:t>
            </a:r>
            <a:endParaRPr lang="en-US" sz="168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176010" y="2523449"/>
            <a:ext cx="4455886" cy="2162048"/>
          </a:xfrm>
          <a:prstGeom prst="cloudCallout">
            <a:avLst>
              <a:gd name="adj1" fmla="val 60509"/>
              <a:gd name="adj2" fmla="val 4706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32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2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32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2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32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2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32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2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32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8926487" y="5620772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79" y="411482"/>
            <a:ext cx="9580381" cy="183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7843" y="503716"/>
            <a:ext cx="7360194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284814" y="2201888"/>
            <a:ext cx="7585022" cy="3089639"/>
          </a:xfrm>
          <a:prstGeom prst="cloudCallout">
            <a:avLst>
              <a:gd name="adj1" fmla="val 52469"/>
              <a:gd name="adj2" fmla="val 29072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08922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494" y="2653258"/>
            <a:ext cx="6389699" cy="241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37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39787"/>
            <a:ext cx="9509760" cy="194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8501922" y="4388123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289239"/>
            <a:ext cx="8961119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con,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</a:t>
            </a:r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1663908" y="1747900"/>
            <a:ext cx="8139659" cy="3183864"/>
          </a:xfrm>
          <a:prstGeom prst="cloudCallout">
            <a:avLst>
              <a:gd name="adj1" fmla="val 53118"/>
              <a:gd name="adj2" fmla="val 65290"/>
            </a:avLst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44608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3166" y="2072153"/>
            <a:ext cx="6410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</a:rPr>
              <a:t>Sách mang đến cho ta nhiều điều mới lạ và đẹp đẽ về thế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giới xung quanh. Nhờ đọc sách, chúng ta hiểu biết nhiều hơn. Do vậy, chúng ta nên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đọc sách mỗi ngày.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17" y="412932"/>
            <a:ext cx="9630239" cy="183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797384" y="4388123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2657" y="739095"/>
            <a:ext cx="8470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192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268213" y="2305156"/>
            <a:ext cx="6796494" cy="3226214"/>
          </a:xfrm>
          <a:prstGeom prst="cloudCallout">
            <a:avLst>
              <a:gd name="adj1" fmla="val 53744"/>
              <a:gd name="adj2" fmla="val 44047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30914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3651" y="2713220"/>
            <a:ext cx="5726242" cy="241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Cần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giữ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bảo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quản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sách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vở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cẩn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thận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en-US" sz="3200" b="1" dirty="0" err="1">
                <a:solidFill>
                  <a:schemeClr val="bg1"/>
                </a:solidFill>
              </a:rPr>
              <a:t>mỗi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xong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sách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cặp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hoặc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gọn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gàng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lên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sách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14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551" y="362080"/>
            <a:ext cx="25106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DẶN DÒ: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6930" y="1395895"/>
            <a:ext cx="10242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="" xmlns:a16="http://schemas.microsoft.com/office/drawing/2014/main" id="{6161D032-17C4-4981-8D5F-E20CB1833C06}"/>
              </a:ext>
            </a:extLst>
          </p:cNvPr>
          <p:cNvSpPr txBox="1"/>
          <p:nvPr/>
        </p:nvSpPr>
        <p:spPr>
          <a:xfrm>
            <a:off x="9740753" y="5976255"/>
            <a:ext cx="2320621" cy="696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89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010" y="2390109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028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716" y="3413118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518" y="4585065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237585" y="2567463"/>
            <a:ext cx="3709987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đúng,rõ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650480" y="3647362"/>
            <a:ext cx="3709987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739147" y="4796296"/>
            <a:ext cx="382149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sách,tình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87476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61186" y="1062847"/>
            <a:ext cx="996609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96700" y="1032633"/>
            <a:ext cx="1391479" cy="894521"/>
          </a:xfrm>
          <a:prstGeom prst="rect">
            <a:avLst/>
          </a:prstGeom>
        </p:spPr>
      </p:pic>
      <p:pic>
        <p:nvPicPr>
          <p:cNvPr id="2" name="Picture 2" descr="Sách hè thiếu nhi được bán với giá 5.000 đồng - VnExpress Giải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708">
            <a:off x="1094939" y="3031084"/>
            <a:ext cx="3354276" cy="2924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4" descr="9 cuốn sách thiếu nhi hay nhất mọi thời đại mỗi đứa trẻ đều nên đọc - Liên  Chi hội Bảo vệ Quyền trẻ em tỉnh Quảng N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325">
            <a:off x="4879451" y="2246578"/>
            <a:ext cx="2400900" cy="340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Truyện Cổ Tích Thế Giới - Vịt Con Xấu Xí | Newshop.vn: Sách, Truyện, Tiểu  Thuyế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644">
            <a:off x="7719729" y="2904490"/>
            <a:ext cx="2635189" cy="300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6645" y="501445"/>
            <a:ext cx="1514168" cy="766916"/>
            <a:chOff x="9566064" y="964372"/>
            <a:chExt cx="5446164" cy="698253"/>
          </a:xfrm>
        </p:grpSpPr>
        <p:sp>
          <p:nvSpPr>
            <p:cNvPr id="5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005976" y="1161957"/>
            <a:ext cx="7951973" cy="5747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04" y="0"/>
            <a:ext cx="12451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15" b="83889" l="21146" r="77708">
                        <a14:foregroundMark x1="50417" y1="19167" x2="55000" y2="24815"/>
                        <a14:foregroundMark x1="73021" y1="65833" x2="72135" y2="68519"/>
                        <a14:foregroundMark x1="22240" y1="38611" x2="29063" y2="38611"/>
                      </a14:backgroundRemoval>
                    </a14:imgEffect>
                  </a14:imgLayer>
                </a14:imgProps>
              </a:ext>
            </a:extLst>
          </a:blip>
          <a:srcRect l="21292" t="17544" r="22907" b="16428"/>
          <a:stretch/>
        </p:blipFill>
        <p:spPr>
          <a:xfrm rot="297542">
            <a:off x="1642358" y="818652"/>
            <a:ext cx="8957325" cy="596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7982" y="274140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16: KHI TRANG SÁCH </a:t>
            </a:r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 RA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948077" y="1972637"/>
            <a:ext cx="6365887" cy="488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985" y="320415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 SÁCH </a:t>
            </a:r>
            <a:r>
              <a:rPr lang="en-US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 RA</a:t>
            </a:r>
            <a:endParaRPr 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8" y="1113618"/>
            <a:ext cx="63110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9942" y="1107623"/>
            <a:ext cx="52647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lửa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323" y="6103157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56753" y="1568876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2412" y="1972637"/>
            <a:ext cx="1817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38300" y="1972637"/>
            <a:ext cx="10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67982" y="5392730"/>
            <a:ext cx="10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F3FA0898-A68D-43FD-B9B6-20DC10A73DD6}"/>
              </a:ext>
            </a:extLst>
          </p:cNvPr>
          <p:cNvSpPr txBox="1"/>
          <p:nvPr/>
        </p:nvSpPr>
        <p:spPr>
          <a:xfrm>
            <a:off x="9740753" y="5976255"/>
            <a:ext cx="2320621" cy="696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050B5-E375-4F50-AF28-1C22FC8A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0"/>
            <a:ext cx="5733143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725" t="18863" r="1978" b="-215"/>
          <a:stretch>
            <a:fillRect/>
          </a:stretch>
        </p:blipFill>
        <p:spPr>
          <a:xfrm>
            <a:off x="972451" y="841829"/>
            <a:ext cx="10784114" cy="568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666" r="83509" b="89134"/>
          <a:stretch>
            <a:fillRect/>
          </a:stretch>
        </p:blipFill>
        <p:spPr>
          <a:xfrm>
            <a:off x="420915" y="289469"/>
            <a:ext cx="696686" cy="61041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324DA150-F216-4426-9929-CA50616C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43" y="1207258"/>
            <a:ext cx="527050" cy="301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1EAA250-9FB3-41BF-BE75-CC4AE62F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68" y="4414874"/>
            <a:ext cx="527050" cy="191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2B317A59-2C14-466D-A15A-ADEEACE5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11" y="1474692"/>
            <a:ext cx="527050" cy="19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5B543BCD-E78D-4712-B4E5-6F90DE0A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42" y="3533019"/>
            <a:ext cx="527050" cy="19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DF0A51C1-FC09-47FD-85F0-A0BE0E03AD59}"/>
              </a:ext>
            </a:extLst>
          </p:cNvPr>
          <p:cNvSpPr/>
          <p:nvPr/>
        </p:nvSpPr>
        <p:spPr>
          <a:xfrm>
            <a:off x="2162630" y="2757711"/>
            <a:ext cx="579707" cy="50994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8AEDDF2-FB87-4F01-AFDA-DC9324B494EF}"/>
              </a:ext>
            </a:extLst>
          </p:cNvPr>
          <p:cNvSpPr/>
          <p:nvPr/>
        </p:nvSpPr>
        <p:spPr>
          <a:xfrm>
            <a:off x="2199547" y="5282687"/>
            <a:ext cx="579707" cy="50994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5FD2C7D-DD4E-4EF0-B42C-510EC6E1C958}"/>
              </a:ext>
            </a:extLst>
          </p:cNvPr>
          <p:cNvSpPr/>
          <p:nvPr/>
        </p:nvSpPr>
        <p:spPr>
          <a:xfrm>
            <a:off x="6299728" y="2403202"/>
            <a:ext cx="579707" cy="50994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B37630-25CA-4742-8686-1776A54B791F}"/>
              </a:ext>
            </a:extLst>
          </p:cNvPr>
          <p:cNvSpPr/>
          <p:nvPr/>
        </p:nvSpPr>
        <p:spPr>
          <a:xfrm>
            <a:off x="6271802" y="4308797"/>
            <a:ext cx="579707" cy="50994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735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3090" y="1934481"/>
            <a:ext cx="52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9961" y="2885763"/>
            <a:ext cx="52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9961" y="3837045"/>
            <a:ext cx="685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948077" y="1972637"/>
            <a:ext cx="6365887" cy="488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3553" y="403215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 SÁCH </a:t>
            </a:r>
            <a:r>
              <a:rPr lang="en-US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 RA</a:t>
            </a:r>
            <a:endParaRPr 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" y="1113618"/>
            <a:ext cx="63110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4492" y="1905919"/>
            <a:ext cx="5264756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lửa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323" y="6103157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998</Words>
  <Application>Microsoft Office PowerPoint</Application>
  <PresentationFormat>Widescreen</PresentationFormat>
  <Paragraphs>167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微软雅黑</vt:lpstr>
      <vt:lpstr>Arial</vt:lpstr>
      <vt:lpstr>Arial-Rounded</vt:lpstr>
      <vt:lpstr>Calibri</vt:lpstr>
      <vt:lpstr>Calibri Light</vt:lpstr>
      <vt:lpstr>iCiel Cadena</vt:lpstr>
      <vt:lpstr>SVN-Gretoon</vt:lpstr>
      <vt:lpstr>Times New Roman</vt:lpstr>
      <vt:lpstr>方正粗圆_GBK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trang sách mở 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AutoBVT</cp:lastModifiedBy>
  <cp:revision>164</cp:revision>
  <dcterms:created xsi:type="dcterms:W3CDTF">2021-06-17T09:40:01Z</dcterms:created>
  <dcterms:modified xsi:type="dcterms:W3CDTF">2021-10-27T02:28:04Z</dcterms:modified>
</cp:coreProperties>
</file>