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60" r:id="rId3"/>
    <p:sldId id="261" r:id="rId4"/>
    <p:sldId id="262" r:id="rId5"/>
    <p:sldId id="263" r:id="rId6"/>
    <p:sldId id="267" r:id="rId7"/>
    <p:sldId id="266" r:id="rId8"/>
    <p:sldId id="278" r:id="rId9"/>
    <p:sldId id="259" r:id="rId10"/>
    <p:sldId id="275" r:id="rId11"/>
    <p:sldId id="264" r:id="rId12"/>
    <p:sldId id="279" r:id="rId13"/>
    <p:sldId id="286" r:id="rId14"/>
    <p:sldId id="281" r:id="rId15"/>
    <p:sldId id="277" r:id="rId16"/>
    <p:sldId id="268" r:id="rId17"/>
    <p:sldId id="274" r:id="rId18"/>
    <p:sldId id="280" r:id="rId19"/>
    <p:sldId id="284" r:id="rId20"/>
    <p:sldId id="283" r:id="rId21"/>
    <p:sldId id="288" r:id="rId22"/>
    <p:sldId id="276" r:id="rId23"/>
  </p:sldIdLst>
  <p:sldSz cx="18288000" cy="10287000"/>
  <p:notesSz cx="6858000" cy="9144000"/>
  <p:embeddedFontLst>
    <p:embeddedFont>
      <p:font typeface="Varela Round" charset="-79"/>
      <p:regular r:id="rId25"/>
    </p:embeddedFont>
    <p:embeddedFont>
      <p:font typeface="宋体" pitchFamily="2" charset="-122"/>
      <p:regular r:id="rId26"/>
    </p:embeddedFont>
    <p:embeddedFont>
      <p:font typeface="Calibri"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13B32"/>
    <a:srgbClr val="3087CE"/>
    <a:srgbClr val="E0D773"/>
    <a:srgbClr val="3C4D69"/>
    <a:srgbClr val="FFCE2A"/>
    <a:srgbClr val="FDF9DE"/>
    <a:srgbClr val="FFBAB3"/>
    <a:srgbClr val="76B531"/>
    <a:srgbClr val="89A5F4"/>
    <a:srgbClr val="84653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515" autoAdjust="0"/>
    <p:restoredTop sz="94622" autoAdjust="0"/>
  </p:normalViewPr>
  <p:slideViewPr>
    <p:cSldViewPr>
      <p:cViewPr varScale="1">
        <p:scale>
          <a:sx n="46" d="100"/>
          <a:sy n="46" d="100"/>
        </p:scale>
        <p:origin x="-37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5F21F-ED1E-4B7E-B504-670E873BDD61}" type="datetimeFigureOut">
              <a:rPr lang="en-US" smtClean="0"/>
              <a:pPr/>
              <a:t>9/24/2022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1F7AF-5283-465A-8D54-CDAE4A7E836C}" type="slidenum">
              <a:rPr lang="en-US" smtClean="0"/>
              <a:pPr/>
              <a:t>‹#›</a:t>
            </a:fld>
            <a:endParaRPr lang="en-US"/>
          </a:p>
        </p:txBody>
      </p:sp>
    </p:spTree>
    <p:extLst>
      <p:ext uri="{BB962C8B-B14F-4D97-AF65-F5344CB8AC3E}">
        <p14:creationId xmlns:p14="http://schemas.microsoft.com/office/powerpoint/2010/main" xmlns="" val="1778040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61F7AF-5283-465A-8D54-CDAE4A7E836C}" type="slidenum">
              <a:rPr lang="en-US" smtClean="0"/>
              <a:pPr/>
              <a:t>12</a:t>
            </a:fld>
            <a:endParaRPr lang="en-US"/>
          </a:p>
        </p:txBody>
      </p:sp>
    </p:spTree>
    <p:extLst>
      <p:ext uri="{BB962C8B-B14F-4D97-AF65-F5344CB8AC3E}">
        <p14:creationId xmlns:p14="http://schemas.microsoft.com/office/powerpoint/2010/main" xmlns="" val="198877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svg"/><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8.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4DD30DC9-D663-4981-8879-C925775C3F4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 xmlns:a16="http://schemas.microsoft.com/office/drawing/2014/main" id="{2CB7AED8-C3A2-4662-820D-843BE40DCFC5}"/>
              </a:ext>
            </a:extLst>
          </p:cNvPr>
          <p:cNvSpPr txBox="1"/>
          <p:nvPr/>
        </p:nvSpPr>
        <p:spPr>
          <a:xfrm>
            <a:off x="3428997" y="2542788"/>
            <a:ext cx="12148813" cy="2646878"/>
          </a:xfrm>
          <a:prstGeom prst="rect">
            <a:avLst/>
          </a:prstGeom>
          <a:noFill/>
        </p:spPr>
        <p:txBody>
          <a:bodyPr wrap="square" rtlCol="0">
            <a:spAutoFit/>
          </a:bodyPr>
          <a:lstStyle/>
          <a:p>
            <a:pPr algn="ctr"/>
            <a:r>
              <a:rPr lang="en-US" altLang="zh-CN" sz="16600" dirty="0" err="1">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Khởi</a:t>
            </a:r>
            <a:r>
              <a:rPr lang="en-US"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 </a:t>
            </a:r>
            <a:r>
              <a:rPr lang="en-US" altLang="zh-CN" sz="16600" dirty="0" err="1">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động</a:t>
            </a:r>
            <a:endParaRPr lang="vi-VN"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grpSp>
        <p:nvGrpSpPr>
          <p:cNvPr id="3" name="Group 3"/>
          <p:cNvGrpSpPr/>
          <p:nvPr/>
        </p:nvGrpSpPr>
        <p:grpSpPr>
          <a:xfrm>
            <a:off x="4066943" y="1104900"/>
            <a:ext cx="13182600" cy="6332643"/>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 xmlns:a16="http://schemas.microsoft.com/office/drawing/2014/main" id="{9850E056-BE47-412F-9BEF-42180C8FB186}"/>
              </a:ext>
            </a:extLst>
          </p:cNvPr>
          <p:cNvSpPr txBox="1"/>
          <p:nvPr/>
        </p:nvSpPr>
        <p:spPr>
          <a:xfrm>
            <a:off x="4806526" y="1819513"/>
            <a:ext cx="11703433" cy="6647974"/>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An thông minh, nhanh trí khi đấu trí với bọn giặc bằng cách sử dụng từ đồng nghĩa để đưa bọn địch từ chỗ mừng rỡ đến vô cùng tức tối.</a:t>
            </a:r>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BFC490A0-817D-4FDF-8A58-A0A6102DDDE3}"/>
              </a:ext>
            </a:extLst>
          </p:cNvPr>
          <p:cNvGrpSpPr/>
          <p:nvPr/>
        </p:nvGrpSpPr>
        <p:grpSpPr>
          <a:xfrm>
            <a:off x="-593800" y="2514600"/>
            <a:ext cx="5248275" cy="7772400"/>
            <a:chOff x="-593800" y="2514600"/>
            <a:chExt cx="5248275" cy="7772400"/>
          </a:xfrm>
        </p:grpSpPr>
        <p:pic>
          <p:nvPicPr>
            <p:cNvPr id="2052" name="Picture 4" descr="Thanh Ma&amp;#39;s Art: Vietnamese Traditional Female Costumes">
              <a:extLst>
                <a:ext uri="{FF2B5EF4-FFF2-40B4-BE49-F238E27FC236}">
                  <a16:creationId xmlns="" xmlns:a16="http://schemas.microsoft.com/office/drawing/2014/main" id="{EE3F7C18-DE9A-4C94-810F-19959A0CA099}"/>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Que chỉ bảng (teaching stick) đầu inox (dài 1m) - KKstore">
              <a:extLst>
                <a:ext uri="{FF2B5EF4-FFF2-40B4-BE49-F238E27FC236}">
                  <a16:creationId xmlns="" xmlns:a16="http://schemas.microsoft.com/office/drawing/2014/main" id="{F21D3830-1687-4825-8872-A1E8FADE3FBD}"/>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xmlns=""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841266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9A5F4"/>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15" name="TextBox 16">
            <a:extLst>
              <a:ext uri="{FF2B5EF4-FFF2-40B4-BE49-F238E27FC236}">
                <a16:creationId xmlns="" xmlns:a16="http://schemas.microsoft.com/office/drawing/2014/main" id="{5E45CBD5-1452-43CE-8B9F-EF926154F775}"/>
              </a:ext>
            </a:extLst>
          </p:cNvPr>
          <p:cNvSpPr txBox="1"/>
          <p:nvPr/>
        </p:nvSpPr>
        <p:spPr>
          <a:xfrm>
            <a:off x="9660568" y="1851975"/>
            <a:ext cx="8458200" cy="4062651"/>
          </a:xfrm>
          <a:prstGeom prst="rect">
            <a:avLst/>
          </a:prstGeom>
        </p:spPr>
        <p:txBody>
          <a:bodyPr wrap="square" lIns="0" tIns="0" rIns="0" bIns="0" rtlCol="0" anchor="t">
            <a:spAutoFit/>
          </a:bodyPr>
          <a:lstStyle/>
          <a:p>
            <a:pPr algn="ctr"/>
            <a:r>
              <a:rPr lang="en-US" sz="8800" b="1" dirty="0">
                <a:solidFill>
                  <a:srgbClr val="000000"/>
                </a:solidFill>
                <a:latin typeface="UVN Thoi Nay Nang" panose="02020903060505020304" pitchFamily="18" charset="0"/>
                <a:cs typeface="Times New Roman" panose="02020603050405020304" pitchFamily="18" charset="0"/>
              </a:rPr>
              <a:t>2</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Cách</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ứng</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xử</a:t>
            </a:r>
            <a:endParaRPr lang="en-US" sz="8800" b="1" dirty="0">
              <a:solidFill>
                <a:srgbClr val="000000"/>
              </a:solidFill>
              <a:latin typeface="Times New Roman" pitchFamily="18" charset="0"/>
              <a:cs typeface="Times New Roman" pitchFamily="18" charset="0"/>
            </a:endParaRPr>
          </a:p>
          <a:p>
            <a:pPr algn="ctr"/>
            <a:r>
              <a:rPr lang="en-US" sz="8800" b="1" dirty="0" err="1">
                <a:solidFill>
                  <a:srgbClr val="000000"/>
                </a:solidFill>
                <a:latin typeface="Times New Roman" pitchFamily="18" charset="0"/>
                <a:cs typeface="Times New Roman" pitchFamily="18" charset="0"/>
              </a:rPr>
              <a:t>thông</a:t>
            </a:r>
            <a:r>
              <a:rPr lang="en-US" sz="8800" b="1" dirty="0">
                <a:solidFill>
                  <a:srgbClr val="000000"/>
                </a:solidFill>
                <a:latin typeface="Times New Roman" pitchFamily="18" charset="0"/>
                <a:cs typeface="Times New Roman" pitchFamily="18" charset="0"/>
              </a:rPr>
              <a:t> minh</a:t>
            </a:r>
          </a:p>
          <a:p>
            <a:pPr algn="ctr"/>
            <a:r>
              <a:rPr lang="en-US" sz="8800" b="1" dirty="0" err="1">
                <a:solidFill>
                  <a:srgbClr val="000000"/>
                </a:solidFill>
                <a:latin typeface="Times New Roman" pitchFamily="18" charset="0"/>
                <a:cs typeface="Times New Roman" pitchFamily="18" charset="0"/>
              </a:rPr>
              <a:t>của</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dì</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Năm</a:t>
            </a:r>
            <a:endParaRPr lang="en-US" sz="8800" b="1" dirty="0">
              <a:solidFill>
                <a:srgbClr val="000000"/>
              </a:solidFill>
              <a:latin typeface="Times New Roman" pitchFamily="18" charset="0"/>
              <a:cs typeface="Times New Roman" pitchFamily="18" charset="0"/>
            </a:endParaRPr>
          </a:p>
        </p:txBody>
      </p:sp>
      <p:grpSp>
        <p:nvGrpSpPr>
          <p:cNvPr id="8" name="Group 7">
            <a:extLst>
              <a:ext uri="{FF2B5EF4-FFF2-40B4-BE49-F238E27FC236}">
                <a16:creationId xmlns="" xmlns:a16="http://schemas.microsoft.com/office/drawing/2014/main" id="{4D07184C-66B1-4505-9637-FA2D23CC0BD3}"/>
              </a:ext>
            </a:extLst>
          </p:cNvPr>
          <p:cNvGrpSpPr/>
          <p:nvPr/>
        </p:nvGrpSpPr>
        <p:grpSpPr>
          <a:xfrm>
            <a:off x="0" y="196491"/>
            <a:ext cx="10042831" cy="10128609"/>
            <a:chOff x="-505511" y="-220966"/>
            <a:chExt cx="10042831" cy="10128609"/>
          </a:xfrm>
        </p:grpSpPr>
        <p:pic>
          <p:nvPicPr>
            <p:cNvPr id="9" name="Picture 2" descr="Trả lời câu hỏi bài Lòng dân (tiếp theo) | Hướng dẫn chi tiết từng câu hỏi  bài Lòng dân (tiếp theo)">
              <a:extLst>
                <a:ext uri="{FF2B5EF4-FFF2-40B4-BE49-F238E27FC236}">
                  <a16:creationId xmlns="" xmlns:a16="http://schemas.microsoft.com/office/drawing/2014/main" id="{1B124E7E-FBE5-4AD1-927D-7849D6FEE6A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471173">
              <a:off x="808101" y="3167084"/>
              <a:ext cx="8729219" cy="4620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图片 4">
              <a:extLst>
                <a:ext uri="{FF2B5EF4-FFF2-40B4-BE49-F238E27FC236}">
                  <a16:creationId xmlns="" xmlns:a16="http://schemas.microsoft.com/office/drawing/2014/main" id="{D72CA586-D61E-491D-81BB-73697122607C}"/>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1800" b="74150" l="39000" r="68550"/>
                      </a14:imgEffect>
                    </a14:imgLayer>
                  </a14:imgProps>
                </a:ext>
                <a:ext uri="{28A0092B-C50C-407E-A947-70E740481C1C}">
                  <a14:useLocalDpi xmlns:a14="http://schemas.microsoft.com/office/drawing/2010/main" xmlns="" val="0"/>
                </a:ext>
              </a:extLst>
            </a:blip>
            <a:srcRect l="17162" t="11092" r="25737" b="18790"/>
            <a:stretch>
              <a:fillRect/>
            </a:stretch>
          </p:blipFill>
          <p:spPr bwMode="auto">
            <a:xfrm rot="322013">
              <a:off x="-505511" y="-220966"/>
              <a:ext cx="8250023" cy="10128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B531"/>
        </a:solidFill>
        <a:effectLst/>
      </p:bgPr>
    </p:bg>
    <p:spTree>
      <p:nvGrpSpPr>
        <p:cNvPr id="1" name=""/>
        <p:cNvGrpSpPr/>
        <p:nvPr/>
      </p:nvGrpSpPr>
      <p:grpSpPr>
        <a:xfrm>
          <a:off x="0" y="0"/>
          <a:ext cx="0" cy="0"/>
          <a:chOff x="0" y="0"/>
          <a:chExt cx="0" cy="0"/>
        </a:xfrm>
      </p:grpSpPr>
      <p:grpSp>
        <p:nvGrpSpPr>
          <p:cNvPr id="3" name="Group 3"/>
          <p:cNvGrpSpPr/>
          <p:nvPr/>
        </p:nvGrpSpPr>
        <p:grpSpPr>
          <a:xfrm>
            <a:off x="2217241" y="2324100"/>
            <a:ext cx="13937159" cy="5638800"/>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pic>
        <p:nvPicPr>
          <p:cNvPr id="8" name="Picture 20">
            <a:extLst>
              <a:ext uri="{FF2B5EF4-FFF2-40B4-BE49-F238E27FC236}">
                <a16:creationId xmlns="" xmlns:a16="http://schemas.microsoft.com/office/drawing/2014/main" id="{429CAD74-580F-4CBE-BC9E-48A1148F99C3}"/>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381000" y="6096409"/>
            <a:ext cx="5142025" cy="3889241"/>
          </a:xfrm>
          <a:prstGeom prst="rect">
            <a:avLst/>
          </a:prstGeom>
        </p:spPr>
      </p:pic>
      <p:sp>
        <p:nvSpPr>
          <p:cNvPr id="9" name="Rectangle 8">
            <a:extLst>
              <a:ext uri="{FF2B5EF4-FFF2-40B4-BE49-F238E27FC236}">
                <a16:creationId xmlns="" xmlns:a16="http://schemas.microsoft.com/office/drawing/2014/main" id="{5775FDA9-754D-4B56-AB83-A16605FD6753}"/>
              </a:ext>
            </a:extLst>
          </p:cNvPr>
          <p:cNvSpPr>
            <a:spLocks noChangeArrowheads="1"/>
          </p:cNvSpPr>
          <p:nvPr/>
        </p:nvSpPr>
        <p:spPr bwMode="auto">
          <a:xfrm>
            <a:off x="1974215" y="674437"/>
            <a:ext cx="14423209"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6600" b="1">
                <a:solidFill>
                  <a:schemeClr val="bg1"/>
                </a:solidFill>
                <a:latin typeface="Times New Roman" panose="02020603050405020304" pitchFamily="18" charset="0"/>
                <a:cs typeface="Times New Roman" panose="02020603050405020304" pitchFamily="18" charset="0"/>
              </a:rPr>
              <a:t>Những chi tiết nào cho thấy </a:t>
            </a:r>
          </a:p>
          <a:p>
            <a:pPr algn="ctr" eaLnBrk="1" hangingPunct="1">
              <a:spcBef>
                <a:spcPct val="0"/>
              </a:spcBef>
              <a:buFontTx/>
              <a:buNone/>
            </a:pPr>
            <a:r>
              <a:rPr lang="en-US" altLang="en-US" sz="6600" b="1">
                <a:solidFill>
                  <a:schemeClr val="bg1"/>
                </a:solidFill>
                <a:latin typeface="Times New Roman" panose="02020603050405020304" pitchFamily="18" charset="0"/>
                <a:cs typeface="Times New Roman" panose="02020603050405020304" pitchFamily="18" charset="0"/>
              </a:rPr>
              <a:t>dì Năm ứng xử rất thông minh ?</a:t>
            </a:r>
          </a:p>
        </p:txBody>
      </p:sp>
      <p:sp>
        <p:nvSpPr>
          <p:cNvPr id="11" name="Rectangle 10">
            <a:extLst>
              <a:ext uri="{FF2B5EF4-FFF2-40B4-BE49-F238E27FC236}">
                <a16:creationId xmlns="" xmlns:a16="http://schemas.microsoft.com/office/drawing/2014/main" id="{F79E61FE-BD6A-41E5-A669-10A07BA3C10D}"/>
              </a:ext>
            </a:extLst>
          </p:cNvPr>
          <p:cNvSpPr>
            <a:spLocks noChangeArrowheads="1"/>
          </p:cNvSpPr>
          <p:nvPr/>
        </p:nvSpPr>
        <p:spPr bwMode="auto">
          <a:xfrm>
            <a:off x="2922829" y="2807114"/>
            <a:ext cx="12931561"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6600" b="1">
                <a:solidFill>
                  <a:srgbClr val="013B32"/>
                </a:solidFill>
                <a:latin typeface="Times New Roman" panose="02020603050405020304" pitchFamily="18" charset="0"/>
                <a:cs typeface="Times New Roman" panose="02020603050405020304" pitchFamily="18" charset="0"/>
              </a:rPr>
              <a:t>Dì vờ hỏi chú cán bộ giấy tờ để chỗ nào, khi cầm giấy tờ ra thì lại nói tên tuổi của chồng, bố chồng để chú cán bộ biết mà nói theo.</a:t>
            </a:r>
          </a:p>
        </p:txBody>
      </p:sp>
    </p:spTree>
    <p:extLst>
      <p:ext uri="{BB962C8B-B14F-4D97-AF65-F5344CB8AC3E}">
        <p14:creationId xmlns:p14="http://schemas.microsoft.com/office/powerpoint/2010/main" xmlns="" val="2393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grpSp>
        <p:nvGrpSpPr>
          <p:cNvPr id="3" name="Group 3"/>
          <p:cNvGrpSpPr/>
          <p:nvPr/>
        </p:nvGrpSpPr>
        <p:grpSpPr>
          <a:xfrm>
            <a:off x="4066943" y="1104900"/>
            <a:ext cx="13182600" cy="6332643"/>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 xmlns:a16="http://schemas.microsoft.com/office/drawing/2014/main" id="{9850E056-BE47-412F-9BEF-42180C8FB186}"/>
              </a:ext>
            </a:extLst>
          </p:cNvPr>
          <p:cNvSpPr txBox="1"/>
          <p:nvPr/>
        </p:nvSpPr>
        <p:spPr>
          <a:xfrm>
            <a:off x="4806526" y="1819513"/>
            <a:ext cx="11703433" cy="5632311"/>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Dì Năm ứng xử rất thông minh, việc làm của dì đã khiến bọn địch không còn nghi ngờ gì đành thay đổi hoàn toàn thái độ. </a:t>
            </a:r>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913FF024-3E25-4B4C-8417-971D0AA3D122}"/>
              </a:ext>
            </a:extLst>
          </p:cNvPr>
          <p:cNvGrpSpPr/>
          <p:nvPr/>
        </p:nvGrpSpPr>
        <p:grpSpPr>
          <a:xfrm>
            <a:off x="-593800" y="2514600"/>
            <a:ext cx="5248275" cy="7772400"/>
            <a:chOff x="-593800" y="2514600"/>
            <a:chExt cx="5248275" cy="7772400"/>
          </a:xfrm>
        </p:grpSpPr>
        <p:pic>
          <p:nvPicPr>
            <p:cNvPr id="9" name="Picture 4" descr="Thanh Ma&amp;#39;s Art: Vietnamese Traditional Female Costumes">
              <a:extLst>
                <a:ext uri="{FF2B5EF4-FFF2-40B4-BE49-F238E27FC236}">
                  <a16:creationId xmlns="" xmlns:a16="http://schemas.microsoft.com/office/drawing/2014/main" id="{770529F0-F8D0-48CB-9398-A9A3615CDFCE}"/>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Que chỉ bảng (teaching stick) đầu inox (dài 1m) - KKstore">
              <a:extLst>
                <a:ext uri="{FF2B5EF4-FFF2-40B4-BE49-F238E27FC236}">
                  <a16:creationId xmlns="" xmlns:a16="http://schemas.microsoft.com/office/drawing/2014/main" id="{4CC61687-50E4-4FE8-A801-F28E2052D330}"/>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xmlns=""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98104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 xmlns:a16="http://schemas.microsoft.com/office/drawing/2014/main" id="{9DD23E9B-6B50-4191-81A6-E99AC4E5B7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 xmlns:a16="http://schemas.microsoft.com/office/drawing/2014/main" id="{0B94EEA3-1D6B-4B2D-96C7-342B6BFC0F2B}"/>
              </a:ext>
            </a:extLst>
          </p:cNvPr>
          <p:cNvSpPr/>
          <p:nvPr/>
        </p:nvSpPr>
        <p:spPr>
          <a:xfrm>
            <a:off x="9601200" y="914400"/>
            <a:ext cx="60960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Dì Năm:</a:t>
            </a:r>
          </a:p>
          <a:p>
            <a:r>
              <a:rPr lang="en-US" sz="5400">
                <a:solidFill>
                  <a:schemeClr val="tx1"/>
                </a:solidFill>
                <a:latin typeface="Times New Roman" panose="02020603050405020304" pitchFamily="18" charset="0"/>
                <a:cs typeface="Times New Roman" panose="02020603050405020304" pitchFamily="18" charset="0"/>
              </a:rPr>
              <a:t>Dũng cảm, mưu trí, yêu nước</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An: </a:t>
            </a:r>
            <a:endParaRPr lang="en-US" sz="5400" b="1" dirty="0">
              <a:solidFill>
                <a:schemeClr val="tx1"/>
              </a:solidFill>
              <a:latin typeface="Times New Roman" panose="02020603050405020304" pitchFamily="18" charset="0"/>
              <a:cs typeface="Times New Roman" panose="02020603050405020304" pitchFamily="18" charset="0"/>
            </a:endParaRPr>
          </a:p>
          <a:p>
            <a:r>
              <a:rPr lang="en-US" sz="5400">
                <a:solidFill>
                  <a:schemeClr val="tx1"/>
                </a:solidFill>
                <a:latin typeface="Times New Roman" panose="02020603050405020304" pitchFamily="18" charset="0"/>
                <a:cs typeface="Times New Roman" panose="02020603050405020304" pitchFamily="18" charset="0"/>
              </a:rPr>
              <a:t>Nhanh trí, yêu nước</a:t>
            </a:r>
          </a:p>
          <a:p>
            <a:pPr marL="685800" indent="-6858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Chú cán bộ:</a:t>
            </a:r>
          </a:p>
          <a:p>
            <a:r>
              <a:rPr lang="en-US" sz="5400">
                <a:solidFill>
                  <a:schemeClr val="tx1"/>
                </a:solidFill>
                <a:latin typeface="Times New Roman" panose="02020603050405020304" pitchFamily="18" charset="0"/>
                <a:cs typeface="Times New Roman" panose="02020603050405020304" pitchFamily="18" charset="0"/>
              </a:rPr>
              <a:t>- Bình tĩnh</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Cai, lính:</a:t>
            </a:r>
          </a:p>
          <a:p>
            <a:r>
              <a:rPr lang="en-US" sz="5400">
                <a:solidFill>
                  <a:schemeClr val="tx1"/>
                </a:solidFill>
                <a:latin typeface="Times New Roman" panose="02020603050405020304" pitchFamily="18" charset="0"/>
                <a:cs typeface="Times New Roman" panose="02020603050405020304" pitchFamily="18" charset="0"/>
              </a:rPr>
              <a:t>Hống hách, tàn nhẫn</a:t>
            </a:r>
          </a:p>
        </p:txBody>
      </p:sp>
      <p:pic>
        <p:nvPicPr>
          <p:cNvPr id="8" name="Picture 2" descr="Lòng dân (trang 24) - Tiếng Việt 5 tập 1">
            <a:extLst>
              <a:ext uri="{FF2B5EF4-FFF2-40B4-BE49-F238E27FC236}">
                <a16:creationId xmlns="" xmlns:a16="http://schemas.microsoft.com/office/drawing/2014/main" id="{3B0E3FF8-871A-465C-BC75-9DD0861B2F78}"/>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 xmlns:a16="http://schemas.microsoft.com/office/drawing/2014/main" id="{2B8A7EE3-D0E8-46A9-BC19-73B8BD9EE751}"/>
              </a:ext>
            </a:extLst>
          </p:cNvPr>
          <p:cNvSpPr txBox="1"/>
          <p:nvPr/>
        </p:nvSpPr>
        <p:spPr>
          <a:xfrm>
            <a:off x="3581400" y="412132"/>
            <a:ext cx="14958028" cy="2384051"/>
          </a:xfrm>
          <a:prstGeom prst="rect">
            <a:avLst/>
          </a:prstGeom>
        </p:spPr>
        <p:txBody>
          <a:bodyPr wrap="square" lIns="0" tIns="0" rIns="0" bIns="0" rtlCol="0" anchor="t">
            <a:spAutoFit/>
          </a:bodyPr>
          <a:lstStyle/>
          <a:p>
            <a:pPr>
              <a:lnSpc>
                <a:spcPts val="10000"/>
              </a:lnSpc>
            </a:pPr>
            <a:r>
              <a:rPr lang="en-US" sz="4800" dirty="0" err="1">
                <a:solidFill>
                  <a:srgbClr val="000000"/>
                </a:solidFill>
                <a:latin typeface="Times New Roman" pitchFamily="18" charset="0"/>
                <a:cs typeface="Times New Roman" pitchFamily="18" charset="0"/>
              </a:rPr>
              <a:t>Nhận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xét</a:t>
            </a:r>
            <a:endParaRPr lang="en-US" sz="4800" dirty="0">
              <a:solidFill>
                <a:srgbClr val="000000"/>
              </a:solidFill>
              <a:latin typeface="Times New Roman" pitchFamily="18" charset="0"/>
              <a:cs typeface="Times New Roman" pitchFamily="18" charset="0"/>
            </a:endParaRPr>
          </a:p>
          <a:p>
            <a:pPr>
              <a:lnSpc>
                <a:spcPts val="10000"/>
              </a:lnSpc>
            </a:pPr>
            <a:r>
              <a:rPr lang="en-US" sz="4800" dirty="0" err="1">
                <a:solidFill>
                  <a:srgbClr val="000000"/>
                </a:solidFill>
                <a:latin typeface="Times New Roman" pitchFamily="18" charset="0"/>
                <a:cs typeface="Times New Roman" pitchFamily="18" charset="0"/>
              </a:rPr>
              <a:t>các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nhân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vật</a:t>
            </a:r>
            <a:endParaRPr lang="en-US" sz="4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04103812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15" name="TextBox 16">
            <a:extLst>
              <a:ext uri="{FF2B5EF4-FFF2-40B4-BE49-F238E27FC236}">
                <a16:creationId xmlns="" xmlns:a16="http://schemas.microsoft.com/office/drawing/2014/main" id="{5E45CBD5-1452-43CE-8B9F-EF926154F775}"/>
              </a:ext>
            </a:extLst>
          </p:cNvPr>
          <p:cNvSpPr txBox="1"/>
          <p:nvPr/>
        </p:nvSpPr>
        <p:spPr>
          <a:xfrm>
            <a:off x="9144000" y="780687"/>
            <a:ext cx="8458200" cy="4062651"/>
          </a:xfrm>
          <a:prstGeom prst="rect">
            <a:avLst/>
          </a:prstGeom>
        </p:spPr>
        <p:txBody>
          <a:bodyPr wrap="square" lIns="0" tIns="0" rIns="0" bIns="0" rtlCol="0" anchor="t">
            <a:spAutoFit/>
          </a:bodyPr>
          <a:lstStyle/>
          <a:p>
            <a:pPr algn="ctr"/>
            <a:r>
              <a:rPr lang="en-US" sz="8800" b="1" dirty="0">
                <a:solidFill>
                  <a:srgbClr val="000000"/>
                </a:solidFill>
                <a:latin typeface="Times New Roman" panose="02020603050405020304" pitchFamily="18" charset="0"/>
                <a:cs typeface="Times New Roman" panose="02020603050405020304" pitchFamily="18" charset="0"/>
              </a:rPr>
              <a:t>3. </a:t>
            </a:r>
            <a:r>
              <a:rPr lang="en-US" sz="8800" b="1" dirty="0" err="1">
                <a:solidFill>
                  <a:srgbClr val="000000"/>
                </a:solidFill>
                <a:latin typeface="Times New Roman" panose="02020603050405020304" pitchFamily="18" charset="0"/>
                <a:cs typeface="Times New Roman" panose="02020603050405020304" pitchFamily="18" charset="0"/>
              </a:rPr>
              <a:t>Vì</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sao</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vở</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kịch</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được</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đặt</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tên</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là</a:t>
            </a:r>
            <a:endParaRPr lang="en-US" sz="8800" b="1" dirty="0">
              <a:solidFill>
                <a:srgbClr val="000000"/>
              </a:solidFill>
              <a:latin typeface="Times New Roman" panose="02020603050405020304" pitchFamily="18" charset="0"/>
              <a:cs typeface="Times New Roman" panose="02020603050405020304" pitchFamily="18" charset="0"/>
            </a:endParaRPr>
          </a:p>
          <a:p>
            <a:pPr algn="ctr"/>
            <a:r>
              <a:rPr lang="en-US" sz="8800" b="1" dirty="0">
                <a:solidFill>
                  <a:srgbClr val="000000"/>
                </a:solidFill>
                <a:latin typeface="Times New Roman" panose="02020603050405020304" pitchFamily="18" charset="0"/>
                <a:cs typeface="Times New Roman" panose="02020603050405020304" pitchFamily="18" charset="0"/>
              </a:rPr>
              <a:t>“</a:t>
            </a:r>
            <a:r>
              <a:rPr lang="en-US" sz="8800" b="1" dirty="0" err="1">
                <a:solidFill>
                  <a:srgbClr val="000000"/>
                </a:solidFill>
                <a:latin typeface="Times New Roman" panose="02020603050405020304" pitchFamily="18" charset="0"/>
                <a:cs typeface="Times New Roman" panose="02020603050405020304" pitchFamily="18" charset="0"/>
              </a:rPr>
              <a:t>Lòng</a:t>
            </a:r>
            <a:r>
              <a:rPr lang="en-US" sz="8800" b="1" dirty="0">
                <a:solidFill>
                  <a:srgbClr val="000000"/>
                </a:solidFill>
                <a:latin typeface="Times New Roman" panose="02020603050405020304" pitchFamily="18" charset="0"/>
                <a:cs typeface="Times New Roman" panose="02020603050405020304" pitchFamily="18" charset="0"/>
              </a:rPr>
              <a:t> </a:t>
            </a:r>
            <a:r>
              <a:rPr lang="en-US" sz="8800" b="1" dirty="0" err="1">
                <a:solidFill>
                  <a:srgbClr val="000000"/>
                </a:solidFill>
                <a:latin typeface="Times New Roman" panose="02020603050405020304" pitchFamily="18" charset="0"/>
                <a:cs typeface="Times New Roman" panose="02020603050405020304" pitchFamily="18" charset="0"/>
              </a:rPr>
              <a:t>dân</a:t>
            </a:r>
            <a:r>
              <a:rPr lang="en-US" sz="8800" b="1" dirty="0">
                <a:solidFill>
                  <a:srgbClr val="000000"/>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 xmlns:a16="http://schemas.microsoft.com/office/drawing/2014/main" id="{7C623DB1-D6FB-4593-97E5-70FC6141D6CE}"/>
              </a:ext>
            </a:extLst>
          </p:cNvPr>
          <p:cNvGrpSpPr/>
          <p:nvPr/>
        </p:nvGrpSpPr>
        <p:grpSpPr>
          <a:xfrm>
            <a:off x="-457200" y="0"/>
            <a:ext cx="10042831" cy="10128609"/>
            <a:chOff x="-505511" y="-220966"/>
            <a:chExt cx="10042831" cy="10128609"/>
          </a:xfrm>
        </p:grpSpPr>
        <p:pic>
          <p:nvPicPr>
            <p:cNvPr id="9" name="Picture 2" descr="Trả lời câu hỏi bài Lòng dân (tiếp theo) | Hướng dẫn chi tiết từng câu hỏi  bài Lòng dân (tiếp theo)">
              <a:extLst>
                <a:ext uri="{FF2B5EF4-FFF2-40B4-BE49-F238E27FC236}">
                  <a16:creationId xmlns="" xmlns:a16="http://schemas.microsoft.com/office/drawing/2014/main" id="{67679A04-6262-4994-857F-0D63978B8F5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471173">
              <a:off x="808101" y="3167084"/>
              <a:ext cx="8729219" cy="4620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图片 4">
              <a:extLst>
                <a:ext uri="{FF2B5EF4-FFF2-40B4-BE49-F238E27FC236}">
                  <a16:creationId xmlns="" xmlns:a16="http://schemas.microsoft.com/office/drawing/2014/main" id="{8DA75C19-6F3E-4ACF-B66F-3908B6B13620}"/>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1800" b="74150" l="39000" r="68550"/>
                      </a14:imgEffect>
                    </a14:imgLayer>
                  </a14:imgProps>
                </a:ext>
                <a:ext uri="{28A0092B-C50C-407E-A947-70E740481C1C}">
                  <a14:useLocalDpi xmlns:a14="http://schemas.microsoft.com/office/drawing/2010/main" xmlns="" val="0"/>
                </a:ext>
              </a:extLst>
            </a:blip>
            <a:srcRect l="17162" t="11092" r="25737" b="18790"/>
            <a:stretch>
              <a:fillRect/>
            </a:stretch>
          </p:blipFill>
          <p:spPr bwMode="auto">
            <a:xfrm rot="322013">
              <a:off x="-505511" y="-220966"/>
              <a:ext cx="8250023" cy="10128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76754254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25" name="TextBox 24">
            <a:extLst>
              <a:ext uri="{FF2B5EF4-FFF2-40B4-BE49-F238E27FC236}">
                <a16:creationId xmlns="" xmlns:a16="http://schemas.microsoft.com/office/drawing/2014/main" id="{B9E4E428-5BD2-4B53-8780-0580475F92BD}"/>
              </a:ext>
            </a:extLst>
          </p:cNvPr>
          <p:cNvSpPr txBox="1"/>
          <p:nvPr/>
        </p:nvSpPr>
        <p:spPr>
          <a:xfrm>
            <a:off x="1447800" y="1562100"/>
            <a:ext cx="11957352" cy="9171742"/>
          </a:xfrm>
          <a:prstGeom prst="rect">
            <a:avLst/>
          </a:prstGeom>
          <a:noFill/>
        </p:spPr>
        <p:txBody>
          <a:bodyPr wrap="square" rtlCol="0">
            <a:spAutoFit/>
          </a:bodyPr>
          <a:lstStyle/>
          <a:p>
            <a:pPr marL="857250" indent="-857250" algn="just">
              <a:buFont typeface="Arial" panose="020B0604020202020204" pitchFamily="34" charset="0"/>
              <a:buChar char="•"/>
            </a:pPr>
            <a:r>
              <a:rPr lang="en-US" sz="6600" b="1" i="1" dirty="0" err="1">
                <a:latin typeface="Times New Roman" panose="02020603050405020304" pitchFamily="18" charset="0"/>
                <a:cs typeface="Times New Roman" panose="02020603050405020304" pitchFamily="18" charset="0"/>
              </a:rPr>
              <a:t>Vở</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kịch</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thể</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hiện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tấm</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lòng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sắc</a:t>
            </a:r>
            <a:r>
              <a:rPr lang="en-US" sz="6600" b="1" i="1" dirty="0">
                <a:latin typeface="Times New Roman" panose="02020603050405020304" pitchFamily="18" charset="0"/>
                <a:cs typeface="Times New Roman" panose="02020603050405020304" pitchFamily="18" charset="0"/>
              </a:rPr>
              <a:t> son </a:t>
            </a:r>
            <a:r>
              <a:rPr lang="en-US" sz="6600" b="1" i="1" dirty="0" err="1">
                <a:latin typeface="Times New Roman" panose="02020603050405020304" pitchFamily="18" charset="0"/>
                <a:cs typeface="Times New Roman" panose="02020603050405020304" pitchFamily="18" charset="0"/>
              </a:rPr>
              <a:t>của</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người</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dân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với</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cách</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mạng</a:t>
            </a:r>
            <a:endParaRPr lang="en-US" sz="6600" b="1" i="1" dirty="0">
              <a:latin typeface="Times New Roman" panose="02020603050405020304" pitchFamily="18" charset="0"/>
              <a:cs typeface="Times New Roman" panose="02020603050405020304" pitchFamily="18" charset="0"/>
            </a:endParaRPr>
          </a:p>
          <a:p>
            <a:pPr marL="857250" indent="-857250" algn="just">
              <a:buFont typeface="Arial" panose="020B0604020202020204" pitchFamily="34" charset="0"/>
              <a:buChar char="•"/>
            </a:pPr>
            <a:r>
              <a:rPr lang="en-US" sz="6600" b="1" i="1" dirty="0" err="1">
                <a:latin typeface="Times New Roman" panose="02020603050405020304" pitchFamily="18" charset="0"/>
                <a:cs typeface="Times New Roman" panose="02020603050405020304" pitchFamily="18" charset="0"/>
              </a:rPr>
              <a:t>Lòng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dân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là</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chỗ</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dựa</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vững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chắc</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nhất</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cho</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cách</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mạng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là</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tiền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đề</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giúp</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cách</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mạng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đi</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đến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thắng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lợi</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vẻ</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vang</a:t>
            </a:r>
            <a:endParaRPr lang="en-US" sz="6600" b="1" i="1" dirty="0">
              <a:latin typeface="Times New Roman" panose="02020603050405020304" pitchFamily="18" charset="0"/>
              <a:cs typeface="Times New Roman" panose="02020603050405020304" pitchFamily="18" charset="0"/>
            </a:endParaRPr>
          </a:p>
          <a:p>
            <a:pPr marL="857250" indent="-857250" algn="just">
              <a:buFont typeface="Arial" panose="020B0604020202020204" pitchFamily="34" charset="0"/>
              <a:buChar char="•"/>
            </a:pPr>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sp>
        <p:nvSpPr>
          <p:cNvPr id="6" name="TextBox 16">
            <a:extLst>
              <a:ext uri="{FF2B5EF4-FFF2-40B4-BE49-F238E27FC236}">
                <a16:creationId xmlns="" xmlns:a16="http://schemas.microsoft.com/office/drawing/2014/main" id="{7B826E1F-6FA3-429C-B40E-93B8DCB3275C}"/>
              </a:ext>
            </a:extLst>
          </p:cNvPr>
          <p:cNvSpPr txBox="1"/>
          <p:nvPr/>
        </p:nvSpPr>
        <p:spPr>
          <a:xfrm>
            <a:off x="342900" y="400150"/>
            <a:ext cx="17602200" cy="1015663"/>
          </a:xfrm>
          <a:prstGeom prst="rect">
            <a:avLst/>
          </a:prstGeom>
        </p:spPr>
        <p:txBody>
          <a:bodyPr wrap="square" lIns="0" tIns="0" rIns="0" bIns="0" rtlCol="0" anchor="t">
            <a:spAutoFit/>
          </a:bodyPr>
          <a:lstStyle/>
          <a:p>
            <a:pPr algn="ctr"/>
            <a:r>
              <a:rPr lang="en-US" sz="6600" b="1" dirty="0">
                <a:ln>
                  <a:solidFill>
                    <a:srgbClr val="013B32"/>
                  </a:solidFill>
                </a:ln>
                <a:solidFill>
                  <a:srgbClr val="FFCE2A"/>
                </a:solidFill>
                <a:latin typeface="Times New Roman" panose="02020603050405020304" pitchFamily="18" charset="0"/>
                <a:cs typeface="Times New Roman" panose="02020603050405020304" pitchFamily="18" charset="0"/>
              </a:rPr>
              <a:t>Ý </a:t>
            </a:r>
            <a:r>
              <a:rPr lang="en-US" sz="6600" b="1" dirty="0" err="1">
                <a:ln>
                  <a:solidFill>
                    <a:srgbClr val="013B32"/>
                  </a:solidFill>
                </a:ln>
                <a:solidFill>
                  <a:srgbClr val="FFCE2A"/>
                </a:solidFill>
                <a:latin typeface="Times New Roman" panose="02020603050405020304" pitchFamily="18" charset="0"/>
                <a:cs typeface="Times New Roman" panose="02020603050405020304" pitchFamily="18" charset="0"/>
              </a:rPr>
              <a:t>nghĩa</a:t>
            </a:r>
            <a:r>
              <a:rPr lang="en-US" sz="6600" b="1" dirty="0">
                <a:ln>
                  <a:solidFill>
                    <a:srgbClr val="013B32"/>
                  </a:solidFill>
                </a:ln>
                <a:solidFill>
                  <a:srgbClr val="FFCE2A"/>
                </a:solidFill>
                <a:latin typeface="Times New Roman" panose="02020603050405020304" pitchFamily="18" charset="0"/>
                <a:cs typeface="Times New Roman" panose="02020603050405020304" pitchFamily="18" charset="0"/>
              </a:rPr>
              <a:t> </a:t>
            </a:r>
            <a:r>
              <a:rPr lang="en-US" sz="6600" b="1" dirty="0" err="1">
                <a:ln>
                  <a:solidFill>
                    <a:srgbClr val="013B32"/>
                  </a:solidFill>
                </a:ln>
                <a:solidFill>
                  <a:srgbClr val="FFCE2A"/>
                </a:solidFill>
                <a:latin typeface="Times New Roman" panose="02020603050405020304" pitchFamily="18" charset="0"/>
                <a:cs typeface="Times New Roman" panose="02020603050405020304" pitchFamily="18" charset="0"/>
              </a:rPr>
              <a:t>của</a:t>
            </a:r>
            <a:r>
              <a:rPr lang="en-US" sz="6600" b="1" dirty="0">
                <a:ln>
                  <a:solidFill>
                    <a:srgbClr val="013B32"/>
                  </a:solidFill>
                </a:ln>
                <a:solidFill>
                  <a:srgbClr val="FFCE2A"/>
                </a:solidFill>
                <a:latin typeface="Times New Roman" panose="02020603050405020304" pitchFamily="18" charset="0"/>
                <a:cs typeface="Times New Roman" panose="02020603050405020304" pitchFamily="18" charset="0"/>
              </a:rPr>
              <a:t> </a:t>
            </a:r>
            <a:r>
              <a:rPr lang="en-US" sz="6600" b="1" dirty="0" err="1">
                <a:ln>
                  <a:solidFill>
                    <a:srgbClr val="013B32"/>
                  </a:solidFill>
                </a:ln>
                <a:solidFill>
                  <a:srgbClr val="FFCE2A"/>
                </a:solidFill>
                <a:latin typeface="Times New Roman" panose="02020603050405020304" pitchFamily="18" charset="0"/>
                <a:cs typeface="Times New Roman" panose="02020603050405020304" pitchFamily="18" charset="0"/>
              </a:rPr>
              <a:t>tựa</a:t>
            </a:r>
            <a:r>
              <a:rPr lang="en-US" sz="6600" b="1" dirty="0">
                <a:ln>
                  <a:solidFill>
                    <a:srgbClr val="013B32"/>
                  </a:solidFill>
                </a:ln>
                <a:solidFill>
                  <a:srgbClr val="FFCE2A"/>
                </a:solidFill>
                <a:latin typeface="Times New Roman" panose="02020603050405020304" pitchFamily="18" charset="0"/>
                <a:cs typeface="Times New Roman" panose="02020603050405020304" pitchFamily="18" charset="0"/>
              </a:rPr>
              <a:t> </a:t>
            </a:r>
            <a:r>
              <a:rPr lang="en-US" sz="6600" b="1" dirty="0" err="1">
                <a:ln>
                  <a:solidFill>
                    <a:srgbClr val="013B32"/>
                  </a:solidFill>
                </a:ln>
                <a:solidFill>
                  <a:srgbClr val="FFCE2A"/>
                </a:solidFill>
                <a:latin typeface="Times New Roman" panose="02020603050405020304" pitchFamily="18" charset="0"/>
                <a:cs typeface="Times New Roman" panose="02020603050405020304" pitchFamily="18" charset="0"/>
              </a:rPr>
              <a:t>đề</a:t>
            </a:r>
            <a:r>
              <a:rPr lang="en-US" sz="6600" b="1" dirty="0">
                <a:ln>
                  <a:solidFill>
                    <a:srgbClr val="013B32"/>
                  </a:solidFill>
                </a:ln>
                <a:solidFill>
                  <a:srgbClr val="FFCE2A"/>
                </a:solidFill>
                <a:latin typeface="Times New Roman" panose="02020603050405020304" pitchFamily="18" charset="0"/>
                <a:cs typeface="Times New Roman" panose="02020603050405020304" pitchFamily="18" charset="0"/>
              </a:rPr>
              <a:t> “</a:t>
            </a:r>
            <a:r>
              <a:rPr lang="en-US" sz="6600" b="1" dirty="0" err="1">
                <a:ln>
                  <a:solidFill>
                    <a:srgbClr val="013B32"/>
                  </a:solidFill>
                </a:ln>
                <a:solidFill>
                  <a:srgbClr val="FFCE2A"/>
                </a:solidFill>
                <a:latin typeface="Times New Roman" panose="02020603050405020304" pitchFamily="18" charset="0"/>
                <a:cs typeface="Times New Roman" panose="02020603050405020304" pitchFamily="18" charset="0"/>
              </a:rPr>
              <a:t>Lòng</a:t>
            </a:r>
            <a:r>
              <a:rPr lang="en-US" sz="6600" b="1" dirty="0">
                <a:ln>
                  <a:solidFill>
                    <a:srgbClr val="013B32"/>
                  </a:solidFill>
                </a:ln>
                <a:solidFill>
                  <a:srgbClr val="FFCE2A"/>
                </a:solidFill>
                <a:latin typeface="Times New Roman" panose="02020603050405020304" pitchFamily="18" charset="0"/>
                <a:cs typeface="Times New Roman" panose="02020603050405020304" pitchFamily="18" charset="0"/>
              </a:rPr>
              <a:t> </a:t>
            </a:r>
            <a:r>
              <a:rPr lang="en-US" sz="6600" b="1" dirty="0" err="1">
                <a:ln>
                  <a:solidFill>
                    <a:srgbClr val="013B32"/>
                  </a:solidFill>
                </a:ln>
                <a:solidFill>
                  <a:srgbClr val="FFCE2A"/>
                </a:solidFill>
                <a:latin typeface="Times New Roman" panose="02020603050405020304" pitchFamily="18" charset="0"/>
                <a:cs typeface="Times New Roman" panose="02020603050405020304" pitchFamily="18" charset="0"/>
              </a:rPr>
              <a:t>dân</a:t>
            </a:r>
            <a:r>
              <a:rPr lang="en-US" sz="6600" b="1" dirty="0">
                <a:ln>
                  <a:solidFill>
                    <a:srgbClr val="013B32"/>
                  </a:solidFill>
                </a:ln>
                <a:solidFill>
                  <a:srgbClr val="FFCE2A"/>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 xmlns:a16="http://schemas.microsoft.com/office/drawing/2014/main" id="{A9939E90-A391-4BC3-BED9-1BA8E48D82D1}"/>
              </a:ext>
            </a:extLst>
          </p:cNvPr>
          <p:cNvGrpSpPr/>
          <p:nvPr/>
        </p:nvGrpSpPr>
        <p:grpSpPr>
          <a:xfrm flipH="1">
            <a:off x="13014325" y="2514600"/>
            <a:ext cx="5248275" cy="7772400"/>
            <a:chOff x="-593800" y="2514600"/>
            <a:chExt cx="5248275" cy="7772400"/>
          </a:xfrm>
        </p:grpSpPr>
        <p:pic>
          <p:nvPicPr>
            <p:cNvPr id="8" name="Picture 4" descr="Thanh Ma&amp;#39;s Art: Vietnamese Traditional Female Costumes">
              <a:extLst>
                <a:ext uri="{FF2B5EF4-FFF2-40B4-BE49-F238E27FC236}">
                  <a16:creationId xmlns="" xmlns:a16="http://schemas.microsoft.com/office/drawing/2014/main" id="{9A03A9D6-0F8D-49D0-90AE-FD300CB2A921}"/>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Que chỉ bảng (teaching stick) đầu inox (dài 1m) - KKstore">
              <a:extLst>
                <a:ext uri="{FF2B5EF4-FFF2-40B4-BE49-F238E27FC236}">
                  <a16:creationId xmlns="" xmlns:a16="http://schemas.microsoft.com/office/drawing/2014/main" id="{AE243720-0CB3-498C-9605-C711BE8CACFE}"/>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xmlns=""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图片 5">
            <a:extLst>
              <a:ext uri="{FF2B5EF4-FFF2-40B4-BE49-F238E27FC236}">
                <a16:creationId xmlns="" xmlns:a16="http://schemas.microsoft.com/office/drawing/2014/main" id="{6636D96C-E65E-462E-AD5B-8E7B040829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19200" y="219844"/>
            <a:ext cx="16840200" cy="9847312"/>
          </a:xfrm>
          <a:prstGeom prst="rect">
            <a:avLst/>
          </a:prstGeom>
        </p:spPr>
      </p:pic>
      <p:sp>
        <p:nvSpPr>
          <p:cNvPr id="7" name="TextBox 6">
            <a:extLst>
              <a:ext uri="{FF2B5EF4-FFF2-40B4-BE49-F238E27FC236}">
                <a16:creationId xmlns="" xmlns:a16="http://schemas.microsoft.com/office/drawing/2014/main" id="{62FCE826-7ED0-429F-B929-E03DC3860928}"/>
              </a:ext>
            </a:extLst>
          </p:cNvPr>
          <p:cNvSpPr txBox="1"/>
          <p:nvPr/>
        </p:nvSpPr>
        <p:spPr>
          <a:xfrm>
            <a:off x="1295400" y="2857500"/>
            <a:ext cx="12751340" cy="5386090"/>
          </a:xfrm>
          <a:prstGeom prst="rect">
            <a:avLst/>
          </a:prstGeom>
          <a:noFill/>
        </p:spPr>
        <p:txBody>
          <a:bodyPr wrap="square">
            <a:spAutoFit/>
          </a:bodyPr>
          <a:lstStyle/>
          <a:p>
            <a:pPr algn="ctr" eaLnBrk="1" hangingPunct="1">
              <a:spcBef>
                <a:spcPct val="0"/>
              </a:spcBef>
              <a:buFontTx/>
              <a:buNone/>
            </a:pPr>
            <a:r>
              <a:rPr lang="en-US" altLang="en-US" sz="80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Nội</a:t>
            </a:r>
            <a:r>
              <a:rPr lang="en-US" altLang="en-US" sz="8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dung:</a:t>
            </a:r>
            <a:r>
              <a:rPr lang="en-US" altLang="en-US" sz="8000" b="1" dirty="0">
                <a:solidFill>
                  <a:srgbClr val="013B32"/>
                </a:solidFill>
                <a:effectLst>
                  <a:outerShdw blurRad="38100" dist="38100" dir="2700000" algn="tl">
                    <a:srgbClr val="000000">
                      <a:alpha val="43137"/>
                    </a:srgbClr>
                  </a:outerShdw>
                </a:effectLst>
                <a:latin typeface="Times New Roman" pitchFamily="18" charset="0"/>
                <a:cs typeface="Times New Roman" pitchFamily="18" charset="0"/>
              </a:rPr>
              <a:t> </a:t>
            </a:r>
          </a:p>
          <a:p>
            <a:pPr eaLnBrk="1" hangingPunct="1">
              <a:spcBef>
                <a:spcPct val="0"/>
              </a:spcBef>
              <a:buFontTx/>
              <a:buNone/>
            </a:pPr>
            <a:r>
              <a:rPr lang="en-US" altLang="en-US" sz="6600" b="1" dirty="0">
                <a:solidFill>
                  <a:srgbClr val="013B32"/>
                </a:solidFill>
                <a:latin typeface="Times New Roman" pitchFamily="18" charset="0"/>
                <a:cs typeface="Times New Roman" pitchFamily="18" charset="0"/>
              </a:rPr>
              <a:t>Ca </a:t>
            </a:r>
            <a:r>
              <a:rPr lang="en-US" altLang="en-US" sz="6600" b="1" dirty="0" err="1">
                <a:solidFill>
                  <a:srgbClr val="013B32"/>
                </a:solidFill>
                <a:latin typeface="Times New Roman" pitchFamily="18" charset="0"/>
                <a:cs typeface="Times New Roman" pitchFamily="18" charset="0"/>
              </a:rPr>
              <a:t>ngợi</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mẹ</a:t>
            </a:r>
            <a:r>
              <a:rPr lang="en-US" altLang="en-US" sz="6600" b="1" dirty="0">
                <a:solidFill>
                  <a:srgbClr val="013B32"/>
                </a:solidFill>
                <a:latin typeface="Times New Roman" pitchFamily="18" charset="0"/>
                <a:cs typeface="Times New Roman" pitchFamily="18" charset="0"/>
              </a:rPr>
              <a:t> con </a:t>
            </a:r>
            <a:r>
              <a:rPr lang="en-US" altLang="en-US" sz="6600" b="1" dirty="0" err="1">
                <a:solidFill>
                  <a:srgbClr val="013B32"/>
                </a:solidFill>
                <a:latin typeface="Times New Roman" pitchFamily="18" charset="0"/>
                <a:cs typeface="Times New Roman" pitchFamily="18" charset="0"/>
              </a:rPr>
              <a:t>dì</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Năm</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dũng</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cảm</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mưu</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trí</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trong</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cuộc</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đấu</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trí</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để</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lừa</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giặc</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tấm</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lòng</a:t>
            </a:r>
            <a:r>
              <a:rPr lang="en-US" altLang="en-US" sz="6600" b="1" dirty="0">
                <a:solidFill>
                  <a:srgbClr val="013B32"/>
                </a:solidFill>
                <a:latin typeface="Times New Roman" pitchFamily="18" charset="0"/>
                <a:cs typeface="Times New Roman" pitchFamily="18" charset="0"/>
              </a:rPr>
              <a:t> son </a:t>
            </a:r>
            <a:r>
              <a:rPr lang="en-US" altLang="en-US" sz="6600" b="1" dirty="0" err="1">
                <a:solidFill>
                  <a:srgbClr val="013B32"/>
                </a:solidFill>
                <a:latin typeface="Times New Roman" pitchFamily="18" charset="0"/>
                <a:cs typeface="Times New Roman" pitchFamily="18" charset="0"/>
              </a:rPr>
              <a:t>sắt</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của</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người</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dân</a:t>
            </a:r>
            <a:r>
              <a:rPr lang="en-US" altLang="en-US" sz="6600" b="1" dirty="0">
                <a:solidFill>
                  <a:srgbClr val="013B32"/>
                </a:solidFill>
                <a:latin typeface="Times New Roman" pitchFamily="18" charset="0"/>
                <a:cs typeface="Times New Roman" pitchFamily="18" charset="0"/>
              </a:rPr>
              <a:t> Nam </a:t>
            </a:r>
            <a:r>
              <a:rPr lang="en-US" altLang="en-US" sz="6600" b="1" dirty="0" err="1">
                <a:solidFill>
                  <a:srgbClr val="013B32"/>
                </a:solidFill>
                <a:latin typeface="Times New Roman" pitchFamily="18" charset="0"/>
                <a:cs typeface="Times New Roman" pitchFamily="18" charset="0"/>
              </a:rPr>
              <a:t>Bộ</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đối</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với</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cách</a:t>
            </a:r>
            <a:r>
              <a:rPr lang="en-US" altLang="en-US" sz="6600" b="1" dirty="0">
                <a:solidFill>
                  <a:srgbClr val="013B32"/>
                </a:solidFill>
                <a:latin typeface="Times New Roman" pitchFamily="18" charset="0"/>
                <a:cs typeface="Times New Roman" pitchFamily="18" charset="0"/>
              </a:rPr>
              <a:t> </a:t>
            </a:r>
            <a:r>
              <a:rPr lang="en-US" altLang="en-US" sz="6600" b="1" dirty="0" err="1">
                <a:solidFill>
                  <a:srgbClr val="013B32"/>
                </a:solidFill>
                <a:latin typeface="Times New Roman" pitchFamily="18" charset="0"/>
                <a:cs typeface="Times New Roman" pitchFamily="18" charset="0"/>
              </a:rPr>
              <a:t>mạng</a:t>
            </a:r>
            <a:r>
              <a:rPr lang="en-US" altLang="en-US" sz="6600" b="1" dirty="0">
                <a:solidFill>
                  <a:srgbClr val="013B32"/>
                </a:solidFill>
                <a:latin typeface="Times New Roman" pitchFamily="18" charset="0"/>
                <a:cs typeface="Times New Roman" pitchFamily="18" charset="0"/>
              </a:rPr>
              <a:t>.</a:t>
            </a:r>
          </a:p>
        </p:txBody>
      </p:sp>
      <p:pic>
        <p:nvPicPr>
          <p:cNvPr id="8" name="Picture 7">
            <a:extLst>
              <a:ext uri="{FF2B5EF4-FFF2-40B4-BE49-F238E27FC236}">
                <a16:creationId xmlns="" xmlns:a16="http://schemas.microsoft.com/office/drawing/2014/main" id="{65219EA1-9F44-4329-A92F-27B8D193B145}"/>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563" b="100000" l="9961" r="89844"/>
                    </a14:imgEffect>
                  </a14:imgLayer>
                </a14:imgProps>
              </a:ext>
            </a:extLst>
          </a:blip>
          <a:stretch>
            <a:fillRect/>
          </a:stretch>
        </p:blipFill>
        <p:spPr>
          <a:xfrm flipH="1">
            <a:off x="11582400" y="2324100"/>
            <a:ext cx="8077200" cy="8077200"/>
          </a:xfrm>
          <a:prstGeom prst="rect">
            <a:avLst/>
          </a:prstGeom>
        </p:spPr>
      </p:pic>
    </p:spTree>
    <p:extLst>
      <p:ext uri="{BB962C8B-B14F-4D97-AF65-F5344CB8AC3E}">
        <p14:creationId xmlns:p14="http://schemas.microsoft.com/office/powerpoint/2010/main" xmlns="" val="29905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 xmlns:a16="http://schemas.microsoft.com/office/drawing/2014/main" id="{523B9487-F423-4D5E-9AD1-AE84643B267C}"/>
              </a:ext>
            </a:extLst>
          </p:cNvPr>
          <p:cNvSpPr/>
          <p:nvPr/>
        </p:nvSpPr>
        <p:spPr>
          <a:xfrm>
            <a:off x="762000" y="1638300"/>
            <a:ext cx="11125200" cy="57150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A4D49EBC-F38F-47ED-9D9F-90A0C3831F92}"/>
              </a:ext>
            </a:extLst>
          </p:cNvPr>
          <p:cNvSpPr txBox="1"/>
          <p:nvPr/>
        </p:nvSpPr>
        <p:spPr>
          <a:xfrm>
            <a:off x="152400" y="3543300"/>
            <a:ext cx="12649200" cy="1323439"/>
          </a:xfrm>
          <a:prstGeom prst="rect">
            <a:avLst/>
          </a:prstGeom>
          <a:noFill/>
        </p:spPr>
        <p:txBody>
          <a:bodyPr wrap="square">
            <a:spAutoFit/>
          </a:bodyPr>
          <a:lstStyle/>
          <a:p>
            <a:pPr algn="ctr"/>
            <a:r>
              <a:rPr lang="pt-BR"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Luyện đọc diễn cảm</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descr="Benefits of reading skills developed at an early age - ORCHIDS Schools">
            <a:extLst>
              <a:ext uri="{FF2B5EF4-FFF2-40B4-BE49-F238E27FC236}">
                <a16:creationId xmlns="" xmlns:a16="http://schemas.microsoft.com/office/drawing/2014/main" id="{E603BD03-1DE2-4A04-A3B9-E68004933AC9}"/>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2661" b="93792" l="28824" r="88588">
                        <a14:foregroundMark x1="73647" y1="79601" x2="73412" y2="8226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410200" y="2781300"/>
            <a:ext cx="15510332" cy="8229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72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4DD30DC9-D663-4981-8879-C925775C3F4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 xmlns:a16="http://schemas.microsoft.com/office/drawing/2014/main" id="{2CB7AED8-C3A2-4662-820D-843BE40DCFC5}"/>
              </a:ext>
            </a:extLst>
          </p:cNvPr>
          <p:cNvSpPr txBox="1"/>
          <p:nvPr/>
        </p:nvSpPr>
        <p:spPr>
          <a:xfrm>
            <a:off x="3428997" y="2542788"/>
            <a:ext cx="12148813" cy="2646878"/>
          </a:xfrm>
          <a:prstGeom prst="rect">
            <a:avLst/>
          </a:prstGeom>
          <a:noFill/>
        </p:spPr>
        <p:txBody>
          <a:bodyPr wrap="square" rtlCol="0">
            <a:spAutoFit/>
          </a:bodyPr>
          <a:lstStyle/>
          <a:p>
            <a:pPr algn="ctr"/>
            <a:r>
              <a:rPr lang="en-US"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VẬN DỤNG</a:t>
            </a:r>
            <a:endParaRPr lang="vi-VN"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endParaRPr>
          </a:p>
        </p:txBody>
      </p:sp>
    </p:spTree>
    <p:extLst>
      <p:ext uri="{BB962C8B-B14F-4D97-AF65-F5344CB8AC3E}">
        <p14:creationId xmlns:p14="http://schemas.microsoft.com/office/powerpoint/2010/main" xmlns="" val="17781200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2"/>
          <p:cNvSpPr txBox="1"/>
          <p:nvPr/>
        </p:nvSpPr>
        <p:spPr>
          <a:xfrm>
            <a:off x="3733800" y="590479"/>
            <a:ext cx="9698099" cy="1243930"/>
          </a:xfrm>
          <a:prstGeom prst="rect">
            <a:avLst/>
          </a:prstGeom>
        </p:spPr>
        <p:txBody>
          <a:bodyPr wrap="square" lIns="0" tIns="0" rIns="0" bIns="0" rtlCol="0" anchor="t">
            <a:spAutoFit/>
          </a:bodyPr>
          <a:lstStyle/>
          <a:p>
            <a:pPr algn="r">
              <a:lnSpc>
                <a:spcPts val="9720"/>
              </a:lnSpc>
            </a:pPr>
            <a:r>
              <a:rPr lang="en-US" sz="8100" dirty="0" err="1">
                <a:ln>
                  <a:solidFill>
                    <a:srgbClr val="013B32"/>
                  </a:solidFill>
                </a:ln>
                <a:solidFill>
                  <a:srgbClr val="3087CE"/>
                </a:solidFill>
                <a:latin typeface="Times New Roman" panose="02020603050405020304" pitchFamily="18" charset="0"/>
                <a:cs typeface="Times New Roman" panose="02020603050405020304" pitchFamily="18" charset="0"/>
              </a:rPr>
              <a:t>Mục</a:t>
            </a:r>
            <a:r>
              <a:rPr lang="en-US" sz="8100" dirty="0">
                <a:ln>
                  <a:solidFill>
                    <a:srgbClr val="013B32"/>
                  </a:solidFill>
                </a:ln>
                <a:solidFill>
                  <a:srgbClr val="3087CE"/>
                </a:solidFill>
                <a:latin typeface="Times New Roman" panose="02020603050405020304" pitchFamily="18" charset="0"/>
                <a:cs typeface="Times New Roman" panose="02020603050405020304" pitchFamily="18" charset="0"/>
              </a:rPr>
              <a:t> </a:t>
            </a:r>
            <a:r>
              <a:rPr lang="en-US" sz="8100" dirty="0" err="1">
                <a:ln>
                  <a:solidFill>
                    <a:srgbClr val="013B32"/>
                  </a:solidFill>
                </a:ln>
                <a:solidFill>
                  <a:srgbClr val="3087CE"/>
                </a:solidFill>
                <a:latin typeface="Times New Roman" panose="02020603050405020304" pitchFamily="18" charset="0"/>
                <a:cs typeface="Times New Roman" panose="02020603050405020304" pitchFamily="18" charset="0"/>
              </a:rPr>
              <a:t>tiêu</a:t>
            </a:r>
            <a:r>
              <a:rPr lang="en-US" sz="8100" dirty="0">
                <a:ln>
                  <a:solidFill>
                    <a:srgbClr val="013B32"/>
                  </a:solidFill>
                </a:ln>
                <a:solidFill>
                  <a:srgbClr val="3087CE"/>
                </a:solidFill>
                <a:latin typeface="Times New Roman" panose="02020603050405020304" pitchFamily="18" charset="0"/>
                <a:cs typeface="Times New Roman" panose="02020603050405020304" pitchFamily="18" charset="0"/>
              </a:rPr>
              <a:t> </a:t>
            </a:r>
            <a:r>
              <a:rPr lang="en-US" sz="8100" dirty="0" err="1">
                <a:ln>
                  <a:solidFill>
                    <a:srgbClr val="013B32"/>
                  </a:solidFill>
                </a:ln>
                <a:solidFill>
                  <a:srgbClr val="3087CE"/>
                </a:solidFill>
                <a:latin typeface="Times New Roman" panose="02020603050405020304" pitchFamily="18" charset="0"/>
                <a:cs typeface="Times New Roman" panose="02020603050405020304" pitchFamily="18" charset="0"/>
              </a:rPr>
              <a:t>bài</a:t>
            </a:r>
            <a:r>
              <a:rPr lang="en-US" sz="8100" dirty="0">
                <a:ln>
                  <a:solidFill>
                    <a:srgbClr val="013B32"/>
                  </a:solidFill>
                </a:ln>
                <a:solidFill>
                  <a:srgbClr val="3087CE"/>
                </a:solidFill>
                <a:latin typeface="Times New Roman" panose="02020603050405020304" pitchFamily="18" charset="0"/>
                <a:cs typeface="Times New Roman" panose="02020603050405020304" pitchFamily="18" charset="0"/>
              </a:rPr>
              <a:t> </a:t>
            </a:r>
            <a:r>
              <a:rPr lang="en-US" sz="8100" dirty="0" err="1">
                <a:ln>
                  <a:solidFill>
                    <a:srgbClr val="013B32"/>
                  </a:solidFill>
                </a:ln>
                <a:solidFill>
                  <a:srgbClr val="3087CE"/>
                </a:solidFill>
                <a:latin typeface="Times New Roman" panose="02020603050405020304" pitchFamily="18" charset="0"/>
                <a:cs typeface="Times New Roman" panose="02020603050405020304" pitchFamily="18" charset="0"/>
              </a:rPr>
              <a:t>học</a:t>
            </a:r>
            <a:endParaRPr lang="en-US" sz="8100" dirty="0">
              <a:ln>
                <a:solidFill>
                  <a:srgbClr val="013B32"/>
                </a:solidFill>
              </a:ln>
              <a:solidFill>
                <a:srgbClr val="3087CE"/>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208398" y="2264597"/>
            <a:ext cx="9951349" cy="1861391"/>
            <a:chOff x="0" y="0"/>
            <a:chExt cx="13268465" cy="3050136"/>
          </a:xfrm>
          <a:solidFill>
            <a:srgbClr val="FFBAB3"/>
          </a:solidFill>
        </p:grpSpPr>
        <p:grpSp>
          <p:nvGrpSpPr>
            <p:cNvPr id="4" name="Group 4"/>
            <p:cNvGrpSpPr/>
            <p:nvPr/>
          </p:nvGrpSpPr>
          <p:grpSpPr>
            <a:xfrm>
              <a:off x="0" y="0"/>
              <a:ext cx="13268465" cy="3050136"/>
              <a:chOff x="0" y="0"/>
              <a:chExt cx="2968132" cy="682310"/>
            </a:xfrm>
            <a:grpFill/>
          </p:grpSpPr>
          <p:sp>
            <p:nvSpPr>
              <p:cNvPr id="5" name="Freeform 5"/>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sp>
          <p:nvSpPr>
            <p:cNvPr id="7" name="TextBox 7"/>
            <p:cNvSpPr txBox="1"/>
            <p:nvPr/>
          </p:nvSpPr>
          <p:spPr>
            <a:xfrm>
              <a:off x="716357" y="1349666"/>
              <a:ext cx="11299285" cy="632307"/>
            </a:xfrm>
            <a:prstGeom prst="rect">
              <a:avLst/>
            </a:prstGeom>
            <a:grpFill/>
          </p:spPr>
          <p:txBody>
            <a:bodyPr lIns="0" tIns="0" rIns="0" bIns="0" rtlCol="0" anchor="t">
              <a:spAutoFit/>
            </a:bodyPr>
            <a:lstStyle/>
            <a:p>
              <a:pPr>
                <a:lnSpc>
                  <a:spcPts val="3120"/>
                </a:lnSpc>
              </a:pPr>
              <a:endParaRPr lang="en-US" sz="2400">
                <a:solidFill>
                  <a:srgbClr val="3C4D69"/>
                </a:solidFill>
                <a:latin typeface="Varela Round"/>
              </a:endParaRPr>
            </a:p>
          </p:txBody>
        </p:sp>
      </p:grpSp>
      <p:grpSp>
        <p:nvGrpSpPr>
          <p:cNvPr id="9" name="Group 9"/>
          <p:cNvGrpSpPr/>
          <p:nvPr/>
        </p:nvGrpSpPr>
        <p:grpSpPr>
          <a:xfrm>
            <a:off x="208397" y="4254351"/>
            <a:ext cx="9951349" cy="1861391"/>
            <a:chOff x="0" y="0"/>
            <a:chExt cx="2968132" cy="682310"/>
          </a:xfrm>
          <a:solidFill>
            <a:srgbClr val="FFBAB3"/>
          </a:solidFill>
        </p:grpSpPr>
        <p:sp>
          <p:nvSpPr>
            <p:cNvPr id="10" name="Freeform 10"/>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grpSp>
        <p:nvGrpSpPr>
          <p:cNvPr id="14" name="Group 14"/>
          <p:cNvGrpSpPr/>
          <p:nvPr/>
        </p:nvGrpSpPr>
        <p:grpSpPr>
          <a:xfrm>
            <a:off x="208397" y="6280156"/>
            <a:ext cx="9951349" cy="1832872"/>
            <a:chOff x="0" y="0"/>
            <a:chExt cx="2968132" cy="671856"/>
          </a:xfrm>
          <a:solidFill>
            <a:srgbClr val="FFBAB3"/>
          </a:solidFill>
        </p:grpSpPr>
        <p:sp>
          <p:nvSpPr>
            <p:cNvPr id="15" name="Freeform 15"/>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37" name="文本框 3">
            <a:extLst>
              <a:ext uri="{FF2B5EF4-FFF2-40B4-BE49-F238E27FC236}">
                <a16:creationId xmlns="" xmlns:a16="http://schemas.microsoft.com/office/drawing/2014/main" id="{86AEB57E-3F0A-4018-B5A8-5ED340BD3A8C}"/>
              </a:ext>
            </a:extLst>
          </p:cNvPr>
          <p:cNvSpPr txBox="1"/>
          <p:nvPr/>
        </p:nvSpPr>
        <p:spPr>
          <a:xfrm>
            <a:off x="1260615" y="2767035"/>
            <a:ext cx="8565208" cy="830997"/>
          </a:xfrm>
          <a:prstGeom prst="rect">
            <a:avLst/>
          </a:prstGeom>
          <a:noFill/>
        </p:spPr>
        <p:txBody>
          <a:bodyPr wrap="square">
            <a:spAutoFit/>
            <a:scene3d>
              <a:camera prst="orthographicFront"/>
              <a:lightRig rig="threePt" dir="t"/>
            </a:scene3d>
            <a:sp3d contourW="12700"/>
          </a:bodyPr>
          <a:lstStyle/>
          <a:p>
            <a:pPr>
              <a:defRPr/>
            </a:pP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rõ,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vi-VN"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phân vai</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 xmlns:a16="http://schemas.microsoft.com/office/drawing/2014/main" id="{E8F1769D-8F65-4B50-81C7-0E3548C6511D}"/>
              </a:ext>
            </a:extLst>
          </p:cNvPr>
          <p:cNvSpPr/>
          <p:nvPr/>
        </p:nvSpPr>
        <p:spPr>
          <a:xfrm>
            <a:off x="761993" y="4282309"/>
            <a:ext cx="9090360" cy="1569660"/>
          </a:xfrm>
          <a:prstGeom prst="rect">
            <a:avLst/>
          </a:prstGeom>
        </p:spPr>
        <p:txBody>
          <a:bodyPr wrap="square">
            <a:spAutoFit/>
          </a:bodyPr>
          <a:lstStyle/>
          <a:p>
            <a:pPr algn="ct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hỏi </a:t>
            </a:r>
          </a:p>
          <a:p>
            <a:pPr algn="ctr">
              <a:defRPr/>
            </a:pP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rút</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 xmlns:a16="http://schemas.microsoft.com/office/drawing/2014/main" id="{621CD252-1C75-4AFE-9006-402E3C56854E}"/>
              </a:ext>
            </a:extLst>
          </p:cNvPr>
          <p:cNvSpPr/>
          <p:nvPr/>
        </p:nvSpPr>
        <p:spPr>
          <a:xfrm>
            <a:off x="3156407" y="6605867"/>
            <a:ext cx="4087979" cy="830997"/>
          </a:xfrm>
          <a:prstGeom prst="rect">
            <a:avLst/>
          </a:prstGeom>
        </p:spPr>
        <p:txBody>
          <a:bodyPr wrap="none">
            <a:spAutoFit/>
          </a:bodyPr>
          <a:lstStyle/>
          <a:p>
            <a:pP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1" name="Picture 40" descr="https://i.pinimg.com/564x/8b/b5/48/8bb54801ec2aaed0d749a12d5d87589f.jpg">
            <a:extLst>
              <a:ext uri="{FF2B5EF4-FFF2-40B4-BE49-F238E27FC236}">
                <a16:creationId xmlns="" xmlns:a16="http://schemas.microsoft.com/office/drawing/2014/main" id="{7641C493-E01D-43D8-8B42-D8A275D7F7A8}"/>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xmlns="" val="0"/>
              </a:ext>
            </a:extLst>
          </a:blip>
          <a:srcRect l="4837" t="19007"/>
          <a:stretch/>
        </p:blipFill>
        <p:spPr bwMode="auto">
          <a:xfrm>
            <a:off x="24536400" y="2561764"/>
            <a:ext cx="10147803" cy="953606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2" name="Group 14">
            <a:extLst>
              <a:ext uri="{FF2B5EF4-FFF2-40B4-BE49-F238E27FC236}">
                <a16:creationId xmlns="" xmlns:a16="http://schemas.microsoft.com/office/drawing/2014/main" id="{B7DD6834-F467-400A-9984-13B11D7CAA1A}"/>
              </a:ext>
            </a:extLst>
          </p:cNvPr>
          <p:cNvGrpSpPr/>
          <p:nvPr/>
        </p:nvGrpSpPr>
        <p:grpSpPr>
          <a:xfrm>
            <a:off x="208396" y="8220049"/>
            <a:ext cx="9951349" cy="1832872"/>
            <a:chOff x="0" y="0"/>
            <a:chExt cx="2968132" cy="671856"/>
          </a:xfrm>
          <a:solidFill>
            <a:srgbClr val="FFBAB3"/>
          </a:solidFill>
        </p:grpSpPr>
        <p:sp>
          <p:nvSpPr>
            <p:cNvPr id="43" name="Freeform 15">
              <a:extLst>
                <a:ext uri="{FF2B5EF4-FFF2-40B4-BE49-F238E27FC236}">
                  <a16:creationId xmlns="" xmlns:a16="http://schemas.microsoft.com/office/drawing/2014/main" id="{27D40CF3-F5E3-4626-8EBB-0FB5A6188488}"/>
                </a:ext>
              </a:extLst>
            </p:cNvPr>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40" name="Rectangle 39">
            <a:extLst>
              <a:ext uri="{FF2B5EF4-FFF2-40B4-BE49-F238E27FC236}">
                <a16:creationId xmlns="" xmlns:a16="http://schemas.microsoft.com/office/drawing/2014/main" id="{625C4847-9853-4063-92A6-6C4D81B55B70}"/>
              </a:ext>
            </a:extLst>
          </p:cNvPr>
          <p:cNvSpPr/>
          <p:nvPr/>
        </p:nvSpPr>
        <p:spPr>
          <a:xfrm>
            <a:off x="1101025" y="8240907"/>
            <a:ext cx="8884389" cy="1569660"/>
          </a:xfrm>
          <a:prstGeom prst="rect">
            <a:avLst/>
          </a:prstGeom>
        </p:spPr>
        <p:txBody>
          <a:bodyPr wrap="square">
            <a:spAutoFit/>
          </a:bodyPr>
          <a:lstStyle/>
          <a:p>
            <a:pPr algn="ctr">
              <a:defRPr/>
            </a:pP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Hiểu </a:t>
            </a: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thêm về </a:t>
            </a:r>
            <a:endParaRPr lang="en-US"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endParaRPr>
          </a:p>
          <a:p>
            <a:pPr algn="ctr">
              <a:defRPr/>
            </a:pP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lòng </a:t>
            </a: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yêu nước của nhân dân ta</a:t>
            </a:r>
            <a:endParaRPr lang="zh-CN" altLang="en-US" sz="4800" b="1" dirty="0">
              <a:solidFill>
                <a:srgbClr val="002060"/>
              </a:solidFill>
              <a:effectLst>
                <a:outerShdw blurRad="38100" dist="38100" dir="2700000" algn="tl">
                  <a:srgbClr val="000000">
                    <a:alpha val="43137"/>
                  </a:srgbClr>
                </a:outerShdw>
              </a:effectLst>
              <a:latin typeface="+mj-lt"/>
              <a:cs typeface="Arial" panose="020B0604020202020204" pitchFamily="34" charset="0"/>
            </a:endParaRPr>
          </a:p>
        </p:txBody>
      </p:sp>
      <p:pic>
        <p:nvPicPr>
          <p:cNvPr id="3074" name="Picture 2" descr="Mô hình SMART là gì? Xác định mục tiêu Marketing theo SMART">
            <a:extLst>
              <a:ext uri="{FF2B5EF4-FFF2-40B4-BE49-F238E27FC236}">
                <a16:creationId xmlns="" xmlns:a16="http://schemas.microsoft.com/office/drawing/2014/main" id="{405A9C4A-D029-4A25-AECF-8548A61A6518}"/>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3750" b="93750" l="4813" r="94688">
                        <a14:foregroundMark x1="26500" y1="37188" x2="26750" y2="42708"/>
                        <a14:foregroundMark x1="72563" y1="55417" x2="78188" y2="60000"/>
                        <a14:foregroundMark x1="83188" y1="58021" x2="79938" y2="6572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763000" y="4762500"/>
            <a:ext cx="10061110" cy="603666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8" grpId="0"/>
      <p:bldP spid="39"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457200" y="1638300"/>
            <a:ext cx="19759728" cy="8458200"/>
          </a:xfrm>
          <a:prstGeom prst="rect">
            <a:avLst/>
          </a:prstGeom>
        </p:spPr>
      </p:pic>
      <p:sp>
        <p:nvSpPr>
          <p:cNvPr id="8" name="TextBox 7">
            <a:extLst>
              <a:ext uri="{FF2B5EF4-FFF2-40B4-BE49-F238E27FC236}">
                <a16:creationId xmlns="" xmlns:a16="http://schemas.microsoft.com/office/drawing/2014/main" id="{D4D3C534-0265-4E30-8316-D72CD14CF13B}"/>
              </a:ext>
            </a:extLst>
          </p:cNvPr>
          <p:cNvSpPr txBox="1"/>
          <p:nvPr/>
        </p:nvSpPr>
        <p:spPr>
          <a:xfrm>
            <a:off x="3098064" y="103742"/>
            <a:ext cx="12649200" cy="1446550"/>
          </a:xfrm>
          <a:prstGeom prst="rect">
            <a:avLst/>
          </a:prstGeom>
          <a:noFill/>
        </p:spPr>
        <p:txBody>
          <a:bodyPr wrap="square">
            <a:spAutoFit/>
          </a:bodyPr>
          <a:lstStyle/>
          <a:p>
            <a:pPr algn="ctr"/>
            <a:r>
              <a:rPr lang="da-DK" sz="8800" b="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Bảo tàng Phụ nữ Nam Bộ</a:t>
            </a:r>
            <a:endParaRPr lang="en-US" sz="85700" b="1">
              <a:solidFill>
                <a:srgbClr val="002060"/>
              </a:solidFill>
              <a:effectLst>
                <a:outerShdw blurRad="38100" dist="38100" dir="2700000" algn="tl">
                  <a:srgbClr val="000000">
                    <a:alpha val="43137"/>
                  </a:srgbClr>
                </a:outerShdw>
              </a:effectLst>
            </a:endParaRPr>
          </a:p>
        </p:txBody>
      </p:sp>
      <p:pic>
        <p:nvPicPr>
          <p:cNvPr id="5126" name="Picture 6" descr="Chợ Bến Thành và Bảo tàng Phụ nữ Nam bộ được công nhận là điểm du lịch  .CÔNG AN B?C LI�U">
            <a:extLst>
              <a:ext uri="{FF2B5EF4-FFF2-40B4-BE49-F238E27FC236}">
                <a16:creationId xmlns="" xmlns:a16="http://schemas.microsoft.com/office/drawing/2014/main" id="{96B1AECB-8CED-4CDE-8F80-52117631E204}"/>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3733800" y="3009900"/>
            <a:ext cx="11398810" cy="63902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9873712"/>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 calcmode="lin" valueType="num">
                                      <p:cBhvr additive="base">
                                        <p:cTn id="12" dur="500" fill="hold"/>
                                        <p:tgtEl>
                                          <p:spTgt spid="5126"/>
                                        </p:tgtEl>
                                        <p:attrNameLst>
                                          <p:attrName>ppt_x</p:attrName>
                                        </p:attrNameLst>
                                      </p:cBhvr>
                                      <p:tavLst>
                                        <p:tav tm="0">
                                          <p:val>
                                            <p:strVal val="#ppt_x"/>
                                          </p:val>
                                        </p:tav>
                                        <p:tav tm="100000">
                                          <p:val>
                                            <p:strVal val="#ppt_x"/>
                                          </p:val>
                                        </p:tav>
                                      </p:tavLst>
                                    </p:anim>
                                    <p:anim calcmode="lin" valueType="num">
                                      <p:cBhvr additive="base">
                                        <p:cTn id="13" dur="500" fill="hold"/>
                                        <p:tgtEl>
                                          <p:spTgt spid="51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457200" y="1638300"/>
            <a:ext cx="19759728" cy="8458200"/>
          </a:xfrm>
          <a:prstGeom prst="rect">
            <a:avLst/>
          </a:prstGeom>
        </p:spPr>
      </p:pic>
      <p:pic>
        <p:nvPicPr>
          <p:cNvPr id="6" name="Picture 5">
            <a:extLst>
              <a:ext uri="{FF2B5EF4-FFF2-40B4-BE49-F238E27FC236}">
                <a16:creationId xmlns="" xmlns:a16="http://schemas.microsoft.com/office/drawing/2014/main" id="{B45ED862-6D56-41BF-8B4E-840C0886AD2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5734"/>
            <a:ext cx="1836241" cy="1836241"/>
          </a:xfrm>
          <a:prstGeom prst="ellipse">
            <a:avLst/>
          </a:prstGeom>
          <a:ln>
            <a:noFill/>
          </a:ln>
          <a:effectLst>
            <a:softEdge rad="112500"/>
          </a:effectLst>
        </p:spPr>
      </p:pic>
      <p:sp>
        <p:nvSpPr>
          <p:cNvPr id="8" name="TextBox 7">
            <a:extLst>
              <a:ext uri="{FF2B5EF4-FFF2-40B4-BE49-F238E27FC236}">
                <a16:creationId xmlns="" xmlns:a16="http://schemas.microsoft.com/office/drawing/2014/main" id="{D4D3C534-0265-4E30-8316-D72CD14CF13B}"/>
              </a:ext>
            </a:extLst>
          </p:cNvPr>
          <p:cNvSpPr txBox="1"/>
          <p:nvPr/>
        </p:nvSpPr>
        <p:spPr>
          <a:xfrm>
            <a:off x="3098064" y="103742"/>
            <a:ext cx="12649200" cy="1446550"/>
          </a:xfrm>
          <a:prstGeom prst="rect">
            <a:avLst/>
          </a:prstGeom>
          <a:noFill/>
        </p:spPr>
        <p:txBody>
          <a:bodyPr wrap="square">
            <a:spAutoFit/>
          </a:bodyPr>
          <a:lstStyle/>
          <a:p>
            <a:pPr algn="ctr"/>
            <a:r>
              <a:rPr lang="da-DK" sz="8800" b="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Bảo tàng Phụ nữ Nam Bộ</a:t>
            </a:r>
            <a:endParaRPr lang="en-US" sz="85700" b="1">
              <a:solidFill>
                <a:srgbClr val="002060"/>
              </a:solidFill>
              <a:effectLst>
                <a:outerShdw blurRad="38100" dist="38100" dir="2700000" algn="tl">
                  <a:srgbClr val="000000">
                    <a:alpha val="43137"/>
                  </a:srgbClr>
                </a:outerShdw>
              </a:effectLst>
            </a:endParaRPr>
          </a:p>
        </p:txBody>
      </p:sp>
      <p:pic>
        <p:nvPicPr>
          <p:cNvPr id="11266" name="Picture 2">
            <a:extLst>
              <a:ext uri="{FF2B5EF4-FFF2-40B4-BE49-F238E27FC236}">
                <a16:creationId xmlns="" xmlns:a16="http://schemas.microsoft.com/office/drawing/2014/main" id="{05FAFE21-73DE-4DBE-874C-4A535560B73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86200" y="2933700"/>
            <a:ext cx="11125200" cy="66751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36661894"/>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additive="base">
                                        <p:cTn id="12" dur="500" fill="hold"/>
                                        <p:tgtEl>
                                          <p:spTgt spid="11266"/>
                                        </p:tgtEl>
                                        <p:attrNameLst>
                                          <p:attrName>ppt_x</p:attrName>
                                        </p:attrNameLst>
                                      </p:cBhvr>
                                      <p:tavLst>
                                        <p:tav tm="0">
                                          <p:val>
                                            <p:strVal val="#ppt_x"/>
                                          </p:val>
                                        </p:tav>
                                        <p:tav tm="100000">
                                          <p:val>
                                            <p:strVal val="#ppt_x"/>
                                          </p:val>
                                        </p:tav>
                                      </p:tavLst>
                                    </p:anim>
                                    <p:anim calcmode="lin" valueType="num">
                                      <p:cBhvr additive="base">
                                        <p:cTn id="13" dur="500" fill="hold"/>
                                        <p:tgtEl>
                                          <p:spTgt spid="1126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968603" y="1477524"/>
            <a:ext cx="14350795" cy="7331951"/>
          </a:xfrm>
          <a:prstGeom prst="rect">
            <a:avLst/>
          </a:prstGeom>
        </p:spPr>
      </p:pic>
      <p:pic>
        <p:nvPicPr>
          <p:cNvPr id="14" name="Picture 9">
            <a:extLst>
              <a:ext uri="{FF2B5EF4-FFF2-40B4-BE49-F238E27FC236}">
                <a16:creationId xmlns="" xmlns:a16="http://schemas.microsoft.com/office/drawing/2014/main" id="{6A877C3E-5D70-4CA0-93A5-29C3B0AED833}"/>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p:blipFill>
        <p:spPr>
          <a:xfrm>
            <a:off x="14680202" y="405264"/>
            <a:ext cx="2437194" cy="2394543"/>
          </a:xfrm>
          <a:prstGeom prst="rect">
            <a:avLst/>
          </a:prstGeom>
        </p:spPr>
      </p:pic>
      <p:sp>
        <p:nvSpPr>
          <p:cNvPr id="7" name="TextBox 4">
            <a:extLst>
              <a:ext uri="{FF2B5EF4-FFF2-40B4-BE49-F238E27FC236}">
                <a16:creationId xmlns="" xmlns:a16="http://schemas.microsoft.com/office/drawing/2014/main" id="{61EBDC01-0698-4103-869E-79A4E5DBC042}"/>
              </a:ext>
            </a:extLst>
          </p:cNvPr>
          <p:cNvSpPr txBox="1"/>
          <p:nvPr/>
        </p:nvSpPr>
        <p:spPr>
          <a:xfrm>
            <a:off x="3124200" y="2060836"/>
            <a:ext cx="12039600" cy="4062651"/>
          </a:xfrm>
          <a:prstGeom prst="rect">
            <a:avLst/>
          </a:prstGeom>
        </p:spPr>
        <p:txBody>
          <a:bodyPr wrap="square" lIns="0" tIns="0" rIns="0" bIns="0" rtlCol="0" anchor="t">
            <a:spAutoFit/>
          </a:bodyPr>
          <a:lstStyle/>
          <a:p>
            <a:pPr algn="just"/>
            <a:r>
              <a:rPr lang="da-DK" sz="6600" b="1">
                <a:solidFill>
                  <a:schemeClr val="bg1"/>
                </a:solidFill>
                <a:effectLst/>
                <a:latin typeface="Times New Roman" panose="02020603050405020304" pitchFamily="18" charset="0"/>
                <a:ea typeface="Times New Roman" panose="02020603050405020304" pitchFamily="18" charset="0"/>
              </a:rPr>
              <a:t>Ghi nhớ nội dung bài đọc</a:t>
            </a:r>
          </a:p>
          <a:p>
            <a:pPr algn="just"/>
            <a:r>
              <a:rPr lang="da-DK" sz="6600" b="1">
                <a:solidFill>
                  <a:schemeClr val="bg1"/>
                </a:solidFill>
                <a:effectLst/>
                <a:latin typeface="Times New Roman" panose="02020603050405020304" pitchFamily="18" charset="0"/>
                <a:ea typeface="Times New Roman" panose="02020603050405020304" pitchFamily="18" charset="0"/>
              </a:rPr>
              <a:t>Phân vai dựng lại toàn bộ vở kịch</a:t>
            </a:r>
          </a:p>
          <a:p>
            <a:pPr algn="just"/>
            <a:r>
              <a:rPr lang="da-DK" sz="6600" b="1">
                <a:solidFill>
                  <a:schemeClr val="bg1"/>
                </a:solidFill>
                <a:latin typeface="Times New Roman" panose="02020603050405020304" pitchFamily="18" charset="0"/>
              </a:rPr>
              <a:t>Chuẩn bị bài: </a:t>
            </a:r>
          </a:p>
          <a:p>
            <a:pPr algn="just"/>
            <a:r>
              <a:rPr lang="da-DK" sz="6600" b="1">
                <a:solidFill>
                  <a:schemeClr val="bg1"/>
                </a:solidFill>
                <a:latin typeface="Times New Roman" panose="02020603050405020304" pitchFamily="18" charset="0"/>
              </a:rPr>
              <a:t>     Những con sếu bằng giấy</a:t>
            </a:r>
            <a:endParaRPr lang="en-US" sz="89500" b="1">
              <a:solidFill>
                <a:schemeClr val="bg1"/>
              </a:solidFill>
              <a:latin typeface="UVN Thoi Nay Nang" panose="02020903060505020304" pitchFamily="18" charset="0"/>
            </a:endParaRPr>
          </a:p>
        </p:txBody>
      </p:sp>
      <p:sp>
        <p:nvSpPr>
          <p:cNvPr id="8" name="TextBox 7">
            <a:extLst>
              <a:ext uri="{FF2B5EF4-FFF2-40B4-BE49-F238E27FC236}">
                <a16:creationId xmlns="" xmlns:a16="http://schemas.microsoft.com/office/drawing/2014/main" id="{D1F00072-4D62-41F4-853D-D0FC9C737B8B}"/>
              </a:ext>
            </a:extLst>
          </p:cNvPr>
          <p:cNvSpPr txBox="1"/>
          <p:nvPr/>
        </p:nvSpPr>
        <p:spPr>
          <a:xfrm>
            <a:off x="3124200" y="15734"/>
            <a:ext cx="12649200" cy="1323439"/>
          </a:xfrm>
          <a:prstGeom prst="rect">
            <a:avLst/>
          </a:prstGeom>
          <a:noFill/>
        </p:spPr>
        <p:txBody>
          <a:bodyPr wrap="square">
            <a:spAutoFit/>
          </a:bodyPr>
          <a:lstStyle/>
          <a:p>
            <a:pPr algn="ctr"/>
            <a:r>
              <a:rPr lang="pt-BR"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Dặn dò:</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E93E74DE-9EF3-4407-84A8-1424C7EFCE24}"/>
              </a:ext>
            </a:extLst>
          </p:cNvPr>
          <p:cNvGrpSpPr/>
          <p:nvPr/>
        </p:nvGrpSpPr>
        <p:grpSpPr>
          <a:xfrm flipH="1">
            <a:off x="13695259" y="2799807"/>
            <a:ext cx="5248275" cy="7772400"/>
            <a:chOff x="-593800" y="2514600"/>
            <a:chExt cx="5248275" cy="7772400"/>
          </a:xfrm>
        </p:grpSpPr>
        <p:pic>
          <p:nvPicPr>
            <p:cNvPr id="10" name="Picture 4" descr="Thanh Ma&amp;#39;s Art: Vietnamese Traditional Female Costumes">
              <a:extLst>
                <a:ext uri="{FF2B5EF4-FFF2-40B4-BE49-F238E27FC236}">
                  <a16:creationId xmlns="" xmlns:a16="http://schemas.microsoft.com/office/drawing/2014/main" id="{BFA2B0C8-5A6E-4FEF-A121-FF11C6C10A8F}"/>
                </a:ext>
              </a:extLst>
            </p:cNvPr>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Que chỉ bảng (teaching stick) đầu inox (dài 1m) - KKstore">
              <a:extLst>
                <a:ext uri="{FF2B5EF4-FFF2-40B4-BE49-F238E27FC236}">
                  <a16:creationId xmlns="" xmlns:a16="http://schemas.microsoft.com/office/drawing/2014/main" id="{8323DFA2-A4AC-4480-BFB2-E22454213C69}"/>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xmlns=""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4105466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12" name="TextBox 12"/>
          <p:cNvSpPr txBox="1"/>
          <p:nvPr/>
        </p:nvSpPr>
        <p:spPr>
          <a:xfrm>
            <a:off x="2825102" y="489441"/>
            <a:ext cx="14545726" cy="1384995"/>
          </a:xfrm>
          <a:prstGeom prst="rect">
            <a:avLst/>
          </a:prstGeom>
        </p:spPr>
        <p:txBody>
          <a:bodyPr wrap="square" lIns="0" tIns="0" rIns="0" bIns="0" rtlCol="0" anchor="t">
            <a:spAutoFit/>
          </a:bodyPr>
          <a:lstStyle/>
          <a:p>
            <a:pPr>
              <a:lnSpc>
                <a:spcPts val="10800"/>
              </a:lnSpc>
            </a:pPr>
            <a:r>
              <a:rPr lang="en-US" sz="9000" dirty="0" err="1">
                <a:solidFill>
                  <a:srgbClr val="000000"/>
                </a:solidFill>
                <a:latin typeface="Times New Roman" pitchFamily="18" charset="0"/>
                <a:cs typeface="Times New Roman" pitchFamily="18" charset="0"/>
              </a:rPr>
              <a:t>Giọng</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đọc</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các</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nhân</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vật</a:t>
            </a:r>
            <a:endParaRPr lang="en-US" sz="9000" dirty="0">
              <a:solidFill>
                <a:srgbClr val="000000"/>
              </a:solidFill>
              <a:latin typeface="Times New Roman" pitchFamily="18" charset="0"/>
              <a:cs typeface="Times New Roman" pitchFamily="18" charset="0"/>
            </a:endParaRPr>
          </a:p>
        </p:txBody>
      </p:sp>
      <p:grpSp>
        <p:nvGrpSpPr>
          <p:cNvPr id="10" name="Group 9">
            <a:extLst>
              <a:ext uri="{FF2B5EF4-FFF2-40B4-BE49-F238E27FC236}">
                <a16:creationId xmlns="" xmlns:a16="http://schemas.microsoft.com/office/drawing/2014/main" id="{B0C77D33-9B02-44C7-82BF-42E1D2C7C332}"/>
              </a:ext>
            </a:extLst>
          </p:cNvPr>
          <p:cNvGrpSpPr/>
          <p:nvPr/>
        </p:nvGrpSpPr>
        <p:grpSpPr>
          <a:xfrm>
            <a:off x="826437" y="2936395"/>
            <a:ext cx="16558983" cy="2080375"/>
            <a:chOff x="873357" y="2014163"/>
            <a:chExt cx="16558983" cy="2080375"/>
          </a:xfrm>
        </p:grpSpPr>
        <p:grpSp>
          <p:nvGrpSpPr>
            <p:cNvPr id="2" name="Group 2"/>
            <p:cNvGrpSpPr/>
            <p:nvPr/>
          </p:nvGrpSpPr>
          <p:grpSpPr>
            <a:xfrm>
              <a:off x="4495800" y="2019300"/>
              <a:ext cx="2649539" cy="2056866"/>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5" name="TextBox 5"/>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4" name="Group 2">
              <a:extLst>
                <a:ext uri="{FF2B5EF4-FFF2-40B4-BE49-F238E27FC236}">
                  <a16:creationId xmlns="" xmlns:a16="http://schemas.microsoft.com/office/drawing/2014/main" id="{2DEFEFEE-55A5-438D-851C-9C65DBD09492}"/>
                </a:ext>
              </a:extLst>
            </p:cNvPr>
            <p:cNvGrpSpPr/>
            <p:nvPr/>
          </p:nvGrpSpPr>
          <p:grpSpPr>
            <a:xfrm>
              <a:off x="7390007" y="2019300"/>
              <a:ext cx="10042333" cy="2056866"/>
              <a:chOff x="0" y="0"/>
              <a:chExt cx="8543362" cy="5110089"/>
            </a:xfrm>
          </p:grpSpPr>
          <p:grpSp>
            <p:nvGrpSpPr>
              <p:cNvPr id="25" name="Group 3">
                <a:extLst>
                  <a:ext uri="{FF2B5EF4-FFF2-40B4-BE49-F238E27FC236}">
                    <a16:creationId xmlns="" xmlns:a16="http://schemas.microsoft.com/office/drawing/2014/main" id="{C2BCD251-5B68-4AFD-86D9-4172A8186075}"/>
                  </a:ext>
                </a:extLst>
              </p:cNvPr>
              <p:cNvGrpSpPr/>
              <p:nvPr/>
            </p:nvGrpSpPr>
            <p:grpSpPr>
              <a:xfrm>
                <a:off x="0" y="0"/>
                <a:ext cx="8543362" cy="5110089"/>
                <a:chOff x="0" y="0"/>
                <a:chExt cx="2167483" cy="1296448"/>
              </a:xfrm>
            </p:grpSpPr>
            <p:sp>
              <p:nvSpPr>
                <p:cNvPr id="27" name="Freeform 4">
                  <a:extLst>
                    <a:ext uri="{FF2B5EF4-FFF2-40B4-BE49-F238E27FC236}">
                      <a16:creationId xmlns="" xmlns:a16="http://schemas.microsoft.com/office/drawing/2014/main" id="{3C56C31A-F6C0-4991-8D47-7F640D50D242}"/>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6" name="TextBox 5">
                <a:extLst>
                  <a:ext uri="{FF2B5EF4-FFF2-40B4-BE49-F238E27FC236}">
                    <a16:creationId xmlns="" xmlns:a16="http://schemas.microsoft.com/office/drawing/2014/main" id="{AFD8B4AA-6CED-4CA6-93C3-9D9628B8A212}"/>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6" name="TextBox 35">
              <a:extLst>
                <a:ext uri="{FF2B5EF4-FFF2-40B4-BE49-F238E27FC236}">
                  <a16:creationId xmlns="" xmlns:a16="http://schemas.microsoft.com/office/drawing/2014/main" id="{51501AEF-A38A-4A98-A37C-73678B30A8D5}"/>
                </a:ext>
              </a:extLst>
            </p:cNvPr>
            <p:cNvSpPr txBox="1"/>
            <p:nvPr/>
          </p:nvSpPr>
          <p:spPr>
            <a:xfrm>
              <a:off x="4626412" y="2686835"/>
              <a:ext cx="2388310" cy="1077218"/>
            </a:xfrm>
            <a:prstGeom prst="rect">
              <a:avLst/>
            </a:prstGeom>
            <a:noFill/>
          </p:spPr>
          <p:txBody>
            <a:bodyPr wrap="square" rtlCol="0">
              <a:spAutoFit/>
            </a:bodyPr>
            <a:lstStyle/>
            <a:p>
              <a:pPr algn="ct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Cai</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lính</a:t>
              </a:r>
              <a:endParaRPr lang="vi-VN"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 name="文本框 47">
              <a:extLst>
                <a:ext uri="{FF2B5EF4-FFF2-40B4-BE49-F238E27FC236}">
                  <a16:creationId xmlns="" xmlns:a16="http://schemas.microsoft.com/office/drawing/2014/main" id="{0968C47F-2BEC-43B0-B01D-8121974E04FB}"/>
                </a:ext>
              </a:extLst>
            </p:cNvPr>
            <p:cNvSpPr txBox="1">
              <a:spLocks noChangeArrowheads="1"/>
            </p:cNvSpPr>
            <p:nvPr/>
          </p:nvSpPr>
          <p:spPr bwMode="auto">
            <a:xfrm>
              <a:off x="7453107" y="2448763"/>
              <a:ext cx="901318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vi-VN"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ống </a:t>
              </a:r>
              <a:r>
                <a:rPr lang="vi-VN"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hách, </a:t>
              </a:r>
              <a:r>
                <a:rPr lang="vi-VN"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xấc xược</a:t>
              </a: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để dọa dẫm</a:t>
              </a:r>
            </a:p>
            <a:p>
              <a:pPr>
                <a:lnSpc>
                  <a:spcPct val="100000"/>
                </a:lnSpc>
                <a:spcBef>
                  <a:spcPct val="0"/>
                </a:spcBef>
                <a:buNone/>
              </a:pPr>
              <a:r>
                <a:rPr lang="en-US" altLang="zh-CN" sz="3200" b="1">
                  <a:solidFill>
                    <a:srgbClr val="00206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Dịu giọng, ngọt ngào để dụ dỗ, xin ăn</a:t>
              </a:r>
              <a:endParaRPr lang="zh-CN" alt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nvGrpSpPr>
            <p:cNvPr id="45" name="Group 2">
              <a:extLst>
                <a:ext uri="{FF2B5EF4-FFF2-40B4-BE49-F238E27FC236}">
                  <a16:creationId xmlns="" xmlns:a16="http://schemas.microsoft.com/office/drawing/2014/main" id="{4FCE13ED-3FCB-4D3C-AAC6-15E0670F28BF}"/>
                </a:ext>
              </a:extLst>
            </p:cNvPr>
            <p:cNvGrpSpPr/>
            <p:nvPr/>
          </p:nvGrpSpPr>
          <p:grpSpPr>
            <a:xfrm>
              <a:off x="873357" y="2014163"/>
              <a:ext cx="3307623" cy="2080375"/>
              <a:chOff x="0" y="0"/>
              <a:chExt cx="8543362" cy="5110089"/>
            </a:xfrm>
          </p:grpSpPr>
          <p:grpSp>
            <p:nvGrpSpPr>
              <p:cNvPr id="46" name="Group 3">
                <a:extLst>
                  <a:ext uri="{FF2B5EF4-FFF2-40B4-BE49-F238E27FC236}">
                    <a16:creationId xmlns="" xmlns:a16="http://schemas.microsoft.com/office/drawing/2014/main" id="{13719E45-2B16-4EFA-9DEB-134626F83D36}"/>
                  </a:ext>
                </a:extLst>
              </p:cNvPr>
              <p:cNvGrpSpPr/>
              <p:nvPr/>
            </p:nvGrpSpPr>
            <p:grpSpPr>
              <a:xfrm>
                <a:off x="0" y="0"/>
                <a:ext cx="8543362" cy="5110089"/>
                <a:chOff x="0" y="0"/>
                <a:chExt cx="2167483" cy="1296448"/>
              </a:xfrm>
            </p:grpSpPr>
            <p:sp>
              <p:nvSpPr>
                <p:cNvPr id="48" name="Freeform 4">
                  <a:extLst>
                    <a:ext uri="{FF2B5EF4-FFF2-40B4-BE49-F238E27FC236}">
                      <a16:creationId xmlns="" xmlns:a16="http://schemas.microsoft.com/office/drawing/2014/main" id="{533D7C4B-2F2A-48AE-89CD-9591C409657E}"/>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47" name="TextBox 5">
                <a:extLst>
                  <a:ext uri="{FF2B5EF4-FFF2-40B4-BE49-F238E27FC236}">
                    <a16:creationId xmlns="" xmlns:a16="http://schemas.microsoft.com/office/drawing/2014/main" id="{C924E1BC-C923-4C5E-86FB-38C887085CB4}"/>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pic>
          <p:nvPicPr>
            <p:cNvPr id="1026" name="Picture 2" descr="Trả lời câu hỏi bài Lòng dân (tiếp theo) | Hướng dẫn chi tiết từng câu hỏi  bài Lòng dân (tiếp theo)">
              <a:extLst>
                <a:ext uri="{FF2B5EF4-FFF2-40B4-BE49-F238E27FC236}">
                  <a16:creationId xmlns="" xmlns:a16="http://schemas.microsoft.com/office/drawing/2014/main" id="{DE63D1C3-95E6-4C6C-A636-FFA6D4511A5B}"/>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2869" b="61885" l="1735" r="46421">
                          <a14:foregroundMark x1="7809" y1="60246" x2="16703" y2="57787"/>
                          <a14:foregroundMark x1="23644" y1="59836" x2="32972" y2="59016"/>
                        </a14:backgroundRemoval>
                      </a14:imgEffect>
                    </a14:imgLayer>
                  </a14:imgProps>
                </a:ext>
                <a:ext uri="{28A0092B-C50C-407E-A947-70E740481C1C}">
                  <a14:useLocalDpi xmlns:a14="http://schemas.microsoft.com/office/drawing/2010/main" xmlns="" val="0"/>
                </a:ext>
              </a:extLst>
            </a:blip>
            <a:srcRect r="51009" b="40972"/>
            <a:stretch/>
          </p:blipFill>
          <p:spPr bwMode="auto">
            <a:xfrm>
              <a:off x="969881" y="2037672"/>
              <a:ext cx="3225330" cy="205686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5" name="Group 14">
            <a:extLst>
              <a:ext uri="{FF2B5EF4-FFF2-40B4-BE49-F238E27FC236}">
                <a16:creationId xmlns="" xmlns:a16="http://schemas.microsoft.com/office/drawing/2014/main" id="{755B5DCF-9EE4-4000-BE64-ABDED2D6BB78}"/>
              </a:ext>
            </a:extLst>
          </p:cNvPr>
          <p:cNvGrpSpPr/>
          <p:nvPr/>
        </p:nvGrpSpPr>
        <p:grpSpPr>
          <a:xfrm>
            <a:off x="632746" y="7266578"/>
            <a:ext cx="16756845" cy="2254943"/>
            <a:chOff x="679666" y="6344346"/>
            <a:chExt cx="16756845" cy="2254943"/>
          </a:xfrm>
        </p:grpSpPr>
        <p:grpSp>
          <p:nvGrpSpPr>
            <p:cNvPr id="20" name="Group 2">
              <a:extLst>
                <a:ext uri="{FF2B5EF4-FFF2-40B4-BE49-F238E27FC236}">
                  <a16:creationId xmlns="" xmlns:a16="http://schemas.microsoft.com/office/drawing/2014/main" id="{D6B59C42-DCF6-4DF3-8750-232565185511}"/>
                </a:ext>
              </a:extLst>
            </p:cNvPr>
            <p:cNvGrpSpPr/>
            <p:nvPr/>
          </p:nvGrpSpPr>
          <p:grpSpPr>
            <a:xfrm>
              <a:off x="4495799" y="6542423"/>
              <a:ext cx="2649539" cy="2056866"/>
              <a:chOff x="0" y="0"/>
              <a:chExt cx="8543362" cy="5110089"/>
            </a:xfrm>
          </p:grpSpPr>
          <p:grpSp>
            <p:nvGrpSpPr>
              <p:cNvPr id="21" name="Group 3">
                <a:extLst>
                  <a:ext uri="{FF2B5EF4-FFF2-40B4-BE49-F238E27FC236}">
                    <a16:creationId xmlns="" xmlns:a16="http://schemas.microsoft.com/office/drawing/2014/main" id="{8B9291B9-3672-4F63-A550-564D1860CDCB}"/>
                  </a:ext>
                </a:extLst>
              </p:cNvPr>
              <p:cNvGrpSpPr/>
              <p:nvPr/>
            </p:nvGrpSpPr>
            <p:grpSpPr>
              <a:xfrm>
                <a:off x="0" y="0"/>
                <a:ext cx="8543362" cy="5110089"/>
                <a:chOff x="0" y="0"/>
                <a:chExt cx="2167483" cy="1296448"/>
              </a:xfrm>
            </p:grpSpPr>
            <p:sp>
              <p:nvSpPr>
                <p:cNvPr id="23" name="Freeform 4">
                  <a:extLst>
                    <a:ext uri="{FF2B5EF4-FFF2-40B4-BE49-F238E27FC236}">
                      <a16:creationId xmlns="" xmlns:a16="http://schemas.microsoft.com/office/drawing/2014/main" id="{7B149387-88E4-4954-A2B8-5276EFB5D848}"/>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2" name="TextBox 5">
                <a:extLst>
                  <a:ext uri="{FF2B5EF4-FFF2-40B4-BE49-F238E27FC236}">
                    <a16:creationId xmlns="" xmlns:a16="http://schemas.microsoft.com/office/drawing/2014/main" id="{A18CF63A-CA83-45C7-B1AB-D30B8647245D}"/>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32" name="Group 2">
              <a:extLst>
                <a:ext uri="{FF2B5EF4-FFF2-40B4-BE49-F238E27FC236}">
                  <a16:creationId xmlns="" xmlns:a16="http://schemas.microsoft.com/office/drawing/2014/main" id="{87246923-4566-404D-B1F4-AA5B4963A9AD}"/>
                </a:ext>
              </a:extLst>
            </p:cNvPr>
            <p:cNvGrpSpPr/>
            <p:nvPr/>
          </p:nvGrpSpPr>
          <p:grpSpPr>
            <a:xfrm>
              <a:off x="7390006" y="6542423"/>
              <a:ext cx="10042333" cy="2056866"/>
              <a:chOff x="0" y="0"/>
              <a:chExt cx="8543362" cy="5110089"/>
            </a:xfrm>
          </p:grpSpPr>
          <p:grpSp>
            <p:nvGrpSpPr>
              <p:cNvPr id="33" name="Group 3">
                <a:extLst>
                  <a:ext uri="{FF2B5EF4-FFF2-40B4-BE49-F238E27FC236}">
                    <a16:creationId xmlns="" xmlns:a16="http://schemas.microsoft.com/office/drawing/2014/main" id="{DB4E0B83-0292-4C87-8E1F-E903F227D5E0}"/>
                  </a:ext>
                </a:extLst>
              </p:cNvPr>
              <p:cNvGrpSpPr/>
              <p:nvPr/>
            </p:nvGrpSpPr>
            <p:grpSpPr>
              <a:xfrm>
                <a:off x="0" y="0"/>
                <a:ext cx="8543362" cy="5110089"/>
                <a:chOff x="0" y="0"/>
                <a:chExt cx="2167483" cy="1296448"/>
              </a:xfrm>
            </p:grpSpPr>
            <p:sp>
              <p:nvSpPr>
                <p:cNvPr id="35" name="Freeform 4">
                  <a:extLst>
                    <a:ext uri="{FF2B5EF4-FFF2-40B4-BE49-F238E27FC236}">
                      <a16:creationId xmlns="" xmlns:a16="http://schemas.microsoft.com/office/drawing/2014/main" id="{F2A89301-21D4-4753-9090-65A7562FF4BE}"/>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4" name="TextBox 5">
                <a:extLst>
                  <a:ext uri="{FF2B5EF4-FFF2-40B4-BE49-F238E27FC236}">
                    <a16:creationId xmlns="" xmlns:a16="http://schemas.microsoft.com/office/drawing/2014/main" id="{16FADCEA-A4EE-46DE-93D8-5AA7DAA01213}"/>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9" name="TextBox 38">
              <a:extLst>
                <a:ext uri="{FF2B5EF4-FFF2-40B4-BE49-F238E27FC236}">
                  <a16:creationId xmlns="" xmlns:a16="http://schemas.microsoft.com/office/drawing/2014/main" id="{1AF789B8-B1F0-46E0-89AB-16B6200BEE38}"/>
                </a:ext>
              </a:extLst>
            </p:cNvPr>
            <p:cNvSpPr txBox="1"/>
            <p:nvPr/>
          </p:nvSpPr>
          <p:spPr>
            <a:xfrm>
              <a:off x="4515036" y="7087585"/>
              <a:ext cx="2692283" cy="1077218"/>
            </a:xfrm>
            <a:prstGeom prst="rect">
              <a:avLst/>
            </a:prstGeom>
            <a:noFill/>
          </p:spPr>
          <p:txBody>
            <a:bodyPr wrap="square" rtlCol="0">
              <a:spAutoFit/>
            </a:bodyPr>
            <a:lstStyle/>
            <a:p>
              <a:pPr algn="ctr"/>
              <a:r>
                <a:rPr lang="en-US" sz="3200" b="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Dì Năm</a:t>
              </a:r>
            </a:p>
            <a:p>
              <a:pPr algn="ctr"/>
              <a:r>
                <a:rPr lang="en-US" sz="3200" b="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chú cán bộ</a:t>
              </a:r>
              <a:endPar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 name="文本框 46">
              <a:extLst>
                <a:ext uri="{FF2B5EF4-FFF2-40B4-BE49-F238E27FC236}">
                  <a16:creationId xmlns="" xmlns:a16="http://schemas.microsoft.com/office/drawing/2014/main" id="{077C1972-F2FF-48FA-875C-B0338BA64C45}"/>
                </a:ext>
              </a:extLst>
            </p:cNvPr>
            <p:cNvSpPr txBox="1">
              <a:spLocks noChangeArrowheads="1"/>
            </p:cNvSpPr>
            <p:nvPr/>
          </p:nvSpPr>
          <p:spPr bwMode="auto">
            <a:xfrm>
              <a:off x="7592759" y="7286570"/>
              <a:ext cx="984375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nhiên, bình tĩnh</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nvGrpSpPr>
            <p:cNvPr id="55" name="Group 2">
              <a:extLst>
                <a:ext uri="{FF2B5EF4-FFF2-40B4-BE49-F238E27FC236}">
                  <a16:creationId xmlns="" xmlns:a16="http://schemas.microsoft.com/office/drawing/2014/main" id="{4BCC75CC-1653-461A-8028-7F5952603FB0}"/>
                </a:ext>
              </a:extLst>
            </p:cNvPr>
            <p:cNvGrpSpPr/>
            <p:nvPr/>
          </p:nvGrpSpPr>
          <p:grpSpPr>
            <a:xfrm>
              <a:off x="927729" y="6504423"/>
              <a:ext cx="3307623" cy="2080375"/>
              <a:chOff x="0" y="0"/>
              <a:chExt cx="8543362" cy="5110089"/>
            </a:xfrm>
          </p:grpSpPr>
          <p:grpSp>
            <p:nvGrpSpPr>
              <p:cNvPr id="56" name="Group 3">
                <a:extLst>
                  <a:ext uri="{FF2B5EF4-FFF2-40B4-BE49-F238E27FC236}">
                    <a16:creationId xmlns="" xmlns:a16="http://schemas.microsoft.com/office/drawing/2014/main" id="{6C01BDD1-27F3-4A87-B410-99182B40E975}"/>
                  </a:ext>
                </a:extLst>
              </p:cNvPr>
              <p:cNvGrpSpPr/>
              <p:nvPr/>
            </p:nvGrpSpPr>
            <p:grpSpPr>
              <a:xfrm>
                <a:off x="0" y="0"/>
                <a:ext cx="8543362" cy="5110089"/>
                <a:chOff x="0" y="0"/>
                <a:chExt cx="2167483" cy="1296448"/>
              </a:xfrm>
            </p:grpSpPr>
            <p:sp>
              <p:nvSpPr>
                <p:cNvPr id="58" name="Freeform 4">
                  <a:extLst>
                    <a:ext uri="{FF2B5EF4-FFF2-40B4-BE49-F238E27FC236}">
                      <a16:creationId xmlns="" xmlns:a16="http://schemas.microsoft.com/office/drawing/2014/main" id="{2D35F512-CDC7-4284-8365-87D7E3F9AD35}"/>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57" name="TextBox 5">
                <a:extLst>
                  <a:ext uri="{FF2B5EF4-FFF2-40B4-BE49-F238E27FC236}">
                    <a16:creationId xmlns="" xmlns:a16="http://schemas.microsoft.com/office/drawing/2014/main" id="{69185858-8136-469E-AD49-0D74F551CD18}"/>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pic>
          <p:nvPicPr>
            <p:cNvPr id="59" name="Picture 2" descr="Trả lời câu hỏi bài Lòng dân (tiếp theo) | Hướng dẫn chi tiết từng câu hỏi  bài Lòng dân (tiếp theo)">
              <a:extLst>
                <a:ext uri="{FF2B5EF4-FFF2-40B4-BE49-F238E27FC236}">
                  <a16:creationId xmlns="" xmlns:a16="http://schemas.microsoft.com/office/drawing/2014/main" id="{E59CCA45-53EB-4C6F-8306-7CA217B52410}"/>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3">
                      <a14:imgEffect>
                        <a14:backgroundRemoval t="8607" b="58607" l="55965" r="92625">
                          <a14:foregroundMark x1="62256" y1="23361" x2="62473" y2="30738"/>
                          <a14:foregroundMark x1="61822" y1="24180" x2="61822" y2="31967"/>
                          <a14:foregroundMark x1="63557" y1="40164" x2="60304" y2="56967"/>
                          <a14:foregroundMark x1="58785" y1="48770" x2="57918" y2="56967"/>
                          <a14:foregroundMark x1="79393" y1="14344" x2="81345" y2="32787"/>
                          <a14:foregroundMark x1="83080" y1="37705" x2="84382" y2="47131"/>
                          <a14:foregroundMark x1="78308" y1="37705" x2="73102" y2="51230"/>
                          <a14:foregroundMark x1="81345" y1="42213" x2="88720" y2="53689"/>
                          <a14:foregroundMark x1="85466" y1="55738" x2="90239" y2="55328"/>
                          <a14:foregroundMark x1="77440" y1="18033" x2="77007" y2="25820"/>
                          <a14:foregroundMark x1="77223" y1="22951" x2="76573" y2="28689"/>
                          <a14:foregroundMark x1="76356" y1="23770" x2="76573" y2="26639"/>
                          <a14:foregroundMark x1="61822" y1="26639" x2="62690" y2="30738"/>
                          <a14:foregroundMark x1="61822" y1="27869" x2="62907" y2="30738"/>
                          <a14:foregroundMark x1="61605" y1="26639" x2="63341" y2="31557"/>
                          <a14:foregroundMark x1="63991" y1="25000" x2="64425" y2="30738"/>
                          <a14:backgroundMark x1="61388" y1="22951" x2="61171" y2="31557"/>
                          <a14:backgroundMark x1="60738" y1="36885" x2="62473" y2="38115"/>
                        </a14:backgroundRemoval>
                      </a14:imgEffect>
                    </a14:imgLayer>
                  </a14:imgProps>
                </a:ext>
                <a:ext uri="{28A0092B-C50C-407E-A947-70E740481C1C}">
                  <a14:useLocalDpi xmlns:a14="http://schemas.microsoft.com/office/drawing/2010/main" xmlns="" val="0"/>
                </a:ext>
              </a:extLst>
            </a:blip>
            <a:srcRect l="49127" t="-2816" r="1882" b="46167"/>
            <a:stretch/>
          </p:blipFill>
          <p:spPr bwMode="auto">
            <a:xfrm>
              <a:off x="679666" y="6344346"/>
              <a:ext cx="3639983" cy="222775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 name="Group 10">
            <a:extLst>
              <a:ext uri="{FF2B5EF4-FFF2-40B4-BE49-F238E27FC236}">
                <a16:creationId xmlns="" xmlns:a16="http://schemas.microsoft.com/office/drawing/2014/main" id="{251D6E1D-E13F-4EB9-90CB-E2EDD991C519}"/>
              </a:ext>
            </a:extLst>
          </p:cNvPr>
          <p:cNvGrpSpPr/>
          <p:nvPr/>
        </p:nvGrpSpPr>
        <p:grpSpPr>
          <a:xfrm>
            <a:off x="838200" y="4914900"/>
            <a:ext cx="16526381" cy="2152768"/>
            <a:chOff x="927729" y="4221268"/>
            <a:chExt cx="16526381" cy="2152768"/>
          </a:xfrm>
        </p:grpSpPr>
        <p:grpSp>
          <p:nvGrpSpPr>
            <p:cNvPr id="16" name="Group 2">
              <a:extLst>
                <a:ext uri="{FF2B5EF4-FFF2-40B4-BE49-F238E27FC236}">
                  <a16:creationId xmlns="" xmlns:a16="http://schemas.microsoft.com/office/drawing/2014/main" id="{FC870272-9288-412F-9F85-667F2C86B471}"/>
                </a:ext>
              </a:extLst>
            </p:cNvPr>
            <p:cNvGrpSpPr/>
            <p:nvPr/>
          </p:nvGrpSpPr>
          <p:grpSpPr>
            <a:xfrm>
              <a:off x="4495799" y="4244777"/>
              <a:ext cx="2649539" cy="2056866"/>
              <a:chOff x="0" y="0"/>
              <a:chExt cx="8543362" cy="5110089"/>
            </a:xfrm>
          </p:grpSpPr>
          <p:grpSp>
            <p:nvGrpSpPr>
              <p:cNvPr id="17" name="Group 3">
                <a:extLst>
                  <a:ext uri="{FF2B5EF4-FFF2-40B4-BE49-F238E27FC236}">
                    <a16:creationId xmlns="" xmlns:a16="http://schemas.microsoft.com/office/drawing/2014/main" id="{B31C8351-E97A-4C78-BE56-F7F3C01495BB}"/>
                  </a:ext>
                </a:extLst>
              </p:cNvPr>
              <p:cNvGrpSpPr/>
              <p:nvPr/>
            </p:nvGrpSpPr>
            <p:grpSpPr>
              <a:xfrm>
                <a:off x="0" y="0"/>
                <a:ext cx="8543362" cy="5110089"/>
                <a:chOff x="0" y="0"/>
                <a:chExt cx="2167483" cy="1296448"/>
              </a:xfrm>
            </p:grpSpPr>
            <p:sp>
              <p:nvSpPr>
                <p:cNvPr id="19" name="Freeform 4">
                  <a:extLst>
                    <a:ext uri="{FF2B5EF4-FFF2-40B4-BE49-F238E27FC236}">
                      <a16:creationId xmlns="" xmlns:a16="http://schemas.microsoft.com/office/drawing/2014/main" id="{7B81F097-2272-4F57-A09F-487A0C3F36A1}"/>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18" name="TextBox 5">
                <a:extLst>
                  <a:ext uri="{FF2B5EF4-FFF2-40B4-BE49-F238E27FC236}">
                    <a16:creationId xmlns="" xmlns:a16="http://schemas.microsoft.com/office/drawing/2014/main" id="{3A024AFF-C3E9-4CEE-B43D-2CB4E632D060}"/>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8" name="Group 2">
              <a:extLst>
                <a:ext uri="{FF2B5EF4-FFF2-40B4-BE49-F238E27FC236}">
                  <a16:creationId xmlns="" xmlns:a16="http://schemas.microsoft.com/office/drawing/2014/main" id="{59388FE8-6E48-48C6-9E39-DA5984B88640}"/>
                </a:ext>
              </a:extLst>
            </p:cNvPr>
            <p:cNvGrpSpPr/>
            <p:nvPr/>
          </p:nvGrpSpPr>
          <p:grpSpPr>
            <a:xfrm>
              <a:off x="7390006" y="4244777"/>
              <a:ext cx="10042333" cy="2056866"/>
              <a:chOff x="0" y="0"/>
              <a:chExt cx="8543362" cy="5110089"/>
            </a:xfrm>
          </p:grpSpPr>
          <p:grpSp>
            <p:nvGrpSpPr>
              <p:cNvPr id="29" name="Group 3">
                <a:extLst>
                  <a:ext uri="{FF2B5EF4-FFF2-40B4-BE49-F238E27FC236}">
                    <a16:creationId xmlns="" xmlns:a16="http://schemas.microsoft.com/office/drawing/2014/main" id="{25D504D6-F05C-4A38-B333-DE15777E7782}"/>
                  </a:ext>
                </a:extLst>
              </p:cNvPr>
              <p:cNvGrpSpPr/>
              <p:nvPr/>
            </p:nvGrpSpPr>
            <p:grpSpPr>
              <a:xfrm>
                <a:off x="0" y="0"/>
                <a:ext cx="8543362" cy="5110089"/>
                <a:chOff x="0" y="0"/>
                <a:chExt cx="2167483" cy="1296448"/>
              </a:xfrm>
            </p:grpSpPr>
            <p:sp>
              <p:nvSpPr>
                <p:cNvPr id="31" name="Freeform 4">
                  <a:extLst>
                    <a:ext uri="{FF2B5EF4-FFF2-40B4-BE49-F238E27FC236}">
                      <a16:creationId xmlns="" xmlns:a16="http://schemas.microsoft.com/office/drawing/2014/main" id="{92CC4D70-97AE-4103-BBC3-7301C37CB759}"/>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0" name="TextBox 5">
                <a:extLst>
                  <a:ext uri="{FF2B5EF4-FFF2-40B4-BE49-F238E27FC236}">
                    <a16:creationId xmlns="" xmlns:a16="http://schemas.microsoft.com/office/drawing/2014/main" id="{A6AF470D-FA69-4B6B-9F33-D4892984C296}"/>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8" name="TextBox 37">
              <a:extLst>
                <a:ext uri="{FF2B5EF4-FFF2-40B4-BE49-F238E27FC236}">
                  <a16:creationId xmlns="" xmlns:a16="http://schemas.microsoft.com/office/drawing/2014/main" id="{E189FAB3-94C6-464F-BE19-51D93171142D}"/>
                </a:ext>
              </a:extLst>
            </p:cNvPr>
            <p:cNvSpPr txBox="1"/>
            <p:nvPr/>
          </p:nvSpPr>
          <p:spPr>
            <a:xfrm>
              <a:off x="3582050" y="4957189"/>
              <a:ext cx="4477037" cy="584775"/>
            </a:xfrm>
            <a:prstGeom prst="rect">
              <a:avLst/>
            </a:prstGeom>
            <a:noFill/>
          </p:spPr>
          <p:txBody>
            <a:bodyPr wrap="square" rtlCol="0">
              <a:spAutoFit/>
            </a:bodyPr>
            <a:lstStyle/>
            <a:p>
              <a:pPr algn="ctr"/>
              <a:r>
                <a:rPr lang="en-US" sz="3200" b="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t>
              </a:r>
            </a:p>
          </p:txBody>
        </p:sp>
        <p:sp>
          <p:nvSpPr>
            <p:cNvPr id="40" name="文本框 45">
              <a:extLst>
                <a:ext uri="{FF2B5EF4-FFF2-40B4-BE49-F238E27FC236}">
                  <a16:creationId xmlns="" xmlns:a16="http://schemas.microsoft.com/office/drawing/2014/main" id="{41721CC6-D647-47EE-B180-9D2C3666DE1F}"/>
                </a:ext>
              </a:extLst>
            </p:cNvPr>
            <p:cNvSpPr txBox="1">
              <a:spLocks noChangeArrowheads="1"/>
            </p:cNvSpPr>
            <p:nvPr/>
          </p:nvSpPr>
          <p:spPr bwMode="auto">
            <a:xfrm>
              <a:off x="7603645" y="4910110"/>
              <a:ext cx="985046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en-US" altLang="zh-CN" sz="32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 thà, hồn nhiên</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nvGrpSpPr>
            <p:cNvPr id="50" name="Group 2">
              <a:extLst>
                <a:ext uri="{FF2B5EF4-FFF2-40B4-BE49-F238E27FC236}">
                  <a16:creationId xmlns="" xmlns:a16="http://schemas.microsoft.com/office/drawing/2014/main" id="{34E0724E-DAB8-4C64-8B99-0DA941FE8ADE}"/>
                </a:ext>
              </a:extLst>
            </p:cNvPr>
            <p:cNvGrpSpPr/>
            <p:nvPr/>
          </p:nvGrpSpPr>
          <p:grpSpPr>
            <a:xfrm>
              <a:off x="927729" y="4221268"/>
              <a:ext cx="3307623" cy="2080375"/>
              <a:chOff x="0" y="0"/>
              <a:chExt cx="8543362" cy="5110089"/>
            </a:xfrm>
          </p:grpSpPr>
          <p:grpSp>
            <p:nvGrpSpPr>
              <p:cNvPr id="51" name="Group 3">
                <a:extLst>
                  <a:ext uri="{FF2B5EF4-FFF2-40B4-BE49-F238E27FC236}">
                    <a16:creationId xmlns="" xmlns:a16="http://schemas.microsoft.com/office/drawing/2014/main" id="{45DE89F6-9E36-448B-942C-7B4770969594}"/>
                  </a:ext>
                </a:extLst>
              </p:cNvPr>
              <p:cNvGrpSpPr/>
              <p:nvPr/>
            </p:nvGrpSpPr>
            <p:grpSpPr>
              <a:xfrm>
                <a:off x="0" y="0"/>
                <a:ext cx="8543362" cy="5110089"/>
                <a:chOff x="0" y="0"/>
                <a:chExt cx="2167483" cy="1296448"/>
              </a:xfrm>
            </p:grpSpPr>
            <p:sp>
              <p:nvSpPr>
                <p:cNvPr id="53" name="Freeform 4">
                  <a:extLst>
                    <a:ext uri="{FF2B5EF4-FFF2-40B4-BE49-F238E27FC236}">
                      <a16:creationId xmlns="" xmlns:a16="http://schemas.microsoft.com/office/drawing/2014/main" id="{10AC9860-3C58-4318-8878-7C1518AFB48C}"/>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52" name="TextBox 5">
                <a:extLst>
                  <a:ext uri="{FF2B5EF4-FFF2-40B4-BE49-F238E27FC236}">
                    <a16:creationId xmlns="" xmlns:a16="http://schemas.microsoft.com/office/drawing/2014/main" id="{D5EBFB2B-2744-405E-956A-725DFAEFC089}"/>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pic>
          <p:nvPicPr>
            <p:cNvPr id="9" name="Picture 8">
              <a:extLst>
                <a:ext uri="{FF2B5EF4-FFF2-40B4-BE49-F238E27FC236}">
                  <a16:creationId xmlns="" xmlns:a16="http://schemas.microsoft.com/office/drawing/2014/main" id="{51F81E57-317F-47E8-8783-C2A607DB5C3C}"/>
                </a:ext>
              </a:extLst>
            </p:cNvPr>
            <p:cNvPicPr>
              <a:picLocks noChangeAspect="1"/>
            </p:cNvPicPr>
            <p:nvPr/>
          </p:nvPicPr>
          <p:blipFill>
            <a:blip r:embed="rId5">
              <a:extLst>
                <a:ext uri="{BEBA8EAE-BF5A-486C-A8C5-ECC9F3942E4B}">
                  <a14:imgProps xmlns:a14="http://schemas.microsoft.com/office/drawing/2010/main" xmlns="">
                    <a14:imgLayer r:embed="rId6">
                      <a14:imgEffect>
                        <a14:backgroundRemoval t="9852" b="97537" l="10000" r="90000"/>
                      </a14:imgEffect>
                    </a14:imgLayer>
                  </a14:imgProps>
                </a:ext>
              </a:extLst>
            </a:blip>
            <a:stretch>
              <a:fillRect/>
            </a:stretch>
          </p:blipFill>
          <p:spPr>
            <a:xfrm>
              <a:off x="1752600" y="4222272"/>
              <a:ext cx="1483975" cy="2151764"/>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grpSp>
        <p:nvGrpSpPr>
          <p:cNvPr id="3" name="Group 3"/>
          <p:cNvGrpSpPr/>
          <p:nvPr/>
        </p:nvGrpSpPr>
        <p:grpSpPr>
          <a:xfrm>
            <a:off x="5751741" y="3565643"/>
            <a:ext cx="11507559" cy="2206912"/>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grpSp>
        <p:nvGrpSpPr>
          <p:cNvPr id="9" name="Group 9"/>
          <p:cNvGrpSpPr/>
          <p:nvPr/>
        </p:nvGrpSpPr>
        <p:grpSpPr>
          <a:xfrm>
            <a:off x="5751741" y="6261618"/>
            <a:ext cx="11507559" cy="2206912"/>
            <a:chOff x="0" y="0"/>
            <a:chExt cx="2745176" cy="746536"/>
          </a:xfrm>
        </p:grpSpPr>
        <p:sp>
          <p:nvSpPr>
            <p:cNvPr id="10" name="Freeform 10"/>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grpSp>
        <p:nvGrpSpPr>
          <p:cNvPr id="14" name="Group 14"/>
          <p:cNvGrpSpPr/>
          <p:nvPr/>
        </p:nvGrpSpPr>
        <p:grpSpPr>
          <a:xfrm>
            <a:off x="5751741" y="844094"/>
            <a:ext cx="11507559" cy="2206912"/>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20" name="TextBox 20"/>
          <p:cNvSpPr txBox="1"/>
          <p:nvPr/>
        </p:nvSpPr>
        <p:spPr>
          <a:xfrm>
            <a:off x="762000" y="844094"/>
            <a:ext cx="6901883" cy="834909"/>
          </a:xfrm>
          <a:prstGeom prst="rect">
            <a:avLst/>
          </a:prstGeom>
        </p:spPr>
        <p:txBody>
          <a:bodyPr lIns="0" tIns="0" rIns="0" bIns="0" rtlCol="0" anchor="t">
            <a:spAutoFit/>
          </a:bodyPr>
          <a:lstStyle/>
          <a:p>
            <a:pPr>
              <a:lnSpc>
                <a:spcPts val="6390"/>
              </a:lnSpc>
            </a:pPr>
            <a:r>
              <a:rPr lang="en-US" sz="6000" dirty="0">
                <a:solidFill>
                  <a:srgbClr val="000000"/>
                </a:solidFill>
                <a:latin typeface="Times New Roman" panose="02020603050405020304" pitchFamily="18" charset="0"/>
                <a:cs typeface="Times New Roman" panose="02020603050405020304" pitchFamily="18" charset="0"/>
              </a:rPr>
              <a:t>Chia </a:t>
            </a:r>
            <a:r>
              <a:rPr lang="en-US" sz="6000" dirty="0" err="1">
                <a:solidFill>
                  <a:srgbClr val="000000"/>
                </a:solidFill>
                <a:latin typeface="Times New Roman" panose="02020603050405020304" pitchFamily="18" charset="0"/>
                <a:cs typeface="Times New Roman" panose="02020603050405020304" pitchFamily="18" charset="0"/>
              </a:rPr>
              <a:t>đoạn</a:t>
            </a: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23" name="矩形 47">
            <a:extLst>
              <a:ext uri="{FF2B5EF4-FFF2-40B4-BE49-F238E27FC236}">
                <a16:creationId xmlns="" xmlns:a16="http://schemas.microsoft.com/office/drawing/2014/main" id="{DA97F165-A84A-47DD-A20E-FC4BAB5F222B}"/>
              </a:ext>
            </a:extLst>
          </p:cNvPr>
          <p:cNvSpPr/>
          <p:nvPr/>
        </p:nvSpPr>
        <p:spPr>
          <a:xfrm>
            <a:off x="6172200" y="1238178"/>
            <a:ext cx="9603217"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1</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lời</a:t>
            </a:r>
            <a:r>
              <a:rPr lang="en-US" sz="4400">
                <a:latin typeface="Times New Roman" panose="02020603050405020304" pitchFamily="18" charset="0"/>
                <a:cs typeface="Times New Roman" panose="02020603050405020304" pitchFamily="18" charset="0"/>
              </a:rPr>
              <a:t> chú cán bộ </a:t>
            </a:r>
            <a:r>
              <a:rPr lang="en-US" sz="4400" i="1">
                <a:latin typeface="Times New Roman" panose="02020603050405020304" pitchFamily="18" charset="0"/>
                <a:cs typeface="Times New Roman" panose="02020603050405020304" pitchFamily="18" charset="0"/>
              </a:rPr>
              <a:t>(Để tôi đi lấy)</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4" name="矩形 48">
            <a:extLst>
              <a:ext uri="{FF2B5EF4-FFF2-40B4-BE49-F238E27FC236}">
                <a16:creationId xmlns="" xmlns:a16="http://schemas.microsoft.com/office/drawing/2014/main" id="{96269B5B-BDAE-4503-840C-21BEA9C6F49D}"/>
              </a:ext>
            </a:extLst>
          </p:cNvPr>
          <p:cNvSpPr/>
          <p:nvPr/>
        </p:nvSpPr>
        <p:spPr>
          <a:xfrm>
            <a:off x="6160072" y="4020789"/>
            <a:ext cx="10690896"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cai</a:t>
            </a:r>
            <a:r>
              <a:rPr lang="en-US" sz="4400">
                <a:latin typeface="Times New Roman" panose="02020603050405020304" pitchFamily="18" charset="0"/>
                <a:cs typeface="Times New Roman" panose="02020603050405020304" pitchFamily="18" charset="0"/>
              </a:rPr>
              <a:t> (</a:t>
            </a:r>
            <a:r>
              <a:rPr lang="en-US" sz="4400" i="1">
                <a:latin typeface="Times New Roman" panose="02020603050405020304" pitchFamily="18" charset="0"/>
                <a:cs typeface="Times New Roman" panose="02020603050405020304" pitchFamily="18" charset="0"/>
              </a:rPr>
              <a:t>Để chị này đi lấy)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lời</a:t>
            </a:r>
            <a:r>
              <a:rPr lang="en-US" sz="4400">
                <a:latin typeface="Times New Roman" panose="02020603050405020304" pitchFamily="18" charset="0"/>
                <a:cs typeface="Times New Roman" panose="02020603050405020304" pitchFamily="18" charset="0"/>
              </a:rPr>
              <a:t> chị Năm (</a:t>
            </a:r>
            <a:r>
              <a:rPr lang="en-US" sz="4400" i="1">
                <a:latin typeface="Times New Roman" panose="02020603050405020304" pitchFamily="18" charset="0"/>
                <a:cs typeface="Times New Roman" panose="02020603050405020304" pitchFamily="18" charset="0"/>
              </a:rPr>
              <a:t>Chưa thấy)</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5" name="矩形 49">
            <a:extLst>
              <a:ext uri="{FF2B5EF4-FFF2-40B4-BE49-F238E27FC236}">
                <a16:creationId xmlns="" xmlns:a16="http://schemas.microsoft.com/office/drawing/2014/main" id="{874DB93B-E5CE-42A3-8DA6-88FA02B5904D}"/>
              </a:ext>
            </a:extLst>
          </p:cNvPr>
          <p:cNvSpPr/>
          <p:nvPr/>
        </p:nvSpPr>
        <p:spPr>
          <a:xfrm>
            <a:off x="6172200" y="6985095"/>
            <a:ext cx="4158349" cy="769441"/>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grpSp>
        <p:nvGrpSpPr>
          <p:cNvPr id="17" name="Group 16">
            <a:extLst>
              <a:ext uri="{FF2B5EF4-FFF2-40B4-BE49-F238E27FC236}">
                <a16:creationId xmlns="" xmlns:a16="http://schemas.microsoft.com/office/drawing/2014/main" id="{C5C7E565-34BB-41BB-B4DB-5F70A6F644CB}"/>
              </a:ext>
            </a:extLst>
          </p:cNvPr>
          <p:cNvGrpSpPr/>
          <p:nvPr/>
        </p:nvGrpSpPr>
        <p:grpSpPr>
          <a:xfrm>
            <a:off x="-593800" y="2514600"/>
            <a:ext cx="5248275" cy="7772400"/>
            <a:chOff x="-593800" y="2514600"/>
            <a:chExt cx="5248275" cy="7772400"/>
          </a:xfrm>
        </p:grpSpPr>
        <p:pic>
          <p:nvPicPr>
            <p:cNvPr id="18" name="Picture 4" descr="Thanh Ma&amp;#39;s Art: Vietnamese Traditional Female Costumes">
              <a:extLst>
                <a:ext uri="{FF2B5EF4-FFF2-40B4-BE49-F238E27FC236}">
                  <a16:creationId xmlns="" xmlns:a16="http://schemas.microsoft.com/office/drawing/2014/main" id="{F51FB9C0-5670-463D-83A3-BA09E6724447}"/>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Que chỉ bảng (teaching stick) đầu inox (dài 1m) - KKstore">
              <a:extLst>
                <a:ext uri="{FF2B5EF4-FFF2-40B4-BE49-F238E27FC236}">
                  <a16:creationId xmlns="" xmlns:a16="http://schemas.microsoft.com/office/drawing/2014/main" id="{4A562CA3-F0E5-4BC8-A2F7-952E0F6F1DFB}"/>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xmlns=""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AutoShape 3"/>
          <p:cNvSpPr/>
          <p:nvPr/>
        </p:nvSpPr>
        <p:spPr>
          <a:xfrm>
            <a:off x="0" y="8808068"/>
            <a:ext cx="18288000" cy="1478932"/>
          </a:xfrm>
          <a:prstGeom prst="rect">
            <a:avLst/>
          </a:prstGeom>
          <a:solidFill>
            <a:srgbClr val="84653C"/>
          </a:solidFill>
        </p:spPr>
      </p:sp>
      <p:sp>
        <p:nvSpPr>
          <p:cNvPr id="19" name="TextBox 19"/>
          <p:cNvSpPr txBox="1"/>
          <p:nvPr/>
        </p:nvSpPr>
        <p:spPr>
          <a:xfrm>
            <a:off x="999074" y="829399"/>
            <a:ext cx="8345259" cy="1260794"/>
          </a:xfrm>
          <a:prstGeom prst="rect">
            <a:avLst/>
          </a:prstGeom>
        </p:spPr>
        <p:txBody>
          <a:bodyPr lIns="0" tIns="0" rIns="0" bIns="0" rtlCol="0" anchor="t">
            <a:spAutoFit/>
          </a:bodyPr>
          <a:lstStyle/>
          <a:p>
            <a:pPr>
              <a:lnSpc>
                <a:spcPts val="10350"/>
              </a:lnSpc>
            </a:pPr>
            <a:r>
              <a:rPr lang="en-US" sz="8625"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Giải</a:t>
            </a:r>
            <a:r>
              <a:rPr lang="en-US" sz="8625"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625"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sz="8625"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625"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từ</a:t>
            </a:r>
            <a:endParaRPr lang="en-US" sz="8625"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6" name="Group 45">
            <a:extLst>
              <a:ext uri="{FF2B5EF4-FFF2-40B4-BE49-F238E27FC236}">
                <a16:creationId xmlns="" xmlns:a16="http://schemas.microsoft.com/office/drawing/2014/main" id="{F1EAE37A-B5E5-4E1D-AED4-65B1AF806CDD}"/>
              </a:ext>
            </a:extLst>
          </p:cNvPr>
          <p:cNvGrpSpPr/>
          <p:nvPr/>
        </p:nvGrpSpPr>
        <p:grpSpPr>
          <a:xfrm>
            <a:off x="8553371" y="2718426"/>
            <a:ext cx="4988287" cy="2609808"/>
            <a:chOff x="8442109" y="2743887"/>
            <a:chExt cx="4988287" cy="2609808"/>
          </a:xfrm>
        </p:grpSpPr>
        <p:grpSp>
          <p:nvGrpSpPr>
            <p:cNvPr id="27" name="Group 15">
              <a:extLst>
                <a:ext uri="{FF2B5EF4-FFF2-40B4-BE49-F238E27FC236}">
                  <a16:creationId xmlns="" xmlns:a16="http://schemas.microsoft.com/office/drawing/2014/main" id="{3672DDBA-2814-49E4-B347-3AFA8B7E80E8}"/>
                </a:ext>
              </a:extLst>
            </p:cNvPr>
            <p:cNvGrpSpPr/>
            <p:nvPr/>
          </p:nvGrpSpPr>
          <p:grpSpPr>
            <a:xfrm>
              <a:off x="9522441" y="2743887"/>
              <a:ext cx="3907955" cy="2609808"/>
              <a:chOff x="0" y="0"/>
              <a:chExt cx="1321950" cy="1496931"/>
            </a:xfrm>
          </p:grpSpPr>
          <p:sp>
            <p:nvSpPr>
              <p:cNvPr id="28" name="Freeform 16">
                <a:extLst>
                  <a:ext uri="{FF2B5EF4-FFF2-40B4-BE49-F238E27FC236}">
                    <a16:creationId xmlns="" xmlns:a16="http://schemas.microsoft.com/office/drawing/2014/main" id="{6F1BE7F4-877F-4536-A57F-D66A97CD1620}"/>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2" name="文本框 22">
              <a:extLst>
                <a:ext uri="{FF2B5EF4-FFF2-40B4-BE49-F238E27FC236}">
                  <a16:creationId xmlns="" xmlns:a16="http://schemas.microsoft.com/office/drawing/2014/main" id="{E26E3E63-C9A1-43A3-A2EB-CD76C99FFE30}"/>
                </a:ext>
              </a:extLst>
            </p:cNvPr>
            <p:cNvSpPr txBox="1"/>
            <p:nvPr/>
          </p:nvSpPr>
          <p:spPr>
            <a:xfrm flipH="1">
              <a:off x="9888973" y="3429709"/>
              <a:ext cx="3369827" cy="1200329"/>
            </a:xfrm>
            <a:prstGeom prst="rect">
              <a:avLst/>
            </a:prstGeom>
            <a:noFill/>
            <a:ln w="9525">
              <a:noFill/>
              <a:miter/>
            </a:ln>
            <a:effectLst>
              <a:outerShdw sx="999" sy="999" algn="ctr" rotWithShape="0">
                <a:srgbClr val="000000"/>
              </a:outerShdw>
            </a:effectLst>
          </p:spPr>
          <p:txBody>
            <a:bodyPr wrap="square" anchor="t">
              <a:spAutoFit/>
            </a:bodyPr>
            <a:lstStyle/>
            <a:p>
              <a:pPr algn="just"/>
              <a:r>
                <a:rPr lang="en-GB"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tiếng Nam Bộ)</a:t>
              </a:r>
            </a:p>
            <a:p>
              <a:pPr algn="just"/>
              <a:r>
                <a:rPr lang="en-US" sz="3600">
                  <a:solidFill>
                    <a:srgbClr val="000000"/>
                  </a:solidFill>
                  <a:latin typeface="Times New Roman" panose="02020603050405020304" pitchFamily="18" charset="0"/>
                  <a:cs typeface="Times New Roman" panose="02020603050405020304" pitchFamily="18" charset="0"/>
                </a:rPr>
                <a:t>này</a:t>
              </a:r>
              <a:endParaRPr lang="vi-VN" sz="3600" dirty="0">
                <a:solidFill>
                  <a:srgbClr val="000000"/>
                </a:solidFill>
                <a:latin typeface="Times New Roman" panose="02020603050405020304" pitchFamily="18" charset="0"/>
                <a:cs typeface="Times New Roman" pitchFamily="18" charset="0"/>
              </a:endParaRPr>
            </a:p>
          </p:txBody>
        </p:sp>
        <p:sp>
          <p:nvSpPr>
            <p:cNvPr id="35" name="文本框 90">
              <a:extLst>
                <a:ext uri="{FF2B5EF4-FFF2-40B4-BE49-F238E27FC236}">
                  <a16:creationId xmlns="" xmlns:a16="http://schemas.microsoft.com/office/drawing/2014/main" id="{4F65A8B1-453C-4B04-AEC8-BD53EFFC7004}"/>
                </a:ext>
              </a:extLst>
            </p:cNvPr>
            <p:cNvSpPr txBox="1"/>
            <p:nvPr/>
          </p:nvSpPr>
          <p:spPr>
            <a:xfrm flipH="1">
              <a:off x="8442109" y="2861141"/>
              <a:ext cx="2103120" cy="707886"/>
            </a:xfrm>
            <a:prstGeom prst="rect">
              <a:avLst/>
            </a:prstGeom>
            <a:noFill/>
            <a:ln w="9525">
              <a:noFill/>
              <a:miter/>
            </a:ln>
            <a:effectLst>
              <a:outerShdw sx="999" sy="999" algn="ctr" rotWithShape="0">
                <a:srgbClr val="000000"/>
              </a:outerShdw>
            </a:effectLst>
          </p:spPr>
          <p:txBody>
            <a:bodyPr wrap="square" anchor="t">
              <a:spAutoFit/>
            </a:bodyPr>
            <a:lstStyle/>
            <a:p>
              <a:pPr lvl="0" algn="r"/>
              <a:r>
                <a:rPr lang="en-US" altLang="zh-CN" sz="4000" b="1">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rPr>
                <a:t>Nè</a:t>
              </a:r>
              <a:r>
                <a:rPr lang="vi-VN" altLang="zh-CN" sz="4000" b="1">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rPr>
                <a:t> </a:t>
              </a:r>
              <a:endParaRPr lang="zh-CN" altLang="en-US" sz="40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endParaRPr>
            </a:p>
          </p:txBody>
        </p:sp>
      </p:grpSp>
      <p:grpSp>
        <p:nvGrpSpPr>
          <p:cNvPr id="4" name="Group 3">
            <a:extLst>
              <a:ext uri="{FF2B5EF4-FFF2-40B4-BE49-F238E27FC236}">
                <a16:creationId xmlns="" xmlns:a16="http://schemas.microsoft.com/office/drawing/2014/main" id="{C09DF960-AD91-47CF-87F5-9BA0217092D3}"/>
              </a:ext>
            </a:extLst>
          </p:cNvPr>
          <p:cNvGrpSpPr/>
          <p:nvPr/>
        </p:nvGrpSpPr>
        <p:grpSpPr>
          <a:xfrm>
            <a:off x="5347307" y="2718426"/>
            <a:ext cx="4929953" cy="5959407"/>
            <a:chOff x="5347307" y="2718426"/>
            <a:chExt cx="4929953" cy="5959407"/>
          </a:xfrm>
        </p:grpSpPr>
        <p:grpSp>
          <p:nvGrpSpPr>
            <p:cNvPr id="45" name="Group 44">
              <a:extLst>
                <a:ext uri="{FF2B5EF4-FFF2-40B4-BE49-F238E27FC236}">
                  <a16:creationId xmlns="" xmlns:a16="http://schemas.microsoft.com/office/drawing/2014/main" id="{6B611989-F798-42E0-9E80-720CC162D0E4}"/>
                </a:ext>
              </a:extLst>
            </p:cNvPr>
            <p:cNvGrpSpPr/>
            <p:nvPr/>
          </p:nvGrpSpPr>
          <p:grpSpPr>
            <a:xfrm>
              <a:off x="5347307" y="2718426"/>
              <a:ext cx="4929953" cy="5930273"/>
              <a:chOff x="5236045" y="2743887"/>
              <a:chExt cx="4929953" cy="5930273"/>
            </a:xfrm>
          </p:grpSpPr>
          <p:grpSp>
            <p:nvGrpSpPr>
              <p:cNvPr id="25" name="Group 10">
                <a:extLst>
                  <a:ext uri="{FF2B5EF4-FFF2-40B4-BE49-F238E27FC236}">
                    <a16:creationId xmlns="" xmlns:a16="http://schemas.microsoft.com/office/drawing/2014/main" id="{B0C0B6EA-2DCB-4F5E-9256-92EFB5C2956A}"/>
                  </a:ext>
                </a:extLst>
              </p:cNvPr>
              <p:cNvGrpSpPr/>
              <p:nvPr/>
            </p:nvGrpSpPr>
            <p:grpSpPr>
              <a:xfrm>
                <a:off x="5236045" y="2743887"/>
                <a:ext cx="3907955" cy="5930273"/>
                <a:chOff x="0" y="0"/>
                <a:chExt cx="1321950" cy="3401480"/>
              </a:xfrm>
            </p:grpSpPr>
            <p:sp>
              <p:nvSpPr>
                <p:cNvPr id="26" name="Freeform 11">
                  <a:extLst>
                    <a:ext uri="{FF2B5EF4-FFF2-40B4-BE49-F238E27FC236}">
                      <a16:creationId xmlns="" xmlns:a16="http://schemas.microsoft.com/office/drawing/2014/main" id="{2D92210D-04AB-4DE4-8AB5-B5DCE9CD31E0}"/>
                    </a:ext>
                  </a:extLst>
                </p:cNvPr>
                <p:cNvSpPr/>
                <p:nvPr/>
              </p:nvSpPr>
              <p:spPr>
                <a:xfrm>
                  <a:off x="0" y="0"/>
                  <a:ext cx="1321950" cy="3401480"/>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1" name="文本框 22">
                <a:extLst>
                  <a:ext uri="{FF2B5EF4-FFF2-40B4-BE49-F238E27FC236}">
                    <a16:creationId xmlns="" xmlns:a16="http://schemas.microsoft.com/office/drawing/2014/main" id="{CE4D8034-5AE9-4975-897D-0FE3616E13D7}"/>
                  </a:ext>
                </a:extLst>
              </p:cNvPr>
              <p:cNvSpPr txBox="1"/>
              <p:nvPr/>
            </p:nvSpPr>
            <p:spPr>
              <a:xfrm flipH="1">
                <a:off x="5537480" y="3452578"/>
                <a:ext cx="4628518" cy="1363900"/>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lvl="0">
                  <a:lnSpc>
                    <a:spcPct val="120000"/>
                  </a:lnSpc>
                </a:pPr>
                <a:r>
                  <a:rPr lang="en-US" altLang="zh-CN" sz="360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rPr>
                  <a:t>chị ấy</a:t>
                </a:r>
                <a:endParaRPr lang="zh-CN" altLang="en-US" sz="3600"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endParaRPr>
              </a:p>
            </p:txBody>
          </p:sp>
          <p:sp>
            <p:nvSpPr>
              <p:cNvPr id="34" name="文本框 89">
                <a:extLst>
                  <a:ext uri="{FF2B5EF4-FFF2-40B4-BE49-F238E27FC236}">
                    <a16:creationId xmlns="" xmlns:a16="http://schemas.microsoft.com/office/drawing/2014/main" id="{29E79D6A-16C8-4B17-957F-907CF7F58AE3}"/>
                  </a:ext>
                </a:extLst>
              </p:cNvPr>
              <p:cNvSpPr txBox="1"/>
              <p:nvPr/>
            </p:nvSpPr>
            <p:spPr>
              <a:xfrm flipH="1">
                <a:off x="5556942" y="2929891"/>
                <a:ext cx="2103120" cy="707886"/>
              </a:xfrm>
              <a:prstGeom prst="rect">
                <a:avLst/>
              </a:prstGeom>
              <a:noFill/>
              <a:ln w="9525">
                <a:noFill/>
                <a:miter/>
              </a:ln>
              <a:effectLst>
                <a:outerShdw sx="999" sy="999" algn="ctr" rotWithShape="0">
                  <a:srgbClr val="000000"/>
                </a:outerShdw>
              </a:effectLst>
            </p:spPr>
            <p:txBody>
              <a:bodyPr wrap="square" anchor="t">
                <a:spAutoFit/>
              </a:bodyPr>
              <a:lstStyle/>
              <a:p>
                <a:pPr lvl="0"/>
                <a:r>
                  <a:rPr lang="en-US" altLang="zh-CN" sz="4000" b="1">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rPr>
                  <a:t>Chỉ</a:t>
                </a:r>
                <a:endParaRPr lang="zh-CN" altLang="en-US" sz="40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endParaRPr>
              </a:p>
            </p:txBody>
          </p:sp>
        </p:grpSp>
        <p:pic>
          <p:nvPicPr>
            <p:cNvPr id="4098" name="Picture 2" descr="Phim Hoạt Hình Vẽ Hoạ - Phim hoạt hình minh của nông thôn những người phụ  nữ cắt lúa mì png tải về - Miễn phí trong suốt Hành Vi Con Người">
              <a:extLst>
                <a:ext uri="{FF2B5EF4-FFF2-40B4-BE49-F238E27FC236}">
                  <a16:creationId xmlns="" xmlns:a16="http://schemas.microsoft.com/office/drawing/2014/main" id="{78860E1D-BDBC-4D99-8FF4-9473C455F0F0}"/>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3194" b="100000" l="556" r="100000"/>
                      </a14:imgEffect>
                    </a14:imgLayer>
                  </a14:imgProps>
                </a:ext>
                <a:ext uri="{28A0092B-C50C-407E-A947-70E740481C1C}">
                  <a14:useLocalDpi xmlns:a14="http://schemas.microsoft.com/office/drawing/2010/main" xmlns="" val="0"/>
                </a:ext>
              </a:extLst>
            </a:blip>
            <a:srcRect l="25376" t="652" r="18401" b="19187"/>
            <a:stretch/>
          </p:blipFill>
          <p:spPr bwMode="auto">
            <a:xfrm>
              <a:off x="5652107" y="5080033"/>
              <a:ext cx="3154260" cy="35978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 name="Group 1">
            <a:extLst>
              <a:ext uri="{FF2B5EF4-FFF2-40B4-BE49-F238E27FC236}">
                <a16:creationId xmlns="" xmlns:a16="http://schemas.microsoft.com/office/drawing/2014/main" id="{58637FA7-BEAC-4BE3-B507-270DA5B6077E}"/>
              </a:ext>
            </a:extLst>
          </p:cNvPr>
          <p:cNvGrpSpPr/>
          <p:nvPr/>
        </p:nvGrpSpPr>
        <p:grpSpPr>
          <a:xfrm>
            <a:off x="1036276" y="2718426"/>
            <a:ext cx="4086254" cy="5977048"/>
            <a:chOff x="1036276" y="2718426"/>
            <a:chExt cx="4086254" cy="5977048"/>
          </a:xfrm>
        </p:grpSpPr>
        <p:grpSp>
          <p:nvGrpSpPr>
            <p:cNvPr id="44" name="Group 43">
              <a:extLst>
                <a:ext uri="{FF2B5EF4-FFF2-40B4-BE49-F238E27FC236}">
                  <a16:creationId xmlns="" xmlns:a16="http://schemas.microsoft.com/office/drawing/2014/main" id="{25538451-5BE4-4CCA-A296-B2EFCB29DE42}"/>
                </a:ext>
              </a:extLst>
            </p:cNvPr>
            <p:cNvGrpSpPr/>
            <p:nvPr/>
          </p:nvGrpSpPr>
          <p:grpSpPr>
            <a:xfrm>
              <a:off x="1110336" y="2718426"/>
              <a:ext cx="3937374" cy="5930274"/>
              <a:chOff x="999074" y="2743887"/>
              <a:chExt cx="3937374" cy="2609808"/>
            </a:xfrm>
          </p:grpSpPr>
          <p:grpSp>
            <p:nvGrpSpPr>
              <p:cNvPr id="23" name="Group 5">
                <a:extLst>
                  <a:ext uri="{FF2B5EF4-FFF2-40B4-BE49-F238E27FC236}">
                    <a16:creationId xmlns="" xmlns:a16="http://schemas.microsoft.com/office/drawing/2014/main" id="{BF2DCEF2-8FD0-42DC-9283-C71A26299771}"/>
                  </a:ext>
                </a:extLst>
              </p:cNvPr>
              <p:cNvGrpSpPr/>
              <p:nvPr/>
            </p:nvGrpSpPr>
            <p:grpSpPr>
              <a:xfrm>
                <a:off x="999074" y="2743887"/>
                <a:ext cx="3907955" cy="2609808"/>
                <a:chOff x="0" y="0"/>
                <a:chExt cx="1321950" cy="1496931"/>
              </a:xfrm>
            </p:grpSpPr>
            <p:sp>
              <p:nvSpPr>
                <p:cNvPr id="24" name="Freeform 6">
                  <a:extLst>
                    <a:ext uri="{FF2B5EF4-FFF2-40B4-BE49-F238E27FC236}">
                      <a16:creationId xmlns="" xmlns:a16="http://schemas.microsoft.com/office/drawing/2014/main" id="{F6AA74FA-3B32-476D-B565-B88590CDADC7}"/>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0" name="文本框 81">
                <a:extLst>
                  <a:ext uri="{FF2B5EF4-FFF2-40B4-BE49-F238E27FC236}">
                    <a16:creationId xmlns="" xmlns:a16="http://schemas.microsoft.com/office/drawing/2014/main" id="{557B2BA7-38D2-421D-A537-A50FE3474011}"/>
                  </a:ext>
                </a:extLst>
              </p:cNvPr>
              <p:cNvSpPr txBox="1"/>
              <p:nvPr/>
            </p:nvSpPr>
            <p:spPr>
              <a:xfrm flipH="1">
                <a:off x="1291433" y="2898561"/>
                <a:ext cx="3321719" cy="707886"/>
              </a:xfrm>
              <a:prstGeom prst="rect">
                <a:avLst/>
              </a:prstGeom>
              <a:noFill/>
              <a:ln w="9525">
                <a:noFill/>
                <a:miter/>
              </a:ln>
              <a:effectLst>
                <a:outerShdw sx="999" sy="999" algn="ctr" rotWithShape="0">
                  <a:srgbClr val="000000"/>
                </a:outerShdw>
              </a:effectLst>
            </p:spPr>
            <p:txBody>
              <a:bodyPr wrap="square" anchor="t">
                <a:spAutoFit/>
              </a:bodyPr>
              <a:lstStyle/>
              <a:p>
                <a:pPr lvl="0" algn="l"/>
                <a:r>
                  <a:rPr lang="en-US" altLang="zh-CN" sz="4000" b="1">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rPr>
                  <a:t>Tía</a:t>
                </a:r>
                <a:endParaRPr lang="zh-CN" altLang="en-US" sz="40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endParaRPr>
              </a:p>
            </p:txBody>
          </p:sp>
          <p:sp>
            <p:nvSpPr>
              <p:cNvPr id="41" name="文本框 22">
                <a:extLst>
                  <a:ext uri="{FF2B5EF4-FFF2-40B4-BE49-F238E27FC236}">
                    <a16:creationId xmlns="" xmlns:a16="http://schemas.microsoft.com/office/drawing/2014/main" id="{FA6D16F2-C586-4700-8487-66D628B97427}"/>
                  </a:ext>
                </a:extLst>
              </p:cNvPr>
              <p:cNvSpPr txBox="1"/>
              <p:nvPr/>
            </p:nvSpPr>
            <p:spPr>
              <a:xfrm flipH="1">
                <a:off x="1236726" y="3183024"/>
                <a:ext cx="3699722" cy="1200329"/>
              </a:xfrm>
              <a:prstGeom prst="rect">
                <a:avLst/>
              </a:prstGeom>
              <a:noFill/>
              <a:ln w="9525">
                <a:noFill/>
                <a:miter/>
              </a:ln>
              <a:effectLst>
                <a:outerShdw sx="999" sy="999" algn="ctr" rotWithShape="0">
                  <a:srgbClr val="000000"/>
                </a:outerShdw>
              </a:effectLst>
            </p:spPr>
            <p:txBody>
              <a:bodyPr wrap="square" anchor="t">
                <a:spAutoFit/>
              </a:bodyPr>
              <a:lstStyle/>
              <a:p>
                <a:pPr algn="l"/>
                <a:r>
                  <a:rPr lang="en-US" sz="3600" b="0" i="0">
                    <a:effectLst/>
                    <a:latin typeface="arial" panose="020B0604020202020204" pitchFamily="34" charset="0"/>
                  </a:rPr>
                  <a:t>(tiếng Nam Bộ): cha.</a:t>
                </a:r>
              </a:p>
            </p:txBody>
          </p:sp>
        </p:grpSp>
        <p:pic>
          <p:nvPicPr>
            <p:cNvPr id="4100" name="Picture 4" descr="Nông Dân Hoạt Hình Hình ảnh | Định dạng hình ảnh PSD 401405610|  vn.lovepik.com">
              <a:extLst>
                <a:ext uri="{FF2B5EF4-FFF2-40B4-BE49-F238E27FC236}">
                  <a16:creationId xmlns="" xmlns:a16="http://schemas.microsoft.com/office/drawing/2014/main" id="{88973795-D0A4-4510-B344-F5FA320018AF}"/>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6628" b="100000" l="5814" r="93372">
                          <a14:foregroundMark x1="31512" y1="44535" x2="40000" y2="53605"/>
                          <a14:foregroundMark x1="38837" y1="65930" x2="47093" y2="80465"/>
                          <a14:foregroundMark x1="37674" y1="71628" x2="44535" y2="81628"/>
                          <a14:backgroundMark x1="51977" y1="98721" x2="60581" y2="9872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36276" y="4609220"/>
              <a:ext cx="4086254" cy="408625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oup 8">
            <a:extLst>
              <a:ext uri="{FF2B5EF4-FFF2-40B4-BE49-F238E27FC236}">
                <a16:creationId xmlns="" xmlns:a16="http://schemas.microsoft.com/office/drawing/2014/main" id="{1D799C96-C0A8-412D-8A09-52849ABE99BC}"/>
              </a:ext>
            </a:extLst>
          </p:cNvPr>
          <p:cNvGrpSpPr/>
          <p:nvPr/>
        </p:nvGrpSpPr>
        <p:grpSpPr>
          <a:xfrm>
            <a:off x="10147476" y="3427117"/>
            <a:ext cx="9686925" cy="7737161"/>
            <a:chOff x="10147476" y="3427117"/>
            <a:chExt cx="9686925" cy="7737161"/>
          </a:xfrm>
        </p:grpSpPr>
        <p:pic>
          <p:nvPicPr>
            <p:cNvPr id="33" name="Picture 6" descr="Premium Vector | Schoolmates going to school flat.. couple pupils in  uniform holding hands isolated cartoon characters. happy elementary school  students with rucksack back to school after holidays">
              <a:extLst>
                <a:ext uri="{FF2B5EF4-FFF2-40B4-BE49-F238E27FC236}">
                  <a16:creationId xmlns="" xmlns:a16="http://schemas.microsoft.com/office/drawing/2014/main" id="{489339E6-8033-4AD7-901A-A95CFC322F27}"/>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10000" b="90000" l="10000" r="90000">
                          <a14:foregroundMark x1="73482" y1="38200" x2="70447" y2="45400"/>
                          <a14:foregroundMark x1="67732" y1="46600" x2="63099" y2="44600"/>
                          <a14:foregroundMark x1="66134" y1="72000" x2="69489" y2="77800"/>
                          <a14:foregroundMark x1="56709" y1="74200" x2="56709" y2="78800"/>
                          <a14:foregroundMark x1="43291" y1="73400" x2="46486" y2="79200"/>
                          <a14:foregroundMark x1="31150" y1="72800" x2="28115" y2="7720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0147476" y="3427117"/>
              <a:ext cx="9686925" cy="773716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a:extLst>
                <a:ext uri="{FF2B5EF4-FFF2-40B4-BE49-F238E27FC236}">
                  <a16:creationId xmlns="" xmlns:a16="http://schemas.microsoft.com/office/drawing/2014/main" id="{6BEC7E5A-2BF1-42C2-9904-DDED71E4C848}"/>
                </a:ext>
              </a:extLst>
            </p:cNvPr>
            <p:cNvGrpSpPr/>
            <p:nvPr/>
          </p:nvGrpSpPr>
          <p:grpSpPr>
            <a:xfrm rot="265707">
              <a:off x="13820588" y="6726899"/>
              <a:ext cx="298551" cy="720605"/>
              <a:chOff x="13845970" y="6803789"/>
              <a:chExt cx="298551" cy="720605"/>
            </a:xfrm>
          </p:grpSpPr>
          <p:sp>
            <p:nvSpPr>
              <p:cNvPr id="5" name="Rectangle: Rounded Corners 4">
                <a:extLst>
                  <a:ext uri="{FF2B5EF4-FFF2-40B4-BE49-F238E27FC236}">
                    <a16:creationId xmlns="" xmlns:a16="http://schemas.microsoft.com/office/drawing/2014/main" id="{490A98E1-733D-4776-A7F1-5F4CC56E97BC}"/>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cision 5">
                <a:extLst>
                  <a:ext uri="{FF2B5EF4-FFF2-40B4-BE49-F238E27FC236}">
                    <a16:creationId xmlns="" xmlns:a16="http://schemas.microsoft.com/office/drawing/2014/main" id="{9E7E23C0-357C-4489-A4E5-826F5C1603AA}"/>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a:extLst>
                  <a:ext uri="{FF2B5EF4-FFF2-40B4-BE49-F238E27FC236}">
                    <a16:creationId xmlns="" xmlns:a16="http://schemas.microsoft.com/office/drawing/2014/main" id="{E5ED18E5-7FF1-474B-8E74-4BD18839488B}"/>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 xmlns:a16="http://schemas.microsoft.com/office/drawing/2014/main" id="{0694448A-78F8-426F-B875-0A4AFA186175}"/>
                </a:ext>
              </a:extLst>
            </p:cNvPr>
            <p:cNvGrpSpPr/>
            <p:nvPr/>
          </p:nvGrpSpPr>
          <p:grpSpPr>
            <a:xfrm rot="265707">
              <a:off x="16029375" y="6883034"/>
              <a:ext cx="298551" cy="720605"/>
              <a:chOff x="13845970" y="6803789"/>
              <a:chExt cx="298551" cy="720605"/>
            </a:xfrm>
          </p:grpSpPr>
          <p:sp>
            <p:nvSpPr>
              <p:cNvPr id="38" name="Rectangle: Rounded Corners 37">
                <a:extLst>
                  <a:ext uri="{FF2B5EF4-FFF2-40B4-BE49-F238E27FC236}">
                    <a16:creationId xmlns="" xmlns:a16="http://schemas.microsoft.com/office/drawing/2014/main" id="{1EBA78D1-9526-4A0D-831D-EAE606F6BDF4}"/>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a:extLst>
                  <a:ext uri="{FF2B5EF4-FFF2-40B4-BE49-F238E27FC236}">
                    <a16:creationId xmlns="" xmlns:a16="http://schemas.microsoft.com/office/drawing/2014/main" id="{C5D40B2E-0340-4644-92E0-4862805F8DD9}"/>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a:extLst>
                  <a:ext uri="{FF2B5EF4-FFF2-40B4-BE49-F238E27FC236}">
                    <a16:creationId xmlns="" xmlns:a16="http://schemas.microsoft.com/office/drawing/2014/main" id="{024896DE-34E8-4E68-AFF9-1AEC4DA7C596}"/>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 xmlns:a16="http://schemas.microsoft.com/office/drawing/2014/main" id="{1CEEDCDB-FF9B-4287-B1E9-0AAB96EEE12E}"/>
                </a:ext>
              </a:extLst>
            </p:cNvPr>
            <p:cNvSpPr/>
            <p:nvPr/>
          </p:nvSpPr>
          <p:spPr>
            <a:xfrm rot="987718">
              <a:off x="16616206" y="3820495"/>
              <a:ext cx="868247" cy="917484"/>
            </a:xfrm>
            <a:prstGeom prst="rect">
              <a:avLst/>
            </a:prstGeom>
            <a:noFill/>
          </p:spPr>
          <p:txBody>
            <a:bodyPr wrap="square" lIns="91440" tIns="45720" rIns="91440" bIns="45720">
              <a:prstTxWarp prst="textPlain">
                <a:avLst/>
              </a:prstTxWarp>
              <a:spAutoFit/>
            </a:bodyPr>
            <a:lstStyle/>
            <a:p>
              <a:pPr algn="ctr"/>
              <a:r>
                <a:rPr lang="en-US" sz="5400" b="1" cap="none" spc="0">
                  <a:ln w="12700">
                    <a:solidFill>
                      <a:schemeClr val="tx1"/>
                    </a:solidFill>
                    <a:prstDash val="solid"/>
                  </a:ln>
                  <a:solidFill>
                    <a:srgbClr val="FFC000"/>
                  </a:solidFill>
                  <a:effectLst>
                    <a:outerShdw dist="38100" dir="2640000" algn="bl" rotWithShape="0">
                      <a:schemeClr val="accent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391530" y="1396984"/>
            <a:ext cx="17504939" cy="7493032"/>
          </a:xfrm>
          <a:prstGeom prst="rect">
            <a:avLst/>
          </a:prstGeom>
        </p:spPr>
      </p:pic>
      <p:sp>
        <p:nvSpPr>
          <p:cNvPr id="4" name="TextBox 4"/>
          <p:cNvSpPr txBox="1"/>
          <p:nvPr/>
        </p:nvSpPr>
        <p:spPr>
          <a:xfrm>
            <a:off x="3889491" y="4347096"/>
            <a:ext cx="10509016" cy="1592808"/>
          </a:xfrm>
          <a:prstGeom prst="rect">
            <a:avLst/>
          </a:prstGeom>
        </p:spPr>
        <p:txBody>
          <a:bodyPr wrap="square" lIns="0" tIns="0" rIns="0" bIns="0" rtlCol="0" anchor="t">
            <a:spAutoFit/>
          </a:bodyPr>
          <a:lstStyle/>
          <a:p>
            <a:pPr algn="ctr">
              <a:lnSpc>
                <a:spcPts val="12000"/>
              </a:lnSpc>
            </a:pPr>
            <a:r>
              <a:rPr lang="en-US" sz="12000" dirty="0" err="1">
                <a:solidFill>
                  <a:srgbClr val="000000"/>
                </a:solidFill>
                <a:latin typeface="Times New Roman" pitchFamily="18" charset="0"/>
                <a:cs typeface="Times New Roman" pitchFamily="18" charset="0"/>
              </a:rPr>
              <a:t>Tìm</a:t>
            </a:r>
            <a:r>
              <a:rPr lang="en-US" sz="12000" dirty="0">
                <a:solidFill>
                  <a:srgbClr val="000000"/>
                </a:solidFill>
                <a:latin typeface="Times New Roman" pitchFamily="18" charset="0"/>
                <a:cs typeface="Times New Roman" pitchFamily="18" charset="0"/>
              </a:rPr>
              <a:t> </a:t>
            </a:r>
            <a:r>
              <a:rPr lang="en-US" sz="12000" dirty="0" err="1">
                <a:solidFill>
                  <a:srgbClr val="000000"/>
                </a:solidFill>
                <a:latin typeface="Times New Roman" pitchFamily="18" charset="0"/>
                <a:cs typeface="Times New Roman" pitchFamily="18" charset="0"/>
              </a:rPr>
              <a:t>hiểu</a:t>
            </a:r>
            <a:r>
              <a:rPr lang="en-US" sz="12000" dirty="0">
                <a:solidFill>
                  <a:srgbClr val="000000"/>
                </a:solidFill>
                <a:latin typeface="Times New Roman" pitchFamily="18" charset="0"/>
                <a:cs typeface="Times New Roman" pitchFamily="18" charset="0"/>
              </a:rPr>
              <a:t> </a:t>
            </a:r>
            <a:r>
              <a:rPr lang="en-US" sz="12000" dirty="0" err="1">
                <a:solidFill>
                  <a:srgbClr val="000000"/>
                </a:solidFill>
                <a:latin typeface="Times New Roman" pitchFamily="18" charset="0"/>
                <a:cs typeface="Times New Roman" pitchFamily="18" charset="0"/>
              </a:rPr>
              <a:t>bài</a:t>
            </a:r>
            <a:endParaRPr lang="en-US" sz="12000" dirty="0">
              <a:solidFill>
                <a:srgbClr val="0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19" name="Group 19"/>
          <p:cNvGrpSpPr/>
          <p:nvPr/>
        </p:nvGrpSpPr>
        <p:grpSpPr>
          <a:xfrm>
            <a:off x="13204987" y="2871233"/>
            <a:ext cx="1689312" cy="168931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2" name="Group 22"/>
          <p:cNvGrpSpPr/>
          <p:nvPr/>
        </p:nvGrpSpPr>
        <p:grpSpPr>
          <a:xfrm>
            <a:off x="8307107" y="2871233"/>
            <a:ext cx="1689312" cy="168931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 name="Group 2"/>
          <p:cNvGrpSpPr/>
          <p:nvPr/>
        </p:nvGrpSpPr>
        <p:grpSpPr>
          <a:xfrm>
            <a:off x="6786366" y="3241613"/>
            <a:ext cx="4730794" cy="5002856"/>
            <a:chOff x="0" y="-632368"/>
            <a:chExt cx="6307725" cy="6670474"/>
          </a:xfrm>
        </p:grpSpPr>
        <p:grpSp>
          <p:nvGrpSpPr>
            <p:cNvPr id="3" name="Group 3"/>
            <p:cNvGrpSpPr/>
            <p:nvPr/>
          </p:nvGrpSpPr>
          <p:grpSpPr>
            <a:xfrm>
              <a:off x="0" y="0"/>
              <a:ext cx="6307725" cy="6038106"/>
              <a:chOff x="0" y="0"/>
              <a:chExt cx="1600293" cy="1531890"/>
            </a:xfrm>
          </p:grpSpPr>
          <p:sp>
            <p:nvSpPr>
              <p:cNvPr id="4" name="Freeform 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5" name="TextBox 5"/>
            <p:cNvSpPr txBox="1"/>
            <p:nvPr/>
          </p:nvSpPr>
          <p:spPr>
            <a:xfrm>
              <a:off x="989463" y="-632368"/>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grpSp>
      <p:grpSp>
        <p:nvGrpSpPr>
          <p:cNvPr id="7" name="Group 7"/>
          <p:cNvGrpSpPr/>
          <p:nvPr/>
        </p:nvGrpSpPr>
        <p:grpSpPr>
          <a:xfrm>
            <a:off x="11684246" y="3186538"/>
            <a:ext cx="4730794" cy="5057931"/>
            <a:chOff x="0" y="-705802"/>
            <a:chExt cx="6307725" cy="6743908"/>
          </a:xfrm>
        </p:grpSpPr>
        <p:grpSp>
          <p:nvGrpSpPr>
            <p:cNvPr id="8" name="Group 8"/>
            <p:cNvGrpSpPr/>
            <p:nvPr/>
          </p:nvGrpSpPr>
          <p:grpSpPr>
            <a:xfrm>
              <a:off x="0" y="0"/>
              <a:ext cx="6307725" cy="6038106"/>
              <a:chOff x="0" y="0"/>
              <a:chExt cx="1600293" cy="1531890"/>
            </a:xfrm>
          </p:grpSpPr>
          <p:sp>
            <p:nvSpPr>
              <p:cNvPr id="9" name="Freeform 9"/>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0" name="TextBox 10"/>
            <p:cNvSpPr txBox="1"/>
            <p:nvPr/>
          </p:nvSpPr>
          <p:spPr>
            <a:xfrm>
              <a:off x="946629" y="-705802"/>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grpSp>
      <p:grpSp>
        <p:nvGrpSpPr>
          <p:cNvPr id="17" name="Group 17"/>
          <p:cNvGrpSpPr/>
          <p:nvPr/>
        </p:nvGrpSpPr>
        <p:grpSpPr>
          <a:xfrm>
            <a:off x="3331799" y="2871233"/>
            <a:ext cx="1689312" cy="168931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12" name="Group 12"/>
          <p:cNvGrpSpPr/>
          <p:nvPr/>
        </p:nvGrpSpPr>
        <p:grpSpPr>
          <a:xfrm>
            <a:off x="1811058" y="3244435"/>
            <a:ext cx="14357551" cy="5000034"/>
            <a:chOff x="0" y="-628605"/>
            <a:chExt cx="19143400" cy="6666711"/>
          </a:xfrm>
        </p:grpSpPr>
        <p:grpSp>
          <p:nvGrpSpPr>
            <p:cNvPr id="13" name="Group 13"/>
            <p:cNvGrpSpPr/>
            <p:nvPr/>
          </p:nvGrpSpPr>
          <p:grpSpPr>
            <a:xfrm>
              <a:off x="0" y="0"/>
              <a:ext cx="6307725" cy="6038106"/>
              <a:chOff x="0" y="0"/>
              <a:chExt cx="1600293" cy="1531890"/>
            </a:xfrm>
          </p:grpSpPr>
          <p:sp>
            <p:nvSpPr>
              <p:cNvPr id="14" name="Freeform 1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6" name="TextBox 16"/>
            <p:cNvSpPr txBox="1"/>
            <p:nvPr/>
          </p:nvSpPr>
          <p:spPr>
            <a:xfrm>
              <a:off x="490688" y="1049283"/>
              <a:ext cx="5429586" cy="1969770"/>
            </a:xfrm>
            <a:prstGeom prst="rect">
              <a:avLst/>
            </a:prstGeom>
          </p:spPr>
          <p:txBody>
            <a:bodyPr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An bị bọn địch tra khảo</a:t>
              </a:r>
            </a:p>
          </p:txBody>
        </p:sp>
        <p:sp>
          <p:nvSpPr>
            <p:cNvPr id="15" name="TextBox 15"/>
            <p:cNvSpPr txBox="1"/>
            <p:nvPr/>
          </p:nvSpPr>
          <p:spPr>
            <a:xfrm>
              <a:off x="953279" y="-628605"/>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33" name="TextBox 16">
              <a:extLst>
                <a:ext uri="{FF2B5EF4-FFF2-40B4-BE49-F238E27FC236}">
                  <a16:creationId xmlns="" xmlns:a16="http://schemas.microsoft.com/office/drawing/2014/main" id="{DDCAC277-1062-4BEA-A523-75972E5D2926}"/>
                </a:ext>
              </a:extLst>
            </p:cNvPr>
            <p:cNvSpPr txBox="1"/>
            <p:nvPr/>
          </p:nvSpPr>
          <p:spPr>
            <a:xfrm>
              <a:off x="7072813" y="1049283"/>
              <a:ext cx="5429586" cy="2954654"/>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Cách ứng xử thông minh của dì Năm</a:t>
              </a:r>
            </a:p>
          </p:txBody>
        </p:sp>
        <p:sp>
          <p:nvSpPr>
            <p:cNvPr id="34" name="TextBox 16">
              <a:extLst>
                <a:ext uri="{FF2B5EF4-FFF2-40B4-BE49-F238E27FC236}">
                  <a16:creationId xmlns="" xmlns:a16="http://schemas.microsoft.com/office/drawing/2014/main" id="{7F721DFA-EC52-486E-8337-FC47078CDF1F}"/>
                </a:ext>
              </a:extLst>
            </p:cNvPr>
            <p:cNvSpPr txBox="1"/>
            <p:nvPr/>
          </p:nvSpPr>
          <p:spPr>
            <a:xfrm>
              <a:off x="13387795" y="1021565"/>
              <a:ext cx="5755605" cy="1969770"/>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Ý nghĩa tựa đề vở kịch</a:t>
              </a:r>
            </a:p>
          </p:txBody>
        </p:sp>
      </p:grpSp>
      <p:sp>
        <p:nvSpPr>
          <p:cNvPr id="26" name="TextBox 26"/>
          <p:cNvSpPr txBox="1"/>
          <p:nvPr/>
        </p:nvSpPr>
        <p:spPr>
          <a:xfrm>
            <a:off x="1860113" y="856924"/>
            <a:ext cx="14958028" cy="1384995"/>
          </a:xfrm>
          <a:prstGeom prst="rect">
            <a:avLst/>
          </a:prstGeom>
        </p:spPr>
        <p:txBody>
          <a:bodyPr wrap="square" lIns="0" tIns="0" rIns="0" bIns="0" rtlCol="0" anchor="t">
            <a:spAutoFit/>
          </a:bodyPr>
          <a:lstStyle/>
          <a:p>
            <a:pPr algn="ctr">
              <a:lnSpc>
                <a:spcPts val="10800"/>
              </a:lnSpc>
            </a:pPr>
            <a:r>
              <a:rPr lang="en-US" sz="9000" dirty="0" err="1">
                <a:solidFill>
                  <a:srgbClr val="000000"/>
                </a:solidFill>
                <a:latin typeface="Times New Roman" pitchFamily="18" charset="0"/>
                <a:cs typeface="Times New Roman" pitchFamily="18" charset="0"/>
              </a:rPr>
              <a:t>Nội</a:t>
            </a:r>
            <a:r>
              <a:rPr lang="en-US" sz="9000" dirty="0">
                <a:solidFill>
                  <a:srgbClr val="000000"/>
                </a:solidFill>
                <a:latin typeface="Times New Roman" pitchFamily="18" charset="0"/>
                <a:cs typeface="Times New Roman" pitchFamily="18" charset="0"/>
              </a:rPr>
              <a:t> dung </a:t>
            </a:r>
            <a:r>
              <a:rPr lang="en-US" sz="9000" dirty="0" err="1">
                <a:solidFill>
                  <a:srgbClr val="000000"/>
                </a:solidFill>
                <a:latin typeface="Times New Roman" pitchFamily="18" charset="0"/>
                <a:cs typeface="Times New Roman" pitchFamily="18" charset="0"/>
              </a:rPr>
              <a:t>tìm</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hiểu</a:t>
            </a:r>
            <a:endParaRPr lang="en-US" sz="9000" dirty="0">
              <a:solidFill>
                <a:srgbClr val="000000"/>
              </a:solidFill>
              <a:latin typeface="Times New Roman" pitchFamily="18" charset="0"/>
              <a:cs typeface="Times New Roman" pitchFamily="18" charset="0"/>
            </a:endParaRPr>
          </a:p>
        </p:txBody>
      </p:sp>
      <p:sp>
        <p:nvSpPr>
          <p:cNvPr id="27" name="AutoShape 27"/>
          <p:cNvSpPr/>
          <p:nvPr/>
        </p:nvSpPr>
        <p:spPr>
          <a:xfrm>
            <a:off x="0" y="8808068"/>
            <a:ext cx="18288000" cy="1478932"/>
          </a:xfrm>
          <a:prstGeom prst="rect">
            <a:avLst/>
          </a:prstGeom>
          <a:solidFill>
            <a:srgbClr val="84653C"/>
          </a:solidFill>
        </p:spPr>
      </p:sp>
      <p:pic>
        <p:nvPicPr>
          <p:cNvPr id="36" name="图片 12" descr="e68a86f30a2977ddf3b933c71f0720e1">
            <a:extLst>
              <a:ext uri="{FF2B5EF4-FFF2-40B4-BE49-F238E27FC236}">
                <a16:creationId xmlns="" xmlns:a16="http://schemas.microsoft.com/office/drawing/2014/main" id="{59FC3E3E-A858-4FB6-9DF5-E22D833F5929}"/>
              </a:ext>
            </a:extLst>
          </p:cNvPr>
          <p:cNvPicPr>
            <a:picLocks noChangeAspect="1"/>
          </p:cNvPicPr>
          <p:nvPr/>
        </p:nvPicPr>
        <p:blipFill>
          <a:blip r:embed="rId2" cstate="print"/>
          <a:stretch>
            <a:fillRect/>
          </a:stretch>
        </p:blipFill>
        <p:spPr>
          <a:xfrm>
            <a:off x="13922746" y="7197901"/>
            <a:ext cx="4276723" cy="3089099"/>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Horizontal)">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grpSp>
        <p:nvGrpSpPr>
          <p:cNvPr id="3" name="Group 2">
            <a:extLst>
              <a:ext uri="{FF2B5EF4-FFF2-40B4-BE49-F238E27FC236}">
                <a16:creationId xmlns="" xmlns:a16="http://schemas.microsoft.com/office/drawing/2014/main" id="{E24C6BB1-E210-4D8C-A5D2-3F993939DD10}"/>
              </a:ext>
            </a:extLst>
          </p:cNvPr>
          <p:cNvGrpSpPr/>
          <p:nvPr/>
        </p:nvGrpSpPr>
        <p:grpSpPr>
          <a:xfrm>
            <a:off x="-505511" y="-220966"/>
            <a:ext cx="10042831" cy="10128609"/>
            <a:chOff x="-505511" y="-220966"/>
            <a:chExt cx="10042831" cy="10128609"/>
          </a:xfrm>
        </p:grpSpPr>
        <p:pic>
          <p:nvPicPr>
            <p:cNvPr id="9" name="Picture 2" descr="Trả lời câu hỏi bài Lòng dân (tiếp theo) | Hướng dẫn chi tiết từng câu hỏi  bài Lòng dân (tiếp theo)">
              <a:extLst>
                <a:ext uri="{FF2B5EF4-FFF2-40B4-BE49-F238E27FC236}">
                  <a16:creationId xmlns="" xmlns:a16="http://schemas.microsoft.com/office/drawing/2014/main" id="{97B36A3F-0F8F-4E29-8EB2-500782A6994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471173">
              <a:off x="808101" y="3167084"/>
              <a:ext cx="8729219" cy="4620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 xmlns:a16="http://schemas.microsoft.com/office/drawing/2014/main" id="{3982A271-DF38-4F03-A4D7-721FE4560523}"/>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1800" b="74150" l="39000" r="68550"/>
                      </a14:imgEffect>
                    </a14:imgLayer>
                  </a14:imgProps>
                </a:ext>
                <a:ext uri="{28A0092B-C50C-407E-A947-70E740481C1C}">
                  <a14:useLocalDpi xmlns:a14="http://schemas.microsoft.com/office/drawing/2010/main" xmlns="" val="0"/>
                </a:ext>
              </a:extLst>
            </a:blip>
            <a:srcRect l="17162" t="11092" r="25737" b="18790"/>
            <a:stretch>
              <a:fillRect/>
            </a:stretch>
          </p:blipFill>
          <p:spPr bwMode="auto">
            <a:xfrm rot="322013">
              <a:off x="-505511" y="-220966"/>
              <a:ext cx="8250023" cy="10128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TextBox 6">
            <a:extLst>
              <a:ext uri="{FF2B5EF4-FFF2-40B4-BE49-F238E27FC236}">
                <a16:creationId xmlns="" xmlns:a16="http://schemas.microsoft.com/office/drawing/2014/main" id="{35072D22-2BE3-4CBA-8422-51CE2A65AE8A}"/>
              </a:ext>
            </a:extLst>
          </p:cNvPr>
          <p:cNvSpPr txBox="1"/>
          <p:nvPr/>
        </p:nvSpPr>
        <p:spPr>
          <a:xfrm>
            <a:off x="7239000" y="2135650"/>
            <a:ext cx="22357324" cy="1015663"/>
          </a:xfrm>
          <a:prstGeom prst="rect">
            <a:avLst/>
          </a:prstGeom>
        </p:spPr>
        <p:txBody>
          <a:bodyPr wrap="square" lIns="0" tIns="0" rIns="0" bIns="0" rtlCol="0" anchor="t">
            <a:spAutoFit/>
          </a:bodyPr>
          <a:lstStyle/>
          <a:p>
            <a:pPr marL="1371600" indent="-1371600">
              <a:buAutoNum type="arabicPeriod"/>
            </a:pP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An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bọn</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địch</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tra</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khảo</a:t>
            </a:r>
            <a:endPar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294430806"/>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8" name="AutoShape 8"/>
          <p:cNvSpPr/>
          <p:nvPr/>
        </p:nvSpPr>
        <p:spPr>
          <a:xfrm>
            <a:off x="0" y="8808068"/>
            <a:ext cx="18288000" cy="1478932"/>
          </a:xfrm>
          <a:prstGeom prst="rect">
            <a:avLst/>
          </a:prstGeom>
          <a:solidFill>
            <a:srgbClr val="84653C"/>
          </a:solidFill>
        </p:spPr>
      </p:sp>
      <p:sp>
        <p:nvSpPr>
          <p:cNvPr id="6" name="Rectangle 5">
            <a:extLst>
              <a:ext uri="{FF2B5EF4-FFF2-40B4-BE49-F238E27FC236}">
                <a16:creationId xmlns="" xmlns:a16="http://schemas.microsoft.com/office/drawing/2014/main" id="{4AC23D50-7AE5-409B-A52A-2ED3BEDFF62C}"/>
              </a:ext>
            </a:extLst>
          </p:cNvPr>
          <p:cNvSpPr>
            <a:spLocks noChangeArrowheads="1"/>
          </p:cNvSpPr>
          <p:nvPr/>
        </p:nvSpPr>
        <p:spPr bwMode="auto">
          <a:xfrm>
            <a:off x="2743200" y="533495"/>
            <a:ext cx="13716000" cy="1478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6600" b="1">
                <a:solidFill>
                  <a:srgbClr val="990000"/>
                </a:solidFill>
              </a:rPr>
              <a:t>An đã làm cho bọn giặc </a:t>
            </a:r>
          </a:p>
          <a:p>
            <a:pPr algn="ctr" eaLnBrk="1" hangingPunct="1">
              <a:spcBef>
                <a:spcPct val="0"/>
              </a:spcBef>
              <a:buFontTx/>
              <a:buNone/>
            </a:pPr>
            <a:r>
              <a:rPr lang="en-US" altLang="en-US" sz="6600" b="1">
                <a:solidFill>
                  <a:srgbClr val="990000"/>
                </a:solidFill>
              </a:rPr>
              <a:t>mừng hụt như thế nào ?</a:t>
            </a:r>
          </a:p>
        </p:txBody>
      </p:sp>
      <p:sp>
        <p:nvSpPr>
          <p:cNvPr id="11" name="Thought Bubble: Cloud 10">
            <a:extLst>
              <a:ext uri="{FF2B5EF4-FFF2-40B4-BE49-F238E27FC236}">
                <a16:creationId xmlns="" xmlns:a16="http://schemas.microsoft.com/office/drawing/2014/main" id="{04C5C8B0-81F4-4EBE-8F7D-1AB91ECA1ABC}"/>
              </a:ext>
            </a:extLst>
          </p:cNvPr>
          <p:cNvSpPr/>
          <p:nvPr/>
        </p:nvSpPr>
        <p:spPr>
          <a:xfrm>
            <a:off x="218622" y="2453875"/>
            <a:ext cx="12185952" cy="7093659"/>
          </a:xfrm>
          <a:prstGeom prst="cloudCallout">
            <a:avLst>
              <a:gd name="adj1" fmla="val 70640"/>
              <a:gd name="adj2" fmla="val 104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724CD5F2-3AC5-4054-9625-ABFF3ECC6843}"/>
              </a:ext>
            </a:extLst>
          </p:cNvPr>
          <p:cNvSpPr>
            <a:spLocks noChangeArrowheads="1"/>
          </p:cNvSpPr>
          <p:nvPr/>
        </p:nvSpPr>
        <p:spPr bwMode="auto">
          <a:xfrm>
            <a:off x="1600200" y="4171904"/>
            <a:ext cx="10028313"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0"/>
              </a:spcBef>
              <a:buFontTx/>
              <a:buNone/>
            </a:pPr>
            <a:r>
              <a:rPr lang="en-US" altLang="en-US" sz="4000" b="1">
                <a:solidFill>
                  <a:srgbClr val="336600"/>
                </a:solidFill>
              </a:rPr>
              <a:t>An đã làm cho bọn giặc mừng hụt là :</a:t>
            </a:r>
            <a:br>
              <a:rPr lang="en-US" altLang="en-US" sz="4000" b="1">
                <a:solidFill>
                  <a:srgbClr val="336600"/>
                </a:solidFill>
              </a:rPr>
            </a:br>
            <a:r>
              <a:rPr lang="en-US" altLang="en-US" sz="4000" b="1">
                <a:solidFill>
                  <a:srgbClr val="336600"/>
                </a:solidFill>
              </a:rPr>
              <a:t>  + Khi bọn giặc hỏi: Ông đó phải là tía mày không?</a:t>
            </a:r>
            <a:br>
              <a:rPr lang="en-US" altLang="en-US" sz="4000" b="1">
                <a:solidFill>
                  <a:srgbClr val="336600"/>
                </a:solidFill>
              </a:rPr>
            </a:br>
            <a:r>
              <a:rPr lang="en-US" altLang="en-US" sz="4000" b="1">
                <a:solidFill>
                  <a:srgbClr val="336600"/>
                </a:solidFill>
              </a:rPr>
              <a:t>  + An trả lời: hổng phải tía</a:t>
            </a:r>
            <a:br>
              <a:rPr lang="en-US" altLang="en-US" sz="4000" b="1">
                <a:solidFill>
                  <a:srgbClr val="336600"/>
                </a:solidFill>
              </a:rPr>
            </a:br>
            <a:r>
              <a:rPr lang="en-US" altLang="en-US" sz="4000" b="1">
                <a:solidFill>
                  <a:srgbClr val="336600"/>
                </a:solidFill>
              </a:rPr>
              <a:t>Làm cho bọn giặc mừng rỡ tưởng An sợ hãi nên khai thật. Chúng lại nói giọng ngọt ngào để dụ dỗ. An thông minh làm chúng tẽn tò khi trả lời: </a:t>
            </a:r>
          </a:p>
          <a:p>
            <a:pPr eaLnBrk="1" hangingPunct="1">
              <a:spcBef>
                <a:spcPct val="0"/>
              </a:spcBef>
              <a:buFontTx/>
              <a:buNone/>
            </a:pPr>
            <a:r>
              <a:rPr lang="en-US" altLang="en-US" sz="4000" b="1">
                <a:solidFill>
                  <a:srgbClr val="336600"/>
                </a:solidFill>
              </a:rPr>
              <a:t>Cháu … kêu bằng ba, chứ hổng phải tía.</a:t>
            </a:r>
          </a:p>
        </p:txBody>
      </p:sp>
      <p:pic>
        <p:nvPicPr>
          <p:cNvPr id="12" name="Picture 2" descr="Xin Chào đón Học Sinh Tiểu Học Hoạt Hình Hình ảnh | Định dạng hình ảnh PNG  400645819| vn.lovepik.com">
            <a:extLst>
              <a:ext uri="{FF2B5EF4-FFF2-40B4-BE49-F238E27FC236}">
                <a16:creationId xmlns="" xmlns:a16="http://schemas.microsoft.com/office/drawing/2014/main" id="{6EBB91A7-039D-4696-85DB-5C63CBD73FD0}"/>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1549" b="99728" l="52326" r="93605">
                        <a14:foregroundMark x1="59884" y1="49728" x2="64884" y2="54891"/>
                        <a14:foregroundMark x1="71395" y1="49049" x2="71395" y2="70924"/>
                        <a14:foregroundMark x1="59535" y1="47147" x2="59419" y2="54212"/>
                        <a14:foregroundMark x1="60581" y1="54076" x2="71860" y2="54620"/>
                        <a14:foregroundMark x1="76279" y1="42527" x2="70581" y2="62228"/>
                        <a14:foregroundMark x1="75465" y1="58967" x2="74884" y2="69293"/>
                        <a14:foregroundMark x1="71512" y1="42663" x2="73721" y2="54620"/>
                        <a14:foregroundMark x1="70349" y1="56929" x2="68140" y2="66848"/>
                        <a14:foregroundMark x1="75698" y1="53940" x2="76628" y2="69973"/>
                        <a14:foregroundMark x1="78023" y1="56793" x2="77209" y2="66168"/>
                        <a14:foregroundMark x1="80465" y1="58967" x2="83953" y2="6875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515600" y="3543300"/>
            <a:ext cx="8191500" cy="7010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515</Words>
  <Application>Microsoft Office PowerPoint</Application>
  <PresentationFormat>Custom</PresentationFormat>
  <Paragraphs>83</Paragraphs>
  <Slides>22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Times New Roman</vt:lpstr>
      <vt:lpstr>inpin heiti</vt:lpstr>
      <vt:lpstr>Varela Round</vt:lpstr>
      <vt:lpstr>宋体</vt:lpstr>
      <vt:lpstr>Calibri</vt:lpstr>
      <vt:lpstr>仓耳羽辰体-谷力 W05</vt:lpstr>
      <vt:lpstr>Wingdings</vt:lpstr>
      <vt:lpstr>UVN Thoi Nay Nang</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cp:lastModifiedBy>
  <cp:revision>48</cp:revision>
  <dcterms:created xsi:type="dcterms:W3CDTF">2006-08-16T00:00:00Z</dcterms:created>
  <dcterms:modified xsi:type="dcterms:W3CDTF">2022-09-24T09:03:03Z</dcterms:modified>
  <dc:identifier>DAEqQ-f8N50</dc:identifier>
</cp:coreProperties>
</file>