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61" r:id="rId2"/>
    <p:sldId id="262" r:id="rId3"/>
    <p:sldId id="299" r:id="rId4"/>
    <p:sldId id="298" r:id="rId5"/>
    <p:sldId id="266" r:id="rId6"/>
    <p:sldId id="272" r:id="rId7"/>
    <p:sldId id="284" r:id="rId8"/>
    <p:sldId id="281" r:id="rId9"/>
    <p:sldId id="285" r:id="rId10"/>
    <p:sldId id="286" r:id="rId11"/>
    <p:sldId id="301" r:id="rId12"/>
    <p:sldId id="302" r:id="rId13"/>
    <p:sldId id="300" r:id="rId14"/>
    <p:sldId id="303" r:id="rId15"/>
    <p:sldId id="305" r:id="rId16"/>
    <p:sldId id="307" r:id="rId17"/>
    <p:sldId id="308" r:id="rId18"/>
    <p:sldId id="304" r:id="rId19"/>
    <p:sldId id="268" r:id="rId20"/>
    <p:sldId id="280" r:id="rId21"/>
  </p:sldIdLst>
  <p:sldSz cx="12192000" cy="6858000"/>
  <p:notesSz cx="6858000" cy="9144000"/>
  <p:embeddedFontLst>
    <p:embeddedFont>
      <p:font typeface="等线" charset="-122"/>
      <p:regular r:id="rId23"/>
    </p:embeddedFont>
    <p:embeddedFont>
      <p:font typeface="Dancing Script" charset="0"/>
      <p:regular r:id="rId24"/>
      <p:bold r:id="rId25"/>
    </p:embeddedFont>
    <p:embeddedFont>
      <p:font typeface="Baloo 2" charset="0"/>
      <p:regular r:id="rId26"/>
      <p:bold r:id="rId27"/>
    </p:embeddedFont>
    <p:embeddedFont>
      <p:font typeface="#9Slide07 SVNZiclets" charset="0"/>
      <p:regular r:id="rId28"/>
    </p:embeddedFont>
    <p:embeddedFont>
      <p:font typeface="UVF Lobster12" charset="0"/>
      <p:italic r:id="rId29"/>
    </p:embeddedFont>
    <p:embeddedFont>
      <p:font typeface="#9Slide04 SFU Bodoni" charset="0"/>
      <p:regular r:id="rId30"/>
    </p:embeddedFont>
    <p:embeddedFont>
      <p:font typeface="Calibri" pitchFamily="34" charset="0"/>
      <p:regular r:id="rId31"/>
      <p:bold r:id="rId32"/>
      <p:italic r:id="rId33"/>
      <p:bold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A0E5FF"/>
    <a:srgbClr val="8DE0E4"/>
    <a:srgbClr val="ED6C0B"/>
    <a:srgbClr val="FF8600"/>
    <a:srgbClr val="86DEE2"/>
    <a:srgbClr val="1B7057"/>
    <a:srgbClr val="427D3A"/>
    <a:srgbClr val="896033"/>
    <a:srgbClr val="2DC8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315" autoAdjust="0"/>
    <p:restoredTop sz="94660"/>
  </p:normalViewPr>
  <p:slideViewPr>
    <p:cSldViewPr snapToGrid="0">
      <p:cViewPr varScale="1">
        <p:scale>
          <a:sx n="78" d="100"/>
          <a:sy n="78" d="100"/>
        </p:scale>
        <p:origin x="-102" y="-21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E979-13C2-47AC-8F15-676F4151C841}" type="datetimeFigureOut">
              <a:rPr lang="en-US" smtClean="0"/>
              <a:pPr/>
              <a:t>5/2/2022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F61A5-A934-4763-8C8D-8DD7914E2EE4}" type="slidenum">
              <a:rPr lang="en-US" smtClean="0"/>
              <a:pPr/>
              <a:t>‹#›</a:t>
            </a:fld>
            <a:endParaRPr lang="en-US"/>
          </a:p>
        </p:txBody>
      </p:sp>
    </p:spTree>
    <p:extLst>
      <p:ext uri="{BB962C8B-B14F-4D97-AF65-F5344CB8AC3E}">
        <p14:creationId xmlns:p14="http://schemas.microsoft.com/office/powerpoint/2010/main" xmlns="" val="208812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xmlns=""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xmlns=""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xmlns=""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xmlns=""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xmlns=""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503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media" Target="../media/media1.mp3"/><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slideLayout" Target="../slideLayouts/slideLayout1.xml"/><Relationship Id="rId16" Type="http://schemas.microsoft.com/office/2007/relationships/hdphoto" Target="../media/hdphoto1.wdp"/><Relationship Id="rId1" Type="http://schemas.openxmlformats.org/officeDocument/2006/relationships/video" Target="NULL" TargetMode="Externa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33.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0.png"/><Relationship Id="rId3"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41.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xmlns=""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xmlns=""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7576922" y="-109802"/>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xmlns=""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xmlns=""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19795243">
            <a:hlinkClick r:id="" action="ppaction://media"/>
            <a:extLst>
              <a:ext uri="{FF2B5EF4-FFF2-40B4-BE49-F238E27FC236}">
                <a16:creationId xmlns:a16="http://schemas.microsoft.com/office/drawing/2014/main" xmlns="" id="{E0767DB5-1A3E-438D-A209-0CC8F67D4BA7}"/>
              </a:ext>
            </a:extLst>
          </p:cNvPr>
          <p:cNvPicPr>
            <a:picLocks noChangeAspect="1"/>
          </p:cNvPicPr>
          <p:nvPr>
            <a:videoFile r:link="rId1"/>
            <p:extLst>
              <p:ext uri="{DAA4B4D4-6D71-4841-9C94-3DE7FCFB9230}">
                <p14:media xmlns:p14="http://schemas.microsoft.com/office/powerpoint/2010/main" xmlns="" r:embed="rId13"/>
              </p:ext>
            </p:extLst>
          </p:nvPr>
        </p:nvPicPr>
        <p:blipFill>
          <a:blip r:embed="rId14" cstate="print"/>
          <a:stretch>
            <a:fillRect/>
          </a:stretch>
        </p:blipFill>
        <p:spPr>
          <a:xfrm>
            <a:off x="9626218" y="-1226342"/>
            <a:ext cx="609600" cy="609600"/>
          </a:xfrm>
          <a:prstGeom prst="rect">
            <a:avLst/>
          </a:prstGeom>
        </p:spPr>
      </p:pic>
      <p:grpSp>
        <p:nvGrpSpPr>
          <p:cNvPr id="7" name="Group 6"/>
          <p:cNvGrpSpPr/>
          <p:nvPr/>
        </p:nvGrpSpPr>
        <p:grpSpPr>
          <a:xfrm>
            <a:off x="1191486" y="326807"/>
            <a:ext cx="9759162" cy="3983035"/>
            <a:chOff x="1228062" y="607223"/>
            <a:chExt cx="9759162" cy="3983035"/>
          </a:xfrm>
        </p:grpSpPr>
        <p:sp>
          <p:nvSpPr>
            <p:cNvPr id="21" name="任意多边形: 形状 20">
              <a:extLst>
                <a:ext uri="{FF2B5EF4-FFF2-40B4-BE49-F238E27FC236}">
                  <a16:creationId xmlns:a16="http://schemas.microsoft.com/office/drawing/2014/main" xmlns="" id="{FBF3470B-7DF6-42B6-B755-38E7F8479AAE}"/>
                </a:ext>
              </a:extLst>
            </p:cNvPr>
            <p:cNvSpPr/>
            <p:nvPr/>
          </p:nvSpPr>
          <p:spPr>
            <a:xfrm>
              <a:off x="1228443" y="1044995"/>
              <a:ext cx="9758781" cy="3545263"/>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6" name="Picture 25"/>
            <p:cNvPicPr>
              <a:picLocks noChangeAspect="1"/>
            </p:cNvPicPr>
            <p:nvPr/>
          </p:nvPicPr>
          <p:blipFill rotWithShape="1">
            <a:blip r:embed="rId15">
              <a:extLst>
                <a:ext uri="{BEBA8EAE-BF5A-486C-A8C5-ECC9F3942E4B}">
                  <a14:imgProps xmlns:a14="http://schemas.microsoft.com/office/drawing/2010/main" xmlns="">
                    <a14:imgLayer r:embed="rId16">
                      <a14:imgEffect>
                        <a14:backgroundRemoval t="10000" b="90000" l="10000" r="90000">
                          <a14:foregroundMark x1="12438" y1="49444" x2="13375" y2="50222"/>
                          <a14:foregroundMark x1="17375" y1="48889" x2="18688" y2="52889"/>
                          <a14:foregroundMark x1="23438" y1="38556" x2="25063" y2="37333"/>
                          <a14:foregroundMark x1="29750" y1="35667" x2="30125" y2="41222"/>
                          <a14:foregroundMark x1="29875" y1="28111" x2="31313" y2="30111"/>
                          <a14:foregroundMark x1="33875" y1="30444" x2="35500" y2="35778"/>
                          <a14:foregroundMark x1="34875" y1="50222" x2="35625" y2="54778"/>
                          <a14:foregroundMark x1="30938" y1="52333" x2="31313" y2="55889"/>
                          <a14:foregroundMark x1="41875" y1="28000" x2="42938" y2="32778"/>
                          <a14:foregroundMark x1="48438" y1="25889" x2="50125" y2="25333"/>
                          <a14:foregroundMark x1="50063" y1="20667" x2="50813" y2="22222"/>
                          <a14:foregroundMark x1="51625" y1="18000" x2="52438" y2="20111"/>
                          <a14:foregroundMark x1="40438" y1="44111" x2="41500" y2="45444"/>
                          <a14:foregroundMark x1="41625" y1="47333" x2="42188" y2="50333"/>
                          <a14:foregroundMark x1="44438" y1="47333" x2="44625" y2="50556"/>
                          <a14:foregroundMark x1="42375" y1="41222" x2="43250" y2="39111"/>
                          <a14:foregroundMark x1="32125" y1="42667" x2="32688" y2="42667"/>
                          <a14:foregroundMark x1="52188" y1="47889" x2="51875" y2="49000"/>
                          <a14:foregroundMark x1="55875" y1="46222" x2="55437" y2="49000"/>
                          <a14:foregroundMark x1="57375" y1="28778" x2="56813" y2="32556"/>
                          <a14:foregroundMark x1="63625" y1="30222" x2="62000" y2="33111"/>
                          <a14:foregroundMark x1="68063" y1="31556" x2="67688" y2="34444"/>
                          <a14:foregroundMark x1="66000" y1="25889" x2="66750" y2="26000"/>
                          <a14:foregroundMark x1="68563" y1="25333" x2="69313" y2="25111"/>
                          <a14:foregroundMark x1="76000" y1="37889" x2="77625" y2="38111"/>
                          <a14:foregroundMark x1="78938" y1="45778" x2="81063" y2="44667"/>
                          <a14:foregroundMark x1="85188" y1="51000" x2="84063" y2="53111"/>
                          <a14:foregroundMark x1="84750" y1="43667" x2="85500" y2="43444"/>
                          <a14:foregroundMark x1="60250" y1="44667" x2="61563" y2="42667"/>
                          <a14:foregroundMark x1="60500" y1="48444" x2="61250" y2="49000"/>
                          <a14:foregroundMark x1="63938" y1="50000" x2="64375" y2="52111"/>
                          <a14:foregroundMark x1="63188" y1="42333" x2="63625" y2="41556"/>
                          <a14:foregroundMark x1="69438" y1="51556" x2="69125" y2="55333"/>
                        </a14:backgroundRemoval>
                      </a14:imgEffect>
                    </a14:imgLayer>
                  </a14:imgProps>
                </a:ext>
              </a:extLst>
            </a:blip>
            <a:srcRect l="8552" t="14176" r="4382" b="33910"/>
            <a:stretch/>
          </p:blipFill>
          <p:spPr>
            <a:xfrm>
              <a:off x="1228062" y="607223"/>
              <a:ext cx="9595262" cy="3218213"/>
            </a:xfrm>
            <a:prstGeom prst="rect">
              <a:avLst/>
            </a:prstGeom>
          </p:spPr>
        </p:pic>
      </p:grpSp>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863239" y="-1850410"/>
            <a:ext cx="4910533"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2168697" y="3158836"/>
            <a:ext cx="7878274" cy="3632378"/>
          </a:xfrm>
          <a:prstGeom prst="rect">
            <a:avLst/>
          </a:prstGeom>
        </p:spPr>
      </p:pic>
      <p:sp>
        <p:nvSpPr>
          <p:cNvPr id="27" name="TextBox 26"/>
          <p:cNvSpPr txBox="1"/>
          <p:nvPr/>
        </p:nvSpPr>
        <p:spPr>
          <a:xfrm>
            <a:off x="3171704" y="0"/>
            <a:ext cx="6069832" cy="830997"/>
          </a:xfrm>
          <a:prstGeom prst="rect">
            <a:avLst/>
          </a:prstGeom>
          <a:noFill/>
        </p:spPr>
        <p:txBody>
          <a:bodyPr wrap="square" rtlCol="0">
            <a:spAutoFit/>
          </a:bodyPr>
          <a:lstStyle/>
          <a:p>
            <a:r>
              <a:rPr lang="vi-VN" sz="4800" b="1" dirty="0">
                <a:solidFill>
                  <a:srgbClr val="FFC000"/>
                </a:solidFill>
                <a:effectLst>
                  <a:outerShdw blurRad="38100" dist="38100" dir="2700000" algn="tl">
                    <a:srgbClr val="000000">
                      <a:alpha val="43137"/>
                    </a:srgbClr>
                  </a:outerShdw>
                </a:effectLst>
                <a:latin typeface="Dancing Script" pitchFamily="2" charset="0"/>
              </a:rPr>
              <a:t>Luyện từ và </a:t>
            </a:r>
            <a:r>
              <a:rPr lang="vi-VN" sz="4800" b="1" dirty="0" smtClean="0">
                <a:solidFill>
                  <a:srgbClr val="FFC000"/>
                </a:solidFill>
                <a:effectLst>
                  <a:outerShdw blurRad="38100" dist="38100" dir="2700000" algn="tl">
                    <a:srgbClr val="000000">
                      <a:alpha val="43137"/>
                    </a:srgbClr>
                  </a:outerShdw>
                </a:effectLst>
                <a:latin typeface="Dancing Script" pitchFamily="2" charset="0"/>
              </a:rPr>
              <a:t>câu</a:t>
            </a:r>
            <a:r>
              <a:rPr lang="en-US" sz="4800" b="1" dirty="0" smtClean="0">
                <a:solidFill>
                  <a:srgbClr val="FFC000"/>
                </a:solidFill>
                <a:effectLst>
                  <a:outerShdw blurRad="38100" dist="38100" dir="2700000" algn="tl">
                    <a:srgbClr val="000000">
                      <a:alpha val="43137"/>
                    </a:srgbClr>
                  </a:outerShdw>
                </a:effectLst>
                <a:latin typeface="Dancing Script" pitchFamily="2" charset="0"/>
              </a:rPr>
              <a:t>- </a:t>
            </a:r>
            <a:r>
              <a:rPr lang="en-US" sz="4800" b="1" dirty="0" err="1" smtClean="0">
                <a:solidFill>
                  <a:srgbClr val="FFC000"/>
                </a:solidFill>
                <a:effectLst>
                  <a:outerShdw blurRad="38100" dist="38100" dir="2700000" algn="tl">
                    <a:srgbClr val="000000">
                      <a:alpha val="43137"/>
                    </a:srgbClr>
                  </a:outerShdw>
                </a:effectLst>
                <a:latin typeface="Dancing Script" pitchFamily="2" charset="0"/>
              </a:rPr>
              <a:t>Lớp</a:t>
            </a:r>
            <a:r>
              <a:rPr lang="en-US" sz="4800" b="1" dirty="0" smtClean="0">
                <a:solidFill>
                  <a:srgbClr val="FFC000"/>
                </a:solidFill>
                <a:effectLst>
                  <a:outerShdw blurRad="38100" dist="38100" dir="2700000" algn="tl">
                    <a:srgbClr val="000000">
                      <a:alpha val="43137"/>
                    </a:srgbClr>
                  </a:outerShdw>
                </a:effectLst>
                <a:latin typeface="Dancing Script" pitchFamily="2" charset="0"/>
              </a:rPr>
              <a:t> 5A1</a:t>
            </a:r>
            <a:endParaRPr lang="en-US" sz="4800" b="1" dirty="0">
              <a:solidFill>
                <a:srgbClr val="FFC000"/>
              </a:solidFill>
              <a:effectLst>
                <a:outerShdw blurRad="38100" dist="38100" dir="2700000" algn="tl">
                  <a:srgbClr val="000000">
                    <a:alpha val="43137"/>
                  </a:srgbClr>
                </a:outerShdw>
              </a:effectLst>
              <a:latin typeface="Dancing Script" pitchFamily="2" charset="0"/>
            </a:endParaRPr>
          </a:p>
        </p:txBody>
      </p:sp>
      <p:sp>
        <p:nvSpPr>
          <p:cNvPr id="28" name="TextBox 27"/>
          <p:cNvSpPr txBox="1"/>
          <p:nvPr/>
        </p:nvSpPr>
        <p:spPr>
          <a:xfrm>
            <a:off x="4376928" y="2877312"/>
            <a:ext cx="3950208" cy="461665"/>
          </a:xfrm>
          <a:prstGeom prst="rect">
            <a:avLst/>
          </a:prstGeom>
          <a:noFill/>
        </p:spPr>
        <p:txBody>
          <a:bodyPr wrap="square" rtlCol="0">
            <a:spAutoFit/>
          </a:bodyPr>
          <a:lstStyle/>
          <a:p>
            <a:r>
              <a:rPr lang="en-US" sz="2400" dirty="0" smtClean="0"/>
              <a:t>GV: </a:t>
            </a:r>
            <a:r>
              <a:rPr lang="en-US" sz="2400" dirty="0" err="1" smtClean="0"/>
              <a:t>Nguyễn</a:t>
            </a:r>
            <a:r>
              <a:rPr lang="en-US" sz="2400" dirty="0" smtClean="0"/>
              <a:t> </a:t>
            </a:r>
            <a:r>
              <a:rPr lang="en-US" sz="2400" dirty="0" err="1" smtClean="0"/>
              <a:t>Thị</a:t>
            </a:r>
            <a:r>
              <a:rPr lang="en-US" sz="2400" dirty="0" smtClean="0"/>
              <a:t> </a:t>
            </a:r>
            <a:r>
              <a:rPr lang="en-US" sz="2400" dirty="0" err="1" smtClean="0"/>
              <a:t>Thoan</a:t>
            </a:r>
            <a:endParaRPr lang="en-US" sz="2400" dirty="0"/>
          </a:p>
        </p:txBody>
      </p:sp>
    </p:spTree>
    <p:extLst>
      <p:ext uri="{BB962C8B-B14F-4D97-AF65-F5344CB8AC3E}">
        <p14:creationId xmlns:p14="http://schemas.microsoft.com/office/powerpoint/2010/main" xmlns="" val="386049950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9818"/>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10818"/>
                            </p:stCondLst>
                            <p:childTnLst>
                              <p:par>
                                <p:cTn id="26" presetID="23" presetClass="entr" presetSubtype="28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3*#ppt_w"/>
                                          </p:val>
                                        </p:tav>
                                        <p:tav tm="100000">
                                          <p:val>
                                            <p:strVal val="#ppt_w"/>
                                          </p:val>
                                        </p:tav>
                                      </p:tavLst>
                                    </p:anim>
                                    <p:anim calcmode="lin" valueType="num">
                                      <p:cBhvr>
                                        <p:cTn id="29" dur="500" fill="hold"/>
                                        <p:tgtEl>
                                          <p:spTgt spid="48"/>
                                        </p:tgtEl>
                                        <p:attrNameLst>
                                          <p:attrName>ppt_h</p:attrName>
                                        </p:attrNameLst>
                                      </p:cBhvr>
                                      <p:tavLst>
                                        <p:tav tm="0">
                                          <p:val>
                                            <p:strVal val="4/3*#ppt_h"/>
                                          </p:val>
                                        </p:tav>
                                        <p:tav tm="100000">
                                          <p:val>
                                            <p:strVal val="#ppt_h"/>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8" repeatCount="indefinite" fill="remove" display="0">
                  <p:stCondLst>
                    <p:cond delay="indefinite"/>
                  </p:stCondLst>
                  <p:endCondLst>
                    <p:cond evt="onStopAudio" delay="0">
                      <p:tgtEl>
                        <p:sldTgt/>
                      </p:tgtEl>
                    </p:cond>
                  </p:endCondLst>
                </p:cTn>
                <p:tgtEl>
                  <p:spTgt spid="4"/>
                </p:tgtEl>
              </p:cMediaNode>
            </p:video>
          </p:childTnLst>
        </p:cTn>
      </p:par>
    </p:tnLst>
    <p:bldLst>
      <p:bldP spid="48"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07264" y="208344"/>
            <a:ext cx="11737809" cy="329984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633035" y="706940"/>
            <a:ext cx="10679441" cy="304698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Baloo 2" pitchFamily="2" charset="0"/>
                <a:cs typeface="Baloo 2" pitchFamily="2" charset="0"/>
              </a:rPr>
              <a:t>Anh</a:t>
            </a:r>
            <a:r>
              <a:rPr lang="en-US" sz="3200" b="1" dirty="0">
                <a:solidFill>
                  <a:srgbClr val="0070C0"/>
                </a:solidFill>
                <a:latin typeface="Baloo 2" pitchFamily="2" charset="0"/>
                <a:cs typeface="Baloo 2" pitchFamily="2" charset="0"/>
              </a:rPr>
              <a:t> hàng thịt đã thêm dấu câu gì vào chỗ nào trong lời phê của xã để hiểu là xã đồng ý cho làm thịt con </a:t>
            </a:r>
            <a:r>
              <a:rPr lang="en-US" sz="3200" b="1" dirty="0" err="1">
                <a:solidFill>
                  <a:srgbClr val="0070C0"/>
                </a:solidFill>
                <a:latin typeface="Baloo 2" pitchFamily="2" charset="0"/>
                <a:cs typeface="Baloo 2" pitchFamily="2" charset="0"/>
              </a:rPr>
              <a:t>bò</a:t>
            </a:r>
            <a:r>
              <a:rPr lang="en-US" sz="3200" b="1" dirty="0">
                <a:solidFill>
                  <a:srgbClr val="0070C0"/>
                </a:solidFill>
                <a:latin typeface="Baloo 2" pitchFamily="2" charset="0"/>
                <a:cs typeface="Baloo 2" pitchFamily="2" charset="0"/>
              </a:rPr>
              <a:t> ?</a:t>
            </a:r>
            <a:endParaRPr lang="vi-VN" sz="3200" b="1" dirty="0">
              <a:solidFill>
                <a:srgbClr val="0070C0"/>
              </a:solidFill>
              <a:latin typeface="Baloo 2" pitchFamily="2" charset="0"/>
              <a:cs typeface="Baloo 2" pitchFamily="2" charset="0"/>
            </a:endParaRPr>
          </a:p>
          <a:p>
            <a:pPr algn="just">
              <a:spcBef>
                <a:spcPts val="0"/>
              </a:spcBef>
              <a:defRPr/>
            </a:pPr>
            <a:endParaRPr lang="en-US" sz="3200" b="1" dirty="0">
              <a:solidFill>
                <a:srgbClr val="0070C0"/>
              </a:solidFill>
              <a:latin typeface="Baloo 2" pitchFamily="2" charset="0"/>
              <a:cs typeface="Baloo 2" pitchFamily="2" charset="0"/>
            </a:endParaRPr>
          </a:p>
          <a:p>
            <a:pPr algn="just">
              <a:spcBef>
                <a:spcPts val="0"/>
              </a:spcBef>
              <a:defRPr/>
            </a:pPr>
            <a:r>
              <a:rPr lang="en-US" sz="3200" b="1" dirty="0">
                <a:solidFill>
                  <a:srgbClr val="0070C0"/>
                </a:solidFill>
                <a:latin typeface="Baloo 2" pitchFamily="2" charset="0"/>
                <a:cs typeface="Baloo 2" pitchFamily="2" charset="0"/>
              </a:rPr>
              <a:t> </a:t>
            </a:r>
            <a:r>
              <a:rPr lang="vi-VN" sz="3200" b="1" dirty="0">
                <a:solidFill>
                  <a:srgbClr val="0070C0"/>
                </a:solidFill>
                <a:latin typeface="Baloo 2" pitchFamily="2" charset="0"/>
                <a:cs typeface="Baloo 2" pitchFamily="2" charset="0"/>
              </a:rPr>
              <a:t>b)</a:t>
            </a:r>
            <a:r>
              <a:rPr lang="en-US" sz="3200" b="1" dirty="0">
                <a:solidFill>
                  <a:srgbClr val="0070C0"/>
                </a:solidFill>
                <a:latin typeface="Baloo 2" pitchFamily="2" charset="0"/>
                <a:cs typeface="Baloo 2" pitchFamily="2" charset="0"/>
              </a:rPr>
              <a:t> Lời phê trong đơn cần được viết như thế nào để anh hàng thịt không thể chữa một cách dễ dàng ?</a:t>
            </a:r>
          </a:p>
          <a:p>
            <a:pPr algn="just">
              <a:spcBef>
                <a:spcPts val="0"/>
              </a:spcBef>
              <a:defRPr/>
            </a:pPr>
            <a:r>
              <a:rPr lang="en-US" sz="3200" b="1" dirty="0">
                <a:solidFill>
                  <a:srgbClr val="0070C0"/>
                </a:solidFill>
                <a:latin typeface="Baloo 2" pitchFamily="2" charset="0"/>
                <a:cs typeface="Baloo 2" pitchFamily="2" charset="0"/>
              </a:rPr>
              <a:t>                            </a:t>
            </a:r>
          </a:p>
        </p:txBody>
      </p:sp>
      <p:pic>
        <p:nvPicPr>
          <p:cNvPr id="16" name="图片 11">
            <a:extLst>
              <a:ext uri="{FF2B5EF4-FFF2-40B4-BE49-F238E27FC236}">
                <a16:creationId xmlns:a16="http://schemas.microsoft.com/office/drawing/2014/main" xmlns="" id="{16A28798-C735-4597-B111-9EAB5AF0429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72756" y="2845942"/>
            <a:ext cx="5818581" cy="3819648"/>
          </a:xfrm>
          <a:prstGeom prst="rect">
            <a:avLst/>
          </a:prstGeom>
        </p:spPr>
      </p:pic>
      <p:grpSp>
        <p:nvGrpSpPr>
          <p:cNvPr id="6" name="组合 5">
            <a:extLst>
              <a:ext uri="{FF2B5EF4-FFF2-40B4-BE49-F238E27FC236}">
                <a16:creationId xmlns:a16="http://schemas.microsoft.com/office/drawing/2014/main" xmlns=""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xmlns="" val="32056569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10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633035" y="551901"/>
            <a:ext cx="10620181" cy="107721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Baloo 2" pitchFamily="2" charset="0"/>
                <a:cs typeface="Baloo 2" pitchFamily="2" charset="0"/>
              </a:rPr>
              <a:t>Anh</a:t>
            </a:r>
            <a:r>
              <a:rPr lang="en-US" sz="3200" b="1" dirty="0">
                <a:solidFill>
                  <a:srgbClr val="0070C0"/>
                </a:solidFill>
                <a:latin typeface="Baloo 2" pitchFamily="2" charset="0"/>
                <a:cs typeface="Baloo 2" pitchFamily="2" charset="0"/>
              </a:rPr>
              <a:t> hàng thịt đã thêm dấu câu gì vào chỗ nào trong lời phê của xã để hiểu là xã đồng ý cho làm thịt con </a:t>
            </a:r>
            <a:r>
              <a:rPr lang="en-US" sz="3200" b="1" dirty="0" err="1">
                <a:solidFill>
                  <a:srgbClr val="0070C0"/>
                </a:solidFill>
                <a:latin typeface="Baloo 2" pitchFamily="2" charset="0"/>
                <a:cs typeface="Baloo 2" pitchFamily="2" charset="0"/>
              </a:rPr>
              <a:t>bò</a:t>
            </a:r>
            <a:r>
              <a:rPr lang="en-US" sz="3200" b="1" dirty="0">
                <a:solidFill>
                  <a:srgbClr val="0070C0"/>
                </a:solidFill>
                <a:latin typeface="Baloo 2" pitchFamily="2" charset="0"/>
                <a:cs typeface="Baloo 2" pitchFamily="2" charset="0"/>
              </a:rPr>
              <a:t> ?                            </a:t>
            </a:r>
          </a:p>
        </p:txBody>
      </p:sp>
      <p:pic>
        <p:nvPicPr>
          <p:cNvPr id="16" name="图片 11">
            <a:extLst>
              <a:ext uri="{FF2B5EF4-FFF2-40B4-BE49-F238E27FC236}">
                <a16:creationId xmlns:a16="http://schemas.microsoft.com/office/drawing/2014/main" xmlns="" id="{16A28798-C735-4597-B111-9EAB5AF042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xmlns=""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grpSp>
        <p:nvGrpSpPr>
          <p:cNvPr id="2" name="Group 1"/>
          <p:cNvGrpSpPr/>
          <p:nvPr/>
        </p:nvGrpSpPr>
        <p:grpSpPr>
          <a:xfrm>
            <a:off x="-162424" y="2426263"/>
            <a:ext cx="12354424" cy="1244472"/>
            <a:chOff x="-162424" y="2426263"/>
            <a:chExt cx="12354424" cy="1244472"/>
          </a:xfrm>
        </p:grpSpPr>
        <p:sp>
          <p:nvSpPr>
            <p:cNvPr id="14" name="Rectangle 13"/>
            <p:cNvSpPr/>
            <p:nvPr/>
          </p:nvSpPr>
          <p:spPr>
            <a:xfrm>
              <a:off x="-162424" y="2426263"/>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633035" y="2842821"/>
              <a:ext cx="8510965" cy="584775"/>
            </a:xfrm>
            <a:prstGeom prst="rect">
              <a:avLst/>
            </a:prstGeom>
          </p:spPr>
          <p:txBody>
            <a:bodyPr wrap="square">
              <a:spAutoFit/>
            </a:bodyPr>
            <a:lstStyle/>
            <a:p>
              <a:pPr algn="just"/>
              <a:r>
                <a:rPr lang="vi-VN" sz="3200" b="1" dirty="0">
                  <a:latin typeface="Baloo 2" pitchFamily="2" charset="0"/>
                  <a:cs typeface="Baloo 2" pitchFamily="2" charset="0"/>
                </a:rPr>
                <a:t>Lời phê trong đơn: “Bò cày không được thịt.”</a:t>
              </a:r>
              <a:endParaRPr lang="en-US" sz="3200" b="1" dirty="0">
                <a:latin typeface="Baloo 2" pitchFamily="2" charset="0"/>
                <a:cs typeface="Baloo 2" pitchFamily="2" charset="0"/>
              </a:endParaRPr>
            </a:p>
          </p:txBody>
        </p:sp>
      </p:grpSp>
      <p:grpSp>
        <p:nvGrpSpPr>
          <p:cNvPr id="3" name="Group 2"/>
          <p:cNvGrpSpPr/>
          <p:nvPr/>
        </p:nvGrpSpPr>
        <p:grpSpPr>
          <a:xfrm>
            <a:off x="-162424" y="3622853"/>
            <a:ext cx="12354424" cy="2013141"/>
            <a:chOff x="-162424" y="3622853"/>
            <a:chExt cx="12354424" cy="2013141"/>
          </a:xfrm>
        </p:grpSpPr>
        <p:sp>
          <p:nvSpPr>
            <p:cNvPr id="21" name="Rectangle 20"/>
            <p:cNvSpPr/>
            <p:nvPr/>
          </p:nvSpPr>
          <p:spPr>
            <a:xfrm>
              <a:off x="-162424" y="3622853"/>
              <a:ext cx="12354424" cy="2013141"/>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ectangle 18"/>
            <p:cNvSpPr/>
            <p:nvPr/>
          </p:nvSpPr>
          <p:spPr>
            <a:xfrm>
              <a:off x="538456" y="3854745"/>
              <a:ext cx="10534366" cy="769441"/>
            </a:xfrm>
            <a:prstGeom prst="rect">
              <a:avLst/>
            </a:prstGeom>
          </p:spPr>
          <p:txBody>
            <a:bodyPr wrap="square">
              <a:spAutoFit/>
            </a:bodyPr>
            <a:lstStyle/>
            <a:p>
              <a:pPr algn="just">
                <a:lnSpc>
                  <a:spcPct val="150000"/>
                </a:lnSpc>
              </a:pPr>
              <a:r>
                <a:rPr lang="en-US" sz="3200" b="1" dirty="0" err="1">
                  <a:latin typeface="Baloo 2" pitchFamily="2" charset="0"/>
                  <a:cs typeface="Baloo 2" pitchFamily="2" charset="0"/>
                </a:rPr>
                <a:t>Anh</a:t>
              </a:r>
              <a:r>
                <a:rPr lang="en-US" sz="3200" b="1" dirty="0">
                  <a:latin typeface="Baloo 2" pitchFamily="2" charset="0"/>
                  <a:cs typeface="Baloo 2" pitchFamily="2" charset="0"/>
                </a:rPr>
                <a:t> </a:t>
              </a:r>
              <a:r>
                <a:rPr lang="en-US" sz="3200" b="1" dirty="0" err="1">
                  <a:latin typeface="Baloo 2" pitchFamily="2" charset="0"/>
                  <a:cs typeface="Baloo 2" pitchFamily="2" charset="0"/>
                </a:rPr>
                <a:t>hàng</a:t>
              </a:r>
              <a:r>
                <a:rPr lang="en-US" sz="3200" b="1" dirty="0">
                  <a:latin typeface="Baloo 2" pitchFamily="2" charset="0"/>
                  <a:cs typeface="Baloo 2" pitchFamily="2" charset="0"/>
                </a:rPr>
                <a:t> </a:t>
              </a:r>
              <a:r>
                <a:rPr lang="en-US" sz="3200" b="1" dirty="0" err="1">
                  <a:latin typeface="Baloo 2" pitchFamily="2" charset="0"/>
                  <a:cs typeface="Baloo 2" pitchFamily="2" charset="0"/>
                </a:rPr>
                <a:t>thịt</a:t>
              </a:r>
              <a:r>
                <a:rPr lang="en-US" sz="3200" b="1" dirty="0">
                  <a:latin typeface="Baloo 2" pitchFamily="2" charset="0"/>
                  <a:cs typeface="Baloo 2" pitchFamily="2" charset="0"/>
                </a:rPr>
                <a:t> </a:t>
              </a:r>
              <a:r>
                <a:rPr lang="en-US" sz="3200" b="1" dirty="0" err="1">
                  <a:latin typeface="Baloo 2" pitchFamily="2" charset="0"/>
                  <a:cs typeface="Baloo 2" pitchFamily="2" charset="0"/>
                </a:rPr>
                <a:t>đã</a:t>
              </a:r>
              <a:r>
                <a:rPr lang="en-US" sz="3200" b="1" dirty="0">
                  <a:latin typeface="Baloo 2" pitchFamily="2" charset="0"/>
                  <a:cs typeface="Baloo 2" pitchFamily="2" charset="0"/>
                </a:rPr>
                <a:t> </a:t>
              </a:r>
              <a:r>
                <a:rPr lang="en-US" sz="3200" b="1" dirty="0" err="1">
                  <a:latin typeface="Baloo 2" pitchFamily="2" charset="0"/>
                  <a:cs typeface="Baloo 2" pitchFamily="2" charset="0"/>
                </a:rPr>
                <a:t>thêm</a:t>
              </a:r>
              <a:r>
                <a:rPr lang="en-US" sz="3200" b="1" dirty="0">
                  <a:latin typeface="Baloo 2" pitchFamily="2" charset="0"/>
                  <a:cs typeface="Baloo 2" pitchFamily="2" charset="0"/>
                </a:rPr>
                <a:t> </a:t>
              </a:r>
              <a:r>
                <a:rPr lang="en-US" sz="3200" b="1" dirty="0" err="1">
                  <a:latin typeface="Baloo 2" pitchFamily="2" charset="0"/>
                  <a:cs typeface="Baloo 2" pitchFamily="2" charset="0"/>
                </a:rPr>
                <a:t>dấu</a:t>
              </a:r>
              <a:r>
                <a:rPr lang="vi-VN" sz="3200" b="1" dirty="0">
                  <a:latin typeface="Baloo 2" pitchFamily="2" charset="0"/>
                  <a:cs typeface="Baloo 2" pitchFamily="2" charset="0"/>
                </a:rPr>
                <a:t> phẩy vào lời phê của xã: </a:t>
              </a:r>
            </a:p>
          </p:txBody>
        </p:sp>
      </p:grpSp>
      <p:sp>
        <p:nvSpPr>
          <p:cNvPr id="20" name="Rectangle 19"/>
          <p:cNvSpPr/>
          <p:nvPr/>
        </p:nvSpPr>
        <p:spPr>
          <a:xfrm>
            <a:off x="470611" y="4657440"/>
            <a:ext cx="8510965" cy="707886"/>
          </a:xfrm>
          <a:prstGeom prst="rect">
            <a:avLst/>
          </a:prstGeom>
        </p:spPr>
        <p:txBody>
          <a:bodyPr wrap="square">
            <a:spAutoFit/>
          </a:bodyPr>
          <a:lstStyle/>
          <a:p>
            <a:pPr algn="just"/>
            <a:r>
              <a:rPr lang="vi-VN" sz="3200" b="1" dirty="0">
                <a:latin typeface="Baloo 2" pitchFamily="2" charset="0"/>
                <a:cs typeface="Baloo 2" pitchFamily="2" charset="0"/>
              </a:rPr>
              <a:t>“Bò cày không được </a:t>
            </a:r>
            <a:r>
              <a:rPr lang="vi-VN" sz="4000" b="1" dirty="0">
                <a:solidFill>
                  <a:srgbClr val="FF0000"/>
                </a:solidFill>
                <a:latin typeface="Baloo 2" pitchFamily="2" charset="0"/>
                <a:cs typeface="Baloo 2" pitchFamily="2" charset="0"/>
              </a:rPr>
              <a:t>,</a:t>
            </a:r>
            <a:r>
              <a:rPr lang="vi-VN" sz="3200" b="1" dirty="0">
                <a:latin typeface="Baloo 2" pitchFamily="2" charset="0"/>
                <a:cs typeface="Baloo 2" pitchFamily="2" charset="0"/>
              </a:rPr>
              <a:t> thịt.</a:t>
            </a:r>
            <a:endParaRPr lang="en-US" sz="3200" b="1" dirty="0">
              <a:latin typeface="Baloo 2" pitchFamily="2" charset="0"/>
              <a:cs typeface="Baloo 2" pitchFamily="2" charset="0"/>
            </a:endParaRPr>
          </a:p>
        </p:txBody>
      </p:sp>
    </p:spTree>
    <p:extLst>
      <p:ext uri="{BB962C8B-B14F-4D97-AF65-F5344CB8AC3E}">
        <p14:creationId xmlns:p14="http://schemas.microsoft.com/office/powerpoint/2010/main" xmlns="" val="40500374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pic>
        <p:nvPicPr>
          <p:cNvPr id="16" name="图片 11">
            <a:extLst>
              <a:ext uri="{FF2B5EF4-FFF2-40B4-BE49-F238E27FC236}">
                <a16:creationId xmlns:a16="http://schemas.microsoft.com/office/drawing/2014/main" xmlns="" id="{16A28798-C735-4597-B111-9EAB5AF0429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xmlns=""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grpSp>
        <p:nvGrpSpPr>
          <p:cNvPr id="23" name="Group 22"/>
          <p:cNvGrpSpPr/>
          <p:nvPr/>
        </p:nvGrpSpPr>
        <p:grpSpPr>
          <a:xfrm>
            <a:off x="-108299" y="4134062"/>
            <a:ext cx="12354424" cy="1244472"/>
            <a:chOff x="-108299" y="4134062"/>
            <a:chExt cx="12354424" cy="1244472"/>
          </a:xfrm>
        </p:grpSpPr>
        <p:sp>
          <p:nvSpPr>
            <p:cNvPr id="14" name="Rectangle 13"/>
            <p:cNvSpPr/>
            <p:nvPr/>
          </p:nvSpPr>
          <p:spPr>
            <a:xfrm>
              <a:off x="-108299" y="4134062"/>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ectangle 19"/>
            <p:cNvSpPr/>
            <p:nvPr/>
          </p:nvSpPr>
          <p:spPr>
            <a:xfrm>
              <a:off x="616598" y="4431518"/>
              <a:ext cx="8510965" cy="707886"/>
            </a:xfrm>
            <a:prstGeom prst="rect">
              <a:avLst/>
            </a:prstGeom>
          </p:spPr>
          <p:txBody>
            <a:bodyPr wrap="square">
              <a:spAutoFit/>
            </a:bodyPr>
            <a:lstStyle/>
            <a:p>
              <a:pPr algn="just"/>
              <a:r>
                <a:rPr lang="vi-VN" sz="3200" b="1" dirty="0">
                  <a:latin typeface="Baloo 2" pitchFamily="2" charset="0"/>
                  <a:cs typeface="Baloo 2" pitchFamily="2" charset="0"/>
                </a:rPr>
                <a:t>“Bò cày</a:t>
              </a:r>
              <a:r>
                <a:rPr lang="vi-VN" sz="3200" b="1" dirty="0">
                  <a:solidFill>
                    <a:srgbClr val="FF0000"/>
                  </a:solidFill>
                  <a:latin typeface="Baloo 2" pitchFamily="2" charset="0"/>
                  <a:cs typeface="Baloo 2" pitchFamily="2" charset="0"/>
                </a:rPr>
                <a:t> </a:t>
              </a:r>
              <a:r>
                <a:rPr lang="vi-VN" sz="4000" b="1" dirty="0">
                  <a:solidFill>
                    <a:srgbClr val="FF0000"/>
                  </a:solidFill>
                  <a:latin typeface="Baloo 2" pitchFamily="2" charset="0"/>
                  <a:cs typeface="Baloo 2" pitchFamily="2" charset="0"/>
                </a:rPr>
                <a:t>,</a:t>
              </a:r>
              <a:r>
                <a:rPr lang="vi-VN" sz="3200" b="1" dirty="0">
                  <a:latin typeface="Baloo 2" pitchFamily="2" charset="0"/>
                  <a:cs typeface="Baloo 2" pitchFamily="2" charset="0"/>
                </a:rPr>
                <a:t> không được thịt.”</a:t>
              </a:r>
              <a:endParaRPr lang="en-US" sz="3200" b="1" dirty="0">
                <a:latin typeface="Baloo 2" pitchFamily="2" charset="0"/>
                <a:cs typeface="Baloo 2" pitchFamily="2" charset="0"/>
              </a:endParaRPr>
            </a:p>
          </p:txBody>
        </p:sp>
      </p:grpSp>
      <p:sp>
        <p:nvSpPr>
          <p:cNvPr id="22" name="Text Box 10"/>
          <p:cNvSpPr txBox="1">
            <a:spLocks noChangeArrowheads="1"/>
          </p:cNvSpPr>
          <p:nvPr/>
        </p:nvSpPr>
        <p:spPr bwMode="auto">
          <a:xfrm>
            <a:off x="692506" y="602157"/>
            <a:ext cx="10644563" cy="1077218"/>
          </a:xfrm>
          <a:prstGeom prst="rect">
            <a:avLst/>
          </a:prstGeom>
          <a:noFill/>
          <a:ln w="9525">
            <a:noFill/>
            <a:miter lim="800000"/>
            <a:headEnd/>
            <a:tailEnd/>
          </a:ln>
          <a:effectLst/>
        </p:spPr>
        <p:txBody>
          <a:bodyPr wrap="square">
            <a:spAutoFit/>
          </a:bodyPr>
          <a:lstStyle/>
          <a:p>
            <a:pPr algn="just">
              <a:spcBef>
                <a:spcPts val="0"/>
              </a:spcBef>
              <a:defRPr/>
            </a:pPr>
            <a:r>
              <a:rPr lang="vi-VN" sz="3200" b="1" dirty="0">
                <a:solidFill>
                  <a:srgbClr val="0070C0"/>
                </a:solidFill>
                <a:latin typeface="Baloo 2" pitchFamily="2" charset="0"/>
                <a:cs typeface="Baloo 2" pitchFamily="2" charset="0"/>
              </a:rPr>
              <a:t>b)</a:t>
            </a:r>
            <a:r>
              <a:rPr lang="en-US" sz="3200" b="1" dirty="0">
                <a:solidFill>
                  <a:srgbClr val="0070C0"/>
                </a:solidFill>
                <a:latin typeface="Baloo 2" pitchFamily="2" charset="0"/>
                <a:cs typeface="Baloo 2" pitchFamily="2" charset="0"/>
              </a:rPr>
              <a:t> Lời phê trong đơn cần được viết như thế nào để anh hàng thịt không thể chữa một cách dễ </a:t>
            </a:r>
            <a:r>
              <a:rPr lang="en-US" sz="3200" b="1" dirty="0" err="1">
                <a:solidFill>
                  <a:srgbClr val="0070C0"/>
                </a:solidFill>
                <a:latin typeface="Baloo 2" pitchFamily="2" charset="0"/>
                <a:cs typeface="Baloo 2" pitchFamily="2" charset="0"/>
              </a:rPr>
              <a:t>dàng</a:t>
            </a:r>
            <a:r>
              <a:rPr lang="en-US" sz="3200" b="1" dirty="0">
                <a:solidFill>
                  <a:srgbClr val="0070C0"/>
                </a:solidFill>
                <a:latin typeface="Baloo 2" pitchFamily="2" charset="0"/>
                <a:cs typeface="Baloo 2" pitchFamily="2" charset="0"/>
              </a:rPr>
              <a:t>                      </a:t>
            </a:r>
          </a:p>
        </p:txBody>
      </p:sp>
      <p:grpSp>
        <p:nvGrpSpPr>
          <p:cNvPr id="5" name="Group 4"/>
          <p:cNvGrpSpPr/>
          <p:nvPr/>
        </p:nvGrpSpPr>
        <p:grpSpPr>
          <a:xfrm>
            <a:off x="-83915" y="2301117"/>
            <a:ext cx="12354424" cy="1820399"/>
            <a:chOff x="-83915" y="2301117"/>
            <a:chExt cx="12354424" cy="1820399"/>
          </a:xfrm>
        </p:grpSpPr>
        <p:sp>
          <p:nvSpPr>
            <p:cNvPr id="21" name="Rectangle 20"/>
            <p:cNvSpPr/>
            <p:nvPr/>
          </p:nvSpPr>
          <p:spPr>
            <a:xfrm>
              <a:off x="-83915" y="2301117"/>
              <a:ext cx="12354424" cy="1820399"/>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ectangle 3"/>
            <p:cNvSpPr/>
            <p:nvPr/>
          </p:nvSpPr>
          <p:spPr>
            <a:xfrm>
              <a:off x="645236" y="2695745"/>
              <a:ext cx="11144427" cy="1077218"/>
            </a:xfrm>
            <a:prstGeom prst="rect">
              <a:avLst/>
            </a:prstGeom>
          </p:spPr>
          <p:txBody>
            <a:bodyPr wrap="square">
              <a:spAutoFit/>
            </a:bodyPr>
            <a:lstStyle/>
            <a:p>
              <a:r>
                <a:rPr lang="vi-VN" sz="3200" b="1" dirty="0">
                  <a:latin typeface="Baloo 2" pitchFamily="2" charset="0"/>
                  <a:cs typeface="Baloo 2" pitchFamily="2" charset="0"/>
                </a:rPr>
                <a:t>Lời phê trong đơn cần được viết để anh hàng thịt không thể chữa một cách dễ dàng: </a:t>
              </a:r>
              <a:endParaRPr lang="en-US" sz="3200" b="1" dirty="0">
                <a:latin typeface="Baloo 2" pitchFamily="2" charset="0"/>
                <a:cs typeface="Baloo 2" pitchFamily="2" charset="0"/>
              </a:endParaRPr>
            </a:p>
          </p:txBody>
        </p:sp>
      </p:grpSp>
    </p:spTree>
    <p:extLst>
      <p:ext uri="{BB962C8B-B14F-4D97-AF65-F5344CB8AC3E}">
        <p14:creationId xmlns:p14="http://schemas.microsoft.com/office/powerpoint/2010/main" xmlns="" val="26436021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7">
            <a:extLst>
              <a:ext uri="{FF2B5EF4-FFF2-40B4-BE49-F238E27FC236}">
                <a16:creationId xmlns:a16="http://schemas.microsoft.com/office/drawing/2014/main" xmlns="" id="{306B2557-EDA2-434E-BCA1-AEF91036A168}"/>
              </a:ext>
            </a:extLst>
          </p:cNvPr>
          <p:cNvSpPr/>
          <p:nvPr/>
        </p:nvSpPr>
        <p:spPr>
          <a:xfrm>
            <a:off x="4796324" y="291047"/>
            <a:ext cx="5668758" cy="1310438"/>
          </a:xfrm>
          <a:prstGeom prst="roundRect">
            <a:avLst>
              <a:gd name="adj" fmla="val 50000"/>
            </a:avLst>
          </a:prstGeom>
          <a:gradFill>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altLang="zh-CN" sz="4000" dirty="0">
                <a:solidFill>
                  <a:srgbClr val="C00000"/>
                </a:solidFill>
                <a:latin typeface="#9Slide04 SFU Bodoni" panose="00000400000000000000" pitchFamily="2" charset="0"/>
                <a:cs typeface="Baloo 2" pitchFamily="2" charset="0"/>
              </a:rPr>
              <a:t>TÁC HẠI CỦA VIỆC DÙNG SAI DẤU PHẨY</a:t>
            </a:r>
            <a:endParaRPr lang="zh-CN" altLang="en-US" sz="4000" dirty="0">
              <a:solidFill>
                <a:srgbClr val="C00000"/>
              </a:solidFill>
              <a:latin typeface="#9Slide04 SFU Bodoni" panose="00000400000000000000" pitchFamily="2" charset="0"/>
              <a:cs typeface="Baloo 2" pitchFamily="2" charset="0"/>
            </a:endParaRPr>
          </a:p>
        </p:txBody>
      </p:sp>
      <p:grpSp>
        <p:nvGrpSpPr>
          <p:cNvPr id="5" name="Group 4"/>
          <p:cNvGrpSpPr/>
          <p:nvPr/>
        </p:nvGrpSpPr>
        <p:grpSpPr>
          <a:xfrm>
            <a:off x="3574220" y="1944058"/>
            <a:ext cx="8292349" cy="3461052"/>
            <a:chOff x="3574220" y="1944058"/>
            <a:chExt cx="8292349" cy="3461052"/>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3574220" y="1944058"/>
              <a:ext cx="8292349" cy="346105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3" name="Rectangle 2"/>
            <p:cNvSpPr/>
            <p:nvPr/>
          </p:nvSpPr>
          <p:spPr>
            <a:xfrm>
              <a:off x="4358324" y="2452333"/>
              <a:ext cx="6544759" cy="2554545"/>
            </a:xfrm>
            <a:prstGeom prst="rect">
              <a:avLst/>
            </a:prstGeom>
          </p:spPr>
          <p:txBody>
            <a:bodyPr wrap="square">
              <a:spAutoFit/>
            </a:bodyPr>
            <a:lstStyle/>
            <a:p>
              <a:pPr algn="just"/>
              <a:r>
                <a:rPr lang="en-US" altLang="en-US" sz="4000" b="1" dirty="0" err="1">
                  <a:latin typeface="Baloo 2" pitchFamily="2" charset="0"/>
                  <a:cs typeface="Baloo 2" pitchFamily="2" charset="0"/>
                </a:rPr>
                <a:t>Dùng</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sai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dấu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phẩy</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viết</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văn</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bản</a:t>
              </a:r>
              <a:r>
                <a:rPr lang="en-US" altLang="en-US" sz="4000" b="1" dirty="0">
                  <a:latin typeface="Baloo 2" pitchFamily="2" charset="0"/>
                  <a:cs typeface="Baloo 2" pitchFamily="2" charset="0"/>
                </a:rPr>
                <a:t> </a:t>
              </a:r>
              <a:r>
                <a:rPr lang="vi-VN" altLang="en-US" sz="4000" b="1" dirty="0">
                  <a:latin typeface="Baloo 2" pitchFamily="2" charset="0"/>
                  <a:cs typeface="Baloo 2" pitchFamily="2" charset="0"/>
                </a:rPr>
                <a:t>sẽ </a:t>
              </a:r>
              <a:r>
                <a:rPr lang="en-US" altLang="en-US" sz="4000" b="1" dirty="0" err="1">
                  <a:latin typeface="Baloo 2" pitchFamily="2" charset="0"/>
                  <a:cs typeface="Baloo 2" pitchFamily="2" charset="0"/>
                </a:rPr>
                <a:t>làm</a:t>
              </a:r>
              <a:r>
                <a:rPr lang="vi-VN" altLang="en-US" sz="4000" b="1" dirty="0">
                  <a:latin typeface="Baloo 2" pitchFamily="2" charset="0"/>
                  <a:cs typeface="Baloo 2" pitchFamily="2" charset="0"/>
                </a:rPr>
                <a:t> </a:t>
              </a:r>
              <a:r>
                <a:rPr lang="en-US" altLang="en-US" sz="4000" b="1" dirty="0" err="1">
                  <a:latin typeface="Baloo 2" pitchFamily="2" charset="0"/>
                  <a:cs typeface="Baloo 2" pitchFamily="2" charset="0"/>
                </a:rPr>
                <a:t>người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khác</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hiểu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lầm</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có</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lại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làm</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ngược</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lại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với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yêu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cầu</a:t>
              </a:r>
              <a:r>
                <a:rPr lang="en-US" altLang="en-US" sz="4000" b="1" dirty="0">
                  <a:latin typeface="Baloo 2" pitchFamily="2" charset="0"/>
                  <a:cs typeface="Baloo 2" pitchFamily="2" charset="0"/>
                </a:rPr>
                <a:t>. </a:t>
              </a:r>
            </a:p>
          </p:txBody>
        </p:sp>
      </p:grpSp>
      <p:pic>
        <p:nvPicPr>
          <p:cNvPr id="4" name="Picture 3"/>
          <p:cNvPicPr>
            <a:picLocks noChangeAspect="1"/>
          </p:cNvPicPr>
          <p:nvPr/>
        </p:nvPicPr>
        <p:blipFill rotWithShape="1">
          <a:blip r:embed="rId2">
            <a:extLst>
              <a:ext uri="{BEBA8EAE-BF5A-486C-A8C5-ECC9F3942E4B}">
                <a14:imgProps xmlns:a14="http://schemas.microsoft.com/office/drawing/2010/main" xmlns="">
                  <a14:imgLayer r:embed="rId3">
                    <a14:imgEffect>
                      <a14:backgroundRemoval t="27273" b="75868" l="27170" r="50755">
                        <a14:foregroundMark x1="39434" y1="55537" x2="41415" y2="61157"/>
                        <a14:foregroundMark x1="42736" y1="57355" x2="42075" y2="62314"/>
                        <a14:foregroundMark x1="39717" y1="57851" x2="40189" y2="63471"/>
                      </a14:backgroundRemoval>
                    </a14:imgEffect>
                  </a14:imgLayer>
                </a14:imgProps>
              </a:ext>
            </a:extLst>
          </a:blip>
          <a:srcRect l="27057" t="27098" r="48430" b="21279"/>
          <a:stretch/>
        </p:blipFill>
        <p:spPr>
          <a:xfrm>
            <a:off x="39732" y="2865120"/>
            <a:ext cx="3321945" cy="3992880"/>
          </a:xfrm>
          <a:prstGeom prst="rect">
            <a:avLst/>
          </a:prstGeom>
        </p:spPr>
      </p:pic>
      <p:grpSp>
        <p:nvGrpSpPr>
          <p:cNvPr id="19" name="Group 18">
            <a:extLst>
              <a:ext uri="{FF2B5EF4-FFF2-40B4-BE49-F238E27FC236}">
                <a16:creationId xmlns:a16="http://schemas.microsoft.com/office/drawing/2014/main" xmlns="" id="{8AF10E19-FBB9-47FD-AC62-302EE69CF74F}"/>
              </a:ext>
            </a:extLst>
          </p:cNvPr>
          <p:cNvGrpSpPr/>
          <p:nvPr/>
        </p:nvGrpSpPr>
        <p:grpSpPr>
          <a:xfrm>
            <a:off x="422646" y="1433275"/>
            <a:ext cx="2939031" cy="1283197"/>
            <a:chOff x="437263" y="445235"/>
            <a:chExt cx="4971839" cy="2366916"/>
          </a:xfrm>
        </p:grpSpPr>
        <p:pic>
          <p:nvPicPr>
            <p:cNvPr id="22" name="Picture 21">
              <a:extLst>
                <a:ext uri="{FF2B5EF4-FFF2-40B4-BE49-F238E27FC236}">
                  <a16:creationId xmlns:a16="http://schemas.microsoft.com/office/drawing/2014/main" xmlns="" id="{A1FEBBF7-924F-4A2B-BCF3-B0168B7EC2E5}"/>
                </a:ext>
              </a:extLst>
            </p:cNvPr>
            <p:cNvPicPr>
              <a:picLocks noChangeAspect="1"/>
            </p:cNvPicPr>
            <p:nvPr/>
          </p:nvPicPr>
          <p:blipFill>
            <a:blip r:embed="rId4" cstate="print"/>
            <a:stretch>
              <a:fillRect/>
            </a:stretch>
          </p:blipFill>
          <p:spPr>
            <a:xfrm rot="175581">
              <a:off x="437263" y="445235"/>
              <a:ext cx="4971839" cy="2366916"/>
            </a:xfrm>
            <a:prstGeom prst="rect">
              <a:avLst/>
            </a:prstGeom>
          </p:spPr>
        </p:pic>
        <p:sp>
          <p:nvSpPr>
            <p:cNvPr id="23" name="TextBox 22">
              <a:extLst>
                <a:ext uri="{FF2B5EF4-FFF2-40B4-BE49-F238E27FC236}">
                  <a16:creationId xmlns:a16="http://schemas.microsoft.com/office/drawing/2014/main" xmlns="" id="{29D5B383-EB38-4AB3-9453-1E9710E0E149}"/>
                </a:ext>
              </a:extLst>
            </p:cNvPr>
            <p:cNvSpPr txBox="1"/>
            <p:nvPr/>
          </p:nvSpPr>
          <p:spPr>
            <a:xfrm>
              <a:off x="748374" y="933012"/>
              <a:ext cx="4349615" cy="1816666"/>
            </a:xfrm>
            <a:prstGeom prst="rect">
              <a:avLst/>
            </a:prstGeom>
            <a:noFill/>
          </p:spPr>
          <p:txBody>
            <a:bodyPr wrap="square" lIns="0" tIns="0" rIns="0" bIns="0" rtlCol="0">
              <a:spAutoFit/>
            </a:bodyPr>
            <a:lstStyle/>
            <a:p>
              <a:pPr algn="ctr"/>
              <a:r>
                <a:rPr lang="vi-VN" sz="3200" b="1" dirty="0">
                  <a:solidFill>
                    <a:srgbClr val="FA759E"/>
                  </a:solidFill>
                  <a:latin typeface="Baloo 2" pitchFamily="2" charset="0"/>
                  <a:cs typeface="Baloo 2" pitchFamily="2" charset="0"/>
                </a:rPr>
                <a:t>Các bạn nhớ nhé!</a:t>
              </a:r>
              <a:endParaRPr lang="en-US" sz="3200" b="1" dirty="0">
                <a:solidFill>
                  <a:srgbClr val="FA759E"/>
                </a:solidFill>
                <a:latin typeface="Baloo 2" pitchFamily="2" charset="0"/>
                <a:cs typeface="Baloo 2" pitchFamily="2" charset="0"/>
              </a:endParaRPr>
            </a:p>
          </p:txBody>
        </p:sp>
      </p:gr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120639"/>
            <a:ext cx="12152268" cy="173736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7"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8"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9"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xmlns="" val="2644191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776654"/>
            <a:ext cx="12192000" cy="1081346"/>
          </a:xfrm>
          <a:prstGeom prst="rect">
            <a:avLst/>
          </a:prstGeom>
        </p:spPr>
      </p:pic>
      <p:sp>
        <p:nvSpPr>
          <p:cNvPr id="6" name="Rectangle 5"/>
          <p:cNvSpPr/>
          <p:nvPr/>
        </p:nvSpPr>
        <p:spPr>
          <a:xfrm>
            <a:off x="1109473" y="733888"/>
            <a:ext cx="10021823"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3. Trong đoạn văn sau có 3 dấu </a:t>
            </a:r>
            <a:r>
              <a:rPr lang="vi-VN" sz="3200" b="1" dirty="0" err="1">
                <a:solidFill>
                  <a:srgbClr val="0070C0"/>
                </a:solidFill>
                <a:latin typeface="Baloo 2" pitchFamily="2" charset="0"/>
                <a:cs typeface="Baloo 2" pitchFamily="2" charset="0"/>
              </a:rPr>
              <a:t>phẩy</a:t>
            </a:r>
            <a:r>
              <a:rPr lang="vi-VN"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bị</a:t>
            </a:r>
            <a:r>
              <a:rPr lang="en-US" sz="3200" b="1" dirty="0">
                <a:solidFill>
                  <a:srgbClr val="0070C0"/>
                </a:solidFill>
                <a:latin typeface="Baloo 2" pitchFamily="2" charset="0"/>
                <a:cs typeface="Baloo 2" pitchFamily="2" charset="0"/>
              </a:rPr>
              <a:t> </a:t>
            </a:r>
            <a:r>
              <a:rPr lang="vi-VN" sz="3200" b="1" dirty="0" err="1">
                <a:solidFill>
                  <a:srgbClr val="0070C0"/>
                </a:solidFill>
                <a:latin typeface="Baloo 2" pitchFamily="2" charset="0"/>
                <a:cs typeface="Baloo 2" pitchFamily="2" charset="0"/>
              </a:rPr>
              <a:t>đặt</a:t>
            </a:r>
            <a:r>
              <a:rPr lang="vi-VN" sz="3200" b="1" dirty="0">
                <a:solidFill>
                  <a:srgbClr val="0070C0"/>
                </a:solidFill>
                <a:latin typeface="Baloo 2" pitchFamily="2" charset="0"/>
                <a:cs typeface="Baloo 2" pitchFamily="2" charset="0"/>
              </a:rPr>
              <a:t> sai vị trí. Em hãy sửa lại cho đúng.</a:t>
            </a:r>
          </a:p>
        </p:txBody>
      </p:sp>
      <p:sp>
        <p:nvSpPr>
          <p:cNvPr id="11" name="Rectangle 10"/>
          <p:cNvSpPr/>
          <p:nvPr/>
        </p:nvSpPr>
        <p:spPr>
          <a:xfrm>
            <a:off x="1106242" y="1881547"/>
            <a:ext cx="9979515" cy="3539430"/>
          </a:xfrm>
          <a:prstGeom prst="rect">
            <a:avLst/>
          </a:prstGeom>
        </p:spPr>
        <p:txBody>
          <a:bodyPr wrap="square">
            <a:spAutoFit/>
          </a:bodyPr>
          <a:lstStyle/>
          <a:p>
            <a:pPr algn="just"/>
            <a:r>
              <a:rPr lang="vi-VN" sz="3200" dirty="0">
                <a:latin typeface="Baloo 2" pitchFamily="2" charset="0"/>
                <a:cs typeface="Baloo 2" pitchFamily="2" charset="0"/>
              </a:rPr>
              <a:t>     Sách Ghi-nét ghi nhận, chị Ca-rôn là người phụ nữ nặng nhất hành tinh. Ca-rôn nặng gần 700kg nhưng lại mắc bệnh còi xương. Cuối mùa hè, năm 1994 chị phải đến cấp cứu tại một bệnh viện ở thành phố Phơ-lin, bang Mi-chi-gân, nước Mĩ. 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491418"/>
            <a:ext cx="12152268" cy="1366582"/>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
        <p:nvSpPr>
          <p:cNvPr id="21" name="Rectangle 20"/>
          <p:cNvSpPr/>
          <p:nvPr/>
        </p:nvSpPr>
        <p:spPr>
          <a:xfrm>
            <a:off x="913349" y="1867586"/>
            <a:ext cx="10204703" cy="3539430"/>
          </a:xfrm>
          <a:prstGeom prst="rect">
            <a:avLst/>
          </a:prstGeom>
        </p:spPr>
        <p:txBody>
          <a:bodyPr wrap="square">
            <a:spAutoFit/>
          </a:bodyPr>
          <a:lstStyle/>
          <a:p>
            <a:pPr algn="just"/>
            <a:r>
              <a:rPr lang="vi-VN" sz="3200" dirty="0">
                <a:latin typeface="Baloo 2" pitchFamily="2" charset="0"/>
                <a:cs typeface="Baloo 2" pitchFamily="2" charset="0"/>
              </a:rPr>
              <a:t>   </a:t>
            </a:r>
            <a:r>
              <a:rPr lang="vi-VN" sz="3200" dirty="0">
                <a:solidFill>
                  <a:srgbClr val="FF0000"/>
                </a:solidFill>
                <a:latin typeface="Baloo 2" pitchFamily="2" charset="0"/>
                <a:cs typeface="Baloo 2" pitchFamily="2" charset="0"/>
              </a:rPr>
              <a:t> (1) </a:t>
            </a:r>
            <a:r>
              <a:rPr lang="vi-VN" sz="3200" dirty="0">
                <a:latin typeface="Baloo 2" pitchFamily="2" charset="0"/>
                <a:cs typeface="Baloo 2" pitchFamily="2" charset="0"/>
              </a:rPr>
              <a:t>Sách Ghi-nét ghi nhận, chị Ca-rôn là người phụ nữ nặng nhất hành tinh. </a:t>
            </a:r>
            <a:r>
              <a:rPr lang="vi-VN" sz="3200" dirty="0">
                <a:solidFill>
                  <a:srgbClr val="FF0000"/>
                </a:solidFill>
                <a:latin typeface="Baloo 2" pitchFamily="2" charset="0"/>
                <a:cs typeface="Baloo 2" pitchFamily="2" charset="0"/>
              </a:rPr>
              <a:t>(2) </a:t>
            </a:r>
            <a:r>
              <a:rPr lang="vi-VN" sz="3200" dirty="0">
                <a:latin typeface="Baloo 2" pitchFamily="2" charset="0"/>
                <a:cs typeface="Baloo 2" pitchFamily="2" charset="0"/>
              </a:rPr>
              <a:t>Ca-rôn nặng gần 700kg nhưng lại mắc bệnh còi xương. </a:t>
            </a:r>
            <a:r>
              <a:rPr lang="vi-VN" sz="3200" dirty="0">
                <a:solidFill>
                  <a:srgbClr val="FF0000"/>
                </a:solidFill>
                <a:latin typeface="Baloo 2" pitchFamily="2" charset="0"/>
                <a:cs typeface="Baloo 2" pitchFamily="2" charset="0"/>
              </a:rPr>
              <a:t>(3)</a:t>
            </a:r>
            <a:r>
              <a:rPr lang="vi-VN" sz="3200" dirty="0">
                <a:latin typeface="Baloo 2" pitchFamily="2" charset="0"/>
                <a:cs typeface="Baloo 2" pitchFamily="2" charset="0"/>
              </a:rPr>
              <a:t> Cuối mùa hè, năm 1994 chị phải đến cấp cứu tại một bệnh viện ở thành phố Phơ-lin, bang Mi-chi-gân, nước Mĩ.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spTree>
    <p:extLst>
      <p:ext uri="{BB962C8B-B14F-4D97-AF65-F5344CB8AC3E}">
        <p14:creationId xmlns:p14="http://schemas.microsoft.com/office/powerpoint/2010/main" xmlns="" val="380907135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(1)</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Bỏ dấu phẩy dùng thừa.</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5008211" y="952029"/>
            <a:ext cx="465998" cy="523220"/>
          </a:xfrm>
          <a:prstGeom prst="rect">
            <a:avLst/>
          </a:prstGeom>
        </p:spPr>
        <p:txBody>
          <a:bodyPr wrap="square">
            <a:spAutoFit/>
          </a:bodyPr>
          <a:lstStyle/>
          <a:p>
            <a:r>
              <a:rPr lang="vi-VN" sz="2800" b="1" dirty="0">
                <a:latin typeface="Baloo 2" pitchFamily="2" charset="0"/>
                <a:cs typeface="Baloo 2" pitchFamily="2" charset="0"/>
              </a:rPr>
              <a:t>,</a:t>
            </a:r>
          </a:p>
        </p:txBody>
      </p:sp>
      <p:sp>
        <p:nvSpPr>
          <p:cNvPr id="24" name="Rectangle 23"/>
          <p:cNvSpPr/>
          <p:nvPr/>
        </p:nvSpPr>
        <p:spPr>
          <a:xfrm>
            <a:off x="5008211" y="921251"/>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xmlns="" val="19979634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569660"/>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(3)</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a:t>
            </a:r>
          </a:p>
          <a:p>
            <a:r>
              <a:rPr lang="vi-VN" sz="3200" b="1" dirty="0">
                <a:solidFill>
                  <a:srgbClr val="0070C0"/>
                </a:solidFill>
                <a:latin typeface="Baloo 2" pitchFamily="2" charset="0"/>
                <a:cs typeface="Baloo 2" pitchFamily="2" charset="0"/>
                <a:sym typeface="Wingdings" panose="05000000000000000000" pitchFamily="2" charset="2"/>
              </a:rPr>
              <a:t> vị trí dấu phẩy thứ nhất.</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4994667" y="2242451"/>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4994667" y="2211673"/>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xmlns="" val="12465725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3.95833E-6 3.7037E-6 L 0.13424 -0.00232 " pathEditMode="relative" rAng="0" ptsTypes="AA">
                                      <p:cBhvr>
                                        <p:cTn id="17" dur="2000" fill="hold"/>
                                        <p:tgtEl>
                                          <p:spTgt spid="24"/>
                                        </p:tgtEl>
                                        <p:attrNameLst>
                                          <p:attrName>ppt_x</p:attrName>
                                          <p:attrName>ppt_y</p:attrName>
                                        </p:attrNameLst>
                                      </p:cBhvr>
                                      <p:rCtr x="670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776654"/>
            <a:ext cx="12192000" cy="1081346"/>
          </a:xfrm>
          <a:prstGeom prst="rect">
            <a:avLst/>
          </a:prstGeom>
        </p:spPr>
      </p:pic>
      <p:sp>
        <p:nvSpPr>
          <p:cNvPr id="11" name="Rectangle 10"/>
          <p:cNvSpPr/>
          <p:nvPr/>
        </p:nvSpPr>
        <p:spPr>
          <a:xfrm>
            <a:off x="749253" y="957423"/>
            <a:ext cx="6890657" cy="4616648"/>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a:t>
            </a:r>
            <a:r>
              <a:rPr lang="vi-VN" sz="3000" dirty="0">
                <a:solidFill>
                  <a:srgbClr val="FF0000"/>
                </a:solidFill>
                <a:latin typeface="Baloo 2" pitchFamily="2" charset="0"/>
                <a:cs typeface="Baloo 2" pitchFamily="2" charset="0"/>
              </a:rPr>
              <a:t>(1) </a:t>
            </a:r>
            <a:r>
              <a:rPr lang="vi-VN" sz="3000" dirty="0">
                <a:latin typeface="Baloo 2" pitchFamily="2" charset="0"/>
                <a:cs typeface="Baloo 2" pitchFamily="2" charset="0"/>
              </a:rPr>
              <a:t>Sách Ghi-nét ghi nhận</a:t>
            </a:r>
            <a:r>
              <a:rPr lang="vi-VN" sz="3000" b="1" dirty="0">
                <a:latin typeface="Baloo 2" pitchFamily="2" charset="0"/>
                <a:cs typeface="Baloo 2" pitchFamily="2" charset="0"/>
              </a:rPr>
              <a:t> </a:t>
            </a:r>
            <a:r>
              <a:rPr lang="vi-VN" sz="3000" dirty="0">
                <a:latin typeface="Baloo 2" pitchFamily="2" charset="0"/>
                <a:cs typeface="Baloo 2" pitchFamily="2" charset="0"/>
              </a:rPr>
              <a:t>chị Ca-rôn là người phụ nữ nặng nhất hành tinh. </a:t>
            </a:r>
            <a:r>
              <a:rPr lang="vi-VN" sz="3000" dirty="0">
                <a:solidFill>
                  <a:srgbClr val="FF0000"/>
                </a:solidFill>
                <a:latin typeface="Baloo 2" pitchFamily="2" charset="0"/>
                <a:cs typeface="Baloo 2" pitchFamily="2" charset="0"/>
              </a:rPr>
              <a:t>(2) </a:t>
            </a:r>
            <a:r>
              <a:rPr lang="vi-VN" sz="3000" dirty="0">
                <a:latin typeface="Baloo 2" pitchFamily="2" charset="0"/>
                <a:cs typeface="Baloo 2" pitchFamily="2" charset="0"/>
              </a:rPr>
              <a:t>Ca-rôn nặng gần 700kg nhưng lại mắc bệnh còi xương.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Cuối mùa hè năm 1994 chị phải đến cấp cứu tại một bệnh viện ở thành phố Phơ-lin, bang Mi-chi-gân, nước Mĩ. </a:t>
            </a:r>
            <a:r>
              <a:rPr lang="vi-VN" sz="3000" dirty="0">
                <a:solidFill>
                  <a:srgbClr val="FF0000"/>
                </a:solidFill>
                <a:latin typeface="Baloo 2" pitchFamily="2" charset="0"/>
                <a:cs typeface="Baloo 2" pitchFamily="2" charset="0"/>
              </a:rPr>
              <a:t>(4) </a:t>
            </a:r>
            <a:r>
              <a:rPr lang="vi-VN" sz="30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xmlns=""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xmlns="" id="{BC5E48D6-FBB1-474B-95B1-D8230581384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xmlns="" id="{5EB61E21-8019-461D-A5AF-53FE482500E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xmlns="" id="{438484C8-DF69-4439-BB52-5C8B99621C87}"/>
                </a:ext>
              </a:extLst>
            </p:cNvPr>
            <p:cNvPicPr>
              <a:picLocks noChangeAspect="1"/>
            </p:cNvPicPr>
            <p:nvPr/>
          </p:nvPicPr>
          <p:blipFill>
            <a:blip r:embed="rId5"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xmlns="" id="{7CFC76D7-A04D-43CE-B331-C364476AFC16}"/>
                </a:ext>
              </a:extLst>
            </p:cNvPr>
            <p:cNvPicPr>
              <a:picLocks noChangeAspect="1"/>
            </p:cNvPicPr>
            <p:nvPr/>
          </p:nvPicPr>
          <p:blipFill>
            <a:blip r:embed="rId6"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xmlns="" id="{F77FB997-F695-48D9-87DE-490CDA4CCCDF}"/>
                </a:ext>
              </a:extLst>
            </p:cNvPr>
            <p:cNvPicPr>
              <a:picLocks noChangeAspect="1"/>
            </p:cNvPicPr>
            <p:nvPr/>
          </p:nvPicPr>
          <p:blipFill>
            <a:blip r:embed="rId7"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xmlns="" id="{BE70EF80-3596-4077-8DFF-369B5E7822C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xmlns="" id="{05D2AB26-EE21-4D52-AB92-6D99EBFCC50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(4)</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 </a:t>
            </a:r>
          </a:p>
          <a:p>
            <a:r>
              <a:rPr lang="vi-VN" sz="3200" b="1" dirty="0">
                <a:solidFill>
                  <a:srgbClr val="0070C0"/>
                </a:solidFill>
                <a:latin typeface="Baloo 2" pitchFamily="2" charset="0"/>
                <a:cs typeface="Baloo 2" pitchFamily="2" charset="0"/>
                <a:sym typeface="Wingdings" panose="05000000000000000000" pitchFamily="2" charset="2"/>
              </a:rPr>
              <a:t>vị trí dấu phẩy.</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3589539" y="3699976"/>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3589539" y="3669199"/>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
        <p:nvSpPr>
          <p:cNvPr id="25" name="Rectangle 24"/>
          <p:cNvSpPr/>
          <p:nvPr/>
        </p:nvSpPr>
        <p:spPr>
          <a:xfrm>
            <a:off x="6871032" y="2296725"/>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xmlns="" val="192178494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1.66667E-6 3.7037E-6 L 0.3194 0.00301 " pathEditMode="relative" rAng="0" ptsTypes="AA">
                                      <p:cBhvr>
                                        <p:cTn id="17" dur="2000" fill="hold"/>
                                        <p:tgtEl>
                                          <p:spTgt spid="24"/>
                                        </p:tgtEl>
                                        <p:attrNameLst>
                                          <p:attrName>ppt_x</p:attrName>
                                          <p:attrName>ppt_y</p:attrName>
                                        </p:attrNameLst>
                                      </p:cBhvr>
                                      <p:rCtr x="159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776654"/>
            <a:ext cx="12192000" cy="1081346"/>
          </a:xfrm>
          <a:prstGeom prst="rect">
            <a:avLst/>
          </a:prstGeom>
        </p:spPr>
      </p:pic>
      <p:sp>
        <p:nvSpPr>
          <p:cNvPr id="7" name="任意多边形: 形状 40">
            <a:extLst>
              <a:ext uri="{FF2B5EF4-FFF2-40B4-BE49-F238E27FC236}">
                <a16:creationId xmlns:a16="http://schemas.microsoft.com/office/drawing/2014/main" xmlns=""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40829" y="2660250"/>
            <a:ext cx="3151171" cy="2640538"/>
          </a:xfrm>
          <a:prstGeom prst="rect">
            <a:avLst/>
          </a:prstGeom>
        </p:spPr>
      </p:pic>
      <p:sp>
        <p:nvSpPr>
          <p:cNvPr id="12" name="TextBox 11"/>
          <p:cNvSpPr txBox="1"/>
          <p:nvPr/>
        </p:nvSpPr>
        <p:spPr>
          <a:xfrm>
            <a:off x="1962912" y="147616"/>
            <a:ext cx="8334879"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ĐÁNH GIÁ 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pic>
        <p:nvPicPr>
          <p:cNvPr id="13" name="Picture 12">
            <a:extLst>
              <a:ext uri="{FF2B5EF4-FFF2-40B4-BE49-F238E27FC236}">
                <a16:creationId xmlns:a16="http://schemas.microsoft.com/office/drawing/2014/main" xmlns="" id="{34F30A8C-DA76-44F8-BC6D-CF1DB15124CC}"/>
              </a:ext>
            </a:extLst>
          </p:cNvPr>
          <p:cNvPicPr>
            <a:picLocks noChangeAspect="1"/>
          </p:cNvPicPr>
          <p:nvPr/>
        </p:nvPicPr>
        <p:blipFill>
          <a:blip r:embed="rId6">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a:stretch/>
        </p:blipFill>
        <p:spPr>
          <a:xfrm>
            <a:off x="7711533" y="1936314"/>
            <a:ext cx="1075912" cy="964346"/>
          </a:xfrm>
          <a:prstGeom prst="rect">
            <a:avLst/>
          </a:prstGeom>
        </p:spPr>
      </p:pic>
      <p:pic>
        <p:nvPicPr>
          <p:cNvPr id="14" name="Picture 13">
            <a:extLst>
              <a:ext uri="{FF2B5EF4-FFF2-40B4-BE49-F238E27FC236}">
                <a16:creationId xmlns:a16="http://schemas.microsoft.com/office/drawing/2014/main" xmlns="" id="{34F30A8C-DA76-44F8-BC6D-CF1DB15124CC}"/>
              </a:ext>
            </a:extLst>
          </p:cNvPr>
          <p:cNvPicPr>
            <a:picLocks noChangeAspect="1"/>
          </p:cNvPicPr>
          <p:nvPr/>
        </p:nvPicPr>
        <p:blipFill>
          <a:blip r:embed="rId6">
            <a:extLst>
              <a:ext uri="{BEBA8EAE-BF5A-486C-A8C5-ECC9F3942E4B}">
                <a14:imgProps xmlns:a14="http://schemas.microsoft.com/office/drawing/2010/main" xmlns="">
                  <a14:imgLayer r:embed="rId7">
                    <a14:imgEffect>
                      <a14:brightnessContrast bright="-20000" contrast="20000"/>
                    </a14:imgEffect>
                  </a14:imgLayer>
                </a14:imgProps>
              </a:ext>
              <a:ext uri="{28A0092B-C50C-407E-A947-70E740481C1C}">
                <a14:useLocalDpi xmlns:a14="http://schemas.microsoft.com/office/drawing/2010/main" xmlns="" val="0"/>
              </a:ext>
            </a:extLst>
          </a:blip>
          <a:srcRect/>
          <a:stretch/>
        </p:blipFill>
        <p:spPr>
          <a:xfrm>
            <a:off x="7774340" y="3484330"/>
            <a:ext cx="1075912" cy="964346"/>
          </a:xfrm>
          <a:prstGeom prst="rect">
            <a:avLst/>
          </a:prstGeom>
        </p:spPr>
      </p:pic>
      <p:sp>
        <p:nvSpPr>
          <p:cNvPr id="15" name="Rectangle 14"/>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spTree>
    <p:extLst>
      <p:ext uri="{BB962C8B-B14F-4D97-AF65-F5344CB8AC3E}">
        <p14:creationId xmlns:p14="http://schemas.microsoft.com/office/powerpoint/2010/main" xmlns="" val="233654655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4*#ppt_w"/>
                                          </p:val>
                                        </p:tav>
                                        <p:tav tm="100000">
                                          <p:val>
                                            <p:strVal val="#ppt_w"/>
                                          </p:val>
                                        </p:tav>
                                      </p:tavLst>
                                    </p:anim>
                                    <p:anim calcmode="lin" valueType="num">
                                      <p:cBhvr>
                                        <p:cTn id="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50" fill="hold"/>
                                        <p:tgtEl>
                                          <p:spTgt spid="14"/>
                                        </p:tgtEl>
                                        <p:attrNameLst>
                                          <p:attrName>ppt_w</p:attrName>
                                        </p:attrNameLst>
                                      </p:cBhvr>
                                      <p:tavLst>
                                        <p:tav tm="0">
                                          <p:val>
                                            <p:strVal val="4*#ppt_w"/>
                                          </p:val>
                                        </p:tav>
                                        <p:tav tm="100000">
                                          <p:val>
                                            <p:strVal val="#ppt_w"/>
                                          </p:val>
                                        </p:tav>
                                      </p:tavLst>
                                    </p:anim>
                                    <p:anim calcmode="lin" valueType="num">
                                      <p:cBhvr>
                                        <p:cTn id="1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xmlns="" id="{418BD841-A0A5-494E-97A3-6B533AD0B37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xmlns="" id="{CA7AD538-E775-499A-944B-D5D711A8175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xmlns="" id="{08D982D9-0A94-40A6-B8CE-03E9A1F521FD}"/>
                </a:ext>
              </a:extLst>
            </p:cNvPr>
            <p:cNvPicPr>
              <a:picLocks noChangeAspect="1"/>
            </p:cNvPicPr>
            <p:nvPr/>
          </p:nvPicPr>
          <p:blipFill>
            <a:blip r:embed="rId4"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xmlns="" id="{2DA4681F-CDF1-4A05-B110-2D615D4208F4}"/>
                </a:ext>
              </a:extLst>
            </p:cNvPr>
            <p:cNvPicPr>
              <a:picLocks noChangeAspect="1"/>
            </p:cNvPicPr>
            <p:nvPr/>
          </p:nvPicPr>
          <p:blipFill>
            <a:blip r:embed="rId5"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xmlns="" id="{3D3945F5-9127-49A3-8A1E-BA6F7EF0C1A5}"/>
                </a:ext>
              </a:extLst>
            </p:cNvPr>
            <p:cNvPicPr>
              <a:picLocks noChangeAspect="1"/>
            </p:cNvPicPr>
            <p:nvPr/>
          </p:nvPicPr>
          <p:blipFill>
            <a:blip r:embed="rId6"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xmlns="" id="{7EFC36B8-DA3D-4870-AC71-D972980AA28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xmlns="" id="{B11E13AA-1E08-48CA-A5DF-0030AE5EE8C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
        <p:nvSpPr>
          <p:cNvPr id="16" name="TextBox 15"/>
          <p:cNvSpPr txBox="1"/>
          <p:nvPr/>
        </p:nvSpPr>
        <p:spPr>
          <a:xfrm>
            <a:off x="4711840" y="365910"/>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DẶN DÒ</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sp>
        <p:nvSpPr>
          <p:cNvPr id="18" name="矩形 4">
            <a:extLst>
              <a:ext uri="{FF2B5EF4-FFF2-40B4-BE49-F238E27FC236}">
                <a16:creationId xmlns:a16="http://schemas.microsoft.com/office/drawing/2014/main" xmlns="" id="{3E514DFE-8F68-4686-A889-5049D2BDDF54}"/>
              </a:ext>
            </a:extLst>
          </p:cNvPr>
          <p:cNvSpPr/>
          <p:nvPr/>
        </p:nvSpPr>
        <p:spPr>
          <a:xfrm>
            <a:off x="1484557" y="1769069"/>
            <a:ext cx="9168714" cy="3039763"/>
          </a:xfrm>
          <a:prstGeom prst="rect">
            <a:avLst/>
          </a:prstGeom>
          <a:solidFill>
            <a:schemeClr val="accent1">
              <a:alpha val="23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endParaRPr lang="vi-VN" altLang="zh-CN" sz="3200" dirty="0">
              <a:solidFill>
                <a:srgbClr val="002060"/>
              </a:solidFill>
              <a:latin typeface="Baloo 2" pitchFamily="2" charset="0"/>
              <a:cs typeface="Baloo 2" pitchFamily="2" charset="0"/>
            </a:endParaRPr>
          </a:p>
        </p:txBody>
      </p:sp>
      <p:sp>
        <p:nvSpPr>
          <p:cNvPr id="19" name="矩形 4">
            <a:extLst>
              <a:ext uri="{FF2B5EF4-FFF2-40B4-BE49-F238E27FC236}">
                <a16:creationId xmlns:a16="http://schemas.microsoft.com/office/drawing/2014/main" xmlns="" id="{3E514DFE-8F68-4686-A889-5049D2BDDF54}"/>
              </a:ext>
            </a:extLst>
          </p:cNvPr>
          <p:cNvSpPr/>
          <p:nvPr/>
        </p:nvSpPr>
        <p:spPr>
          <a:xfrm>
            <a:off x="1669909" y="1896858"/>
            <a:ext cx="8835081" cy="277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vi-VN" altLang="zh-CN" sz="3200" dirty="0">
                <a:solidFill>
                  <a:srgbClr val="002060"/>
                </a:solidFill>
                <a:latin typeface="Baloo 2" pitchFamily="2" charset="0"/>
                <a:cs typeface="Baloo 2" pitchFamily="2" charset="0"/>
              </a:rPr>
              <a:t>    - Ghi nhớ các tác dụng của dấu phẩy, luôn có </a:t>
            </a:r>
          </a:p>
          <a:p>
            <a:r>
              <a:rPr lang="vi-VN" altLang="zh-CN" sz="3200" dirty="0">
                <a:solidFill>
                  <a:srgbClr val="002060"/>
                </a:solidFill>
                <a:latin typeface="Baloo 2" pitchFamily="2" charset="0"/>
                <a:cs typeface="Baloo 2" pitchFamily="2" charset="0"/>
              </a:rPr>
              <a:t>      ý thức sử dụng đúng dấu phẩy.</a:t>
            </a:r>
          </a:p>
          <a:p>
            <a:r>
              <a:rPr lang="vi-VN" altLang="zh-CN" sz="3200" dirty="0">
                <a:solidFill>
                  <a:srgbClr val="002060"/>
                </a:solidFill>
                <a:latin typeface="Baloo 2" pitchFamily="2" charset="0"/>
                <a:cs typeface="Baloo 2" pitchFamily="2" charset="0"/>
              </a:rPr>
              <a:t>   - Chuẩn bị bài: “ Ôn tập về dấu câu (Dấu phẩy)”.</a:t>
            </a:r>
          </a:p>
        </p:txBody>
      </p:sp>
      <p:pic>
        <p:nvPicPr>
          <p:cNvPr id="21" name="图片 20">
            <a:extLst>
              <a:ext uri="{FF2B5EF4-FFF2-40B4-BE49-F238E27FC236}">
                <a16:creationId xmlns:a16="http://schemas.microsoft.com/office/drawing/2014/main" xmlns="" id="{D4720577-7521-44FA-85C1-2F7FA45B2AFA}"/>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524230" y="3798569"/>
            <a:ext cx="1241439" cy="2670455"/>
          </a:xfrm>
          <a:prstGeom prst="rect">
            <a:avLst/>
          </a:prstGeom>
        </p:spPr>
      </p:pic>
      <p:pic>
        <p:nvPicPr>
          <p:cNvPr id="49" name="图片 48">
            <a:extLst>
              <a:ext uri="{FF2B5EF4-FFF2-40B4-BE49-F238E27FC236}">
                <a16:creationId xmlns:a16="http://schemas.microsoft.com/office/drawing/2014/main" xmlns="" id="{76D19F95-DDC2-44F3-8904-AA965BA73B18}"/>
              </a:ext>
            </a:extLst>
          </p:cNvPr>
          <p:cNvPicPr>
            <a:picLocks noChangeAspect="1"/>
          </p:cNvPicPr>
          <p:nvPr/>
        </p:nvPicPr>
        <p:blipFill>
          <a:blip r:embed="rId8" cstate="print">
            <a:extLst>
              <a:ext uri="{28A0092B-C50C-407E-A947-70E740481C1C}">
                <a14:useLocalDpi xmlns:a14="http://schemas.microsoft.com/office/drawing/2010/main" xmlns="" val="0"/>
              </a:ext>
            </a:extLst>
          </a:blip>
          <a:srcRect/>
          <a:stretch/>
        </p:blipFill>
        <p:spPr>
          <a:xfrm>
            <a:off x="9834710" y="3798569"/>
            <a:ext cx="1227895" cy="2641320"/>
          </a:xfrm>
          <a:prstGeom prst="rect">
            <a:avLst/>
          </a:prstGeom>
        </p:spPr>
      </p:pic>
      <p:pic>
        <p:nvPicPr>
          <p:cNvPr id="50" name="图片 49">
            <a:extLst>
              <a:ext uri="{FF2B5EF4-FFF2-40B4-BE49-F238E27FC236}">
                <a16:creationId xmlns:a16="http://schemas.microsoft.com/office/drawing/2014/main" xmlns="" id="{1ECA344E-40C8-4B0F-9DC0-1DAF86AAEFC9}"/>
              </a:ext>
            </a:extLst>
          </p:cNvPr>
          <p:cNvPicPr>
            <a:picLocks noChangeAspect="1"/>
          </p:cNvPicPr>
          <p:nvPr/>
        </p:nvPicPr>
        <p:blipFill>
          <a:blip r:embed="rId9" cstate="print">
            <a:extLst>
              <a:ext uri="{28A0092B-C50C-407E-A947-70E740481C1C}">
                <a14:useLocalDpi xmlns:a14="http://schemas.microsoft.com/office/drawing/2010/main" xmlns="" val="0"/>
              </a:ext>
            </a:extLst>
          </a:blip>
          <a:srcRect/>
          <a:stretch/>
        </p:blipFill>
        <p:spPr>
          <a:xfrm>
            <a:off x="10804131" y="3155396"/>
            <a:ext cx="1584049" cy="3407441"/>
          </a:xfrm>
          <a:prstGeom prst="rect">
            <a:avLst/>
          </a:prstGeom>
        </p:spPr>
      </p:pic>
      <p:pic>
        <p:nvPicPr>
          <p:cNvPr id="51" name="图片 50">
            <a:extLst>
              <a:ext uri="{FF2B5EF4-FFF2-40B4-BE49-F238E27FC236}">
                <a16:creationId xmlns:a16="http://schemas.microsoft.com/office/drawing/2014/main" xmlns="" id="{5691B4FC-AE4A-468F-983B-788045C3CE81}"/>
              </a:ext>
            </a:extLst>
          </p:cNvPr>
          <p:cNvPicPr>
            <a:picLocks noChangeAspect="1"/>
          </p:cNvPicPr>
          <p:nvPr/>
        </p:nvPicPr>
        <p:blipFill>
          <a:blip r:embed="rId10" cstate="print">
            <a:extLst>
              <a:ext uri="{28A0092B-C50C-407E-A947-70E740481C1C}">
                <a14:useLocalDpi xmlns:a14="http://schemas.microsoft.com/office/drawing/2010/main" xmlns="" val="0"/>
              </a:ext>
            </a:extLst>
          </a:blip>
          <a:srcRect/>
          <a:stretch/>
        </p:blipFill>
        <p:spPr>
          <a:xfrm>
            <a:off x="-220166" y="3778592"/>
            <a:ext cx="971043" cy="2088808"/>
          </a:xfrm>
          <a:prstGeom prst="rect">
            <a:avLst/>
          </a:prstGeom>
        </p:spPr>
      </p:pic>
    </p:spTree>
    <p:extLst>
      <p:ext uri="{BB962C8B-B14F-4D97-AF65-F5344CB8AC3E}">
        <p14:creationId xmlns:p14="http://schemas.microsoft.com/office/powerpoint/2010/main" xmlns="" val="37360053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Left)">
                                      <p:cBhvr>
                                        <p:cTn id="32" dur="500"/>
                                        <p:tgtEl>
                                          <p:spTgt spid="19"/>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776654"/>
            <a:ext cx="12192000" cy="1081346"/>
          </a:xfrm>
          <a:prstGeom prst="rect">
            <a:avLst/>
          </a:prstGeom>
        </p:spPr>
      </p:pic>
      <p:sp>
        <p:nvSpPr>
          <p:cNvPr id="8" name="TextBox 7"/>
          <p:cNvSpPr txBox="1"/>
          <p:nvPr/>
        </p:nvSpPr>
        <p:spPr>
          <a:xfrm>
            <a:off x="4131769" y="147616"/>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grpSp>
        <p:nvGrpSpPr>
          <p:cNvPr id="5" name="Group 4"/>
          <p:cNvGrpSpPr/>
          <p:nvPr/>
        </p:nvGrpSpPr>
        <p:grpSpPr>
          <a:xfrm>
            <a:off x="974690" y="2996172"/>
            <a:ext cx="7352446" cy="1375844"/>
            <a:chOff x="974690" y="2996172"/>
            <a:chExt cx="7352446" cy="1375844"/>
          </a:xfrm>
        </p:grpSpPr>
        <p:sp>
          <p:nvSpPr>
            <p:cNvPr id="7" name="任意多边形: 形状 40">
              <a:extLst>
                <a:ext uri="{FF2B5EF4-FFF2-40B4-BE49-F238E27FC236}">
                  <a16:creationId xmlns:a16="http://schemas.microsoft.com/office/drawing/2014/main" xmlns=""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Rectangle 1"/>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grpSp>
      <p:grpSp>
        <p:nvGrpSpPr>
          <p:cNvPr id="4" name="Group 3"/>
          <p:cNvGrpSpPr/>
          <p:nvPr/>
        </p:nvGrpSpPr>
        <p:grpSpPr>
          <a:xfrm>
            <a:off x="974691" y="1403933"/>
            <a:ext cx="7254909" cy="1375844"/>
            <a:chOff x="974691" y="1403933"/>
            <a:chExt cx="7254909" cy="1375844"/>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grpSp>
      <p:pic>
        <p:nvPicPr>
          <p:cNvPr id="33" name="图片 32">
            <a:extLst>
              <a:ext uri="{FF2B5EF4-FFF2-40B4-BE49-F238E27FC236}">
                <a16:creationId xmlns:a16="http://schemas.microsoft.com/office/drawing/2014/main" xmlns="" id="{09E16B54-6705-4C0D-870E-2464315E319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53182" y="1595605"/>
            <a:ext cx="4338818" cy="3635732"/>
          </a:xfrm>
          <a:prstGeom prst="rect">
            <a:avLst/>
          </a:prstGeom>
        </p:spPr>
      </p:pic>
    </p:spTree>
    <p:extLst>
      <p:ext uri="{BB962C8B-B14F-4D97-AF65-F5344CB8AC3E}">
        <p14:creationId xmlns:p14="http://schemas.microsoft.com/office/powerpoint/2010/main" xmlns="" val="145507925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xmlns=""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xmlns=""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583292" y="0"/>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3554916" y="-622860"/>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6935983" y="-34482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xmlns=""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xmlns=""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xmlns=""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xmlns="" id="{FBF3470B-7DF6-42B6-B755-38E7F8479AAE}"/>
              </a:ext>
            </a:extLst>
          </p:cNvPr>
          <p:cNvSpPr/>
          <p:nvPr/>
        </p:nvSpPr>
        <p:spPr>
          <a:xfrm>
            <a:off x="1491811" y="403761"/>
            <a:ext cx="9207617" cy="3550722"/>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Picture 3"/>
          <p:cNvPicPr>
            <a:picLocks noChangeAspect="1"/>
          </p:cNvPicPr>
          <p:nvPr/>
        </p:nvPicPr>
        <p:blipFill rotWithShape="1">
          <a:blip r:embed="rId13">
            <a:extLst>
              <a:ext uri="{BEBA8EAE-BF5A-486C-A8C5-ECC9F3942E4B}">
                <a14:imgProps xmlns:a14="http://schemas.microsoft.com/office/drawing/2010/main" xmlns="">
                  <a14:imgLayer r:embed="rId14">
                    <a14:imgEffect>
                      <a14:backgroundRemoval t="34333" b="58000" l="32688" r="81625">
                        <a14:foregroundMark x1="33375" y1="50000" x2="35875" y2="47778"/>
                        <a14:foregroundMark x1="37000" y1="48222" x2="37000" y2="50556"/>
                        <a14:foregroundMark x1="38000" y1="52778" x2="38188" y2="53333"/>
                        <a14:foregroundMark x1="47188" y1="41667" x2="47375" y2="44667"/>
                        <a14:foregroundMark x1="50313" y1="42444" x2="50563" y2="44444"/>
                        <a14:foregroundMark x1="50125" y1="40667" x2="50250" y2="39667"/>
                        <a14:foregroundMark x1="52750" y1="41556" x2="52812" y2="44333"/>
                        <a14:foregroundMark x1="53438" y1="37778" x2="53875" y2="39556"/>
                        <a14:foregroundMark x1="52812" y1="45889" x2="53250" y2="45889"/>
                        <a14:foregroundMark x1="56000" y1="40222" x2="56313" y2="43444"/>
                        <a14:foregroundMark x1="62063" y1="40556" x2="62687" y2="41667"/>
                        <a14:foregroundMark x1="64813" y1="41556" x2="65563" y2="42000"/>
                        <a14:foregroundMark x1="66250" y1="36889" x2="66750" y2="36222"/>
                        <a14:foregroundMark x1="68688" y1="42000" x2="69250" y2="43778"/>
                        <a14:foregroundMark x1="73938" y1="45778" x2="72875" y2="48333"/>
                        <a14:foregroundMark x1="76813" y1="48667" x2="76125" y2="49667"/>
                      </a14:backgroundRemoval>
                    </a14:imgEffect>
                  </a14:imgLayer>
                </a14:imgProps>
              </a:ext>
            </a:extLst>
          </a:blip>
          <a:srcRect l="31423" t="31546" r="17726" b="38853"/>
          <a:stretch/>
        </p:blipFill>
        <p:spPr>
          <a:xfrm>
            <a:off x="2226802" y="1044996"/>
            <a:ext cx="8090248" cy="2144867"/>
          </a:xfrm>
          <a:prstGeom prst="rect">
            <a:avLst/>
          </a:prstGeom>
        </p:spPr>
      </p:pic>
      <p:pic>
        <p:nvPicPr>
          <p:cNvPr id="22" name="图片 7">
            <a:extLst>
              <a:ext uri="{FF2B5EF4-FFF2-40B4-BE49-F238E27FC236}">
                <a16:creationId xmlns:a16="http://schemas.microsoft.com/office/drawing/2014/main" xmlns="" id="{21BE03CF-7211-4E6B-A4D6-50DDD58E4866}"/>
              </a:ext>
            </a:extLst>
          </p:cNvPr>
          <p:cNvPicPr>
            <a:picLocks noChangeAspect="1"/>
          </p:cNvPicPr>
          <p:nvPr/>
        </p:nvPicPr>
        <p:blipFill rotWithShape="1">
          <a:blip r:embed="rId15">
            <a:extLst>
              <a:ext uri="{28A0092B-C50C-407E-A947-70E740481C1C}">
                <a14:useLocalDpi xmlns:a14="http://schemas.microsoft.com/office/drawing/2010/main" xmlns="" val="0"/>
              </a:ext>
            </a:extLst>
          </a:blip>
          <a:srcRect r="1524"/>
          <a:stretch/>
        </p:blipFill>
        <p:spPr>
          <a:xfrm>
            <a:off x="583292" y="-1540863"/>
            <a:ext cx="11935797" cy="8054040"/>
          </a:xfrm>
          <a:prstGeom prst="rect">
            <a:avLst/>
          </a:prstGeom>
        </p:spPr>
      </p:pic>
    </p:spTree>
    <p:extLst>
      <p:ext uri="{BB962C8B-B14F-4D97-AF65-F5344CB8AC3E}">
        <p14:creationId xmlns:p14="http://schemas.microsoft.com/office/powerpoint/2010/main" xmlns="" val="425034556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0"/>
                                  </p:stCondLst>
                                  <p:childTnLst>
                                    <p:animScale>
                                      <p:cBhvr>
                                        <p:cTn id="6" dur="500" fill="hold"/>
                                        <p:tgtEl>
                                          <p:spTgt spid="21"/>
                                        </p:tgtEl>
                                      </p:cBhvr>
                                      <p:by x="2000000" y="2000000"/>
                                    </p:animScale>
                                  </p:childTnLst>
                                </p:cTn>
                              </p:par>
                              <p:par>
                                <p:cTn id="7" presetID="10" presetClass="exit" presetSubtype="0" fill="hold" grpId="2"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xmlns="" id="{619DC27D-E981-44BA-939B-3577A860808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2094" y="1668856"/>
            <a:ext cx="2131424" cy="4238244"/>
          </a:xfrm>
          <a:prstGeom prst="rect">
            <a:avLst/>
          </a:prstGeom>
        </p:spPr>
      </p:pic>
      <p:sp>
        <p:nvSpPr>
          <p:cNvPr id="71" name="任意多边形: 形状 70">
            <a:extLst>
              <a:ext uri="{FF2B5EF4-FFF2-40B4-BE49-F238E27FC236}">
                <a16:creationId xmlns:a16="http://schemas.microsoft.com/office/drawing/2014/main" xmlns="" id="{C870E79C-6CFA-4605-AF58-9E59B6D30471}"/>
              </a:ext>
            </a:extLst>
          </p:cNvPr>
          <p:cNvSpPr/>
          <p:nvPr/>
        </p:nvSpPr>
        <p:spPr>
          <a:xfrm>
            <a:off x="3652724" y="1124293"/>
            <a:ext cx="8174584" cy="2153651"/>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51" name="图片 50">
            <a:extLst>
              <a:ext uri="{FF2B5EF4-FFF2-40B4-BE49-F238E27FC236}">
                <a16:creationId xmlns:a16="http://schemas.microsoft.com/office/drawing/2014/main" xmlns="" id="{C5CBD313-1FB2-4512-9BED-9B5B31612495}"/>
              </a:ext>
            </a:extLst>
          </p:cNvPr>
          <p:cNvPicPr>
            <a:picLocks noChangeAspect="1"/>
          </p:cNvPicPr>
          <p:nvPr/>
        </p:nvPicPr>
        <p:blipFill>
          <a:blip r:embed="rId3" cstate="print">
            <a:extLst>
              <a:ext uri="{28A0092B-C50C-407E-A947-70E740481C1C}">
                <a14:useLocalDpi xmlns:a14="http://schemas.microsoft.com/office/drawing/2010/main" xmlns=""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xmlns="" id="{9EFEE9FE-4927-4B8D-BBC4-150D878E7E6C}"/>
              </a:ext>
            </a:extLst>
          </p:cNvPr>
          <p:cNvGrpSpPr/>
          <p:nvPr/>
        </p:nvGrpSpPr>
        <p:grpSpPr>
          <a:xfrm>
            <a:off x="2645168" y="2172994"/>
            <a:ext cx="7216495" cy="4092176"/>
            <a:chOff x="5736735" y="2728183"/>
            <a:chExt cx="5516445" cy="3428646"/>
          </a:xfrm>
        </p:grpSpPr>
        <p:pic>
          <p:nvPicPr>
            <p:cNvPr id="69" name="图片 68">
              <a:extLst>
                <a:ext uri="{FF2B5EF4-FFF2-40B4-BE49-F238E27FC236}">
                  <a16:creationId xmlns:a16="http://schemas.microsoft.com/office/drawing/2014/main" xmlns="" id="{C48AA967-8248-4EB0-9D4B-78048599FD3A}"/>
                </a:ext>
              </a:extLst>
            </p:cNvPr>
            <p:cNvPicPr>
              <a:picLocks noChangeAspect="1"/>
            </p:cNvPicPr>
            <p:nvPr/>
          </p:nvPicPr>
          <p:blipFill>
            <a:blip r:embed="rId4"/>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xmlns="" id="{F0AF15D9-7E3B-4E05-9AD5-17A83D532DC0}"/>
                </a:ext>
              </a:extLst>
            </p:cNvPr>
            <p:cNvPicPr>
              <a:picLocks noChangeAspect="1"/>
            </p:cNvPicPr>
            <p:nvPr/>
          </p:nvPicPr>
          <p:blipFill>
            <a:blip r:embed="rId4"/>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7"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8"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9"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
        <p:nvSpPr>
          <p:cNvPr id="26" name="TextBox 25"/>
          <p:cNvSpPr txBox="1"/>
          <p:nvPr/>
        </p:nvSpPr>
        <p:spPr>
          <a:xfrm>
            <a:off x="5218435" y="1511275"/>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KHỞI ĐỘNG</a:t>
            </a:r>
          </a:p>
        </p:txBody>
      </p:sp>
    </p:spTree>
    <p:extLst>
      <p:ext uri="{BB962C8B-B14F-4D97-AF65-F5344CB8AC3E}">
        <p14:creationId xmlns:p14="http://schemas.microsoft.com/office/powerpoint/2010/main" xmlns="" val="10718675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xmlns="" id="{50C53215-5F60-4E34-AE0B-4349CB326516}"/>
              </a:ext>
            </a:extLst>
          </p:cNvPr>
          <p:cNvSpPr/>
          <p:nvPr/>
        </p:nvSpPr>
        <p:spPr>
          <a:xfrm>
            <a:off x="633985" y="347100"/>
            <a:ext cx="10911840" cy="542955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xmlns="" id="{C137FCA5-E7BF-4684-942E-85F778C02F62}"/>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0" y="4385570"/>
            <a:ext cx="12192000" cy="2531985"/>
          </a:xfrm>
          <a:prstGeom prst="rect">
            <a:avLst/>
          </a:prstGeom>
        </p:spPr>
      </p:pic>
      <p:pic>
        <p:nvPicPr>
          <p:cNvPr id="27" name="图片 26">
            <a:extLst>
              <a:ext uri="{FF2B5EF4-FFF2-40B4-BE49-F238E27FC236}">
                <a16:creationId xmlns:a16="http://schemas.microsoft.com/office/drawing/2014/main" xmlns="" id="{FA6AD0DB-5937-49D2-826C-95EADFCB786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776654"/>
            <a:ext cx="12192000" cy="1081346"/>
          </a:xfrm>
          <a:prstGeom prst="rect">
            <a:avLst/>
          </a:prstGeom>
        </p:spPr>
      </p:pic>
      <p:sp>
        <p:nvSpPr>
          <p:cNvPr id="2" name="TextBox 1"/>
          <p:cNvSpPr txBox="1"/>
          <p:nvPr/>
        </p:nvSpPr>
        <p:spPr>
          <a:xfrm>
            <a:off x="2651425" y="844899"/>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Nêu các tác dụng của dấu phẩy.</a:t>
            </a:r>
            <a:endParaRPr lang="en-US" sz="4400" dirty="0">
              <a:solidFill>
                <a:srgbClr val="FFC000"/>
              </a:solidFill>
              <a:latin typeface="UVF Lobster12" panose="02000506000000020003" pitchFamily="2" charset="0"/>
            </a:endParaRPr>
          </a:p>
        </p:txBody>
      </p:sp>
      <p:sp>
        <p:nvSpPr>
          <p:cNvPr id="3" name="Rectangle 2"/>
          <p:cNvSpPr/>
          <p:nvPr/>
        </p:nvSpPr>
        <p:spPr>
          <a:xfrm>
            <a:off x="1141589" y="2770070"/>
            <a:ext cx="8101898" cy="646331"/>
          </a:xfrm>
          <a:prstGeom prst="rect">
            <a:avLst/>
          </a:prstGeom>
        </p:spPr>
        <p:txBody>
          <a:bodyPr wrap="non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vế</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trong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ghép</a:t>
            </a:r>
            <a:r>
              <a:rPr lang="en-US" sz="3600" b="1" dirty="0">
                <a:solidFill>
                  <a:srgbClr val="0070C0"/>
                </a:solidFill>
                <a:latin typeface="Baloo 2" pitchFamily="2" charset="0"/>
                <a:cs typeface="Baloo 2" pitchFamily="2" charset="0"/>
              </a:rPr>
              <a:t>.</a:t>
            </a:r>
          </a:p>
        </p:txBody>
      </p:sp>
      <p:sp>
        <p:nvSpPr>
          <p:cNvPr id="4" name="Rectangle 3"/>
          <p:cNvSpPr/>
          <p:nvPr/>
        </p:nvSpPr>
        <p:spPr>
          <a:xfrm>
            <a:off x="1126170" y="1872658"/>
            <a:ext cx="9475694" cy="646331"/>
          </a:xfrm>
          <a:prstGeom prst="rect">
            <a:avLst/>
          </a:prstGeom>
        </p:spPr>
        <p:txBody>
          <a:bodyPr wrap="squar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trạng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ngữ</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với</a:t>
            </a:r>
            <a:r>
              <a:rPr lang="en-US" sz="3600" b="1" dirty="0">
                <a:solidFill>
                  <a:srgbClr val="0070C0"/>
                </a:solidFill>
                <a:latin typeface="Baloo 2" pitchFamily="2" charset="0"/>
                <a:cs typeface="Baloo 2" pitchFamily="2" charset="0"/>
              </a:rPr>
              <a:t> </a:t>
            </a:r>
            <a:r>
              <a:rPr lang="vi-VN" sz="3600" b="1" dirty="0">
                <a:solidFill>
                  <a:srgbClr val="0070C0"/>
                </a:solidFill>
                <a:latin typeface="Baloo 2" pitchFamily="2" charset="0"/>
                <a:cs typeface="Baloo 2" pitchFamily="2" charset="0"/>
              </a:rPr>
              <a:t>chủ ngữ và vị ngữ.</a:t>
            </a:r>
          </a:p>
        </p:txBody>
      </p:sp>
      <p:sp>
        <p:nvSpPr>
          <p:cNvPr id="5" name="Rectangle 4"/>
          <p:cNvSpPr/>
          <p:nvPr/>
        </p:nvSpPr>
        <p:spPr>
          <a:xfrm>
            <a:off x="1141589" y="3679684"/>
            <a:ext cx="10051149" cy="646331"/>
          </a:xfrm>
          <a:prstGeom prst="rect">
            <a:avLst/>
          </a:prstGeom>
        </p:spPr>
        <p:txBody>
          <a:bodyPr wrap="non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bộ</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phận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cùng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chức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vụ</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trong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a:t>
            </a:r>
          </a:p>
        </p:txBody>
      </p:sp>
      <p:sp>
        <p:nvSpPr>
          <p:cNvPr id="14" name="TextBox 13"/>
          <p:cNvSpPr txBox="1"/>
          <p:nvPr/>
        </p:nvSpPr>
        <p:spPr>
          <a:xfrm>
            <a:off x="2871216" y="839934"/>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Các tác dụng của dấu phẩy</a:t>
            </a:r>
            <a:endParaRPr lang="en-US" sz="4400" dirty="0">
              <a:solidFill>
                <a:srgbClr val="FFC000"/>
              </a:solidFill>
              <a:latin typeface="UVF Lobster12" panose="02000506000000020003" pitchFamily="2" charset="0"/>
            </a:endParaRPr>
          </a:p>
        </p:txBody>
      </p:sp>
    </p:spTree>
    <p:extLst>
      <p:ext uri="{BB962C8B-B14F-4D97-AF65-F5344CB8AC3E}">
        <p14:creationId xmlns:p14="http://schemas.microsoft.com/office/powerpoint/2010/main" xmlns="" val="77460122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DF9F9F8E-D779-4378-82D4-2578E633934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032744"/>
            <a:ext cx="12192000" cy="2498754"/>
          </a:xfrm>
          <a:prstGeom prst="rect">
            <a:avLst/>
          </a:prstGeom>
        </p:spPr>
      </p:pic>
      <p:pic>
        <p:nvPicPr>
          <p:cNvPr id="7" name="图片 6">
            <a:extLst>
              <a:ext uri="{FF2B5EF4-FFF2-40B4-BE49-F238E27FC236}">
                <a16:creationId xmlns:a16="http://schemas.microsoft.com/office/drawing/2014/main" xmlns="" id="{4EEFD4C3-9055-4AFE-861D-5E909D7BFE1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 y="4059978"/>
            <a:ext cx="12192000" cy="1081346"/>
          </a:xfrm>
          <a:prstGeom prst="rect">
            <a:avLst/>
          </a:prstGeom>
        </p:spPr>
      </p:pic>
      <p:pic>
        <p:nvPicPr>
          <p:cNvPr id="8" name="图片 7">
            <a:extLst>
              <a:ext uri="{FF2B5EF4-FFF2-40B4-BE49-F238E27FC236}">
                <a16:creationId xmlns:a16="http://schemas.microsoft.com/office/drawing/2014/main" xmlns="" id="{A8E30F66-F5D0-4C19-A126-C31EA8BB7E5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4855339"/>
            <a:ext cx="12192000" cy="2002661"/>
          </a:xfrm>
          <a:prstGeom prst="rect">
            <a:avLst/>
          </a:prstGeom>
        </p:spPr>
      </p:pic>
      <p:sp>
        <p:nvSpPr>
          <p:cNvPr id="50" name="任意多边形: 形状 49">
            <a:extLst>
              <a:ext uri="{FF2B5EF4-FFF2-40B4-BE49-F238E27FC236}">
                <a16:creationId xmlns:a16="http://schemas.microsoft.com/office/drawing/2014/main" xmlns="" id="{07C3FCBA-6438-4E08-AFAE-3AE52DA60DF8}"/>
              </a:ext>
            </a:extLst>
          </p:cNvPr>
          <p:cNvSpPr/>
          <p:nvPr/>
        </p:nvSpPr>
        <p:spPr>
          <a:xfrm>
            <a:off x="3177167" y="815886"/>
            <a:ext cx="7940885" cy="2153651"/>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9" name="TextBox 18"/>
          <p:cNvSpPr txBox="1"/>
          <p:nvPr/>
        </p:nvSpPr>
        <p:spPr>
          <a:xfrm>
            <a:off x="4581696" y="1216591"/>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LUYỆN TẬP</a:t>
            </a:r>
          </a:p>
        </p:txBody>
      </p:sp>
      <p:pic>
        <p:nvPicPr>
          <p:cNvPr id="12" name="图片 11">
            <a:extLst>
              <a:ext uri="{FF2B5EF4-FFF2-40B4-BE49-F238E27FC236}">
                <a16:creationId xmlns:a16="http://schemas.microsoft.com/office/drawing/2014/main" xmlns="" id="{16A28798-C735-4597-B111-9EAB5AF0429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317317" y="2565552"/>
            <a:ext cx="5818581" cy="3819648"/>
          </a:xfrm>
          <a:prstGeom prst="rect">
            <a:avLst/>
          </a:prstGeom>
        </p:spPr>
      </p:pic>
      <p:pic>
        <p:nvPicPr>
          <p:cNvPr id="11" name="图片 10">
            <a:extLst>
              <a:ext uri="{FF2B5EF4-FFF2-40B4-BE49-F238E27FC236}">
                <a16:creationId xmlns:a16="http://schemas.microsoft.com/office/drawing/2014/main" xmlns="" id="{07CD9F33-1F7F-4059-8B50-BFDD85EA7841}"/>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rot="1033377" flipH="1">
            <a:off x="-186299" y="1121142"/>
            <a:ext cx="3843899" cy="5368318"/>
          </a:xfrm>
          <a:prstGeom prst="rect">
            <a:avLst/>
          </a:prstGeom>
        </p:spPr>
      </p:pic>
      <p:grpSp>
        <p:nvGrpSpPr>
          <p:cNvPr id="48" name="组合 47">
            <a:extLst>
              <a:ext uri="{FF2B5EF4-FFF2-40B4-BE49-F238E27FC236}">
                <a16:creationId xmlns:a16="http://schemas.microsoft.com/office/drawing/2014/main" xmlns=""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xmlns="" id="{60B5DAB1-8B28-4E32-BE4A-E8C33205B0C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xmlns="" id="{C3DFDA0C-EF29-4921-AFBF-B577A8DDD34C}"/>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xmlns="" id="{37B2564D-023D-410C-A91A-0D2FAD6C5F92}"/>
                </a:ext>
              </a:extLst>
            </p:cNvPr>
            <p:cNvPicPr>
              <a:picLocks noChangeAspect="1"/>
            </p:cNvPicPr>
            <p:nvPr/>
          </p:nvPicPr>
          <p:blipFill>
            <a:blip r:embed="rId9"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xmlns="" id="{CD29DFC9-8F4F-4D17-B64C-D7BA858DFA54}"/>
                </a:ext>
              </a:extLst>
            </p:cNvPr>
            <p:cNvPicPr>
              <a:picLocks noChangeAspect="1"/>
            </p:cNvPicPr>
            <p:nvPr/>
          </p:nvPicPr>
          <p:blipFill>
            <a:blip r:embed="rId10"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xmlns="" id="{86BB5666-170F-47AD-B716-18B4F4363ACF}"/>
                </a:ext>
              </a:extLst>
            </p:cNvPr>
            <p:cNvPicPr>
              <a:picLocks noChangeAspect="1"/>
            </p:cNvPicPr>
            <p:nvPr/>
          </p:nvPicPr>
          <p:blipFill>
            <a:blip r:embed="rId11"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xmlns="" id="{3705787B-5ED0-41BA-BFA8-466DD69D9C52}"/>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xmlns="" id="{AFEBA411-3D35-49B6-BC78-52AB324075F8}"/>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xmlns="" val="11954471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18287" y="0"/>
            <a:ext cx="11780713" cy="673646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79376" y="1375333"/>
            <a:ext cx="10627527" cy="3293209"/>
          </a:xfrm>
          <a:prstGeom prst="rect">
            <a:avLst/>
          </a:prstGeom>
        </p:spPr>
        <p:txBody>
          <a:bodyPr wrap="square">
            <a:spAutoFit/>
          </a:bodyPr>
          <a:lstStyle/>
          <a:p>
            <a:pPr algn="just"/>
            <a:r>
              <a:rPr lang="vi-VN" sz="2600" dirty="0">
                <a:latin typeface="Baloo 2" pitchFamily="2" charset="0"/>
                <a:cs typeface="Baloo 2" pitchFamily="2" charset="0"/>
              </a:rPr>
              <a:t>a)    Từ những năm 30 của thế kỉ XX, chiếc áo dài cổ truyền được cải tiến dần thành chiếc áo dài tân thời. Chiếc áo tân thời là sự kết hợp hài hoà giữa phong cách dân tộc tế nhị, kín đáo với phong cách phương Tây hiện đại, trẻ trung.</a:t>
            </a:r>
          </a:p>
          <a:p>
            <a:pPr algn="just"/>
            <a:r>
              <a:rPr lang="vi-VN" sz="2600" dirty="0">
                <a:latin typeface="Baloo 2" pitchFamily="2" charset="0"/>
                <a:cs typeface="Baloo 2" pitchFamily="2" charset="0"/>
              </a:rPr>
              <a:t>        Áo dài trở thành biểu tượng cho y phục truyền thống của Việt Nam. Trong tà áo dài, hình ảnh người phụ nữ Việt Nam như đẹp hơn, tự nhiên, mềm mại và thanh thoát hơn.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TRẦN NGỌC THÊM</a:t>
            </a:r>
            <a:endParaRPr lang="vi-VN" sz="2600" b="0" dirty="0">
              <a:effectLst/>
              <a:latin typeface="Baloo 2" pitchFamily="2" charset="0"/>
              <a:cs typeface="Baloo 2" pitchFamily="2" charset="0"/>
            </a:endParaRPr>
          </a:p>
        </p:txBody>
      </p:sp>
      <p:sp>
        <p:nvSpPr>
          <p:cNvPr id="3" name="Rectangle 2"/>
          <p:cNvSpPr/>
          <p:nvPr/>
        </p:nvSpPr>
        <p:spPr>
          <a:xfrm>
            <a:off x="877632" y="298115"/>
            <a:ext cx="10240420" cy="1077218"/>
          </a:xfrm>
          <a:prstGeom prst="rect">
            <a:avLst/>
          </a:prstGeom>
        </p:spPr>
        <p:txBody>
          <a:bodyPr wrap="square">
            <a:spAutoFit/>
          </a:bodyPr>
          <a:lstStyle/>
          <a:p>
            <a:pPr algn="just"/>
            <a:r>
              <a:rPr lang="vi-VN" sz="3200" b="1" dirty="0">
                <a:solidFill>
                  <a:srgbClr val="0070C0"/>
                </a:solidFill>
                <a:latin typeface="Baloo 2" pitchFamily="2" charset="0"/>
                <a:cs typeface="Baloo 2" pitchFamily="2" charset="0"/>
              </a:rPr>
              <a:t>1. Nêu tác dụng của các dấu phẩy được dùng trong các đoạn văn dưới đây:</a:t>
            </a:r>
          </a:p>
        </p:txBody>
      </p:sp>
      <p:sp>
        <p:nvSpPr>
          <p:cNvPr id="38" name="Rectangle 37"/>
          <p:cNvSpPr/>
          <p:nvPr/>
        </p:nvSpPr>
        <p:spPr>
          <a:xfrm>
            <a:off x="879376" y="4655721"/>
            <a:ext cx="10629271" cy="1692771"/>
          </a:xfrm>
          <a:prstGeom prst="rect">
            <a:avLst/>
          </a:prstGeom>
        </p:spPr>
        <p:txBody>
          <a:bodyPr wrap="square">
            <a:spAutoFit/>
          </a:bodyPr>
          <a:lstStyle/>
          <a:p>
            <a:pPr algn="just"/>
            <a:r>
              <a:rPr lang="vi-VN" sz="2600" dirty="0">
                <a:latin typeface="Baloo 2" pitchFamily="2" charset="0"/>
                <a:cs typeface="Baloo 2" pitchFamily="2" charset="0"/>
              </a:rPr>
              <a:t>b) Cơn bão dữ dội bất ngờ nổi lên. Những đợt sóng khủng khiếp phá thủng thân tàu, nước phun vào khoang như vòi rồng. Hai tiếng đồng hồ trôi qua... Con tàu chìm dần, nước ngập các bao lơn. Quang cảnh thật hỗn loạn.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A-MI-XI</a:t>
            </a:r>
            <a:endParaRPr lang="vi-VN" sz="2600" b="0" dirty="0">
              <a:effectLst/>
              <a:latin typeface="Baloo 2" pitchFamily="2" charset="0"/>
              <a:cs typeface="Baloo 2" pitchFamily="2" charset="0"/>
            </a:endParaRPr>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6154165"/>
            <a:ext cx="12152268" cy="703835"/>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xmlns="" val="3664195496"/>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89367" y="208344"/>
            <a:ext cx="11655706"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84916" y="800994"/>
            <a:ext cx="10464607" cy="3939540"/>
          </a:xfrm>
          <a:prstGeom prst="rect">
            <a:avLst/>
          </a:prstGeom>
        </p:spPr>
        <p:txBody>
          <a:bodyPr wrap="square">
            <a:spAutoFit/>
          </a:bodyPr>
          <a:lstStyle/>
          <a:p>
            <a:pPr algn="just">
              <a:spcBef>
                <a:spcPts val="600"/>
              </a:spcBef>
            </a:pPr>
            <a:r>
              <a:rPr lang="vi-VN" sz="3000" dirty="0">
                <a:latin typeface="Baloo 2" pitchFamily="2" charset="0"/>
                <a:cs typeface="Baloo 2" pitchFamily="2" charset="0"/>
              </a:rPr>
              <a:t>a) </a:t>
            </a:r>
            <a:r>
              <a:rPr lang="vi-VN" sz="3000" dirty="0">
                <a:solidFill>
                  <a:srgbClr val="FF0000"/>
                </a:solidFill>
                <a:latin typeface="Baloo 2" pitchFamily="2" charset="0"/>
                <a:cs typeface="Baloo 2" pitchFamily="2" charset="0"/>
              </a:rPr>
              <a:t>(1)</a:t>
            </a:r>
            <a:r>
              <a:rPr lang="vi-VN" sz="3000" dirty="0">
                <a:latin typeface="Baloo 2" pitchFamily="2" charset="0"/>
                <a:cs typeface="Baloo 2" pitchFamily="2" charset="0"/>
              </a:rPr>
              <a:t> Từ những năm 30 của thế kỉ XX, chiếc áo dài cổ truyền được cải tiến dần thành chiếc áo dài tân thời. </a:t>
            </a:r>
            <a:r>
              <a:rPr lang="vi-VN" sz="3000" dirty="0">
                <a:solidFill>
                  <a:srgbClr val="FF0000"/>
                </a:solidFill>
                <a:latin typeface="Baloo 2" pitchFamily="2" charset="0"/>
                <a:cs typeface="Baloo 2" pitchFamily="2" charset="0"/>
              </a:rPr>
              <a:t>(2)</a:t>
            </a:r>
            <a:r>
              <a:rPr lang="vi-VN" sz="3000" dirty="0">
                <a:latin typeface="Baloo 2" pitchFamily="2" charset="0"/>
                <a:cs typeface="Baloo 2" pitchFamily="2" charset="0"/>
              </a:rPr>
              <a:t> Chiếc áo tân thời là sự kết hợp hài hoà giữa phong cách dân tộc tế nhị, kín đáo với phong cách phương Tây hiện đại, trẻ trung.</a:t>
            </a:r>
          </a:p>
          <a:p>
            <a:pPr algn="just">
              <a:spcBef>
                <a:spcPts val="600"/>
              </a:spcBef>
            </a:pPr>
            <a:r>
              <a:rPr lang="vi-VN" sz="3000" dirty="0">
                <a:latin typeface="Baloo 2" pitchFamily="2" charset="0"/>
                <a:cs typeface="Baloo 2" pitchFamily="2" charset="0"/>
              </a:rPr>
              <a:t>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Áo dài trở thành biểu tượng cho y phục truyền thống của Việt Nam. </a:t>
            </a:r>
            <a:r>
              <a:rPr lang="vi-VN" sz="3000" dirty="0">
                <a:solidFill>
                  <a:srgbClr val="FF0000"/>
                </a:solidFill>
                <a:latin typeface="Baloo 2" pitchFamily="2" charset="0"/>
                <a:cs typeface="Baloo 2" pitchFamily="2" charset="0"/>
              </a:rPr>
              <a:t>(4)</a:t>
            </a:r>
            <a:r>
              <a:rPr lang="vi-VN" sz="3000" dirty="0">
                <a:latin typeface="Baloo 2" pitchFamily="2" charset="0"/>
                <a:cs typeface="Baloo 2" pitchFamily="2" charset="0"/>
              </a:rPr>
              <a:t> Trong tà áo dài, hình ảnh người phụ nữ Việt Nam như đẹp hơn, tự nhiên, mềm mại và thanh thoát hơn.</a:t>
            </a:r>
          </a:p>
          <a:p>
            <a:pPr algn="just">
              <a:spcBef>
                <a:spcPts val="600"/>
              </a:spcBef>
            </a:pPr>
            <a:r>
              <a:rPr lang="vi-VN" sz="3000" dirty="0">
                <a:latin typeface="Baloo 2" pitchFamily="2" charset="0"/>
                <a:cs typeface="Baloo 2" pitchFamily="2" charset="0"/>
              </a:rPr>
              <a:t>					Theo </a:t>
            </a:r>
            <a:r>
              <a:rPr lang="vi-VN" sz="3000" b="1" dirty="0">
                <a:latin typeface="Baloo 2" pitchFamily="2" charset="0"/>
                <a:cs typeface="Baloo 2" pitchFamily="2" charset="0"/>
              </a:rPr>
              <a:t>TRẦN NGỌC THÊM</a:t>
            </a:r>
            <a:endParaRPr lang="vi-VN" sz="3000" b="0" dirty="0">
              <a:effectLst/>
              <a:latin typeface="Baloo 2" pitchFamily="2" charset="0"/>
              <a:cs typeface="Baloo 2" pitchFamily="2" charset="0"/>
            </a:endParaRPr>
          </a:p>
        </p:txBody>
      </p:sp>
      <p:sp>
        <p:nvSpPr>
          <p:cNvPr id="17"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(1) </a:t>
            </a:r>
            <a:r>
              <a:rPr lang="vi-VN" sz="3000" dirty="0">
                <a:solidFill>
                  <a:schemeClr val="accent6">
                    <a:lumMod val="75000"/>
                  </a:schemeClr>
                </a:solidFill>
                <a:latin typeface="Baloo 2" pitchFamily="2" charset="0"/>
                <a:cs typeface="Baloo 2" pitchFamily="2" charset="0"/>
              </a:rPr>
              <a:t>có tác dụng: ngăn cách trạng ngữ </a:t>
            </a:r>
          </a:p>
          <a:p>
            <a:pPr algn="ctr"/>
            <a:r>
              <a:rPr lang="vi-VN" sz="3000" dirty="0">
                <a:solidFill>
                  <a:schemeClr val="accent6">
                    <a:lumMod val="75000"/>
                  </a:schemeClr>
                </a:solidFill>
                <a:latin typeface="Baloo 2" pitchFamily="2" charset="0"/>
                <a:cs typeface="Baloo 2" pitchFamily="2" charset="0"/>
              </a:rPr>
              <a:t>với chủ ngữ và vị ngữ.</a:t>
            </a:r>
            <a:endParaRPr lang="en-US" sz="3000" dirty="0"/>
          </a:p>
        </p:txBody>
      </p:sp>
      <p:sp>
        <p:nvSpPr>
          <p:cNvPr id="20"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bộ phận cùng chức vụ trong câu.</a:t>
            </a:r>
            <a:endParaRPr lang="en-US" sz="3000" dirty="0"/>
          </a:p>
        </p:txBody>
      </p:sp>
      <p:sp>
        <p:nvSpPr>
          <p:cNvPr id="21" name="Rectangle: Rounded Corners 2">
            <a:extLst>
              <a:ext uri="{FF2B5EF4-FFF2-40B4-BE49-F238E27FC236}">
                <a16:creationId xmlns:a16="http://schemas.microsoft.com/office/drawing/2014/main" xmlns=""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trạng ngữ với chủ ngữ và vị ngữ; ngăn cách các bộ phận cùng chức vụ trong câu.</a:t>
            </a:r>
            <a:endParaRPr lang="en-US" sz="3000" dirty="0"/>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xmlns="" val="28590345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41061" y="343546"/>
            <a:ext cx="11655706" cy="600494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4" name="Rectangle 3"/>
          <p:cNvSpPr/>
          <p:nvPr/>
        </p:nvSpPr>
        <p:spPr>
          <a:xfrm>
            <a:off x="868325" y="1396837"/>
            <a:ext cx="10638578" cy="2554545"/>
          </a:xfrm>
          <a:prstGeom prst="rect">
            <a:avLst/>
          </a:prstGeom>
        </p:spPr>
        <p:txBody>
          <a:bodyPr wrap="square">
            <a:spAutoFit/>
          </a:bodyPr>
          <a:lstStyle/>
          <a:p>
            <a:pPr algn="just"/>
            <a:r>
              <a:rPr lang="vi-VN" sz="3200" dirty="0">
                <a:latin typeface="Baloo 2" pitchFamily="2" charset="0"/>
                <a:cs typeface="Baloo 2" pitchFamily="2" charset="0"/>
              </a:rPr>
              <a:t>b) </a:t>
            </a:r>
            <a:r>
              <a:rPr lang="vi-VN" sz="3200" dirty="0">
                <a:solidFill>
                  <a:srgbClr val="FF0000"/>
                </a:solidFill>
                <a:latin typeface="Baloo 2" pitchFamily="2" charset="0"/>
                <a:cs typeface="Baloo 2" pitchFamily="2" charset="0"/>
              </a:rPr>
              <a:t>(1) </a:t>
            </a:r>
            <a:r>
              <a:rPr lang="vi-VN" sz="3200" dirty="0">
                <a:latin typeface="Baloo 2" pitchFamily="2" charset="0"/>
                <a:cs typeface="Baloo 2" pitchFamily="2" charset="0"/>
              </a:rPr>
              <a:t>Cơn bão dữ dội bất ngờ nổi lên. </a:t>
            </a:r>
            <a:r>
              <a:rPr lang="vi-VN" sz="3200" dirty="0">
                <a:solidFill>
                  <a:srgbClr val="FF0000"/>
                </a:solidFill>
                <a:latin typeface="Baloo 2" pitchFamily="2" charset="0"/>
                <a:cs typeface="Baloo 2" pitchFamily="2" charset="0"/>
              </a:rPr>
              <a:t>(2)</a:t>
            </a:r>
            <a:r>
              <a:rPr lang="vi-VN" sz="3200" dirty="0">
                <a:latin typeface="Baloo 2" pitchFamily="2" charset="0"/>
                <a:cs typeface="Baloo 2" pitchFamily="2" charset="0"/>
              </a:rPr>
              <a:t> Những đợt sóng khủng khiếp phá thủng thân tàu, nước phun vào khoang như vòi rồng. </a:t>
            </a:r>
            <a:r>
              <a:rPr lang="vi-VN" sz="3200" dirty="0">
                <a:solidFill>
                  <a:srgbClr val="FF0000"/>
                </a:solidFill>
                <a:latin typeface="Baloo 2" pitchFamily="2" charset="0"/>
                <a:cs typeface="Baloo 2" pitchFamily="2" charset="0"/>
              </a:rPr>
              <a:t>(3) </a:t>
            </a:r>
            <a:r>
              <a:rPr lang="vi-VN" sz="3200" dirty="0">
                <a:latin typeface="Baloo 2" pitchFamily="2" charset="0"/>
                <a:cs typeface="Baloo 2" pitchFamily="2" charset="0"/>
              </a:rPr>
              <a:t>Hai tiếng đồng hồ trôi qua...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Con tàu chìm dần, nước ngập các bao lơn. </a:t>
            </a:r>
            <a:r>
              <a:rPr lang="vi-VN" sz="3200" dirty="0">
                <a:solidFill>
                  <a:srgbClr val="FF0000"/>
                </a:solidFill>
                <a:latin typeface="Baloo 2" pitchFamily="2" charset="0"/>
                <a:cs typeface="Baloo 2" pitchFamily="2" charset="0"/>
              </a:rPr>
              <a:t>(5) </a:t>
            </a:r>
            <a:r>
              <a:rPr lang="vi-VN" sz="3200" dirty="0">
                <a:latin typeface="Baloo 2" pitchFamily="2" charset="0"/>
                <a:cs typeface="Baloo 2" pitchFamily="2" charset="0"/>
              </a:rPr>
              <a:t>Quang cảnh thật hỗn loạn.</a:t>
            </a:r>
          </a:p>
          <a:p>
            <a:pPr algn="just"/>
            <a:r>
              <a:rPr lang="vi-VN" sz="3200" dirty="0">
                <a:latin typeface="Baloo 2" pitchFamily="2" charset="0"/>
                <a:cs typeface="Baloo 2" pitchFamily="2" charset="0"/>
              </a:rPr>
              <a:t>					Theo </a:t>
            </a:r>
            <a:r>
              <a:rPr lang="vi-VN" sz="3200" b="1" dirty="0">
                <a:latin typeface="Baloo 2" pitchFamily="2" charset="0"/>
                <a:cs typeface="Baloo 2" pitchFamily="2" charset="0"/>
              </a:rPr>
              <a:t>A-MI-XI</a:t>
            </a:r>
            <a:endParaRPr lang="vi-VN" sz="3200" b="0" dirty="0">
              <a:effectLst/>
              <a:latin typeface="Baloo 2" pitchFamily="2" charset="0"/>
              <a:cs typeface="Baloo 2" pitchFamily="2" charset="0"/>
            </a:endParaRPr>
          </a:p>
        </p:txBody>
      </p:sp>
      <p:sp>
        <p:nvSpPr>
          <p:cNvPr id="21"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2"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3" name="Rectangle: Rounded Corners 2">
            <a:extLst>
              <a:ext uri="{FF2B5EF4-FFF2-40B4-BE49-F238E27FC236}">
                <a16:creationId xmlns:a16="http://schemas.microsoft.com/office/drawing/2014/main" xmlns=""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và (4) </a:t>
            </a:r>
            <a:r>
              <a:rPr lang="vi-VN" sz="3000" dirty="0">
                <a:solidFill>
                  <a:schemeClr val="accent6">
                    <a:lumMod val="75000"/>
                  </a:schemeClr>
                </a:solidFill>
                <a:latin typeface="Baloo 2" pitchFamily="2" charset="0"/>
                <a:cs typeface="Baloo 2" pitchFamily="2" charset="0"/>
              </a:rPr>
              <a:t>có tác dụng: ngăn cách các vế</a:t>
            </a:r>
          </a:p>
          <a:p>
            <a:pPr algn="ctr"/>
            <a:r>
              <a:rPr lang="vi-VN" sz="3000" dirty="0">
                <a:solidFill>
                  <a:schemeClr val="accent6">
                    <a:lumMod val="75000"/>
                  </a:schemeClr>
                </a:solidFill>
                <a:latin typeface="Baloo 2" pitchFamily="2" charset="0"/>
                <a:cs typeface="Baloo 2" pitchFamily="2" charset="0"/>
              </a:rPr>
              <a:t> của câu ghép.</a:t>
            </a:r>
            <a:endParaRPr lang="en-US" sz="3000" dirty="0"/>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260899"/>
            <a:ext cx="12152268" cy="1597101"/>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xmlns="" val="20227089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xmlns="" id="{E0E1780C-DAED-4A4C-A781-DF2EFCB28B64}"/>
              </a:ext>
            </a:extLst>
          </p:cNvPr>
          <p:cNvSpPr/>
          <p:nvPr/>
        </p:nvSpPr>
        <p:spPr>
          <a:xfrm>
            <a:off x="219456" y="208344"/>
            <a:ext cx="11725617"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841248" y="1722813"/>
            <a:ext cx="10375392" cy="4708981"/>
          </a:xfrm>
          <a:prstGeom prst="rect">
            <a:avLst/>
          </a:prstGeom>
          <a:noFill/>
          <a:ln w="9525">
            <a:noFill/>
            <a:miter lim="800000"/>
            <a:headEnd/>
            <a:tailEnd/>
          </a:ln>
          <a:effectLst/>
        </p:spPr>
        <p:txBody>
          <a:bodyPr wrap="square">
            <a:spAutoFit/>
          </a:bodyPr>
          <a:lstStyle/>
          <a:p>
            <a:pPr algn="just">
              <a:spcBef>
                <a:spcPts val="0"/>
              </a:spcBef>
              <a:defRPr/>
            </a:pPr>
            <a:r>
              <a:rPr lang="vi-VN" sz="3000" b="1" dirty="0">
                <a:solidFill>
                  <a:srgbClr val="002060"/>
                </a:solidFill>
                <a:latin typeface="Baloo 2" pitchFamily="2" charset="0"/>
                <a:cs typeface="Baloo 2" pitchFamily="2" charset="0"/>
              </a:rPr>
              <a:t>				</a:t>
            </a:r>
            <a:r>
              <a:rPr lang="en-US" sz="3000" b="1" dirty="0" err="1">
                <a:solidFill>
                  <a:srgbClr val="FFC000"/>
                </a:solidFill>
                <a:latin typeface="Baloo 2" pitchFamily="2" charset="0"/>
                <a:cs typeface="Baloo 2" pitchFamily="2" charset="0"/>
              </a:rPr>
              <a:t>Anh</a:t>
            </a:r>
            <a:r>
              <a:rPr lang="en-US" sz="3000" b="1" dirty="0">
                <a:solidFill>
                  <a:srgbClr val="FFC000"/>
                </a:solidFill>
                <a:latin typeface="Baloo 2" pitchFamily="2" charset="0"/>
                <a:cs typeface="Baloo 2" pitchFamily="2" charset="0"/>
              </a:rPr>
              <a:t> chàng láu lỉnh</a:t>
            </a:r>
          </a:p>
          <a:p>
            <a:pPr algn="just">
              <a:spcBef>
                <a:spcPts val="0"/>
              </a:spcBef>
              <a:defRPr/>
            </a:pPr>
            <a:r>
              <a:rPr lang="en-US" sz="3000" dirty="0">
                <a:solidFill>
                  <a:srgbClr val="002060"/>
                </a:solidFill>
                <a:latin typeface="Baloo 2" pitchFamily="2" charset="0"/>
                <a:cs typeface="Baloo 2" pitchFamily="2" charset="0"/>
              </a:rPr>
              <a:t> </a:t>
            </a:r>
            <a:r>
              <a:rPr lang="vi-VN" sz="3000" dirty="0">
                <a:solidFill>
                  <a:srgbClr val="002060"/>
                </a:solidFill>
                <a:latin typeface="Baloo 2" pitchFamily="2" charset="0"/>
                <a:cs typeface="Baloo 2" pitchFamily="2" charset="0"/>
              </a:rPr>
              <a:t>     </a:t>
            </a:r>
            <a:r>
              <a:rPr lang="en-US" sz="3000" dirty="0" err="1">
                <a:latin typeface="Baloo 2" pitchFamily="2" charset="0"/>
                <a:cs typeface="Baloo 2" pitchFamily="2" charset="0"/>
              </a:rPr>
              <a:t>Ngày</a:t>
            </a:r>
            <a:r>
              <a:rPr lang="en-US" sz="3000" dirty="0">
                <a:latin typeface="Baloo 2" pitchFamily="2" charset="0"/>
                <a:cs typeface="Baloo 2" pitchFamily="2" charset="0"/>
              </a:rPr>
              <a:t> trước, bò nuôi chỉ để cày ruộng, con nào không cày được mới đem làm thịt. Một hôm, có anh hàng thịt viết đơn xin xã cho thịt một con bò. Thấy con bò còn khoẻ, lại đang giữa vụ cày nên cán bộ xã phê </a:t>
            </a:r>
            <a:r>
              <a:rPr lang="en-US" sz="3000" dirty="0" err="1">
                <a:latin typeface="Baloo 2" pitchFamily="2" charset="0"/>
                <a:cs typeface="Baloo 2" pitchFamily="2" charset="0"/>
              </a:rPr>
              <a:t>vào</a:t>
            </a:r>
            <a:r>
              <a:rPr lang="en-US" sz="3000" dirty="0">
                <a:latin typeface="Baloo 2" pitchFamily="2" charset="0"/>
                <a:cs typeface="Baloo 2" pitchFamily="2" charset="0"/>
              </a:rPr>
              <a:t> </a:t>
            </a:r>
            <a:r>
              <a:rPr lang="en-US" sz="3000" dirty="0" err="1">
                <a:latin typeface="Baloo 2" pitchFamily="2" charset="0"/>
                <a:cs typeface="Baloo 2" pitchFamily="2" charset="0"/>
              </a:rPr>
              <a:t>đơn</a:t>
            </a:r>
            <a:r>
              <a:rPr lang="en-US" sz="3000" dirty="0">
                <a:latin typeface="Baloo 2" pitchFamily="2" charset="0"/>
                <a:cs typeface="Baloo 2" pitchFamily="2" charset="0"/>
              </a:rPr>
              <a:t>: “ Bò cày không được thịt.”</a:t>
            </a:r>
          </a:p>
          <a:p>
            <a:pPr algn="just">
              <a:spcBef>
                <a:spcPts val="0"/>
              </a:spcBef>
              <a:defRPr/>
            </a:pPr>
            <a:r>
              <a:rPr lang="en-US" sz="3000" dirty="0">
                <a:latin typeface="Baloo 2" pitchFamily="2" charset="0"/>
                <a:cs typeface="Baloo 2" pitchFamily="2" charset="0"/>
              </a:rPr>
              <a:t>  </a:t>
            </a:r>
            <a:r>
              <a:rPr lang="vi-VN" sz="3000" dirty="0">
                <a:latin typeface="Baloo 2" pitchFamily="2" charset="0"/>
                <a:cs typeface="Baloo 2" pitchFamily="2" charset="0"/>
              </a:rPr>
              <a:t>   </a:t>
            </a:r>
            <a:r>
              <a:rPr lang="en-US" sz="3000" dirty="0" err="1">
                <a:latin typeface="Baloo 2" pitchFamily="2" charset="0"/>
                <a:cs typeface="Baloo 2" pitchFamily="2" charset="0"/>
              </a:rPr>
              <a:t>Anh</a:t>
            </a:r>
            <a:r>
              <a:rPr lang="en-US" sz="3000" dirty="0">
                <a:latin typeface="Baloo 2" pitchFamily="2" charset="0"/>
                <a:cs typeface="Baloo 2" pitchFamily="2" charset="0"/>
              </a:rPr>
              <a:t> kia về cứ đem bò ra mổ. Xã gọi lên phạt, anh chàng liền chìa đơn ra cãi :</a:t>
            </a:r>
          </a:p>
          <a:p>
            <a:pPr algn="just">
              <a:spcBef>
                <a:spcPts val="0"/>
              </a:spcBef>
              <a:defRPr/>
            </a:pPr>
            <a:r>
              <a:rPr lang="en-US" sz="3000" dirty="0">
                <a:latin typeface="Baloo 2" pitchFamily="2" charset="0"/>
                <a:cs typeface="Baloo 2" pitchFamily="2" charset="0"/>
              </a:rPr>
              <a:t>  - Bò cày không được, xã đã cho phép tôi thịt rồi.       </a:t>
            </a:r>
          </a:p>
          <a:p>
            <a:pPr algn="just">
              <a:spcBef>
                <a:spcPts val="0"/>
              </a:spcBef>
              <a:defRPr/>
            </a:pPr>
            <a:r>
              <a:rPr lang="en-US" sz="3000" dirty="0">
                <a:latin typeface="Baloo 2" pitchFamily="2" charset="0"/>
                <a:cs typeface="Baloo 2" pitchFamily="2" charset="0"/>
              </a:rPr>
              <a:t>                                                                   </a:t>
            </a:r>
            <a:r>
              <a:rPr lang="en-US" sz="3000" b="1" dirty="0" err="1">
                <a:latin typeface="Baloo 2" pitchFamily="2" charset="0"/>
                <a:cs typeface="Baloo 2" pitchFamily="2" charset="0"/>
              </a:rPr>
              <a:t>Trần</a:t>
            </a:r>
            <a:r>
              <a:rPr lang="en-US" sz="3000" b="1" dirty="0">
                <a:latin typeface="Baloo 2" pitchFamily="2" charset="0"/>
                <a:cs typeface="Baloo 2" pitchFamily="2" charset="0"/>
              </a:rPr>
              <a:t> Mạnh Thường</a:t>
            </a:r>
            <a:r>
              <a:rPr lang="en-US" sz="3000" dirty="0">
                <a:latin typeface="Baloo 2" pitchFamily="2" charset="0"/>
                <a:cs typeface="Baloo 2" pitchFamily="2" charset="0"/>
              </a:rPr>
              <a:t> </a:t>
            </a:r>
            <a:r>
              <a:rPr lang="en-US" sz="3000" i="1" dirty="0" err="1">
                <a:latin typeface="Baloo 2" pitchFamily="2" charset="0"/>
                <a:cs typeface="Baloo 2" pitchFamily="2" charset="0"/>
              </a:rPr>
              <a:t>sưu</a:t>
            </a:r>
            <a:r>
              <a:rPr lang="en-US" sz="3000" i="1" dirty="0">
                <a:latin typeface="Baloo 2" pitchFamily="2" charset="0"/>
                <a:cs typeface="Baloo 2" pitchFamily="2" charset="0"/>
              </a:rPr>
              <a:t> </a:t>
            </a:r>
            <a:r>
              <a:rPr lang="en-US" sz="3000" i="1" dirty="0" err="1">
                <a:latin typeface="Baloo 2" pitchFamily="2" charset="0"/>
                <a:cs typeface="Baloo 2" pitchFamily="2" charset="0"/>
              </a:rPr>
              <a:t>tầm</a:t>
            </a:r>
            <a:endParaRPr lang="en-US" sz="3000" i="1" dirty="0">
              <a:latin typeface="Baloo 2" pitchFamily="2" charset="0"/>
              <a:cs typeface="Baloo 2" pitchFamily="2" charset="0"/>
            </a:endParaRPr>
          </a:p>
          <a:p>
            <a:pPr algn="just">
              <a:spcBef>
                <a:spcPts val="0"/>
              </a:spcBef>
              <a:defRPr/>
            </a:pPr>
            <a:r>
              <a:rPr lang="en-US" sz="3000" dirty="0">
                <a:solidFill>
                  <a:srgbClr val="002060"/>
                </a:solidFill>
                <a:latin typeface="Baloo 2" pitchFamily="2" charset="0"/>
                <a:cs typeface="Baloo 2" pitchFamily="2" charset="0"/>
              </a:rPr>
              <a:t>                            </a:t>
            </a:r>
          </a:p>
        </p:txBody>
      </p:sp>
      <p:sp>
        <p:nvSpPr>
          <p:cNvPr id="2" name="Rectangle 1"/>
          <p:cNvSpPr/>
          <p:nvPr/>
        </p:nvSpPr>
        <p:spPr>
          <a:xfrm>
            <a:off x="1120920" y="879532"/>
            <a:ext cx="9950160" cy="584775"/>
          </a:xfrm>
          <a:prstGeom prst="rect">
            <a:avLst/>
          </a:prstGeom>
        </p:spPr>
        <p:txBody>
          <a:bodyPr wrap="none">
            <a:spAutoFit/>
          </a:bodyPr>
          <a:lstStyle/>
          <a:p>
            <a:pPr algn="just">
              <a:spcBef>
                <a:spcPts val="0"/>
              </a:spcBef>
              <a:defRPr/>
            </a:pPr>
            <a:r>
              <a:rPr lang="en-US" sz="3200" b="1" dirty="0" err="1">
                <a:solidFill>
                  <a:srgbClr val="0070C0"/>
                </a:solidFill>
                <a:latin typeface="Baloo 2" pitchFamily="2" charset="0"/>
                <a:cs typeface="Baloo 2" pitchFamily="2" charset="0"/>
              </a:rPr>
              <a:t>Bài</a:t>
            </a:r>
            <a:r>
              <a:rPr lang="en-US" sz="3200" b="1" dirty="0">
                <a:solidFill>
                  <a:srgbClr val="0070C0"/>
                </a:solidFill>
                <a:latin typeface="Baloo 2" pitchFamily="2" charset="0"/>
                <a:cs typeface="Baloo 2" pitchFamily="2" charset="0"/>
              </a:rPr>
              <a:t> 2:  </a:t>
            </a:r>
            <a:r>
              <a:rPr lang="en-US" sz="3200" b="1" dirty="0" err="1">
                <a:solidFill>
                  <a:srgbClr val="0070C0"/>
                </a:solidFill>
                <a:latin typeface="Baloo 2" pitchFamily="2" charset="0"/>
                <a:cs typeface="Baloo 2" pitchFamily="2" charset="0"/>
              </a:rPr>
              <a:t>Đọc</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mẫu</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chuyện</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vui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dưới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đây</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và</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trả</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lời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câu</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hỏi</a:t>
            </a:r>
            <a:r>
              <a:rPr lang="vi-VN" sz="3200" b="1" dirty="0">
                <a:solidFill>
                  <a:srgbClr val="0070C0"/>
                </a:solidFill>
                <a:latin typeface="Baloo 2" pitchFamily="2" charset="0"/>
                <a:cs typeface="Baloo 2" pitchFamily="2" charset="0"/>
              </a:rPr>
              <a:t>:</a:t>
            </a:r>
            <a:endParaRPr lang="en-US" sz="3200" b="1" dirty="0">
              <a:solidFill>
                <a:srgbClr val="0070C0"/>
              </a:solidFill>
              <a:latin typeface="Baloo 2" pitchFamily="2" charset="0"/>
              <a:cs typeface="Baloo 2" pitchFamily="2" charset="0"/>
            </a:endParaRPr>
          </a:p>
        </p:txBody>
      </p:sp>
      <p:grpSp>
        <p:nvGrpSpPr>
          <p:cNvPr id="6" name="组合 5">
            <a:extLst>
              <a:ext uri="{FF2B5EF4-FFF2-40B4-BE49-F238E27FC236}">
                <a16:creationId xmlns:a16="http://schemas.microsoft.com/office/drawing/2014/main" xmlns="" id="{D7706F71-8341-40DE-91C0-5AD14555D3C7}"/>
              </a:ext>
            </a:extLst>
          </p:cNvPr>
          <p:cNvGrpSpPr/>
          <p:nvPr/>
        </p:nvGrpSpPr>
        <p:grpSpPr>
          <a:xfrm>
            <a:off x="39732" y="5900928"/>
            <a:ext cx="12152268" cy="957072"/>
            <a:chOff x="-2055784" y="5706558"/>
            <a:chExt cx="12152268" cy="1151441"/>
          </a:xfrm>
        </p:grpSpPr>
        <p:pic>
          <p:nvPicPr>
            <p:cNvPr id="7" name="图片 6">
              <a:extLst>
                <a:ext uri="{FF2B5EF4-FFF2-40B4-BE49-F238E27FC236}">
                  <a16:creationId xmlns:a16="http://schemas.microsoft.com/office/drawing/2014/main" xmlns="" id="{BC5E48D6-FBB1-474B-95B1-D8230581384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xmlns="" id="{5EB61E21-8019-461D-A5AF-53FE482500E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xmlns="" id="{438484C8-DF69-4439-BB52-5C8B99621C87}"/>
                </a:ext>
              </a:extLst>
            </p:cNvPr>
            <p:cNvPicPr>
              <a:picLocks noChangeAspect="1"/>
            </p:cNvPicPr>
            <p:nvPr/>
          </p:nvPicPr>
          <p:blipFill>
            <a:blip r:embed="rId4" cstate="print">
              <a:extLst>
                <a:ext uri="{28A0092B-C50C-407E-A947-70E740481C1C}">
                  <a14:useLocalDpi xmlns:a14="http://schemas.microsoft.com/office/drawing/2010/main" xmlns=""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xmlns="" id="{7CFC76D7-A04D-43CE-B331-C364476AFC16}"/>
                </a:ext>
              </a:extLst>
            </p:cNvPr>
            <p:cNvPicPr>
              <a:picLocks noChangeAspect="1"/>
            </p:cNvPicPr>
            <p:nvPr/>
          </p:nvPicPr>
          <p:blipFill>
            <a:blip r:embed="rId5" cstate="print">
              <a:extLst>
                <a:ext uri="{28A0092B-C50C-407E-A947-70E740481C1C}">
                  <a14:useLocalDpi xmlns:a14="http://schemas.microsoft.com/office/drawing/2010/main" xmlns=""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xmlns="" id="{F77FB997-F695-48D9-87DE-490CDA4CCCDF}"/>
                </a:ext>
              </a:extLst>
            </p:cNvPr>
            <p:cNvPicPr>
              <a:picLocks noChangeAspect="1"/>
            </p:cNvPicPr>
            <p:nvPr/>
          </p:nvPicPr>
          <p:blipFill>
            <a:blip r:embed="rId6" cstate="print">
              <a:extLst>
                <a:ext uri="{28A0092B-C50C-407E-A947-70E740481C1C}">
                  <a14:useLocalDpi xmlns:a14="http://schemas.microsoft.com/office/drawing/2010/main" xmlns=""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xmlns="" id="{BE70EF80-3596-4077-8DFF-369B5E7822C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xmlns="" id="{05D2AB26-EE21-4D52-AB92-6D99EBFCC50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xmlns="" val="7653683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TotalTime>
  <Words>1371</Words>
  <Application>Microsoft Office PowerPoint</Application>
  <PresentationFormat>Custom</PresentationFormat>
  <Paragraphs>85</Paragraphs>
  <Slides>20</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等线</vt:lpstr>
      <vt:lpstr>Dancing Script</vt:lpstr>
      <vt:lpstr>#Li-N SVN-Cookies</vt:lpstr>
      <vt:lpstr>思源黑体 CN Bold</vt:lpstr>
      <vt:lpstr>Baloo 2</vt:lpstr>
      <vt:lpstr>#9Slide07 SVNZiclets</vt:lpstr>
      <vt:lpstr>UVF Lobster12</vt:lpstr>
      <vt:lpstr>#9Slide04 SFU Bodoni</vt:lpstr>
      <vt:lpstr>Wingdings</vt:lpstr>
      <vt:lpstr>Calibri</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DoubleOX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cp:lastModifiedBy>
  <cp:revision>86</cp:revision>
  <dcterms:created xsi:type="dcterms:W3CDTF">2021-07-02T00:58:11Z</dcterms:created>
  <dcterms:modified xsi:type="dcterms:W3CDTF">2022-05-02T12:28:26Z</dcterms:modified>
</cp:coreProperties>
</file>