
<file path=[Content_Types].xml><?xml version="1.0" encoding="utf-8"?>
<Types xmlns="http://schemas.openxmlformats.org/package/2006/content-types">
  <Default Extension="emf" ContentType="image/x-emf"/>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9"/>
  </p:notesMasterIdLst>
  <p:sldIdLst>
    <p:sldId id="270" r:id="rId2"/>
    <p:sldId id="256" r:id="rId3"/>
    <p:sldId id="299" r:id="rId4"/>
    <p:sldId id="300" r:id="rId5"/>
    <p:sldId id="298" r:id="rId6"/>
    <p:sldId id="301" r:id="rId7"/>
    <p:sldId id="303" r:id="rId8"/>
    <p:sldId id="305" r:id="rId9"/>
    <p:sldId id="306" r:id="rId10"/>
    <p:sldId id="310" r:id="rId11"/>
    <p:sldId id="307" r:id="rId12"/>
    <p:sldId id="308" r:id="rId13"/>
    <p:sldId id="309" r:id="rId14"/>
    <p:sldId id="304" r:id="rId15"/>
    <p:sldId id="312" r:id="rId16"/>
    <p:sldId id="311" r:id="rId17"/>
    <p:sldId id="313" r:id="rId18"/>
    <p:sldId id="314" r:id="rId19"/>
    <p:sldId id="315" r:id="rId20"/>
    <p:sldId id="316" r:id="rId21"/>
    <p:sldId id="317" r:id="rId22"/>
    <p:sldId id="318" r:id="rId23"/>
    <p:sldId id="319" r:id="rId24"/>
    <p:sldId id="320" r:id="rId25"/>
    <p:sldId id="321" r:id="rId26"/>
    <p:sldId id="322" r:id="rId27"/>
    <p:sldId id="323" r:id="rId28"/>
  </p:sldIdLst>
  <p:sldSz cx="9144000" cy="5143500" type="screen16x9"/>
  <p:notesSz cx="6858000" cy="9144000"/>
  <p:embeddedFontLst>
    <p:embeddedFont>
      <p:font typeface="Lao UI" panose="020B0502040204020203" pitchFamily="34" charset="0"/>
      <p:regular r:id="rId30"/>
      <p:bold r:id="rId31"/>
    </p:embeddedFont>
    <p:embeddedFont>
      <p:font typeface="UTM Daxline" panose="02040603050506020204" pitchFamily="18" charset="0"/>
      <p:regular r:id="rId32"/>
      <p:bold r:id="rId33"/>
    </p:embeddedFont>
    <p:embeddedFont>
      <p:font typeface="UTM Duepuntozero" panose="02040603050506020204" pitchFamily="18" charset="0"/>
      <p:regular r:id="rId34"/>
      <p:bold r:id="rId35"/>
    </p:embeddedFont>
    <p:embeddedFont>
      <p:font typeface="UTM Flamenco" panose="02040603050506020204" pitchFamily="18" charset="0"/>
      <p:regular r:id="rId36"/>
    </p:embeddedFont>
    <p:embeddedFont>
      <p:font typeface="UTM Showcard" panose="02040603050506020204" pitchFamily="18" charset="0"/>
      <p:regular r:id="rId37"/>
    </p:embeddedFont>
    <p:embeddedFont>
      <p:font typeface="UVN Banh Mi" pitchFamily="2" charset="0"/>
      <p:regular r:id="rId38"/>
    </p:embeddedFont>
  </p:embeddedFontLst>
  <p:custDataLst>
    <p:tags r:id="rId39"/>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6100"/>
    <a:srgbClr val="D20046"/>
    <a:srgbClr val="FFFF66"/>
    <a:srgbClr val="F8C14A"/>
    <a:srgbClr val="CB4D2F"/>
    <a:srgbClr val="EC6100"/>
    <a:srgbClr val="E60012"/>
    <a:srgbClr val="F7B239"/>
    <a:srgbClr val="FFD779"/>
    <a:srgbClr val="FB97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88950" autoAdjust="0"/>
  </p:normalViewPr>
  <p:slideViewPr>
    <p:cSldViewPr snapToGrid="0">
      <p:cViewPr varScale="1">
        <p:scale>
          <a:sx n="80" d="100"/>
          <a:sy n="80" d="100"/>
        </p:scale>
        <p:origin x="1014" y="8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7ED6E326-7A8B-4A2F-AFB5-FABE8D94FF58}" type="datetimeFigureOut">
              <a:rPr lang="zh-CN" altLang="en-US" smtClean="0"/>
              <a:pPr/>
              <a:t>2022/4/16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6D8B8799-C4E5-4DE5-B743-0D2BA5D54798}"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https://www.youtube.com/watch?v=3PVvcMcDBZM </a:t>
            </a:r>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10</a:t>
            </a:fld>
            <a:endParaRPr lang="zh-CN" altLang="en-US"/>
          </a:p>
        </p:txBody>
      </p:sp>
    </p:spTree>
    <p:extLst>
      <p:ext uri="{BB962C8B-B14F-4D97-AF65-F5344CB8AC3E}">
        <p14:creationId xmlns:p14="http://schemas.microsoft.com/office/powerpoint/2010/main" val="3971915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11</a:t>
            </a:fld>
            <a:endParaRPr lang="zh-CN" altLang="en-US"/>
          </a:p>
        </p:txBody>
      </p:sp>
    </p:spTree>
    <p:extLst>
      <p:ext uri="{BB962C8B-B14F-4D97-AF65-F5344CB8AC3E}">
        <p14:creationId xmlns:p14="http://schemas.microsoft.com/office/powerpoint/2010/main" val="869151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12</a:t>
            </a:fld>
            <a:endParaRPr lang="zh-CN" altLang="en-US"/>
          </a:p>
        </p:txBody>
      </p:sp>
    </p:spTree>
    <p:extLst>
      <p:ext uri="{BB962C8B-B14F-4D97-AF65-F5344CB8AC3E}">
        <p14:creationId xmlns:p14="http://schemas.microsoft.com/office/powerpoint/2010/main" val="3566504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13</a:t>
            </a:fld>
            <a:endParaRPr lang="zh-CN" altLang="en-US"/>
          </a:p>
        </p:txBody>
      </p:sp>
    </p:spTree>
    <p:extLst>
      <p:ext uri="{BB962C8B-B14F-4D97-AF65-F5344CB8AC3E}">
        <p14:creationId xmlns:p14="http://schemas.microsoft.com/office/powerpoint/2010/main" val="1094668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14</a:t>
            </a:fld>
            <a:endParaRPr lang="zh-CN" altLang="en-US"/>
          </a:p>
        </p:txBody>
      </p:sp>
    </p:spTree>
    <p:extLst>
      <p:ext uri="{BB962C8B-B14F-4D97-AF65-F5344CB8AC3E}">
        <p14:creationId xmlns:p14="http://schemas.microsoft.com/office/powerpoint/2010/main" val="3353384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15</a:t>
            </a:fld>
            <a:endParaRPr lang="zh-CN" altLang="en-US"/>
          </a:p>
        </p:txBody>
      </p:sp>
    </p:spTree>
    <p:extLst>
      <p:ext uri="{BB962C8B-B14F-4D97-AF65-F5344CB8AC3E}">
        <p14:creationId xmlns:p14="http://schemas.microsoft.com/office/powerpoint/2010/main" val="700991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16</a:t>
            </a:fld>
            <a:endParaRPr lang="zh-CN" altLang="en-US"/>
          </a:p>
        </p:txBody>
      </p:sp>
    </p:spTree>
    <p:extLst>
      <p:ext uri="{BB962C8B-B14F-4D97-AF65-F5344CB8AC3E}">
        <p14:creationId xmlns:p14="http://schemas.microsoft.com/office/powerpoint/2010/main" val="2888886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17</a:t>
            </a:fld>
            <a:endParaRPr lang="zh-CN" altLang="en-US"/>
          </a:p>
        </p:txBody>
      </p:sp>
    </p:spTree>
    <p:extLst>
      <p:ext uri="{BB962C8B-B14F-4D97-AF65-F5344CB8AC3E}">
        <p14:creationId xmlns:p14="http://schemas.microsoft.com/office/powerpoint/2010/main" val="13532083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18</a:t>
            </a:fld>
            <a:endParaRPr lang="zh-CN" altLang="en-US"/>
          </a:p>
        </p:txBody>
      </p:sp>
    </p:spTree>
    <p:extLst>
      <p:ext uri="{BB962C8B-B14F-4D97-AF65-F5344CB8AC3E}">
        <p14:creationId xmlns:p14="http://schemas.microsoft.com/office/powerpoint/2010/main" val="6580661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19</a:t>
            </a:fld>
            <a:endParaRPr lang="zh-CN" altLang="en-US"/>
          </a:p>
        </p:txBody>
      </p:sp>
    </p:spTree>
    <p:extLst>
      <p:ext uri="{BB962C8B-B14F-4D97-AF65-F5344CB8AC3E}">
        <p14:creationId xmlns:p14="http://schemas.microsoft.com/office/powerpoint/2010/main" val="39748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20</a:t>
            </a:fld>
            <a:endParaRPr lang="zh-CN" altLang="en-US"/>
          </a:p>
        </p:txBody>
      </p:sp>
    </p:spTree>
    <p:extLst>
      <p:ext uri="{BB962C8B-B14F-4D97-AF65-F5344CB8AC3E}">
        <p14:creationId xmlns:p14="http://schemas.microsoft.com/office/powerpoint/2010/main" val="3999349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21</a:t>
            </a:fld>
            <a:endParaRPr lang="zh-CN" altLang="en-US"/>
          </a:p>
        </p:txBody>
      </p:sp>
    </p:spTree>
    <p:extLst>
      <p:ext uri="{BB962C8B-B14F-4D97-AF65-F5344CB8AC3E}">
        <p14:creationId xmlns:p14="http://schemas.microsoft.com/office/powerpoint/2010/main" val="156375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22</a:t>
            </a:fld>
            <a:endParaRPr lang="zh-CN" altLang="en-US"/>
          </a:p>
        </p:txBody>
      </p:sp>
    </p:spTree>
    <p:extLst>
      <p:ext uri="{BB962C8B-B14F-4D97-AF65-F5344CB8AC3E}">
        <p14:creationId xmlns:p14="http://schemas.microsoft.com/office/powerpoint/2010/main" val="5582327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23</a:t>
            </a:fld>
            <a:endParaRPr lang="zh-CN" altLang="en-US"/>
          </a:p>
        </p:txBody>
      </p:sp>
    </p:spTree>
    <p:extLst>
      <p:ext uri="{BB962C8B-B14F-4D97-AF65-F5344CB8AC3E}">
        <p14:creationId xmlns:p14="http://schemas.microsoft.com/office/powerpoint/2010/main" val="33198927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24</a:t>
            </a:fld>
            <a:endParaRPr lang="zh-CN" altLang="en-US"/>
          </a:p>
        </p:txBody>
      </p:sp>
    </p:spTree>
    <p:extLst>
      <p:ext uri="{BB962C8B-B14F-4D97-AF65-F5344CB8AC3E}">
        <p14:creationId xmlns:p14="http://schemas.microsoft.com/office/powerpoint/2010/main" val="3987896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25</a:t>
            </a:fld>
            <a:endParaRPr lang="zh-CN" altLang="en-US"/>
          </a:p>
        </p:txBody>
      </p:sp>
    </p:spTree>
    <p:extLst>
      <p:ext uri="{BB962C8B-B14F-4D97-AF65-F5344CB8AC3E}">
        <p14:creationId xmlns:p14="http://schemas.microsoft.com/office/powerpoint/2010/main" val="989517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26</a:t>
            </a:fld>
            <a:endParaRPr lang="zh-CN" altLang="en-US"/>
          </a:p>
        </p:txBody>
      </p:sp>
    </p:spTree>
    <p:extLst>
      <p:ext uri="{BB962C8B-B14F-4D97-AF65-F5344CB8AC3E}">
        <p14:creationId xmlns:p14="http://schemas.microsoft.com/office/powerpoint/2010/main" val="1034411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27</a:t>
            </a:fld>
            <a:endParaRPr lang="zh-CN" altLang="en-US"/>
          </a:p>
        </p:txBody>
      </p:sp>
    </p:spTree>
    <p:extLst>
      <p:ext uri="{BB962C8B-B14F-4D97-AF65-F5344CB8AC3E}">
        <p14:creationId xmlns:p14="http://schemas.microsoft.com/office/powerpoint/2010/main" val="1720799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3</a:t>
            </a:fld>
            <a:endParaRPr lang="zh-CN" altLang="en-US"/>
          </a:p>
        </p:txBody>
      </p:sp>
    </p:spTree>
    <p:extLst>
      <p:ext uri="{BB962C8B-B14F-4D97-AF65-F5344CB8AC3E}">
        <p14:creationId xmlns:p14="http://schemas.microsoft.com/office/powerpoint/2010/main" val="2993948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4</a:t>
            </a:fld>
            <a:endParaRPr lang="zh-CN" altLang="en-US"/>
          </a:p>
        </p:txBody>
      </p:sp>
    </p:spTree>
    <p:extLst>
      <p:ext uri="{BB962C8B-B14F-4D97-AF65-F5344CB8AC3E}">
        <p14:creationId xmlns:p14="http://schemas.microsoft.com/office/powerpoint/2010/main" val="104976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5</a:t>
            </a:fld>
            <a:endParaRPr lang="zh-CN" altLang="en-US"/>
          </a:p>
        </p:txBody>
      </p:sp>
    </p:spTree>
    <p:extLst>
      <p:ext uri="{BB962C8B-B14F-4D97-AF65-F5344CB8AC3E}">
        <p14:creationId xmlns:p14="http://schemas.microsoft.com/office/powerpoint/2010/main" val="1816447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6</a:t>
            </a:fld>
            <a:endParaRPr lang="zh-CN" altLang="en-US"/>
          </a:p>
        </p:txBody>
      </p:sp>
    </p:spTree>
    <p:extLst>
      <p:ext uri="{BB962C8B-B14F-4D97-AF65-F5344CB8AC3E}">
        <p14:creationId xmlns:p14="http://schemas.microsoft.com/office/powerpoint/2010/main" val="1571378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7</a:t>
            </a:fld>
            <a:endParaRPr lang="zh-CN" altLang="en-US"/>
          </a:p>
        </p:txBody>
      </p:sp>
    </p:spTree>
    <p:extLst>
      <p:ext uri="{BB962C8B-B14F-4D97-AF65-F5344CB8AC3E}">
        <p14:creationId xmlns:p14="http://schemas.microsoft.com/office/powerpoint/2010/main" val="12153761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8</a:t>
            </a:fld>
            <a:endParaRPr lang="zh-CN" altLang="en-US"/>
          </a:p>
        </p:txBody>
      </p:sp>
    </p:spTree>
    <p:extLst>
      <p:ext uri="{BB962C8B-B14F-4D97-AF65-F5344CB8AC3E}">
        <p14:creationId xmlns:p14="http://schemas.microsoft.com/office/powerpoint/2010/main" val="1619093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D8B8799-C4E5-4DE5-B743-0D2BA5D54798}" type="slidenum">
              <a:rPr lang="zh-CN" altLang="en-US" smtClean="0"/>
              <a:t>9</a:t>
            </a:fld>
            <a:endParaRPr lang="zh-CN" altLang="en-US"/>
          </a:p>
        </p:txBody>
      </p:sp>
    </p:spTree>
    <p:extLst>
      <p:ext uri="{BB962C8B-B14F-4D97-AF65-F5344CB8AC3E}">
        <p14:creationId xmlns:p14="http://schemas.microsoft.com/office/powerpoint/2010/main" val="2795553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b="0" i="0">
                <a:solidFill>
                  <a:schemeClr val="tx1">
                    <a:tint val="75000"/>
                  </a:schemeClr>
                </a:solidFill>
                <a:latin typeface="inpin heiti" charset="-122"/>
                <a:ea typeface="inpin heiti" charset="-122"/>
              </a:defRPr>
            </a:lvl1pPr>
          </a:lstStyle>
          <a:p>
            <a:fld id="{4693BFB7-74CA-4FBB-9BAA-4D55F32D716A}" type="datetimeFigureOut">
              <a:rPr lang="zh-CN" altLang="en-US" smtClean="0"/>
              <a:pPr/>
              <a:t>2022/4/16</a:t>
            </a:fld>
            <a:endParaRPr lang="zh-CN" alt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b="0" i="0">
                <a:solidFill>
                  <a:schemeClr val="tx1">
                    <a:tint val="75000"/>
                  </a:schemeClr>
                </a:solidFill>
                <a:latin typeface="inpin heiti" charset="-122"/>
                <a:ea typeface="inpin heiti" charset="-122"/>
              </a:defRPr>
            </a:lvl1pPr>
          </a:lstStyle>
          <a:p>
            <a:fld id="{907E20DE-EFCC-4205-9434-E6F9C9FB4D62}"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5="http://schemas.microsoft.com/office/powerpoint/2012/main">
    <mc:Choice Requires="p15">
      <p:transition xmlns:p14="http://schemas.microsoft.com/office/powerpoint/2010/main" spd="slow" p14:dur="2750" advClick="0" advTm="6000">
        <p15:prstTrans prst="curtains"/>
      </p:transition>
    </mc:Choice>
    <mc:Fallback xmlns="">
      <p:transition spd="slow" advClick="0" advTm="6000">
        <p:fade/>
      </p:transition>
    </mc:Fallback>
  </mc:AlternateContent>
  <p:txStyles>
    <p:titleStyle>
      <a:lvl1pPr algn="l" defTabSz="685800" rtl="0" eaLnBrk="1" latinLnBrk="0" hangingPunct="1">
        <a:lnSpc>
          <a:spcPct val="90000"/>
        </a:lnSpc>
        <a:spcBef>
          <a:spcPct val="0"/>
        </a:spcBef>
        <a:buNone/>
        <a:defRPr sz="3300" b="0" i="0" kern="1200">
          <a:solidFill>
            <a:schemeClr val="tx1"/>
          </a:solidFill>
          <a:latin typeface="inpin heiti" charset="-122"/>
          <a:ea typeface="inpin heiti" charset="-122"/>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inpin heiti" charset="-122"/>
          <a:ea typeface="inpin heiti" charset="-122"/>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inpin heiti" charset="-122"/>
          <a:ea typeface="inpin heiti"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inpin heiti" charset="-122"/>
          <a:ea typeface="inpin heiti" charset="-122"/>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inpin heiti" charset="-122"/>
          <a:ea typeface="inpin heiti"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1.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23.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2.emf"/><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705F436-5F12-4397-A086-0E39672D802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71336" y="1727568"/>
            <a:ext cx="5097626" cy="734708"/>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Luyện từ và 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18" name="图片 17">
            <a:extLst>
              <a:ext uri="{FF2B5EF4-FFF2-40B4-BE49-F238E27FC236}">
                <a16:creationId xmlns:a16="http://schemas.microsoft.com/office/drawing/2014/main" id="{1F79E9B2-8861-4708-9F5E-9482786432D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id="{3D68126F-6513-4335-AE78-6739C09AD9D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3404" y="-360338"/>
            <a:ext cx="2554603" cy="2319451"/>
          </a:xfrm>
          <a:prstGeom prst="rect">
            <a:avLst/>
          </a:prstGeom>
        </p:spPr>
      </p:pic>
      <p:pic>
        <p:nvPicPr>
          <p:cNvPr id="22" name="图片 21">
            <a:extLst>
              <a:ext uri="{FF2B5EF4-FFF2-40B4-BE49-F238E27FC236}">
                <a16:creationId xmlns:a16="http://schemas.microsoft.com/office/drawing/2014/main" id="{A515D47C-7873-4389-B6A4-5F1E6CEC1F5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rot="1032491">
            <a:off x="5423239" y="297335"/>
            <a:ext cx="884280" cy="1176755"/>
          </a:xfrm>
          <a:prstGeom prst="rect">
            <a:avLst/>
          </a:prstGeom>
        </p:spPr>
      </p:pic>
      <p:pic>
        <p:nvPicPr>
          <p:cNvPr id="23" name="图片 22">
            <a:extLst>
              <a:ext uri="{FF2B5EF4-FFF2-40B4-BE49-F238E27FC236}">
                <a16:creationId xmlns:a16="http://schemas.microsoft.com/office/drawing/2014/main" id="{7AB9C9BA-B5F9-43DF-8CC2-ADBFC871848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120870" y="-187686"/>
            <a:ext cx="3023130" cy="2146799"/>
          </a:xfrm>
          <a:prstGeom prst="rect">
            <a:avLst/>
          </a:prstGeom>
        </p:spPr>
      </p:pic>
      <p:pic>
        <p:nvPicPr>
          <p:cNvPr id="24" name="图片 23">
            <a:extLst>
              <a:ext uri="{FF2B5EF4-FFF2-40B4-BE49-F238E27FC236}">
                <a16:creationId xmlns:a16="http://schemas.microsoft.com/office/drawing/2014/main" id="{F75EBC46-7116-4FAE-B246-C545FC3EBAEF}"/>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163036" y="-13412"/>
            <a:ext cx="1067982" cy="1299322"/>
          </a:xfrm>
          <a:prstGeom prst="rect">
            <a:avLst/>
          </a:prstGeom>
        </p:spPr>
      </p:pic>
      <p:pic>
        <p:nvPicPr>
          <p:cNvPr id="25" name="图片 24">
            <a:extLst>
              <a:ext uri="{FF2B5EF4-FFF2-40B4-BE49-F238E27FC236}">
                <a16:creationId xmlns:a16="http://schemas.microsoft.com/office/drawing/2014/main" id="{A0154EAC-A419-448E-9369-45B682019DC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4261056" y="43857"/>
            <a:ext cx="1133955" cy="1274445"/>
          </a:xfrm>
          <a:prstGeom prst="rect">
            <a:avLst/>
          </a:prstGeom>
        </p:spPr>
      </p:pic>
      <p:pic>
        <p:nvPicPr>
          <p:cNvPr id="2" name="轻松欢乐节奏感动进取电子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017302" y="-18972"/>
            <a:ext cx="812800" cy="812800"/>
          </a:xfrm>
          <a:prstGeom prst="rect">
            <a:avLst/>
          </a:prstGeom>
        </p:spPr>
      </p:pic>
      <p:sp>
        <p:nvSpPr>
          <p:cNvPr id="3" name="Rectangle 2">
            <a:extLst>
              <a:ext uri="{FF2B5EF4-FFF2-40B4-BE49-F238E27FC236}">
                <a16:creationId xmlns:a16="http://schemas.microsoft.com/office/drawing/2014/main" id="{6EA2775C-1942-4318-B5E1-86207CE9B5B7}"/>
              </a:ext>
            </a:extLst>
          </p:cNvPr>
          <p:cNvSpPr/>
          <p:nvPr/>
        </p:nvSpPr>
        <p:spPr>
          <a:xfrm>
            <a:off x="1700884" y="2635271"/>
            <a:ext cx="6548588"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Ôn tập về dấu câu</a:t>
            </a:r>
            <a:endPar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 presetClass="entr" presetSubtype="4"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 calcmode="lin" valueType="num">
                                      <p:cBhvr additive="base">
                                        <p:cTn id="9" dur="500" fill="hold"/>
                                        <p:tgtEl>
                                          <p:spTgt spid="17"/>
                                        </p:tgtEl>
                                        <p:attrNameLst>
                                          <p:attrName>ppt_x</p:attrName>
                                        </p:attrNameLst>
                                      </p:cBhvr>
                                      <p:tavLst>
                                        <p:tav tm="0">
                                          <p:val>
                                            <p:strVal val="#ppt_x"/>
                                          </p:val>
                                        </p:tav>
                                        <p:tav tm="100000">
                                          <p:val>
                                            <p:strVal val="#ppt_x"/>
                                          </p:val>
                                        </p:tav>
                                      </p:tavLst>
                                    </p:anim>
                                    <p:anim calcmode="lin" valueType="num">
                                      <p:cBhvr additive="base">
                                        <p:cTn id="10" dur="500" fill="hold"/>
                                        <p:tgtEl>
                                          <p:spTgt spid="17"/>
                                        </p:tgtEl>
                                        <p:attrNameLst>
                                          <p:attrName>ppt_y</p:attrName>
                                        </p:attrNameLst>
                                      </p:cBhvr>
                                      <p:tavLst>
                                        <p:tav tm="0">
                                          <p:val>
                                            <p:strVal val="1+#ppt_h/2"/>
                                          </p:val>
                                        </p:tav>
                                        <p:tav tm="100000">
                                          <p:val>
                                            <p:strVal val="#ppt_y"/>
                                          </p:val>
                                        </p:tav>
                                      </p:tavLst>
                                    </p:anim>
                                  </p:childTnLst>
                                </p:cTn>
                              </p:par>
                            </p:childTnLst>
                          </p:cTn>
                        </p:par>
                        <p:par>
                          <p:cTn id="11" fill="hold">
                            <p:stCondLst>
                              <p:cond delay="500"/>
                            </p:stCondLst>
                            <p:childTnLst>
                              <p:par>
                                <p:cTn id="12" presetID="47" presetClass="entr" presetSubtype="0"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10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1000"/>
                                        <p:tgtEl>
                                          <p:spTgt spid="24"/>
                                        </p:tgtEl>
                                      </p:cBhvr>
                                    </p:animEffect>
                                    <p:anim calcmode="lin" valueType="num">
                                      <p:cBhvr>
                                        <p:cTn id="20" dur="1000" fill="hold"/>
                                        <p:tgtEl>
                                          <p:spTgt spid="24"/>
                                        </p:tgtEl>
                                        <p:attrNameLst>
                                          <p:attrName>ppt_x</p:attrName>
                                        </p:attrNameLst>
                                      </p:cBhvr>
                                      <p:tavLst>
                                        <p:tav tm="0">
                                          <p:val>
                                            <p:strVal val="#ppt_x"/>
                                          </p:val>
                                        </p:tav>
                                        <p:tav tm="100000">
                                          <p:val>
                                            <p:strVal val="#ppt_x"/>
                                          </p:val>
                                        </p:tav>
                                      </p:tavLst>
                                    </p:anim>
                                    <p:anim calcmode="lin" valueType="num">
                                      <p:cBhvr>
                                        <p:cTn id="21" dur="1000" fill="hold"/>
                                        <p:tgtEl>
                                          <p:spTgt spid="2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150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200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par>
                                <p:cTn id="32" presetID="47" presetClass="entr" presetSubtype="0" fill="hold" nodeType="withEffect">
                                  <p:stCondLst>
                                    <p:cond delay="300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6" presetClass="emph" presetSubtype="0" fill="hold" nodeType="afterEffect">
                                  <p:stCondLst>
                                    <p:cond delay="0"/>
                                  </p:stCondLst>
                                  <p:childTnLst>
                                    <p:animEffect transition="out" filter="fade">
                                      <p:cBhvr>
                                        <p:cTn id="39" dur="500" tmFilter="0, 0; .2, .5; .8, .5; 1, 0"/>
                                        <p:tgtEl>
                                          <p:spTgt spid="20"/>
                                        </p:tgtEl>
                                      </p:cBhvr>
                                    </p:animEffect>
                                    <p:animScale>
                                      <p:cBhvr>
                                        <p:cTn id="40" dur="250" autoRev="1" fill="hold"/>
                                        <p:tgtEl>
                                          <p:spTgt spid="20"/>
                                        </p:tgtEl>
                                      </p:cBhvr>
                                      <p:by x="105000" y="105000"/>
                                    </p:animScale>
                                  </p:childTnLst>
                                </p:cTn>
                              </p:par>
                              <p:par>
                                <p:cTn id="41" presetID="26" presetClass="emph" presetSubtype="0" fill="hold" nodeType="withEffect">
                                  <p:stCondLst>
                                    <p:cond delay="1000"/>
                                  </p:stCondLst>
                                  <p:childTnLst>
                                    <p:animEffect transition="out" filter="fade">
                                      <p:cBhvr>
                                        <p:cTn id="42" dur="500" tmFilter="0, 0; .2, .5; .8, .5; 1, 0"/>
                                        <p:tgtEl>
                                          <p:spTgt spid="24"/>
                                        </p:tgtEl>
                                      </p:cBhvr>
                                    </p:animEffect>
                                    <p:animScale>
                                      <p:cBhvr>
                                        <p:cTn id="43" dur="250" autoRev="1" fill="hold"/>
                                        <p:tgtEl>
                                          <p:spTgt spid="24"/>
                                        </p:tgtEl>
                                      </p:cBhvr>
                                      <p:by x="105000" y="105000"/>
                                    </p:animScale>
                                  </p:childTnLst>
                                </p:cTn>
                              </p:par>
                              <p:par>
                                <p:cTn id="44" presetID="26" presetClass="emph" presetSubtype="0" fill="hold" nodeType="withEffect">
                                  <p:stCondLst>
                                    <p:cond delay="1500"/>
                                  </p:stCondLst>
                                  <p:childTnLst>
                                    <p:animEffect transition="out" filter="fade">
                                      <p:cBhvr>
                                        <p:cTn id="45" dur="500" tmFilter="0, 0; .2, .5; .8, .5; 1, 0"/>
                                        <p:tgtEl>
                                          <p:spTgt spid="25"/>
                                        </p:tgtEl>
                                      </p:cBhvr>
                                    </p:animEffect>
                                    <p:animScale>
                                      <p:cBhvr>
                                        <p:cTn id="46" dur="250" autoRev="1" fill="hold"/>
                                        <p:tgtEl>
                                          <p:spTgt spid="25"/>
                                        </p:tgtEl>
                                      </p:cBhvr>
                                      <p:by x="105000" y="105000"/>
                                    </p:animScale>
                                  </p:childTnLst>
                                </p:cTn>
                              </p:par>
                              <p:par>
                                <p:cTn id="47" presetID="26" presetClass="emph" presetSubtype="0" fill="hold" nodeType="withEffect">
                                  <p:stCondLst>
                                    <p:cond delay="2000"/>
                                  </p:stCondLst>
                                  <p:childTnLst>
                                    <p:animEffect transition="out" filter="fade">
                                      <p:cBhvr>
                                        <p:cTn id="48" dur="500" tmFilter="0, 0; .2, .5; .8, .5; 1, 0"/>
                                        <p:tgtEl>
                                          <p:spTgt spid="22"/>
                                        </p:tgtEl>
                                      </p:cBhvr>
                                    </p:animEffect>
                                    <p:animScale>
                                      <p:cBhvr>
                                        <p:cTn id="49" dur="250" autoRev="1" fill="hold"/>
                                        <p:tgtEl>
                                          <p:spTgt spid="22"/>
                                        </p:tgtEl>
                                      </p:cBhvr>
                                      <p:by x="105000" y="105000"/>
                                    </p:animScale>
                                  </p:childTnLst>
                                </p:cTn>
                              </p:par>
                              <p:par>
                                <p:cTn id="50" presetID="26" presetClass="emph" presetSubtype="0" fill="hold" nodeType="withEffect">
                                  <p:stCondLst>
                                    <p:cond delay="2500"/>
                                  </p:stCondLst>
                                  <p:childTnLst>
                                    <p:animEffect transition="out" filter="fade">
                                      <p:cBhvr>
                                        <p:cTn id="51" dur="500" tmFilter="0, 0; .2, .5; .8, .5; 1, 0"/>
                                        <p:tgtEl>
                                          <p:spTgt spid="23"/>
                                        </p:tgtEl>
                                      </p:cBhvr>
                                    </p:animEffect>
                                    <p:animScale>
                                      <p:cBhvr>
                                        <p:cTn id="52" dur="250" autoRev="1" fill="hold"/>
                                        <p:tgtEl>
                                          <p:spTgt spid="23"/>
                                        </p:tgtEl>
                                      </p:cBhvr>
                                      <p:by x="105000" y="105000"/>
                                    </p:animScale>
                                  </p:childTnLst>
                                </p:cTn>
                              </p:par>
                            </p:childTnLst>
                          </p:cTn>
                        </p:par>
                        <p:par>
                          <p:cTn id="53" fill="hold">
                            <p:stCondLst>
                              <p:cond delay="7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1000"/>
                                        <p:tgtEl>
                                          <p:spTgt spid="7"/>
                                        </p:tgtEl>
                                      </p:cBhvr>
                                    </p:animEffect>
                                  </p:childTnLst>
                                </p:cTn>
                              </p:par>
                            </p:childTnLst>
                          </p:cTn>
                        </p:par>
                        <p:par>
                          <p:cTn id="57" fill="hold">
                            <p:stCondLst>
                              <p:cond delay="850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9500"/>
                            </p:stCondLst>
                            <p:childTnLst>
                              <p:par>
                                <p:cTn id="64" presetID="16" presetClass="entr" presetSubtype="37" fill="hold" grpId="0"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barn(outVertical)">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7" repeatCount="indefinite" fill="hold" display="0">
                  <p:stCondLst>
                    <p:cond delay="indefinite"/>
                  </p:stCondLst>
                  <p:endCondLst>
                    <p:cond evt="onStopAudio" delay="0">
                      <p:tgtEl>
                        <p:sldTgt/>
                      </p:tgtEl>
                    </p:cond>
                  </p:endCondLst>
                </p:cTn>
                <p:tgtEl>
                  <p:spTgt spid="2"/>
                </p:tgtEl>
              </p:cMediaNode>
            </p:audio>
          </p:childTnLst>
        </p:cTn>
      </p:par>
    </p:tnLst>
    <p:bldLst>
      <p:bldP spid="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id="{8705F436-5F12-4397-A086-0E39672D80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7" name="文本框 6"/>
          <p:cNvSpPr txBox="1"/>
          <p:nvPr/>
        </p:nvSpPr>
        <p:spPr>
          <a:xfrm>
            <a:off x="155842" y="1571331"/>
            <a:ext cx="5097626" cy="734708"/>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rPr>
              <a:t>Luyện từ và câu</a:t>
            </a:r>
            <a:endParaRPr lang="zh-CN" altLang="en-US" sz="4000" dirty="0">
              <a:ln w="19050">
                <a:solidFill>
                  <a:schemeClr val="bg1"/>
                </a:solidFill>
              </a:ln>
              <a:solidFill>
                <a:srgbClr val="FF000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18" name="图片 17">
            <a:extLst>
              <a:ext uri="{FF2B5EF4-FFF2-40B4-BE49-F238E27FC236}">
                <a16:creationId xmlns:a16="http://schemas.microsoft.com/office/drawing/2014/main" id="{1F79E9B2-8861-4708-9F5E-9482786432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20" name="图片 19">
            <a:extLst>
              <a:ext uri="{FF2B5EF4-FFF2-40B4-BE49-F238E27FC236}">
                <a16:creationId xmlns:a16="http://schemas.microsoft.com/office/drawing/2014/main" id="{3D68126F-6513-4335-AE78-6739C09AD9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03404" y="-360338"/>
            <a:ext cx="2554603" cy="2319451"/>
          </a:xfrm>
          <a:prstGeom prst="rect">
            <a:avLst/>
          </a:prstGeom>
        </p:spPr>
      </p:pic>
      <p:pic>
        <p:nvPicPr>
          <p:cNvPr id="22" name="图片 21">
            <a:extLst>
              <a:ext uri="{FF2B5EF4-FFF2-40B4-BE49-F238E27FC236}">
                <a16:creationId xmlns:a16="http://schemas.microsoft.com/office/drawing/2014/main" id="{A515D47C-7873-4389-B6A4-5F1E6CEC1F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032491">
            <a:off x="5423239" y="297335"/>
            <a:ext cx="884280" cy="1176755"/>
          </a:xfrm>
          <a:prstGeom prst="rect">
            <a:avLst/>
          </a:prstGeom>
        </p:spPr>
      </p:pic>
      <p:pic>
        <p:nvPicPr>
          <p:cNvPr id="23" name="图片 22">
            <a:extLst>
              <a:ext uri="{FF2B5EF4-FFF2-40B4-BE49-F238E27FC236}">
                <a16:creationId xmlns:a16="http://schemas.microsoft.com/office/drawing/2014/main" id="{7AB9C9BA-B5F9-43DF-8CC2-ADBFC871848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120870" y="-187686"/>
            <a:ext cx="3023130" cy="2146799"/>
          </a:xfrm>
          <a:prstGeom prst="rect">
            <a:avLst/>
          </a:prstGeom>
        </p:spPr>
      </p:pic>
      <p:pic>
        <p:nvPicPr>
          <p:cNvPr id="24" name="图片 23">
            <a:extLst>
              <a:ext uri="{FF2B5EF4-FFF2-40B4-BE49-F238E27FC236}">
                <a16:creationId xmlns:a16="http://schemas.microsoft.com/office/drawing/2014/main" id="{F75EBC46-7116-4FAE-B246-C545FC3EBAE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63036" y="-13412"/>
            <a:ext cx="1067982" cy="1299322"/>
          </a:xfrm>
          <a:prstGeom prst="rect">
            <a:avLst/>
          </a:prstGeom>
        </p:spPr>
      </p:pic>
      <p:pic>
        <p:nvPicPr>
          <p:cNvPr id="25" name="图片 24">
            <a:extLst>
              <a:ext uri="{FF2B5EF4-FFF2-40B4-BE49-F238E27FC236}">
                <a16:creationId xmlns:a16="http://schemas.microsoft.com/office/drawing/2014/main" id="{A0154EAC-A419-448E-9369-45B682019DC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4261056" y="43857"/>
            <a:ext cx="1133955" cy="1274445"/>
          </a:xfrm>
          <a:prstGeom prst="rect">
            <a:avLst/>
          </a:prstGeom>
        </p:spPr>
      </p:pic>
      <p:sp>
        <p:nvSpPr>
          <p:cNvPr id="3" name="Rectangle 2">
            <a:extLst>
              <a:ext uri="{FF2B5EF4-FFF2-40B4-BE49-F238E27FC236}">
                <a16:creationId xmlns:a16="http://schemas.microsoft.com/office/drawing/2014/main" id="{6EA2775C-1942-4318-B5E1-86207CE9B5B7}"/>
              </a:ext>
            </a:extLst>
          </p:cNvPr>
          <p:cNvSpPr/>
          <p:nvPr/>
        </p:nvSpPr>
        <p:spPr>
          <a:xfrm>
            <a:off x="1747406" y="2346981"/>
            <a:ext cx="6548588"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a typeface="inpin heiti" charset="-122"/>
              </a:rPr>
              <a:t>Ôn tập về dấu câu</a:t>
            </a:r>
            <a:endPar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UTM Showcard" panose="02040603050506020204" pitchFamily="18" charset="0"/>
            </a:endParaRPr>
          </a:p>
        </p:txBody>
      </p:sp>
      <p:sp>
        <p:nvSpPr>
          <p:cNvPr id="12" name="Rectangle 11">
            <a:extLst>
              <a:ext uri="{FF2B5EF4-FFF2-40B4-BE49-F238E27FC236}">
                <a16:creationId xmlns:a16="http://schemas.microsoft.com/office/drawing/2014/main" id="{42803A0E-B276-4436-88A2-101B154ABF82}"/>
              </a:ext>
            </a:extLst>
          </p:cNvPr>
          <p:cNvSpPr/>
          <p:nvPr/>
        </p:nvSpPr>
        <p:spPr>
          <a:xfrm>
            <a:off x="2647829" y="3255098"/>
            <a:ext cx="4634090" cy="923330"/>
          </a:xfrm>
          <a:prstGeom prst="rect">
            <a:avLst/>
          </a:prstGeom>
          <a:noFill/>
        </p:spPr>
        <p:txBody>
          <a:bodyPr wrap="none" lIns="91440" tIns="45720" rIns="91440" bIns="45720">
            <a:spAutoFit/>
          </a:bodyPr>
          <a:lstStyle/>
          <a:p>
            <a:pPr algn="ctr"/>
            <a:r>
              <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UTM Daxline" panose="02040603050506020204" pitchFamily="18" charset="0"/>
                <a:ea typeface="inpin heiti" charset="-122"/>
              </a:rPr>
              <a:t>(Dấu hai chấm)</a:t>
            </a:r>
            <a:endParaRPr lang="en-US" sz="5400" b="1">
              <a:ln w="12700">
                <a:solidFill>
                  <a:schemeClr val="accent3">
                    <a:lumMod val="50000"/>
                  </a:schemeClr>
                </a:solidFill>
                <a:prstDash val="solid"/>
              </a:ln>
              <a:solidFill>
                <a:srgbClr val="EB6100"/>
              </a:solidFill>
              <a:effectLst>
                <a:innerShdw blurRad="177800">
                  <a:schemeClr val="accent3">
                    <a:lumMod val="50000"/>
                  </a:schemeClr>
                </a:innerShdw>
              </a:effectLst>
              <a:latin typeface="UTM Daxline" panose="02040603050506020204" pitchFamily="18" charset="0"/>
            </a:endParaRPr>
          </a:p>
        </p:txBody>
      </p:sp>
    </p:spTree>
    <p:extLst>
      <p:ext uri="{BB962C8B-B14F-4D97-AF65-F5344CB8AC3E}">
        <p14:creationId xmlns:p14="http://schemas.microsoft.com/office/powerpoint/2010/main" val="17991179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1000"/>
                                        <p:tgtEl>
                                          <p:spTgt spid="12">
                                            <p:txEl>
                                              <p:pRg st="0" end="0"/>
                                            </p:txEl>
                                          </p:spTgt>
                                        </p:tgtEl>
                                      </p:cBhvr>
                                    </p:animEffect>
                                    <p:anim calcmode="lin" valueType="num">
                                      <p:cBhvr>
                                        <p:cTn id="1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3F2642CE-2D43-4CBF-A5CA-F27A1172FCDD}"/>
              </a:ext>
            </a:extLst>
          </p:cNvPr>
          <p:cNvGrpSpPr/>
          <p:nvPr/>
        </p:nvGrpSpPr>
        <p:grpSpPr>
          <a:xfrm>
            <a:off x="2321671" y="1719716"/>
            <a:ext cx="4220615" cy="2269862"/>
            <a:chOff x="2321671" y="1719716"/>
            <a:chExt cx="4220615"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458419" y="2854647"/>
              <a:ext cx="3947118" cy="923330"/>
            </a:xfrm>
            <a:prstGeom prst="rect">
              <a:avLst/>
            </a:prstGeom>
            <a:noFill/>
          </p:spPr>
          <p:txBody>
            <a:bodyPr wrap="square" rtlCol="0">
              <a:spAutoFit/>
            </a:bodyPr>
            <a:lstStyle/>
            <a:p>
              <a:pPr algn="ctr"/>
              <a:r>
                <a:rPr lang="en-US" sz="5400">
                  <a:solidFill>
                    <a:srgbClr val="C00000"/>
                  </a:solidFill>
                  <a:latin typeface="UVN Banh Mi" pitchFamily="2" charset="0"/>
                </a:rPr>
                <a:t>KHÁM PHÁ</a:t>
              </a:r>
            </a:p>
          </p:txBody>
        </p:sp>
      </p:grpSp>
    </p:spTree>
    <p:extLst>
      <p:ext uri="{BB962C8B-B14F-4D97-AF65-F5344CB8AC3E}">
        <p14:creationId xmlns:p14="http://schemas.microsoft.com/office/powerpoint/2010/main" val="30330638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22935" y="1927781"/>
            <a:ext cx="1464153" cy="1365446"/>
          </a:xfrm>
          <a:prstGeom prst="rect">
            <a:avLst/>
          </a:prstGeom>
        </p:spPr>
      </p:pic>
      <p:grpSp>
        <p:nvGrpSpPr>
          <p:cNvPr id="6" name="Group 5">
            <a:extLst>
              <a:ext uri="{FF2B5EF4-FFF2-40B4-BE49-F238E27FC236}">
                <a16:creationId xmlns:a16="http://schemas.microsoft.com/office/drawing/2014/main" id="{33C74DDF-F74B-4B1C-AFE6-E6B749F3B96B}"/>
              </a:ext>
            </a:extLst>
          </p:cNvPr>
          <p:cNvGrpSpPr/>
          <p:nvPr/>
        </p:nvGrpSpPr>
        <p:grpSpPr>
          <a:xfrm>
            <a:off x="366859" y="135352"/>
            <a:ext cx="482228" cy="1004986"/>
            <a:chOff x="1573955" y="457173"/>
            <a:chExt cx="685154" cy="1427894"/>
          </a:xfrm>
        </p:grpSpPr>
        <p:pic>
          <p:nvPicPr>
            <p:cNvPr id="4" name="Picture 3">
              <a:extLst>
                <a:ext uri="{FF2B5EF4-FFF2-40B4-BE49-F238E27FC236}">
                  <a16:creationId xmlns:a16="http://schemas.microsoft.com/office/drawing/2014/main" id="{3A307B03-3490-4B4C-AE2F-C28FF2EF2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5" name="Oval 4">
              <a:extLst>
                <a:ext uri="{FF2B5EF4-FFF2-40B4-BE49-F238E27FC236}">
                  <a16:creationId xmlns:a16="http://schemas.microsoft.com/office/drawing/2014/main" id="{F922196F-000A-42FF-8B3A-CAD4554B3DDB}"/>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126DC25E-8337-4161-AB7F-43600838A53A}"/>
              </a:ext>
            </a:extLst>
          </p:cNvPr>
          <p:cNvGrpSpPr/>
          <p:nvPr/>
        </p:nvGrpSpPr>
        <p:grpSpPr>
          <a:xfrm>
            <a:off x="1185025" y="141669"/>
            <a:ext cx="7469987" cy="1015777"/>
            <a:chOff x="1185025" y="141669"/>
            <a:chExt cx="7469987" cy="1015777"/>
          </a:xfrm>
        </p:grpSpPr>
        <p:sp>
          <p:nvSpPr>
            <p:cNvPr id="11" name="Rectangle: Rounded Corners 10">
              <a:extLst>
                <a:ext uri="{FF2B5EF4-FFF2-40B4-BE49-F238E27FC236}">
                  <a16:creationId xmlns:a16="http://schemas.microsoft.com/office/drawing/2014/main" id="{E4B47CCA-BBCA-4A74-9501-1C35358071C8}"/>
                </a:ext>
              </a:extLst>
            </p:cNvPr>
            <p:cNvSpPr/>
            <p:nvPr/>
          </p:nvSpPr>
          <p:spPr>
            <a:xfrm>
              <a:off x="1227053" y="141669"/>
              <a:ext cx="7385933" cy="1015777"/>
            </a:xfrm>
            <a:prstGeom prst="roundRect">
              <a:avLst/>
            </a:prstGeom>
            <a:solidFill>
              <a:schemeClr val="accent5">
                <a:lumMod val="20000"/>
                <a:lumOff val="80000"/>
              </a:schemeClr>
            </a:solidFill>
            <a:ln w="19050">
              <a:solidFill>
                <a:srgbClr val="EC6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id="{263D6591-7B1A-4C16-8E4A-D09E799702D4}"/>
                </a:ext>
              </a:extLst>
            </p:cNvPr>
            <p:cNvSpPr txBox="1"/>
            <p:nvPr/>
          </p:nvSpPr>
          <p:spPr>
            <a:xfrm>
              <a:off x="1185025" y="212874"/>
              <a:ext cx="7469987"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Các bạn ơi, hãy nhớ lại kiến thức cũ để biết mình được sử dụng trong những trường hợp nào nhé!</a:t>
              </a:r>
              <a:endParaRPr lang="en-US" sz="2400" b="1" dirty="0">
                <a:solidFill>
                  <a:srgbClr val="CB4D2F"/>
                </a:solidFill>
                <a:latin typeface="UTM Daxline" panose="02040603050506020204" pitchFamily="18" charset="0"/>
              </a:endParaRPr>
            </a:p>
          </p:txBody>
        </p:sp>
      </p:grpSp>
      <p:sp>
        <p:nvSpPr>
          <p:cNvPr id="19" name="TextBox 8">
            <a:extLst>
              <a:ext uri="{FF2B5EF4-FFF2-40B4-BE49-F238E27FC236}">
                <a16:creationId xmlns:a16="http://schemas.microsoft.com/office/drawing/2014/main" id="{00A2DC4C-BABA-4F8D-A1F1-620597EF67D8}"/>
              </a:ext>
            </a:extLst>
          </p:cNvPr>
          <p:cNvSpPr txBox="1"/>
          <p:nvPr/>
        </p:nvSpPr>
        <p:spPr>
          <a:xfrm>
            <a:off x="108857" y="1291914"/>
            <a:ext cx="9144000"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1. Báo hiệu bộ phận câu đứng sau là lời nói của nhân vật </a:t>
            </a:r>
          </a:p>
          <a:p>
            <a:pPr algn="ctr">
              <a:lnSpc>
                <a:spcPct val="120000"/>
              </a:lnSpc>
            </a:pPr>
            <a:r>
              <a:rPr lang="en-US" sz="2400" b="1">
                <a:solidFill>
                  <a:srgbClr val="CB4D2F"/>
                </a:solidFill>
                <a:latin typeface="UTM Daxline" panose="02040603050506020204" pitchFamily="18" charset="0"/>
              </a:rPr>
              <a:t>(dùng phối hợp với dấu ngoặc kép hoặc dấu gạch ngang)</a:t>
            </a:r>
            <a:endParaRPr lang="en-US" sz="2400" b="1" dirty="0">
              <a:solidFill>
                <a:srgbClr val="CB4D2F"/>
              </a:solidFill>
              <a:latin typeface="UTM Daxline" panose="02040603050506020204" pitchFamily="18" charset="0"/>
            </a:endParaRPr>
          </a:p>
        </p:txBody>
      </p:sp>
      <p:sp>
        <p:nvSpPr>
          <p:cNvPr id="20" name="TextBox 8">
            <a:extLst>
              <a:ext uri="{FF2B5EF4-FFF2-40B4-BE49-F238E27FC236}">
                <a16:creationId xmlns:a16="http://schemas.microsoft.com/office/drawing/2014/main" id="{49091260-98DE-4C87-AB0E-227231D56623}"/>
              </a:ext>
            </a:extLst>
          </p:cNvPr>
          <p:cNvSpPr txBox="1"/>
          <p:nvPr/>
        </p:nvSpPr>
        <p:spPr>
          <a:xfrm>
            <a:off x="0" y="2175808"/>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1: </a:t>
            </a:r>
            <a:endParaRPr lang="en-US" sz="2400" b="1" dirty="0">
              <a:solidFill>
                <a:srgbClr val="CB4D2F"/>
              </a:solidFill>
              <a:latin typeface="UTM Daxline" panose="02040603050506020204" pitchFamily="18" charset="0"/>
            </a:endParaRPr>
          </a:p>
        </p:txBody>
      </p:sp>
      <p:sp>
        <p:nvSpPr>
          <p:cNvPr id="21" name="TextBox 8">
            <a:extLst>
              <a:ext uri="{FF2B5EF4-FFF2-40B4-BE49-F238E27FC236}">
                <a16:creationId xmlns:a16="http://schemas.microsoft.com/office/drawing/2014/main" id="{30A9F440-2984-4115-A31A-6C9A3319CBEE}"/>
              </a:ext>
            </a:extLst>
          </p:cNvPr>
          <p:cNvSpPr txBox="1"/>
          <p:nvPr/>
        </p:nvSpPr>
        <p:spPr>
          <a:xfrm>
            <a:off x="1104346" y="2156554"/>
            <a:ext cx="2760081" cy="395942"/>
          </a:xfrm>
          <a:prstGeom prst="rect">
            <a:avLst/>
          </a:prstGeom>
        </p:spPr>
        <p:txBody>
          <a:bodyPr wrap="square" lIns="0" tIns="0" rIns="0" bIns="0" rtlCol="0" anchor="t">
            <a:spAutoFit/>
          </a:bodyPr>
          <a:lstStyle/>
          <a:p>
            <a:pPr algn="ctr">
              <a:lnSpc>
                <a:spcPct val="120000"/>
              </a:lnSpc>
            </a:pPr>
            <a:r>
              <a:rPr lang="en-US" sz="2400" b="1">
                <a:solidFill>
                  <a:srgbClr val="002060"/>
                </a:solidFill>
                <a:latin typeface="UTM Daxline" panose="02040603050506020204" pitchFamily="18" charset="0"/>
              </a:rPr>
              <a:t>Tôi nói với anh</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a:t>
            </a:r>
            <a:endParaRPr lang="en-US" sz="2400" b="1" dirty="0">
              <a:solidFill>
                <a:srgbClr val="002060"/>
              </a:solidFill>
              <a:latin typeface="UTM Daxline" panose="02040603050506020204" pitchFamily="18" charset="0"/>
            </a:endParaRPr>
          </a:p>
        </p:txBody>
      </p:sp>
      <p:sp>
        <p:nvSpPr>
          <p:cNvPr id="22" name="TextBox 8">
            <a:extLst>
              <a:ext uri="{FF2B5EF4-FFF2-40B4-BE49-F238E27FC236}">
                <a16:creationId xmlns:a16="http://schemas.microsoft.com/office/drawing/2014/main" id="{D7EC3ABF-8063-463B-B34B-D502D4C53A90}"/>
              </a:ext>
            </a:extLst>
          </p:cNvPr>
          <p:cNvSpPr txBox="1"/>
          <p:nvPr/>
        </p:nvSpPr>
        <p:spPr>
          <a:xfrm>
            <a:off x="975299" y="2664618"/>
            <a:ext cx="6385026" cy="395942"/>
          </a:xfrm>
          <a:prstGeom prst="rect">
            <a:avLst/>
          </a:prstGeom>
        </p:spPr>
        <p:txBody>
          <a:bodyPr wrap="square" lIns="0" tIns="0" rIns="0" bIns="0" rtlCol="0" anchor="t">
            <a:spAutoFit/>
          </a:bodyPr>
          <a:lstStyle/>
          <a:p>
            <a:pPr algn="ctr">
              <a:lnSpc>
                <a:spcPct val="120000"/>
              </a:lnSpc>
            </a:pPr>
            <a:r>
              <a:rPr lang="en-US" sz="2400" b="1">
                <a:solidFill>
                  <a:srgbClr val="002060"/>
                </a:solidFill>
                <a:latin typeface="UTM Daxline" panose="02040603050506020204" pitchFamily="18" charset="0"/>
              </a:rPr>
              <a:t>- Út chỉ muốn làm thật nhiều cho cách mạng.</a:t>
            </a:r>
            <a:endParaRPr lang="en-US" sz="2400" b="1" dirty="0">
              <a:solidFill>
                <a:srgbClr val="002060"/>
              </a:solidFill>
              <a:latin typeface="UTM Daxline" panose="02040603050506020204" pitchFamily="18" charset="0"/>
            </a:endParaRPr>
          </a:p>
        </p:txBody>
      </p:sp>
      <p:sp>
        <p:nvSpPr>
          <p:cNvPr id="23" name="TextBox 8">
            <a:extLst>
              <a:ext uri="{FF2B5EF4-FFF2-40B4-BE49-F238E27FC236}">
                <a16:creationId xmlns:a16="http://schemas.microsoft.com/office/drawing/2014/main" id="{445FCCDC-BE5E-4092-BC60-59FA1DB0B66B}"/>
              </a:ext>
            </a:extLst>
          </p:cNvPr>
          <p:cNvSpPr txBox="1"/>
          <p:nvPr/>
        </p:nvSpPr>
        <p:spPr>
          <a:xfrm>
            <a:off x="0" y="3115727"/>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2: </a:t>
            </a:r>
            <a:endParaRPr lang="en-US" sz="2400" b="1" dirty="0">
              <a:solidFill>
                <a:srgbClr val="CB4D2F"/>
              </a:solidFill>
              <a:latin typeface="UTM Daxline" panose="02040603050506020204" pitchFamily="18" charset="0"/>
            </a:endParaRPr>
          </a:p>
        </p:txBody>
      </p:sp>
      <p:sp>
        <p:nvSpPr>
          <p:cNvPr id="24" name="TextBox 8">
            <a:extLst>
              <a:ext uri="{FF2B5EF4-FFF2-40B4-BE49-F238E27FC236}">
                <a16:creationId xmlns:a16="http://schemas.microsoft.com/office/drawing/2014/main" id="{D389C9C4-AAF5-414F-9305-6C6BF8A7A0FA}"/>
              </a:ext>
            </a:extLst>
          </p:cNvPr>
          <p:cNvSpPr txBox="1"/>
          <p:nvPr/>
        </p:nvSpPr>
        <p:spPr>
          <a:xfrm>
            <a:off x="1464153" y="3217341"/>
            <a:ext cx="7636998"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Một ý nghĩ vụt đến, Ma-ri-ô hét to</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“Giu-li-ét-ta, xuống đi! Bạn còn bố mẹ …”</a:t>
            </a:r>
            <a:endParaRPr lang="en-US" sz="2400" b="1" dirty="0">
              <a:solidFill>
                <a:srgbClr val="002060"/>
              </a:solidFill>
              <a:latin typeface="UTM Daxline" panose="02040603050506020204" pitchFamily="18" charset="0"/>
            </a:endParaRPr>
          </a:p>
        </p:txBody>
      </p:sp>
    </p:spTree>
    <p:extLst>
      <p:ext uri="{BB962C8B-B14F-4D97-AF65-F5344CB8AC3E}">
        <p14:creationId xmlns:p14="http://schemas.microsoft.com/office/powerpoint/2010/main" val="1601519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up)">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childTnLst>
                          </p:cTn>
                        </p:par>
                        <p:par>
                          <p:cTn id="24" fill="hold">
                            <p:stCondLst>
                              <p:cond delay="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up)">
                                      <p:cBhvr>
                                        <p:cTn id="36" dur="500"/>
                                        <p:tgtEl>
                                          <p:spTgt spid="23"/>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830693" y="1173579"/>
            <a:ext cx="1464153" cy="1365446"/>
          </a:xfrm>
          <a:prstGeom prst="rect">
            <a:avLst/>
          </a:prstGeom>
        </p:spPr>
      </p:pic>
      <p:grpSp>
        <p:nvGrpSpPr>
          <p:cNvPr id="6" name="Group 5">
            <a:extLst>
              <a:ext uri="{FF2B5EF4-FFF2-40B4-BE49-F238E27FC236}">
                <a16:creationId xmlns:a16="http://schemas.microsoft.com/office/drawing/2014/main" id="{33C74DDF-F74B-4B1C-AFE6-E6B749F3B96B}"/>
              </a:ext>
            </a:extLst>
          </p:cNvPr>
          <p:cNvGrpSpPr/>
          <p:nvPr/>
        </p:nvGrpSpPr>
        <p:grpSpPr>
          <a:xfrm>
            <a:off x="366859" y="135352"/>
            <a:ext cx="482228" cy="1004986"/>
            <a:chOff x="1573955" y="457173"/>
            <a:chExt cx="685154" cy="1427894"/>
          </a:xfrm>
        </p:grpSpPr>
        <p:pic>
          <p:nvPicPr>
            <p:cNvPr id="4" name="Picture 3">
              <a:extLst>
                <a:ext uri="{FF2B5EF4-FFF2-40B4-BE49-F238E27FC236}">
                  <a16:creationId xmlns:a16="http://schemas.microsoft.com/office/drawing/2014/main" id="{3A307B03-3490-4B4C-AE2F-C28FF2EF2B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5" name="Oval 4">
              <a:extLst>
                <a:ext uri="{FF2B5EF4-FFF2-40B4-BE49-F238E27FC236}">
                  <a16:creationId xmlns:a16="http://schemas.microsoft.com/office/drawing/2014/main" id="{F922196F-000A-42FF-8B3A-CAD4554B3DDB}"/>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BF676AB6-1DCD-4F6B-8A9D-27027C4947DD}"/>
              </a:ext>
            </a:extLst>
          </p:cNvPr>
          <p:cNvGrpSpPr/>
          <p:nvPr/>
        </p:nvGrpSpPr>
        <p:grpSpPr>
          <a:xfrm>
            <a:off x="1185025" y="141669"/>
            <a:ext cx="7469987" cy="1015777"/>
            <a:chOff x="1185025" y="141669"/>
            <a:chExt cx="7469987" cy="1015777"/>
          </a:xfrm>
        </p:grpSpPr>
        <p:sp>
          <p:nvSpPr>
            <p:cNvPr id="11" name="Rectangle: Rounded Corners 10">
              <a:extLst>
                <a:ext uri="{FF2B5EF4-FFF2-40B4-BE49-F238E27FC236}">
                  <a16:creationId xmlns:a16="http://schemas.microsoft.com/office/drawing/2014/main" id="{E4B47CCA-BBCA-4A74-9501-1C35358071C8}"/>
                </a:ext>
              </a:extLst>
            </p:cNvPr>
            <p:cNvSpPr/>
            <p:nvPr/>
          </p:nvSpPr>
          <p:spPr>
            <a:xfrm>
              <a:off x="1227053" y="141669"/>
              <a:ext cx="7385933" cy="1015777"/>
            </a:xfrm>
            <a:prstGeom prst="roundRect">
              <a:avLst/>
            </a:prstGeom>
            <a:solidFill>
              <a:schemeClr val="accent5">
                <a:lumMod val="20000"/>
                <a:lumOff val="80000"/>
              </a:schemeClr>
            </a:solidFill>
            <a:ln w="19050">
              <a:solidFill>
                <a:srgbClr val="EC61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id="{263D6591-7B1A-4C16-8E4A-D09E799702D4}"/>
                </a:ext>
              </a:extLst>
            </p:cNvPr>
            <p:cNvSpPr txBox="1"/>
            <p:nvPr/>
          </p:nvSpPr>
          <p:spPr>
            <a:xfrm>
              <a:off x="1185025" y="212874"/>
              <a:ext cx="7469987"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Để nhớ kĩ hơn về tớ, bây giờ, chúng mình cùng tham gia những thử thách sau nhé!</a:t>
              </a:r>
              <a:endParaRPr lang="en-US" sz="2400" b="1" dirty="0">
                <a:solidFill>
                  <a:srgbClr val="CB4D2F"/>
                </a:solidFill>
                <a:latin typeface="UTM Daxline" panose="02040603050506020204" pitchFamily="18" charset="0"/>
              </a:endParaRPr>
            </a:p>
          </p:txBody>
        </p:sp>
      </p:grpSp>
      <p:sp>
        <p:nvSpPr>
          <p:cNvPr id="19" name="TextBox 8">
            <a:extLst>
              <a:ext uri="{FF2B5EF4-FFF2-40B4-BE49-F238E27FC236}">
                <a16:creationId xmlns:a16="http://schemas.microsoft.com/office/drawing/2014/main" id="{00A2DC4C-BABA-4F8D-A1F1-620597EF67D8}"/>
              </a:ext>
            </a:extLst>
          </p:cNvPr>
          <p:cNvSpPr txBox="1"/>
          <p:nvPr/>
        </p:nvSpPr>
        <p:spPr>
          <a:xfrm>
            <a:off x="1135929" y="1304305"/>
            <a:ext cx="7086600"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2. Báo hiệu bộ phận câu đứng sau là lời giải thích cho bộ phận đứng trước.</a:t>
            </a:r>
          </a:p>
        </p:txBody>
      </p:sp>
      <p:sp>
        <p:nvSpPr>
          <p:cNvPr id="20" name="TextBox 8">
            <a:extLst>
              <a:ext uri="{FF2B5EF4-FFF2-40B4-BE49-F238E27FC236}">
                <a16:creationId xmlns:a16="http://schemas.microsoft.com/office/drawing/2014/main" id="{49091260-98DE-4C87-AB0E-227231D56623}"/>
              </a:ext>
            </a:extLst>
          </p:cNvPr>
          <p:cNvSpPr txBox="1"/>
          <p:nvPr/>
        </p:nvSpPr>
        <p:spPr>
          <a:xfrm>
            <a:off x="-149360" y="2113772"/>
            <a:ext cx="150700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Ví dụ: </a:t>
            </a:r>
            <a:endParaRPr lang="en-US" sz="2400" b="1" dirty="0">
              <a:solidFill>
                <a:srgbClr val="CB4D2F"/>
              </a:solidFill>
              <a:latin typeface="UTM Daxline" panose="02040603050506020204" pitchFamily="18" charset="0"/>
            </a:endParaRPr>
          </a:p>
        </p:txBody>
      </p:sp>
      <p:sp>
        <p:nvSpPr>
          <p:cNvPr id="22" name="TextBox 8">
            <a:extLst>
              <a:ext uri="{FF2B5EF4-FFF2-40B4-BE49-F238E27FC236}">
                <a16:creationId xmlns:a16="http://schemas.microsoft.com/office/drawing/2014/main" id="{D7EC3ABF-8063-463B-B34B-D502D4C53A90}"/>
              </a:ext>
            </a:extLst>
          </p:cNvPr>
          <p:cNvSpPr txBox="1"/>
          <p:nvPr/>
        </p:nvSpPr>
        <p:spPr>
          <a:xfrm>
            <a:off x="366859" y="2568335"/>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	Rồi những cảnh tuyệt đẹp của đất nước hiện ra</a:t>
            </a:r>
            <a:r>
              <a:rPr lang="en-US" sz="2400" b="1">
                <a:solidFill>
                  <a:srgbClr val="CB4D2F"/>
                </a:solidFill>
                <a:latin typeface="UTM Daxline" panose="02040603050506020204" pitchFamily="18" charset="0"/>
              </a:rPr>
              <a:t>:</a:t>
            </a:r>
            <a:r>
              <a:rPr lang="en-US" sz="2400" b="1">
                <a:solidFill>
                  <a:srgbClr val="002060"/>
                </a:solidFill>
                <a:latin typeface="UTM Daxline" panose="02040603050506020204" pitchFamily="18" charset="0"/>
              </a:rPr>
              <a:t> cánh đồng với những đàn trâu thung thăng gặm cỏ; dòng sông với những đoàn thuyền ngược xuôi.</a:t>
            </a:r>
            <a:endParaRPr lang="en-US" sz="2400" b="1" dirty="0">
              <a:solidFill>
                <a:srgbClr val="002060"/>
              </a:solidFill>
              <a:latin typeface="UTM Daxline" panose="02040603050506020204" pitchFamily="18" charset="0"/>
            </a:endParaRPr>
          </a:p>
        </p:txBody>
      </p:sp>
      <p:cxnSp>
        <p:nvCxnSpPr>
          <p:cNvPr id="25" name="Straight Connector 24">
            <a:extLst>
              <a:ext uri="{FF2B5EF4-FFF2-40B4-BE49-F238E27FC236}">
                <a16:creationId xmlns:a16="http://schemas.microsoft.com/office/drawing/2014/main" id="{11367DA4-BE11-4DBC-8F2D-44F515D9135C}"/>
              </a:ext>
            </a:extLst>
          </p:cNvPr>
          <p:cNvCxnSpPr/>
          <p:nvPr/>
        </p:nvCxnSpPr>
        <p:spPr>
          <a:xfrm>
            <a:off x="1654628" y="2971800"/>
            <a:ext cx="457200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9F4DACB-64CA-4C88-9703-D7430979E8B7}"/>
              </a:ext>
            </a:extLst>
          </p:cNvPr>
          <p:cNvCxnSpPr>
            <a:cxnSpLocks/>
          </p:cNvCxnSpPr>
          <p:nvPr/>
        </p:nvCxnSpPr>
        <p:spPr>
          <a:xfrm>
            <a:off x="366859" y="3418115"/>
            <a:ext cx="540257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E8E4C6F1-4A64-4013-85F4-F6762FC0B3C0}"/>
              </a:ext>
            </a:extLst>
          </p:cNvPr>
          <p:cNvCxnSpPr>
            <a:cxnSpLocks/>
          </p:cNvCxnSpPr>
          <p:nvPr/>
        </p:nvCxnSpPr>
        <p:spPr>
          <a:xfrm flipV="1">
            <a:off x="366859" y="3850674"/>
            <a:ext cx="3160112"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6731E345-2627-4E64-BA8F-F8AA122A13F2}"/>
              </a:ext>
            </a:extLst>
          </p:cNvPr>
          <p:cNvCxnSpPr>
            <a:cxnSpLocks/>
          </p:cNvCxnSpPr>
          <p:nvPr/>
        </p:nvCxnSpPr>
        <p:spPr>
          <a:xfrm flipV="1">
            <a:off x="6139543" y="3404123"/>
            <a:ext cx="2852057" cy="1399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2D762CB-C49D-4232-A4D3-7721F71D47F4}"/>
              </a:ext>
            </a:extLst>
          </p:cNvPr>
          <p:cNvCxnSpPr>
            <a:cxnSpLocks/>
          </p:cNvCxnSpPr>
          <p:nvPr/>
        </p:nvCxnSpPr>
        <p:spPr>
          <a:xfrm flipV="1">
            <a:off x="7641771" y="2986322"/>
            <a:ext cx="1349828" cy="662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750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500"/>
                                        <p:tgtEl>
                                          <p:spTgt spid="2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up)">
                                      <p:cBhvr>
                                        <p:cTn id="16" dur="5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left)">
                                      <p:cBhvr>
                                        <p:cTn id="29" dur="500"/>
                                        <p:tgtEl>
                                          <p:spTgt spid="27"/>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left)">
                                      <p:cBhvr>
                                        <p:cTn id="33" dur="500"/>
                                        <p:tgtEl>
                                          <p:spTgt spid="31"/>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left)">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7683686" y="-272689"/>
            <a:ext cx="1562600" cy="1316388"/>
          </a:xfrm>
          <a:prstGeom prst="rect">
            <a:avLst/>
          </a:prstGeom>
        </p:spPr>
      </p:pic>
      <p:grpSp>
        <p:nvGrpSpPr>
          <p:cNvPr id="2" name="Group 1">
            <a:extLst>
              <a:ext uri="{FF2B5EF4-FFF2-40B4-BE49-F238E27FC236}">
                <a16:creationId xmlns:a16="http://schemas.microsoft.com/office/drawing/2014/main" id="{9E3E4C06-BDFD-443F-87B4-930A84900681}"/>
              </a:ext>
            </a:extLst>
          </p:cNvPr>
          <p:cNvGrpSpPr/>
          <p:nvPr/>
        </p:nvGrpSpPr>
        <p:grpSpPr>
          <a:xfrm>
            <a:off x="2939354" y="-384601"/>
            <a:ext cx="3120298" cy="1563128"/>
            <a:chOff x="1170715" y="-384601"/>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0000" b="72784"/>
            <a:stretch/>
          </p:blipFill>
          <p:spPr>
            <a:xfrm>
              <a:off x="1170715" y="-384601"/>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1621455" y="330420"/>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1</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621545" y="1210771"/>
            <a:ext cx="8624741" cy="395942"/>
          </a:xfrm>
          <a:prstGeom prst="rect">
            <a:avLst/>
          </a:prstGeom>
        </p:spPr>
        <p:txBody>
          <a:bodyPr wrap="square" lIns="0" tIns="0" rIns="0" bIns="0" rtlCol="0" anchor="t">
            <a:spAutoFit/>
          </a:bodyPr>
          <a:lstStyle/>
          <a:p>
            <a:pPr algn="just">
              <a:lnSpc>
                <a:spcPct val="120000"/>
              </a:lnSpc>
            </a:pPr>
            <a:r>
              <a:rPr lang="en-US" sz="2400" b="1">
                <a:solidFill>
                  <a:srgbClr val="CB4D2F"/>
                </a:solidFill>
                <a:latin typeface="UTM Daxline" panose="02040603050506020204" pitchFamily="18" charset="0"/>
              </a:rPr>
              <a:t>Trong mỗi trường hợp dưới đây, dấu hai chấm được dùng làm gì?</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15432" y="1708841"/>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a. Một chú công an vỗ vai em</a:t>
            </a:r>
            <a:r>
              <a:rPr lang="en-US" sz="2400" b="1">
                <a:solidFill>
                  <a:srgbClr val="EB6100"/>
                </a:solidFill>
                <a:latin typeface="UTM Daxline" panose="02040603050506020204" pitchFamily="18" charset="0"/>
              </a:rPr>
              <a:t>:</a:t>
            </a:r>
          </a:p>
          <a:p>
            <a:pPr algn="just">
              <a:lnSpc>
                <a:spcPct val="120000"/>
              </a:lnSpc>
            </a:pPr>
            <a:r>
              <a:rPr lang="en-US" sz="2400" b="1">
                <a:solidFill>
                  <a:srgbClr val="002060"/>
                </a:solidFill>
                <a:latin typeface="UTM Daxline" panose="02040603050506020204" pitchFamily="18" charset="0"/>
              </a:rPr>
              <a:t>     - Cháu quả là chàng gác rừng dũng cảm!</a:t>
            </a:r>
          </a:p>
          <a:p>
            <a:pPr algn="r">
              <a:lnSpc>
                <a:spcPct val="120000"/>
              </a:lnSpc>
            </a:pPr>
            <a:r>
              <a:rPr lang="en-US" sz="2400" b="1" i="1">
                <a:solidFill>
                  <a:srgbClr val="F8C14A"/>
                </a:solidFill>
                <a:latin typeface="UTM Daxline" panose="02040603050506020204" pitchFamily="18" charset="0"/>
              </a:rPr>
              <a:t>Nguyễn Thị Cẩm Châu</a:t>
            </a:r>
            <a:endParaRPr lang="en-US" sz="2400" b="1" i="1" dirty="0">
              <a:solidFill>
                <a:srgbClr val="F8C14A"/>
              </a:solidFill>
              <a:latin typeface="UTM Daxline" panose="02040603050506020204" pitchFamily="18" charset="0"/>
            </a:endParaRPr>
          </a:p>
        </p:txBody>
      </p:sp>
      <p:sp>
        <p:nvSpPr>
          <p:cNvPr id="15" name="TextBox 8">
            <a:extLst>
              <a:ext uri="{FF2B5EF4-FFF2-40B4-BE49-F238E27FC236}">
                <a16:creationId xmlns:a16="http://schemas.microsoft.com/office/drawing/2014/main" id="{123C9BDD-7AF9-4389-8A11-D776911B0B29}"/>
              </a:ext>
            </a:extLst>
          </p:cNvPr>
          <p:cNvSpPr txBox="1"/>
          <p:nvPr/>
        </p:nvSpPr>
        <p:spPr>
          <a:xfrm>
            <a:off x="5607" y="3134573"/>
            <a:ext cx="9144000"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Cảnh vật xung quanh tôi đang có sự thay đổi lớn</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hôm nay tôi đi học.</a:t>
            </a:r>
          </a:p>
          <a:p>
            <a:pPr algn="just">
              <a:lnSpc>
                <a:spcPct val="120000"/>
              </a:lnSpc>
            </a:pPr>
            <a:r>
              <a:rPr lang="en-US" sz="2400" b="1" i="1">
                <a:solidFill>
                  <a:srgbClr val="F8C14A"/>
                </a:solidFill>
                <a:latin typeface="UTM Daxline" panose="02040603050506020204" pitchFamily="18" charset="0"/>
              </a:rPr>
              <a:t>									Thanh Tịnh</a:t>
            </a:r>
            <a:endParaRPr lang="en-US" sz="2400" b="1" i="1" dirty="0">
              <a:solidFill>
                <a:srgbClr val="F8C14A"/>
              </a:solidFill>
              <a:latin typeface="UTM Daxline" panose="02040603050506020204" pitchFamily="18" charset="0"/>
            </a:endParaRPr>
          </a:p>
        </p:txBody>
      </p:sp>
    </p:spTree>
    <p:extLst>
      <p:ext uri="{BB962C8B-B14F-4D97-AF65-F5344CB8AC3E}">
        <p14:creationId xmlns:p14="http://schemas.microsoft.com/office/powerpoint/2010/main" val="29828888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sp>
        <p:nvSpPr>
          <p:cNvPr id="13" name="TextBox 8">
            <a:extLst>
              <a:ext uri="{FF2B5EF4-FFF2-40B4-BE49-F238E27FC236}">
                <a16:creationId xmlns:a16="http://schemas.microsoft.com/office/drawing/2014/main" id="{9432B9CA-998C-45BD-A191-6C836823A775}"/>
              </a:ext>
            </a:extLst>
          </p:cNvPr>
          <p:cNvSpPr txBox="1"/>
          <p:nvPr/>
        </p:nvSpPr>
        <p:spPr>
          <a:xfrm>
            <a:off x="259629" y="1111339"/>
            <a:ext cx="8624741" cy="1282339"/>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a. Một chú công an vỗ vai em</a:t>
            </a:r>
            <a:r>
              <a:rPr lang="en-US" sz="2400" b="1">
                <a:solidFill>
                  <a:srgbClr val="EB6100"/>
                </a:solidFill>
                <a:latin typeface="UTM Daxline" panose="02040603050506020204" pitchFamily="18" charset="0"/>
              </a:rPr>
              <a:t>:</a:t>
            </a:r>
          </a:p>
          <a:p>
            <a:pPr algn="just">
              <a:lnSpc>
                <a:spcPct val="120000"/>
              </a:lnSpc>
            </a:pPr>
            <a:r>
              <a:rPr lang="en-US" sz="2400" b="1">
                <a:solidFill>
                  <a:srgbClr val="002060"/>
                </a:solidFill>
                <a:latin typeface="UTM Daxline" panose="02040603050506020204" pitchFamily="18" charset="0"/>
              </a:rPr>
              <a:t>     - Cháu quả là chàng gác rừng dũng cảm!</a:t>
            </a:r>
          </a:p>
          <a:p>
            <a:pPr algn="r">
              <a:lnSpc>
                <a:spcPct val="120000"/>
              </a:lnSpc>
            </a:pPr>
            <a:r>
              <a:rPr lang="en-US" sz="2400" b="1" i="1">
                <a:solidFill>
                  <a:srgbClr val="F8C14A"/>
                </a:solidFill>
                <a:latin typeface="UTM Daxline" panose="02040603050506020204" pitchFamily="18" charset="0"/>
              </a:rPr>
              <a:t>Nguyễn Thị Cẩm Châu</a:t>
            </a:r>
            <a:endParaRPr lang="en-US" sz="2400" b="1" i="1" dirty="0">
              <a:solidFill>
                <a:srgbClr val="F8C14A"/>
              </a:solidFill>
              <a:latin typeface="UTM Daxline" panose="02040603050506020204" pitchFamily="18" charset="0"/>
            </a:endParaRPr>
          </a:p>
        </p:txBody>
      </p:sp>
      <p:cxnSp>
        <p:nvCxnSpPr>
          <p:cNvPr id="10" name="Straight Connector 9">
            <a:extLst>
              <a:ext uri="{FF2B5EF4-FFF2-40B4-BE49-F238E27FC236}">
                <a16:creationId xmlns:a16="http://schemas.microsoft.com/office/drawing/2014/main" id="{ED441ED9-6200-426C-8673-BBF4CB85DC5E}"/>
              </a:ext>
            </a:extLst>
          </p:cNvPr>
          <p:cNvCxnSpPr>
            <a:cxnSpLocks/>
          </p:cNvCxnSpPr>
          <p:nvPr/>
        </p:nvCxnSpPr>
        <p:spPr>
          <a:xfrm>
            <a:off x="703743" y="2010420"/>
            <a:ext cx="4951099"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39927263-9EB5-403B-8AB9-93D105E6F1A3}"/>
              </a:ext>
            </a:extLst>
          </p:cNvPr>
          <p:cNvSpPr/>
          <p:nvPr/>
        </p:nvSpPr>
        <p:spPr>
          <a:xfrm>
            <a:off x="2887579" y="2117558"/>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a:extLst>
              <a:ext uri="{FF2B5EF4-FFF2-40B4-BE49-F238E27FC236}">
                <a16:creationId xmlns:a16="http://schemas.microsoft.com/office/drawing/2014/main" id="{9F2F1BE3-D9DE-49F9-B94C-6D2FFF42A4AA}"/>
              </a:ext>
            </a:extLst>
          </p:cNvPr>
          <p:cNvSpPr txBox="1"/>
          <p:nvPr/>
        </p:nvSpPr>
        <p:spPr>
          <a:xfrm>
            <a:off x="974557" y="2666118"/>
            <a:ext cx="3337813"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Đây là lời nói của ai?</a:t>
            </a:r>
            <a:endParaRPr lang="en-US" sz="2400" b="1" i="1" dirty="0">
              <a:solidFill>
                <a:srgbClr val="F8C14A"/>
              </a:solidFill>
              <a:latin typeface="UTM Daxline" panose="02040603050506020204" pitchFamily="18" charset="0"/>
            </a:endParaRPr>
          </a:p>
        </p:txBody>
      </p:sp>
      <p:sp>
        <p:nvSpPr>
          <p:cNvPr id="17" name="TextBox 8">
            <a:extLst>
              <a:ext uri="{FF2B5EF4-FFF2-40B4-BE49-F238E27FC236}">
                <a16:creationId xmlns:a16="http://schemas.microsoft.com/office/drawing/2014/main" id="{B16ACF48-2715-4901-B94C-4552732D8650}"/>
              </a:ext>
            </a:extLst>
          </p:cNvPr>
          <p:cNvSpPr txBox="1"/>
          <p:nvPr/>
        </p:nvSpPr>
        <p:spPr>
          <a:xfrm>
            <a:off x="3566096" y="2666118"/>
            <a:ext cx="1751863" cy="395942"/>
          </a:xfrm>
          <a:prstGeom prst="rect">
            <a:avLst/>
          </a:prstGeom>
          <a:solidFill>
            <a:schemeClr val="bg1"/>
          </a:solidFill>
        </p:spPr>
        <p:txBody>
          <a:bodyPr wrap="square" lIns="0" tIns="0" rIns="0" bIns="0" rtlCol="0" anchor="t">
            <a:spAutoFit/>
          </a:bodyPr>
          <a:lstStyle/>
          <a:p>
            <a:pPr algn="just">
              <a:lnSpc>
                <a:spcPct val="120000"/>
              </a:lnSpc>
            </a:pPr>
            <a:r>
              <a:rPr lang="en-US" sz="2400" b="1">
                <a:solidFill>
                  <a:srgbClr val="EB6100"/>
                </a:solidFill>
                <a:latin typeface="UTM Daxline" panose="02040603050506020204" pitchFamily="18" charset="0"/>
              </a:rPr>
              <a:t>chú công an.</a:t>
            </a:r>
            <a:endParaRPr lang="en-US" sz="2400" b="1" i="1" dirty="0">
              <a:solidFill>
                <a:srgbClr val="EB6100"/>
              </a:solidFill>
              <a:latin typeface="UTM Daxline" panose="02040603050506020204" pitchFamily="18" charset="0"/>
            </a:endParaRPr>
          </a:p>
        </p:txBody>
      </p:sp>
      <p:sp>
        <p:nvSpPr>
          <p:cNvPr id="18" name="TextBox 8">
            <a:extLst>
              <a:ext uri="{FF2B5EF4-FFF2-40B4-BE49-F238E27FC236}">
                <a16:creationId xmlns:a16="http://schemas.microsoft.com/office/drawing/2014/main" id="{F926071B-2413-4AA6-A73A-7E8DDD446B8F}"/>
              </a:ext>
            </a:extLst>
          </p:cNvPr>
          <p:cNvSpPr txBox="1"/>
          <p:nvPr/>
        </p:nvSpPr>
        <p:spPr>
          <a:xfrm>
            <a:off x="974557" y="3221181"/>
            <a:ext cx="4803139"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Dấu hai chấm được dùng làm gì?</a:t>
            </a:r>
            <a:endParaRPr lang="en-US" sz="2400" b="1" i="1" dirty="0">
              <a:solidFill>
                <a:srgbClr val="F8C14A"/>
              </a:solidFill>
              <a:latin typeface="UTM Daxline" panose="02040603050506020204" pitchFamily="18" charset="0"/>
            </a:endParaRPr>
          </a:p>
        </p:txBody>
      </p:sp>
      <p:sp>
        <p:nvSpPr>
          <p:cNvPr id="19" name="TextBox 8">
            <a:extLst>
              <a:ext uri="{FF2B5EF4-FFF2-40B4-BE49-F238E27FC236}">
                <a16:creationId xmlns:a16="http://schemas.microsoft.com/office/drawing/2014/main" id="{5FD5C993-2B74-4DD7-9482-40B81F345392}"/>
              </a:ext>
            </a:extLst>
          </p:cNvPr>
          <p:cNvSpPr txBox="1"/>
          <p:nvPr/>
        </p:nvSpPr>
        <p:spPr>
          <a:xfrm>
            <a:off x="-1" y="3197553"/>
            <a:ext cx="9144000" cy="839140"/>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Báo hiệu bộ phận câu đứng sau là lời nói của nhân vật </a:t>
            </a:r>
          </a:p>
          <a:p>
            <a:pPr algn="ctr">
              <a:lnSpc>
                <a:spcPct val="120000"/>
              </a:lnSpc>
            </a:pPr>
            <a:r>
              <a:rPr lang="en-US" sz="2400" b="1">
                <a:solidFill>
                  <a:srgbClr val="CB4D2F"/>
                </a:solidFill>
                <a:latin typeface="UTM Daxline" panose="02040603050506020204" pitchFamily="18" charset="0"/>
              </a:rPr>
              <a:t>(dùng phối hợp với dấu gạch ngang)</a:t>
            </a:r>
            <a:endParaRPr lang="en-US" sz="2400" b="1" dirty="0">
              <a:solidFill>
                <a:srgbClr val="CB4D2F"/>
              </a:solidFill>
              <a:latin typeface="UTM Daxline" panose="02040603050506020204" pitchFamily="18" charset="0"/>
            </a:endParaRPr>
          </a:p>
        </p:txBody>
      </p:sp>
    </p:spTree>
    <p:extLst>
      <p:ext uri="{BB962C8B-B14F-4D97-AF65-F5344CB8AC3E}">
        <p14:creationId xmlns:p14="http://schemas.microsoft.com/office/powerpoint/2010/main" val="137853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3" grpId="0" animBg="1"/>
      <p:bldP spid="16" grpId="0"/>
      <p:bldP spid="17" grpId="0" animBg="1"/>
      <p:bldP spid="18" grpId="0"/>
      <p:bldP spid="18" grpId="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8">
            <a:extLst>
              <a:ext uri="{FF2B5EF4-FFF2-40B4-BE49-F238E27FC236}">
                <a16:creationId xmlns:a16="http://schemas.microsoft.com/office/drawing/2014/main" id="{0827E3A7-B1E9-4B09-9D46-55CFA4116DAA}"/>
              </a:ext>
            </a:extLst>
          </p:cNvPr>
          <p:cNvSpPr txBox="1"/>
          <p:nvPr/>
        </p:nvSpPr>
        <p:spPr>
          <a:xfrm>
            <a:off x="0" y="1139742"/>
            <a:ext cx="9144000"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Cảnh vật xung quanh tôi đang có sự thay đổi lớn</a:t>
            </a:r>
            <a:r>
              <a:rPr lang="en-US" sz="2400" b="1">
                <a:solidFill>
                  <a:srgbClr val="EB6100"/>
                </a:solidFill>
                <a:latin typeface="UTM Daxline" panose="02040603050506020204" pitchFamily="18" charset="0"/>
              </a:rPr>
              <a:t>:</a:t>
            </a:r>
            <a:r>
              <a:rPr lang="en-US" sz="2400" b="1">
                <a:solidFill>
                  <a:srgbClr val="002060"/>
                </a:solidFill>
                <a:latin typeface="UTM Daxline" panose="02040603050506020204" pitchFamily="18" charset="0"/>
              </a:rPr>
              <a:t> hôm nay tôi đi học.</a:t>
            </a:r>
          </a:p>
          <a:p>
            <a:pPr algn="just">
              <a:lnSpc>
                <a:spcPct val="120000"/>
              </a:lnSpc>
            </a:pPr>
            <a:r>
              <a:rPr lang="en-US" sz="2400" b="1" i="1">
                <a:solidFill>
                  <a:srgbClr val="F8C14A"/>
                </a:solidFill>
                <a:latin typeface="UTM Daxline" panose="02040603050506020204" pitchFamily="18" charset="0"/>
              </a:rPr>
              <a:t>									Thanh Tịnh</a:t>
            </a:r>
            <a:endParaRPr lang="en-US" sz="2400" b="1" i="1" dirty="0">
              <a:solidFill>
                <a:srgbClr val="F8C14A"/>
              </a:solidFill>
              <a:latin typeface="UTM Daxline" panose="02040603050506020204" pitchFamily="18" charset="0"/>
            </a:endParaRPr>
          </a:p>
        </p:txBody>
      </p:sp>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0532" y="-70300"/>
            <a:ext cx="1464153" cy="1365446"/>
          </a:xfrm>
          <a:prstGeom prst="rect">
            <a:avLst/>
          </a:prstGeom>
        </p:spPr>
      </p:pic>
      <p:cxnSp>
        <p:nvCxnSpPr>
          <p:cNvPr id="10" name="Straight Connector 9">
            <a:extLst>
              <a:ext uri="{FF2B5EF4-FFF2-40B4-BE49-F238E27FC236}">
                <a16:creationId xmlns:a16="http://schemas.microsoft.com/office/drawing/2014/main" id="{ED441ED9-6200-426C-8673-BBF4CB85DC5E}"/>
              </a:ext>
            </a:extLst>
          </p:cNvPr>
          <p:cNvCxnSpPr>
            <a:cxnSpLocks/>
          </p:cNvCxnSpPr>
          <p:nvPr/>
        </p:nvCxnSpPr>
        <p:spPr>
          <a:xfrm flipV="1">
            <a:off x="344168" y="1579846"/>
            <a:ext cx="6063915" cy="1589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3" name="Arrow: Down 2">
            <a:extLst>
              <a:ext uri="{FF2B5EF4-FFF2-40B4-BE49-F238E27FC236}">
                <a16:creationId xmlns:a16="http://schemas.microsoft.com/office/drawing/2014/main" id="{39927263-9EB5-403B-8AB9-93D105E6F1A3}"/>
              </a:ext>
            </a:extLst>
          </p:cNvPr>
          <p:cNvSpPr/>
          <p:nvPr/>
        </p:nvSpPr>
        <p:spPr>
          <a:xfrm>
            <a:off x="3231747" y="1651225"/>
            <a:ext cx="288758" cy="454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8">
            <a:extLst>
              <a:ext uri="{FF2B5EF4-FFF2-40B4-BE49-F238E27FC236}">
                <a16:creationId xmlns:a16="http://schemas.microsoft.com/office/drawing/2014/main" id="{9F2F1BE3-D9DE-49F9-B94C-6D2FFF42A4AA}"/>
              </a:ext>
            </a:extLst>
          </p:cNvPr>
          <p:cNvSpPr txBox="1"/>
          <p:nvPr/>
        </p:nvSpPr>
        <p:spPr>
          <a:xfrm>
            <a:off x="216568" y="2200481"/>
            <a:ext cx="7964906"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Vì sao cảnh vật xung quanh tác giả lại có sự thay đổi lớn?</a:t>
            </a:r>
            <a:endParaRPr lang="en-US" sz="2400" b="1" i="1" dirty="0">
              <a:solidFill>
                <a:srgbClr val="F8C14A"/>
              </a:solidFill>
              <a:latin typeface="UTM Daxline" panose="02040603050506020204" pitchFamily="18" charset="0"/>
            </a:endParaRPr>
          </a:p>
        </p:txBody>
      </p:sp>
      <p:sp>
        <p:nvSpPr>
          <p:cNvPr id="18" name="TextBox 8">
            <a:extLst>
              <a:ext uri="{FF2B5EF4-FFF2-40B4-BE49-F238E27FC236}">
                <a16:creationId xmlns:a16="http://schemas.microsoft.com/office/drawing/2014/main" id="{F926071B-2413-4AA6-A73A-7E8DDD446B8F}"/>
              </a:ext>
            </a:extLst>
          </p:cNvPr>
          <p:cNvSpPr txBox="1"/>
          <p:nvPr/>
        </p:nvSpPr>
        <p:spPr>
          <a:xfrm>
            <a:off x="216568" y="2755566"/>
            <a:ext cx="4803139"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002060"/>
                </a:solidFill>
                <a:latin typeface="UTM Daxline" panose="02040603050506020204" pitchFamily="18" charset="0"/>
              </a:rPr>
              <a:t>Dấu hai chấm được dùng làm gì?</a:t>
            </a:r>
            <a:endParaRPr lang="en-US" sz="2400" b="1" i="1" dirty="0">
              <a:solidFill>
                <a:srgbClr val="F8C14A"/>
              </a:solidFill>
              <a:latin typeface="UTM Daxline" panose="02040603050506020204" pitchFamily="18" charset="0"/>
            </a:endParaRPr>
          </a:p>
        </p:txBody>
      </p:sp>
      <p:sp>
        <p:nvSpPr>
          <p:cNvPr id="19" name="TextBox 8">
            <a:extLst>
              <a:ext uri="{FF2B5EF4-FFF2-40B4-BE49-F238E27FC236}">
                <a16:creationId xmlns:a16="http://schemas.microsoft.com/office/drawing/2014/main" id="{5FD5C993-2B74-4DD7-9482-40B81F345392}"/>
              </a:ext>
            </a:extLst>
          </p:cNvPr>
          <p:cNvSpPr txBox="1"/>
          <p:nvPr/>
        </p:nvSpPr>
        <p:spPr>
          <a:xfrm>
            <a:off x="0" y="2742979"/>
            <a:ext cx="8121316" cy="839140"/>
          </a:xfrm>
          <a:prstGeom prst="rect">
            <a:avLst/>
          </a:prstGeom>
        </p:spPr>
        <p:txBody>
          <a:bodyPr wrap="square" lIns="0" tIns="0" rIns="0" bIns="0" rtlCol="0" anchor="t">
            <a:spAutoFit/>
          </a:bodyPr>
          <a:lstStyle/>
          <a:p>
            <a:pPr marL="342900" indent="-342900" algn="ctr">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Báo hiệu bộ phận câu đứng sau là lời giải thích cho bộ phận đứng trước.</a:t>
            </a:r>
            <a:endParaRPr lang="en-US" sz="2400" b="1" dirty="0">
              <a:solidFill>
                <a:srgbClr val="CB4D2F"/>
              </a:solidFill>
              <a:latin typeface="UTM Daxline" panose="02040603050506020204" pitchFamily="18" charset="0"/>
            </a:endParaRPr>
          </a:p>
        </p:txBody>
      </p:sp>
      <p:cxnSp>
        <p:nvCxnSpPr>
          <p:cNvPr id="21" name="Straight Connector 20">
            <a:extLst>
              <a:ext uri="{FF2B5EF4-FFF2-40B4-BE49-F238E27FC236}">
                <a16:creationId xmlns:a16="http://schemas.microsoft.com/office/drawing/2014/main" id="{B33247A1-D724-461F-BC5B-95E5E0D7CD98}"/>
              </a:ext>
            </a:extLst>
          </p:cNvPr>
          <p:cNvCxnSpPr>
            <a:cxnSpLocks/>
          </p:cNvCxnSpPr>
          <p:nvPr/>
        </p:nvCxnSpPr>
        <p:spPr>
          <a:xfrm flipV="1">
            <a:off x="6689556" y="1550138"/>
            <a:ext cx="2406316" cy="1641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6" name="Speech Bubble: Rectangle with Corners Rounded 25">
            <a:extLst>
              <a:ext uri="{FF2B5EF4-FFF2-40B4-BE49-F238E27FC236}">
                <a16:creationId xmlns:a16="http://schemas.microsoft.com/office/drawing/2014/main" id="{137CEE75-13DD-4FCE-97EE-584E8764FDEF}"/>
              </a:ext>
            </a:extLst>
          </p:cNvPr>
          <p:cNvSpPr/>
          <p:nvPr/>
        </p:nvSpPr>
        <p:spPr>
          <a:xfrm>
            <a:off x="1137676" y="575753"/>
            <a:ext cx="6063915" cy="1869397"/>
          </a:xfrm>
          <a:prstGeom prst="wedgeRoundRectCallout">
            <a:avLst>
              <a:gd name="adj1" fmla="val 49723"/>
              <a:gd name="adj2" fmla="val 88587"/>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8">
            <a:extLst>
              <a:ext uri="{FF2B5EF4-FFF2-40B4-BE49-F238E27FC236}">
                <a16:creationId xmlns:a16="http://schemas.microsoft.com/office/drawing/2014/main" id="{F9FD1BCA-825A-47B2-935A-6B1AE6E146CD}"/>
              </a:ext>
            </a:extLst>
          </p:cNvPr>
          <p:cNvSpPr txBox="1"/>
          <p:nvPr/>
        </p:nvSpPr>
        <p:spPr>
          <a:xfrm>
            <a:off x="1120897" y="867788"/>
            <a:ext cx="6063915" cy="1389163"/>
          </a:xfrm>
          <a:prstGeom prst="rect">
            <a:avLst/>
          </a:prstGeom>
        </p:spPr>
        <p:txBody>
          <a:bodyPr wrap="square" lIns="0" tIns="0" rIns="0" bIns="0" rtlCol="0" anchor="t">
            <a:spAutoFit/>
          </a:bodyPr>
          <a:lstStyle/>
          <a:p>
            <a:pPr algn="ctr">
              <a:lnSpc>
                <a:spcPct val="120000"/>
              </a:lnSpc>
            </a:pPr>
            <a:r>
              <a:rPr lang="en-US" sz="2600" b="1">
                <a:solidFill>
                  <a:srgbClr val="0070C0"/>
                </a:solidFill>
                <a:latin typeface="UTM Daxline" panose="02040603050506020204" pitchFamily="18" charset="0"/>
              </a:rPr>
              <a:t>Các bạn đã biết được công dụng của mình rồi đấy. Bây giờ hãy thực hiện Thử thách 2 để biết đặt mình vào vị trí nào nhé!</a:t>
            </a:r>
            <a:endParaRPr lang="en-US" sz="2600" b="1" dirty="0">
              <a:solidFill>
                <a:srgbClr val="0070C0"/>
              </a:solidFill>
              <a:latin typeface="UTM Daxline" panose="02040603050506020204" pitchFamily="18" charset="0"/>
            </a:endParaRPr>
          </a:p>
        </p:txBody>
      </p:sp>
      <p:grpSp>
        <p:nvGrpSpPr>
          <p:cNvPr id="28" name="Group 27">
            <a:extLst>
              <a:ext uri="{FF2B5EF4-FFF2-40B4-BE49-F238E27FC236}">
                <a16:creationId xmlns:a16="http://schemas.microsoft.com/office/drawing/2014/main" id="{E3A8D9ED-5BC7-49BE-BDF7-A67CF81A5114}"/>
              </a:ext>
            </a:extLst>
          </p:cNvPr>
          <p:cNvGrpSpPr/>
          <p:nvPr/>
        </p:nvGrpSpPr>
        <p:grpSpPr>
          <a:xfrm>
            <a:off x="7506022" y="2324244"/>
            <a:ext cx="953512" cy="1987164"/>
            <a:chOff x="1573955" y="457173"/>
            <a:chExt cx="685154" cy="1427894"/>
          </a:xfrm>
        </p:grpSpPr>
        <p:pic>
          <p:nvPicPr>
            <p:cNvPr id="30" name="Picture 29">
              <a:extLst>
                <a:ext uri="{FF2B5EF4-FFF2-40B4-BE49-F238E27FC236}">
                  <a16:creationId xmlns:a16="http://schemas.microsoft.com/office/drawing/2014/main" id="{EB94C659-83F5-4B2A-BD24-826AD3F8CA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31" name="Oval 30">
              <a:extLst>
                <a:ext uri="{FF2B5EF4-FFF2-40B4-BE49-F238E27FC236}">
                  <a16:creationId xmlns:a16="http://schemas.microsoft.com/office/drawing/2014/main" id="{CF7AD790-9A6D-4B78-B902-3A2EFF23CF71}"/>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33891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up)">
                                      <p:cBhvr>
                                        <p:cTn id="16" dur="500"/>
                                        <p:tgtEl>
                                          <p:spTgt spid="3"/>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wipe(up)">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20"/>
                                        </p:tgtEl>
                                      </p:cBhvr>
                                    </p:animEffect>
                                    <p:set>
                                      <p:cBhvr>
                                        <p:cTn id="44" dur="1" fill="hold">
                                          <p:stCondLst>
                                            <p:cond delay="499"/>
                                          </p:stCondLst>
                                        </p:cTn>
                                        <p:tgtEl>
                                          <p:spTgt spid="20"/>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3"/>
                                        </p:tgtEl>
                                      </p:cBhvr>
                                    </p:animEffect>
                                    <p:set>
                                      <p:cBhvr>
                                        <p:cTn id="50" dur="1" fill="hold">
                                          <p:stCondLst>
                                            <p:cond delay="499"/>
                                          </p:stCondLst>
                                        </p:cTn>
                                        <p:tgtEl>
                                          <p:spTgt spid="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6"/>
                                        </p:tgtEl>
                                      </p:cBhvr>
                                    </p:animEffect>
                                    <p:set>
                                      <p:cBhvr>
                                        <p:cTn id="53" dur="1" fill="hold">
                                          <p:stCondLst>
                                            <p:cond delay="499"/>
                                          </p:stCondLst>
                                        </p:cTn>
                                        <p:tgtEl>
                                          <p:spTgt spid="16"/>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21"/>
                                        </p:tgtEl>
                                      </p:cBhvr>
                                    </p:animEffect>
                                    <p:set>
                                      <p:cBhvr>
                                        <p:cTn id="56" dur="1" fill="hold">
                                          <p:stCondLst>
                                            <p:cond delay="499"/>
                                          </p:stCondLst>
                                        </p:cTn>
                                        <p:tgtEl>
                                          <p:spTgt spid="21"/>
                                        </p:tgtEl>
                                        <p:attrNameLst>
                                          <p:attrName>style.visibility</p:attrName>
                                        </p:attrNameLst>
                                      </p:cBhvr>
                                      <p:to>
                                        <p:strVal val="hidden"/>
                                      </p:to>
                                    </p:set>
                                  </p:childTnLst>
                                </p:cTn>
                              </p:par>
                              <p:par>
                                <p:cTn id="57" presetID="10" presetClass="exit" presetSubtype="0" fill="hold" grpId="2"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9"/>
                                        </p:tgtEl>
                                      </p:cBhvr>
                                    </p:animEffect>
                                    <p:set>
                                      <p:cBhvr>
                                        <p:cTn id="62" dur="1" fill="hold">
                                          <p:stCondLst>
                                            <p:cond delay="499"/>
                                          </p:stCondLst>
                                        </p:cTn>
                                        <p:tgtEl>
                                          <p:spTgt spid="19"/>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randombar(horizontal)">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wipe(down)">
                                      <p:cBhvr>
                                        <p:cTn id="72" dur="500"/>
                                        <p:tgtEl>
                                          <p:spTgt spid="26"/>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fade">
                                      <p:cBhvr>
                                        <p:cTn id="7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3" grpId="0" animBg="1"/>
      <p:bldP spid="3" grpId="1" animBg="1"/>
      <p:bldP spid="16" grpId="0"/>
      <p:bldP spid="16" grpId="1"/>
      <p:bldP spid="18" grpId="0"/>
      <p:bldP spid="18" grpId="1"/>
      <p:bldP spid="18" grpId="2"/>
      <p:bldP spid="19" grpId="0"/>
      <p:bldP spid="19" grpId="1"/>
      <p:bldP spid="26" grpId="0" animBg="1"/>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5" name="Group 4">
            <a:extLst>
              <a:ext uri="{FF2B5EF4-FFF2-40B4-BE49-F238E27FC236}">
                <a16:creationId xmlns:a16="http://schemas.microsoft.com/office/drawing/2014/main" id="{FB1D8AED-9959-4A2F-934F-9562A9D0713E}"/>
              </a:ext>
            </a:extLst>
          </p:cNvPr>
          <p:cNvGrpSpPr/>
          <p:nvPr/>
        </p:nvGrpSpPr>
        <p:grpSpPr>
          <a:xfrm>
            <a:off x="-81531" y="-384601"/>
            <a:ext cx="3120298" cy="1563128"/>
            <a:chOff x="-81531" y="-384601"/>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2784"/>
            <a:stretch/>
          </p:blipFill>
          <p:spPr>
            <a:xfrm>
              <a:off x="-81531" y="-384601"/>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369209" y="330420"/>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2</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3038766" y="174800"/>
            <a:ext cx="6069216" cy="839140"/>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Có thể đặt dấu hai chấm vào chỗ nào trong các khổ thơ, các câu văn dưới đây?</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209895" y="121764"/>
            <a:ext cx="3784059" cy="5140446"/>
          </a:xfrm>
          <a:prstGeom prst="rect">
            <a:avLst/>
          </a:prstGeom>
        </p:spPr>
        <p:txBody>
          <a:bodyPr wrap="square" lIns="0" tIns="0" rIns="0" bIns="0" rtlCol="0" anchor="t">
            <a:spAutoFit/>
          </a:bodyPr>
          <a:lstStyle/>
          <a:p>
            <a:pPr lvl="1" algn="just">
              <a:lnSpc>
                <a:spcPct val="120000"/>
              </a:lnSpc>
            </a:pPr>
            <a:r>
              <a:rPr lang="en-US" sz="2000" b="1">
                <a:solidFill>
                  <a:srgbClr val="002060"/>
                </a:solidFill>
                <a:latin typeface="UTM Daxline" panose="02040603050506020204" pitchFamily="18" charset="0"/>
              </a:rPr>
              <a:t>a. 	Trận đánh đã bắt đầu</a:t>
            </a:r>
          </a:p>
          <a:p>
            <a:pPr algn="just">
              <a:lnSpc>
                <a:spcPct val="120000"/>
              </a:lnSpc>
            </a:pPr>
            <a:r>
              <a:rPr lang="en-US" sz="2000" b="1">
                <a:solidFill>
                  <a:srgbClr val="002060"/>
                </a:solidFill>
                <a:latin typeface="UTM Daxline" panose="02040603050506020204" pitchFamily="18" charset="0"/>
              </a:rPr>
              <a:t>	Quân ta ào lên trước</a:t>
            </a:r>
          </a:p>
          <a:p>
            <a:pPr algn="just">
              <a:lnSpc>
                <a:spcPct val="120000"/>
              </a:lnSpc>
            </a:pPr>
            <a:r>
              <a:rPr lang="en-US" sz="2000" b="1">
                <a:solidFill>
                  <a:srgbClr val="002060"/>
                </a:solidFill>
                <a:latin typeface="UTM Daxline" panose="02040603050506020204" pitchFamily="18" charset="0"/>
              </a:rPr>
              <a:t>	Một tên giặc ngã nhào</a:t>
            </a:r>
          </a:p>
          <a:p>
            <a:pPr algn="just">
              <a:lnSpc>
                <a:spcPct val="120000"/>
              </a:lnSpc>
            </a:pPr>
            <a:r>
              <a:rPr lang="en-US" sz="2000" b="1">
                <a:solidFill>
                  <a:srgbClr val="002060"/>
                </a:solidFill>
                <a:latin typeface="UTM Daxline" panose="02040603050506020204" pitchFamily="18" charset="0"/>
              </a:rPr>
              <a:t>	Chết rồi, không dậy được.</a:t>
            </a:r>
          </a:p>
          <a:p>
            <a:pPr algn="just">
              <a:lnSpc>
                <a:spcPct val="120000"/>
              </a:lnSpc>
            </a:pPr>
            <a:endParaRPr lang="en-US" sz="700" b="1">
              <a:solidFill>
                <a:srgbClr val="002060"/>
              </a:solidFill>
              <a:latin typeface="UTM Daxline" panose="02040603050506020204" pitchFamily="18" charset="0"/>
            </a:endParaRPr>
          </a:p>
          <a:p>
            <a:pPr algn="just">
              <a:lnSpc>
                <a:spcPct val="120000"/>
              </a:lnSpc>
            </a:pPr>
            <a:r>
              <a:rPr lang="en-US" sz="2000" b="1">
                <a:solidFill>
                  <a:srgbClr val="002060"/>
                </a:solidFill>
                <a:latin typeface="UTM Daxline" panose="02040603050506020204" pitchFamily="18" charset="0"/>
              </a:rPr>
              <a:t>	Chết là không nhúc nhích</a:t>
            </a:r>
          </a:p>
          <a:p>
            <a:pPr algn="just">
              <a:lnSpc>
                <a:spcPct val="120000"/>
              </a:lnSpc>
            </a:pPr>
            <a:r>
              <a:rPr lang="en-US" sz="2000" b="1">
                <a:solidFill>
                  <a:srgbClr val="002060"/>
                </a:solidFill>
                <a:latin typeface="UTM Daxline" panose="02040603050506020204" pitchFamily="18" charset="0"/>
              </a:rPr>
              <a:t>	Sao nó cứ lồm cồm?</a:t>
            </a:r>
          </a:p>
          <a:p>
            <a:pPr algn="just">
              <a:lnSpc>
                <a:spcPct val="120000"/>
              </a:lnSpc>
            </a:pPr>
            <a:r>
              <a:rPr lang="en-US" sz="2000" b="1">
                <a:solidFill>
                  <a:srgbClr val="002060"/>
                </a:solidFill>
                <a:latin typeface="UTM Daxline" panose="02040603050506020204" pitchFamily="18" charset="0"/>
              </a:rPr>
              <a:t>	Tính ăn gian chẳng thích</a:t>
            </a:r>
          </a:p>
          <a:p>
            <a:pPr algn="just">
              <a:lnSpc>
                <a:spcPct val="120000"/>
              </a:lnSpc>
            </a:pPr>
            <a:r>
              <a:rPr lang="en-US" sz="2000" b="1">
                <a:solidFill>
                  <a:srgbClr val="002060"/>
                </a:solidFill>
                <a:latin typeface="UTM Daxline" panose="02040603050506020204" pitchFamily="18" charset="0"/>
              </a:rPr>
              <a:t>	Chơi thật thà vui hơn.</a:t>
            </a:r>
          </a:p>
          <a:p>
            <a:pPr algn="just">
              <a:lnSpc>
                <a:spcPct val="120000"/>
              </a:lnSpc>
            </a:pPr>
            <a:endParaRPr lang="en-US" sz="500" b="1">
              <a:solidFill>
                <a:srgbClr val="002060"/>
              </a:solidFill>
              <a:latin typeface="UTM Daxline" panose="02040603050506020204" pitchFamily="18" charset="0"/>
            </a:endParaRPr>
          </a:p>
          <a:p>
            <a:pPr algn="just">
              <a:lnSpc>
                <a:spcPct val="120000"/>
              </a:lnSpc>
            </a:pPr>
            <a:r>
              <a:rPr lang="en-US" sz="2000" b="1">
                <a:solidFill>
                  <a:srgbClr val="002060"/>
                </a:solidFill>
                <a:latin typeface="UTM Daxline" panose="02040603050506020204" pitchFamily="18" charset="0"/>
              </a:rPr>
              <a:t>	Thằng giặc cuống cả chân</a:t>
            </a:r>
          </a:p>
          <a:p>
            <a:pPr algn="just">
              <a:lnSpc>
                <a:spcPct val="120000"/>
              </a:lnSpc>
            </a:pPr>
            <a:r>
              <a:rPr lang="en-US" sz="2000" b="1">
                <a:solidFill>
                  <a:srgbClr val="002060"/>
                </a:solidFill>
                <a:latin typeface="UTM Daxline" panose="02040603050506020204" pitchFamily="18" charset="0"/>
              </a:rPr>
              <a:t>	Nhăn nhó kêu rối rít</a:t>
            </a:r>
          </a:p>
          <a:p>
            <a:pPr algn="just">
              <a:lnSpc>
                <a:spcPct val="120000"/>
              </a:lnSpc>
            </a:pPr>
            <a:r>
              <a:rPr lang="en-US" sz="2000" b="1">
                <a:solidFill>
                  <a:srgbClr val="002060"/>
                </a:solidFill>
                <a:latin typeface="UTM Daxline" panose="02040603050506020204" pitchFamily="18" charset="0"/>
              </a:rPr>
              <a:t>	- Đồng ý là tao chết</a:t>
            </a:r>
          </a:p>
          <a:p>
            <a:pPr algn="just">
              <a:lnSpc>
                <a:spcPct val="120000"/>
              </a:lnSpc>
            </a:pPr>
            <a:r>
              <a:rPr lang="en-US" sz="2000" b="1">
                <a:solidFill>
                  <a:srgbClr val="002060"/>
                </a:solidFill>
                <a:latin typeface="UTM Daxline" panose="02040603050506020204" pitchFamily="18" charset="0"/>
              </a:rPr>
              <a:t>	Nhưng đây … tổ kiến vàng!</a:t>
            </a:r>
          </a:p>
          <a:p>
            <a:pPr algn="r">
              <a:lnSpc>
                <a:spcPct val="120000"/>
              </a:lnSpc>
            </a:pPr>
            <a:r>
              <a:rPr lang="en-US" sz="2000" b="1" i="1">
                <a:solidFill>
                  <a:srgbClr val="EB6100"/>
                </a:solidFill>
                <a:latin typeface="UTM Daxline" panose="02040603050506020204" pitchFamily="18" charset="0"/>
              </a:rPr>
              <a:t>	Định Hải</a:t>
            </a:r>
            <a:endParaRPr lang="en-US" sz="2000" b="1" i="1" dirty="0">
              <a:solidFill>
                <a:srgbClr val="EB6100"/>
              </a:solidFill>
              <a:latin typeface="UTM Daxline" panose="02040603050506020204" pitchFamily="18" charset="0"/>
            </a:endParaRPr>
          </a:p>
        </p:txBody>
      </p:sp>
      <p:sp>
        <p:nvSpPr>
          <p:cNvPr id="10" name="TextBox 8">
            <a:extLst>
              <a:ext uri="{FF2B5EF4-FFF2-40B4-BE49-F238E27FC236}">
                <a16:creationId xmlns:a16="http://schemas.microsoft.com/office/drawing/2014/main" id="{5D11CC0F-5DF1-4E3C-A439-C54E87B64E8B}"/>
              </a:ext>
            </a:extLst>
          </p:cNvPr>
          <p:cNvSpPr txBox="1"/>
          <p:nvPr/>
        </p:nvSpPr>
        <p:spPr>
          <a:xfrm>
            <a:off x="3675014" y="1169134"/>
            <a:ext cx="5346976" cy="1807226"/>
          </a:xfrm>
          <a:prstGeom prst="rect">
            <a:avLst/>
          </a:prstGeom>
        </p:spPr>
        <p:txBody>
          <a:bodyPr wrap="square" lIns="0" tIns="0" rIns="0" bIns="0" rtlCol="0" anchor="t">
            <a:spAutoFit/>
          </a:bodyPr>
          <a:lstStyle/>
          <a:p>
            <a:pPr algn="just">
              <a:lnSpc>
                <a:spcPct val="120000"/>
              </a:lnSpc>
            </a:pPr>
            <a:r>
              <a:rPr lang="en-US" sz="2000" b="1">
                <a:solidFill>
                  <a:srgbClr val="002060"/>
                </a:solidFill>
                <a:latin typeface="UTM Daxline" panose="020406030505060202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000" b="1" i="1">
                <a:solidFill>
                  <a:srgbClr val="EB6100"/>
                </a:solidFill>
                <a:latin typeface="UTM Daxline" panose="02040603050506020204" pitchFamily="18" charset="0"/>
              </a:rPr>
              <a:t>				Theo Tạ Duy Anh</a:t>
            </a:r>
            <a:endParaRPr lang="en-US" sz="2000" b="1" i="1" dirty="0">
              <a:solidFill>
                <a:srgbClr val="EB6100"/>
              </a:solidFill>
              <a:latin typeface="UTM Daxline" panose="02040603050506020204" pitchFamily="18" charset="0"/>
            </a:endParaRPr>
          </a:p>
        </p:txBody>
      </p:sp>
      <p:sp>
        <p:nvSpPr>
          <p:cNvPr id="16" name="TextBox 8">
            <a:extLst>
              <a:ext uri="{FF2B5EF4-FFF2-40B4-BE49-F238E27FC236}">
                <a16:creationId xmlns:a16="http://schemas.microsoft.com/office/drawing/2014/main" id="{F1E6CEEB-E973-4AC8-9E7D-6ED20DFAD777}"/>
              </a:ext>
            </a:extLst>
          </p:cNvPr>
          <p:cNvSpPr txBox="1"/>
          <p:nvPr/>
        </p:nvSpPr>
        <p:spPr>
          <a:xfrm>
            <a:off x="3658922" y="2985683"/>
            <a:ext cx="5346976" cy="2176558"/>
          </a:xfrm>
          <a:prstGeom prst="rect">
            <a:avLst/>
          </a:prstGeom>
        </p:spPr>
        <p:txBody>
          <a:bodyPr wrap="square" lIns="0" tIns="0" rIns="0" bIns="0" rtlCol="0" anchor="t">
            <a:spAutoFit/>
          </a:bodyPr>
          <a:lstStyle/>
          <a:p>
            <a:pPr algn="just">
              <a:lnSpc>
                <a:spcPct val="120000"/>
              </a:lnSpc>
            </a:pPr>
            <a:r>
              <a:rPr lang="en-US" sz="2000" b="1">
                <a:solidFill>
                  <a:srgbClr val="002060"/>
                </a:solidFill>
                <a:latin typeface="UTM Daxline" panose="020406030505060202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000" b="1" i="1">
                <a:solidFill>
                  <a:srgbClr val="EB6100"/>
                </a:solidFill>
                <a:latin typeface="UTM Daxline" panose="02040603050506020204" pitchFamily="18" charset="0"/>
              </a:rPr>
              <a:t>Theo Văn Nhĩ</a:t>
            </a:r>
            <a:endParaRPr lang="en-US" sz="2000" b="1" i="1" dirty="0">
              <a:solidFill>
                <a:srgbClr val="EB6100"/>
              </a:solidFill>
              <a:latin typeface="UTM Daxline" panose="02040603050506020204" pitchFamily="18" charset="0"/>
            </a:endParaRPr>
          </a:p>
        </p:txBody>
      </p:sp>
      <p:sp>
        <p:nvSpPr>
          <p:cNvPr id="17" name="Speech Bubble: Rectangle with Corners Rounded 16">
            <a:extLst>
              <a:ext uri="{FF2B5EF4-FFF2-40B4-BE49-F238E27FC236}">
                <a16:creationId xmlns:a16="http://schemas.microsoft.com/office/drawing/2014/main" id="{AE547811-CE9B-41B7-99D0-CA7F296A7BE9}"/>
              </a:ext>
            </a:extLst>
          </p:cNvPr>
          <p:cNvSpPr/>
          <p:nvPr/>
        </p:nvSpPr>
        <p:spPr>
          <a:xfrm>
            <a:off x="1322280" y="1119709"/>
            <a:ext cx="6063915" cy="1393223"/>
          </a:xfrm>
          <a:prstGeom prst="wedgeRoundRectCallout">
            <a:avLst>
              <a:gd name="adj1" fmla="val 49723"/>
              <a:gd name="adj2" fmla="val 88587"/>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8">
            <a:extLst>
              <a:ext uri="{FF2B5EF4-FFF2-40B4-BE49-F238E27FC236}">
                <a16:creationId xmlns:a16="http://schemas.microsoft.com/office/drawing/2014/main" id="{C165A3B9-C487-400B-A37F-B6B386764932}"/>
              </a:ext>
            </a:extLst>
          </p:cNvPr>
          <p:cNvSpPr txBox="1"/>
          <p:nvPr/>
        </p:nvSpPr>
        <p:spPr>
          <a:xfrm>
            <a:off x="1322280" y="1368954"/>
            <a:ext cx="6063915" cy="909031"/>
          </a:xfrm>
          <a:prstGeom prst="rect">
            <a:avLst/>
          </a:prstGeom>
        </p:spPr>
        <p:txBody>
          <a:bodyPr wrap="square" lIns="0" tIns="0" rIns="0" bIns="0" rtlCol="0" anchor="t">
            <a:spAutoFit/>
          </a:bodyPr>
          <a:lstStyle/>
          <a:p>
            <a:pPr algn="ctr">
              <a:lnSpc>
                <a:spcPct val="120000"/>
              </a:lnSpc>
            </a:pPr>
            <a:r>
              <a:rPr lang="en-US" sz="2600" b="1">
                <a:solidFill>
                  <a:srgbClr val="C00000"/>
                </a:solidFill>
                <a:latin typeface="UTM Daxline" panose="02040603050506020204" pitchFamily="18" charset="0"/>
              </a:rPr>
              <a:t>* Gợi ý: </a:t>
            </a:r>
            <a:r>
              <a:rPr lang="en-US" sz="2600" b="1">
                <a:solidFill>
                  <a:srgbClr val="0070C0"/>
                </a:solidFill>
                <a:latin typeface="UTM Daxline" panose="02040603050506020204" pitchFamily="18" charset="0"/>
              </a:rPr>
              <a:t>Hãy dựa vào tác dụng của mình để điền dấu hai chấm vào đúng vị trí nhé!</a:t>
            </a:r>
            <a:endParaRPr lang="en-US" sz="2600" b="1" dirty="0">
              <a:solidFill>
                <a:srgbClr val="0070C0"/>
              </a:solidFill>
              <a:latin typeface="UTM Daxline" panose="02040603050506020204" pitchFamily="18" charset="0"/>
            </a:endParaRPr>
          </a:p>
        </p:txBody>
      </p:sp>
      <p:grpSp>
        <p:nvGrpSpPr>
          <p:cNvPr id="19" name="Group 18">
            <a:extLst>
              <a:ext uri="{FF2B5EF4-FFF2-40B4-BE49-F238E27FC236}">
                <a16:creationId xmlns:a16="http://schemas.microsoft.com/office/drawing/2014/main" id="{8775B83F-B911-499B-A8FC-8D89E866654E}"/>
              </a:ext>
            </a:extLst>
          </p:cNvPr>
          <p:cNvGrpSpPr/>
          <p:nvPr/>
        </p:nvGrpSpPr>
        <p:grpSpPr>
          <a:xfrm>
            <a:off x="7660773" y="2685297"/>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DDF7DE85-2176-4536-83C3-8E06398391A4}"/>
              </a:ext>
            </a:extLst>
          </p:cNvPr>
          <p:cNvGrpSpPr/>
          <p:nvPr/>
        </p:nvGrpSpPr>
        <p:grpSpPr>
          <a:xfrm>
            <a:off x="1065206" y="2818350"/>
            <a:ext cx="3947118" cy="2019731"/>
            <a:chOff x="1065206" y="2818350"/>
            <a:chExt cx="3947118" cy="2019731"/>
          </a:xfrm>
        </p:grpSpPr>
        <p:pic>
          <p:nvPicPr>
            <p:cNvPr id="3" name="Picture 2">
              <a:extLst>
                <a:ext uri="{FF2B5EF4-FFF2-40B4-BE49-F238E27FC236}">
                  <a16:creationId xmlns:a16="http://schemas.microsoft.com/office/drawing/2014/main" id="{F56D593B-30B3-4478-B9FE-AF5E57590D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22280" y="2818350"/>
              <a:ext cx="3432971" cy="2019731"/>
            </a:xfrm>
            <a:prstGeom prst="rect">
              <a:avLst/>
            </a:prstGeom>
          </p:spPr>
        </p:pic>
        <p:sp>
          <p:nvSpPr>
            <p:cNvPr id="22" name="TextBox 21">
              <a:extLst>
                <a:ext uri="{FF2B5EF4-FFF2-40B4-BE49-F238E27FC236}">
                  <a16:creationId xmlns:a16="http://schemas.microsoft.com/office/drawing/2014/main" id="{BAE09827-0571-4EFD-A11E-24B3CB687A29}"/>
                </a:ext>
              </a:extLst>
            </p:cNvPr>
            <p:cNvSpPr txBox="1"/>
            <p:nvPr/>
          </p:nvSpPr>
          <p:spPr>
            <a:xfrm>
              <a:off x="1065206" y="3201258"/>
              <a:ext cx="3947118" cy="1446550"/>
            </a:xfrm>
            <a:prstGeom prst="rect">
              <a:avLst/>
            </a:prstGeom>
            <a:noFill/>
          </p:spPr>
          <p:txBody>
            <a:bodyPr wrap="square" rtlCol="0">
              <a:spAutoFit/>
            </a:bodyPr>
            <a:lstStyle/>
            <a:p>
              <a:pPr algn="ctr"/>
              <a:r>
                <a:rPr lang="en-US" sz="4400">
                  <a:solidFill>
                    <a:schemeClr val="bg1"/>
                  </a:solidFill>
                  <a:latin typeface="UVN Banh Mi" pitchFamily="2" charset="0"/>
                </a:rPr>
                <a:t>THẢO LUẬN NHÓM 4</a:t>
              </a:r>
            </a:p>
          </p:txBody>
        </p:sp>
      </p:grpSp>
    </p:spTree>
    <p:extLst>
      <p:ext uri="{BB962C8B-B14F-4D97-AF65-F5344CB8AC3E}">
        <p14:creationId xmlns:p14="http://schemas.microsoft.com/office/powerpoint/2010/main" val="17389071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22" presetClass="entr" presetSubtype="1"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4" presetClass="entr" presetSubtype="10" fill="hold"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childTnLst>
                          </p:cTn>
                        </p:par>
                        <p:par>
                          <p:cTn id="47" fill="hold">
                            <p:stCondLst>
                              <p:cond delay="500"/>
                            </p:stCondLst>
                            <p:childTnLst>
                              <p:par>
                                <p:cTn id="48" presetID="2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32" fill="hold" nodeType="click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circle(out)">
                                      <p:cBhvr>
                                        <p:cTn id="5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P spid="10" grpId="0"/>
      <p:bldP spid="10" grpId="1"/>
      <p:bldP spid="16" grpId="0"/>
      <p:bldP spid="16" grpId="1"/>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19" name="Group 18">
            <a:extLst>
              <a:ext uri="{FF2B5EF4-FFF2-40B4-BE49-F238E27FC236}">
                <a16:creationId xmlns:a16="http://schemas.microsoft.com/office/drawing/2014/main" id="{8775B83F-B911-499B-A8FC-8D89E866654E}"/>
              </a:ext>
            </a:extLst>
          </p:cNvPr>
          <p:cNvGrpSpPr/>
          <p:nvPr/>
        </p:nvGrpSpPr>
        <p:grpSpPr>
          <a:xfrm>
            <a:off x="1096748" y="2456531"/>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664D83D3-B1A3-4BA1-8E4D-317BBF071E26}"/>
              </a:ext>
            </a:extLst>
          </p:cNvPr>
          <p:cNvGrpSpPr/>
          <p:nvPr/>
        </p:nvGrpSpPr>
        <p:grpSpPr>
          <a:xfrm>
            <a:off x="2404149" y="793639"/>
            <a:ext cx="4816966" cy="2833981"/>
            <a:chOff x="1187092" y="868058"/>
            <a:chExt cx="4816966" cy="2833981"/>
          </a:xfrm>
        </p:grpSpPr>
        <p:pic>
          <p:nvPicPr>
            <p:cNvPr id="3" name="Picture 2">
              <a:extLst>
                <a:ext uri="{FF2B5EF4-FFF2-40B4-BE49-F238E27FC236}">
                  <a16:creationId xmlns:a16="http://schemas.microsoft.com/office/drawing/2014/main" id="{F56D593B-30B3-4478-B9FE-AF5E57590D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092" y="868058"/>
              <a:ext cx="4816966" cy="2833981"/>
            </a:xfrm>
            <a:prstGeom prst="rect">
              <a:avLst/>
            </a:prstGeom>
          </p:spPr>
        </p:pic>
        <p:sp>
          <p:nvSpPr>
            <p:cNvPr id="22" name="TextBox 21">
              <a:extLst>
                <a:ext uri="{FF2B5EF4-FFF2-40B4-BE49-F238E27FC236}">
                  <a16:creationId xmlns:a16="http://schemas.microsoft.com/office/drawing/2014/main" id="{BAE09827-0571-4EFD-A11E-24B3CB687A29}"/>
                </a:ext>
              </a:extLst>
            </p:cNvPr>
            <p:cNvSpPr txBox="1"/>
            <p:nvPr/>
          </p:nvSpPr>
          <p:spPr>
            <a:xfrm>
              <a:off x="1314467" y="1731050"/>
              <a:ext cx="4562216" cy="1107996"/>
            </a:xfrm>
            <a:prstGeom prst="rect">
              <a:avLst/>
            </a:prstGeom>
            <a:noFill/>
          </p:spPr>
          <p:txBody>
            <a:bodyPr wrap="square" rtlCol="0">
              <a:spAutoFit/>
            </a:bodyPr>
            <a:lstStyle/>
            <a:p>
              <a:pPr algn="ctr"/>
              <a:r>
                <a:rPr lang="en-US" sz="6600">
                  <a:solidFill>
                    <a:schemeClr val="bg1"/>
                  </a:solidFill>
                  <a:latin typeface="UVN Banh Mi" pitchFamily="2" charset="0"/>
                </a:rPr>
                <a:t>CHIA SẺ</a:t>
              </a:r>
            </a:p>
          </p:txBody>
        </p:sp>
      </p:grpSp>
      <p:pic>
        <p:nvPicPr>
          <p:cNvPr id="24" name="图片 6">
            <a:extLst>
              <a:ext uri="{FF2B5EF4-FFF2-40B4-BE49-F238E27FC236}">
                <a16:creationId xmlns:a16="http://schemas.microsoft.com/office/drawing/2014/main" id="{95F9A5E5-3F5C-4DD3-A6C6-5D1F3476394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pic>
        <p:nvPicPr>
          <p:cNvPr id="25" name="图片 28">
            <a:extLst>
              <a:ext uri="{FF2B5EF4-FFF2-40B4-BE49-F238E27FC236}">
                <a16:creationId xmlns:a16="http://schemas.microsoft.com/office/drawing/2014/main" id="{60BC8EEF-6EBE-4C33-B9AD-3FC49B52AD5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853108" y="496166"/>
            <a:ext cx="2218817" cy="1572956"/>
          </a:xfrm>
          <a:prstGeom prst="rect">
            <a:avLst/>
          </a:prstGeom>
        </p:spPr>
      </p:pic>
    </p:spTree>
    <p:extLst>
      <p:ext uri="{BB962C8B-B14F-4D97-AF65-F5344CB8AC3E}">
        <p14:creationId xmlns:p14="http://schemas.microsoft.com/office/powerpoint/2010/main" val="390572101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7B42B28-3116-4F3F-AC5C-59246E54D902}"/>
              </a:ext>
            </a:extLst>
          </p:cNvPr>
          <p:cNvSpPr txBox="1"/>
          <p:nvPr/>
        </p:nvSpPr>
        <p:spPr>
          <a:xfrm>
            <a:off x="3900259" y="-81673"/>
            <a:ext cx="4381647" cy="2611933"/>
          </a:xfrm>
          <a:prstGeom prst="rect">
            <a:avLst/>
          </a:prstGeom>
        </p:spPr>
        <p:txBody>
          <a:bodyPr wrap="square" lIns="0" tIns="0" rIns="0" bIns="0" rtlCol="0" anchor="t">
            <a:spAutoFit/>
          </a:bodyPr>
          <a:lstStyle/>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Thằng giặc cuống cả chân</a:t>
            </a:r>
          </a:p>
          <a:p>
            <a:pPr algn="just">
              <a:lnSpc>
                <a:spcPct val="120000"/>
              </a:lnSpc>
            </a:pPr>
            <a:r>
              <a:rPr lang="en-US" sz="2400" b="1">
                <a:solidFill>
                  <a:srgbClr val="002060"/>
                </a:solidFill>
                <a:latin typeface="UTM Daxline" panose="02040603050506020204" pitchFamily="18" charset="0"/>
              </a:rPr>
              <a:t>	Nhăn nhó kêu rối rít</a:t>
            </a:r>
          </a:p>
          <a:p>
            <a:pPr algn="just">
              <a:lnSpc>
                <a:spcPct val="120000"/>
              </a:lnSpc>
            </a:pPr>
            <a:r>
              <a:rPr lang="en-US" sz="2400" b="1">
                <a:solidFill>
                  <a:srgbClr val="002060"/>
                </a:solidFill>
                <a:latin typeface="UTM Daxline" panose="02040603050506020204" pitchFamily="18" charset="0"/>
              </a:rPr>
              <a:t>	- Đồng ý là tao chết</a:t>
            </a:r>
          </a:p>
          <a:p>
            <a:pPr algn="just">
              <a:lnSpc>
                <a:spcPct val="120000"/>
              </a:lnSpc>
            </a:pPr>
            <a:r>
              <a:rPr lang="en-US" sz="2400" b="1">
                <a:solidFill>
                  <a:srgbClr val="002060"/>
                </a:solidFill>
                <a:latin typeface="UTM Daxline" panose="02040603050506020204" pitchFamily="18" charset="0"/>
              </a:rPr>
              <a:t>	Nhưng đây … tổ kiến vàng!</a:t>
            </a:r>
          </a:p>
          <a:p>
            <a:pPr algn="just">
              <a:lnSpc>
                <a:spcPct val="120000"/>
              </a:lnSpc>
            </a:pPr>
            <a:r>
              <a:rPr lang="en-US" sz="2400" b="1" i="1">
                <a:solidFill>
                  <a:srgbClr val="002060"/>
                </a:solidFill>
                <a:latin typeface="UTM Daxline" panose="02040603050506020204" pitchFamily="18" charset="0"/>
              </a:rPr>
              <a:t>			       </a:t>
            </a:r>
            <a:r>
              <a:rPr lang="en-US" sz="2400" b="1" i="1">
                <a:solidFill>
                  <a:srgbClr val="EB6100"/>
                </a:solidFill>
                <a:latin typeface="UTM Daxline" panose="02040603050506020204" pitchFamily="18" charset="0"/>
              </a:rPr>
              <a:t>Định Hải</a:t>
            </a:r>
            <a:endParaRPr lang="en-US" sz="2400" b="1" i="1" dirty="0">
              <a:solidFill>
                <a:srgbClr val="EB6100"/>
              </a:solidFill>
              <a:latin typeface="UTM Daxline" panose="02040603050506020204" pitchFamily="18" charset="0"/>
            </a:endParaRPr>
          </a:p>
        </p:txBody>
      </p:sp>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75747"/>
            <a:ext cx="9144000" cy="667752"/>
          </a:xfrm>
          <a:prstGeom prst="rect">
            <a:avLst/>
          </a:prstGeom>
        </p:spPr>
      </p:pic>
      <p:sp>
        <p:nvSpPr>
          <p:cNvPr id="11" name="TextBox 8">
            <a:extLst>
              <a:ext uri="{FF2B5EF4-FFF2-40B4-BE49-F238E27FC236}">
                <a16:creationId xmlns:a16="http://schemas.microsoft.com/office/drawing/2014/main" id="{702461A0-F42F-4D4E-BE1C-D37EB056FBE6}"/>
              </a:ext>
            </a:extLst>
          </p:cNvPr>
          <p:cNvSpPr txBox="1"/>
          <p:nvPr/>
        </p:nvSpPr>
        <p:spPr>
          <a:xfrm>
            <a:off x="-156947" y="351669"/>
            <a:ext cx="4145229" cy="4827925"/>
          </a:xfrm>
          <a:prstGeom prst="rect">
            <a:avLst/>
          </a:prstGeom>
        </p:spPr>
        <p:txBody>
          <a:bodyPr wrap="square" lIns="0" tIns="0" rIns="0" bIns="0" rtlCol="0" anchor="t">
            <a:spAutoFit/>
          </a:bodyPr>
          <a:lstStyle/>
          <a:p>
            <a:pPr lvl="1" algn="just">
              <a:lnSpc>
                <a:spcPct val="120000"/>
              </a:lnSpc>
            </a:pPr>
            <a:r>
              <a:rPr lang="en-US" sz="2400" b="1">
                <a:solidFill>
                  <a:srgbClr val="002060"/>
                </a:solidFill>
                <a:latin typeface="UTM Daxline" panose="02040603050506020204" pitchFamily="18" charset="0"/>
              </a:rPr>
              <a:t>a. 	Trận đánh đã bắt đầu</a:t>
            </a:r>
          </a:p>
          <a:p>
            <a:pPr algn="just">
              <a:lnSpc>
                <a:spcPct val="120000"/>
              </a:lnSpc>
            </a:pPr>
            <a:r>
              <a:rPr lang="en-US" sz="2400" b="1">
                <a:solidFill>
                  <a:srgbClr val="002060"/>
                </a:solidFill>
                <a:latin typeface="UTM Daxline" panose="02040603050506020204" pitchFamily="18" charset="0"/>
              </a:rPr>
              <a:t>	Quân ta ào lên trước</a:t>
            </a:r>
          </a:p>
          <a:p>
            <a:pPr algn="just">
              <a:lnSpc>
                <a:spcPct val="120000"/>
              </a:lnSpc>
            </a:pPr>
            <a:r>
              <a:rPr lang="en-US" sz="2400" b="1">
                <a:solidFill>
                  <a:srgbClr val="002060"/>
                </a:solidFill>
                <a:latin typeface="UTM Daxline" panose="02040603050506020204" pitchFamily="18" charset="0"/>
              </a:rPr>
              <a:t>	Một tên giặc ngã nhào</a:t>
            </a:r>
          </a:p>
          <a:p>
            <a:pPr algn="just">
              <a:lnSpc>
                <a:spcPct val="120000"/>
              </a:lnSpc>
            </a:pPr>
            <a:r>
              <a:rPr lang="en-US" sz="2400" b="1">
                <a:solidFill>
                  <a:srgbClr val="002060"/>
                </a:solidFill>
                <a:latin typeface="UTM Daxline" panose="02040603050506020204" pitchFamily="18" charset="0"/>
              </a:rPr>
              <a:t>	Chết rồi, không dậy được.</a:t>
            </a:r>
          </a:p>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Chết là không nhúc nhích</a:t>
            </a:r>
          </a:p>
          <a:p>
            <a:pPr algn="just">
              <a:lnSpc>
                <a:spcPct val="120000"/>
              </a:lnSpc>
            </a:pPr>
            <a:r>
              <a:rPr lang="en-US" sz="2400" b="1">
                <a:solidFill>
                  <a:srgbClr val="002060"/>
                </a:solidFill>
                <a:latin typeface="UTM Daxline" panose="02040603050506020204" pitchFamily="18" charset="0"/>
              </a:rPr>
              <a:t>	Sao nó cứ lồm cồm?</a:t>
            </a:r>
          </a:p>
          <a:p>
            <a:pPr algn="just">
              <a:lnSpc>
                <a:spcPct val="120000"/>
              </a:lnSpc>
            </a:pPr>
            <a:r>
              <a:rPr lang="en-US" sz="2400" b="1">
                <a:solidFill>
                  <a:srgbClr val="002060"/>
                </a:solidFill>
                <a:latin typeface="UTM Daxline" panose="02040603050506020204" pitchFamily="18" charset="0"/>
              </a:rPr>
              <a:t>	Tính ăn gian chẳng thích</a:t>
            </a:r>
          </a:p>
          <a:p>
            <a:pPr algn="just">
              <a:lnSpc>
                <a:spcPct val="120000"/>
              </a:lnSpc>
            </a:pPr>
            <a:r>
              <a:rPr lang="en-US" sz="2400" b="1">
                <a:solidFill>
                  <a:srgbClr val="002060"/>
                </a:solidFill>
                <a:latin typeface="UTM Daxline" panose="02040603050506020204" pitchFamily="18" charset="0"/>
              </a:rPr>
              <a:t>	Chơi thật thà vui hơn.</a:t>
            </a:r>
          </a:p>
          <a:p>
            <a:pPr algn="just">
              <a:lnSpc>
                <a:spcPct val="120000"/>
              </a:lnSpc>
            </a:pPr>
            <a:endParaRPr lang="en-US" sz="2400" b="1">
              <a:solidFill>
                <a:srgbClr val="002060"/>
              </a:solidFill>
              <a:latin typeface="UTM Daxline" panose="02040603050506020204" pitchFamily="18" charset="0"/>
            </a:endParaRPr>
          </a:p>
          <a:p>
            <a:pPr algn="just">
              <a:lnSpc>
                <a:spcPct val="120000"/>
              </a:lnSpc>
            </a:pPr>
            <a:r>
              <a:rPr lang="en-US" sz="2400" b="1">
                <a:solidFill>
                  <a:srgbClr val="002060"/>
                </a:solidFill>
                <a:latin typeface="UTM Daxline" panose="02040603050506020204" pitchFamily="18" charset="0"/>
              </a:rPr>
              <a:t>	</a:t>
            </a:r>
            <a:endParaRPr lang="en-US" sz="2400" b="1" i="1" dirty="0">
              <a:solidFill>
                <a:srgbClr val="EB6100"/>
              </a:solidFill>
              <a:latin typeface="UTM Daxline" panose="02040603050506020204" pitchFamily="18" charset="0"/>
            </a:endParaRPr>
          </a:p>
        </p:txBody>
      </p:sp>
      <p:sp>
        <p:nvSpPr>
          <p:cNvPr id="12" name="TextBox 8">
            <a:extLst>
              <a:ext uri="{FF2B5EF4-FFF2-40B4-BE49-F238E27FC236}">
                <a16:creationId xmlns:a16="http://schemas.microsoft.com/office/drawing/2014/main" id="{88E55491-A364-4237-B356-76176DDEEF9A}"/>
              </a:ext>
            </a:extLst>
          </p:cNvPr>
          <p:cNvSpPr txBox="1"/>
          <p:nvPr/>
        </p:nvSpPr>
        <p:spPr>
          <a:xfrm>
            <a:off x="6912935" y="788955"/>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B4F52ED0-D772-4C3F-ADD8-F9A604DF6BDE}"/>
              </a:ext>
            </a:extLst>
          </p:cNvPr>
          <p:cNvSpPr txBox="1"/>
          <p:nvPr/>
        </p:nvSpPr>
        <p:spPr>
          <a:xfrm>
            <a:off x="3608923" y="2597023"/>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là lời nói trực tiếp của nhân vật </a:t>
            </a:r>
            <a:endParaRPr lang="en-US" sz="2400" b="1" dirty="0">
              <a:solidFill>
                <a:srgbClr val="0070C0"/>
              </a:solidFill>
              <a:latin typeface="UTM Daxline" panose="02040603050506020204" pitchFamily="18" charset="0"/>
            </a:endParaRPr>
          </a:p>
        </p:txBody>
      </p:sp>
      <p:cxnSp>
        <p:nvCxnSpPr>
          <p:cNvPr id="14" name="Straight Connector 13">
            <a:extLst>
              <a:ext uri="{FF2B5EF4-FFF2-40B4-BE49-F238E27FC236}">
                <a16:creationId xmlns:a16="http://schemas.microsoft.com/office/drawing/2014/main" id="{33151E3A-AA54-436E-B26F-B910198EE268}"/>
              </a:ext>
            </a:extLst>
          </p:cNvPr>
          <p:cNvCxnSpPr>
            <a:cxnSpLocks/>
          </p:cNvCxnSpPr>
          <p:nvPr/>
        </p:nvCxnSpPr>
        <p:spPr>
          <a:xfrm>
            <a:off x="4749915" y="1664334"/>
            <a:ext cx="234871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8" name="TextBox 8">
            <a:extLst>
              <a:ext uri="{FF2B5EF4-FFF2-40B4-BE49-F238E27FC236}">
                <a16:creationId xmlns:a16="http://schemas.microsoft.com/office/drawing/2014/main" id="{428D13D7-2F3A-4E7B-988D-7409515C3F2E}"/>
              </a:ext>
            </a:extLst>
          </p:cNvPr>
          <p:cNvSpPr txBox="1"/>
          <p:nvPr/>
        </p:nvSpPr>
        <p:spPr>
          <a:xfrm>
            <a:off x="3870368" y="3277977"/>
            <a:ext cx="5052343" cy="839140"/>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dấu hai chấm được đặt trước lời nói trực tiếp của nhân vật</a:t>
            </a:r>
            <a:endParaRPr lang="en-US" sz="2400" b="1" dirty="0">
              <a:solidFill>
                <a:srgbClr val="0070C0"/>
              </a:solidFill>
              <a:latin typeface="UTM Daxline" panose="02040603050506020204" pitchFamily="18" charset="0"/>
            </a:endParaRPr>
          </a:p>
        </p:txBody>
      </p:sp>
      <p:cxnSp>
        <p:nvCxnSpPr>
          <p:cNvPr id="26" name="Straight Connector 25">
            <a:extLst>
              <a:ext uri="{FF2B5EF4-FFF2-40B4-BE49-F238E27FC236}">
                <a16:creationId xmlns:a16="http://schemas.microsoft.com/office/drawing/2014/main" id="{87FAE2A2-FDD0-4A11-A42F-AF5DB2E31CEC}"/>
              </a:ext>
            </a:extLst>
          </p:cNvPr>
          <p:cNvCxnSpPr>
            <a:cxnSpLocks/>
          </p:cNvCxnSpPr>
          <p:nvPr/>
        </p:nvCxnSpPr>
        <p:spPr>
          <a:xfrm>
            <a:off x="4636407" y="2121534"/>
            <a:ext cx="3208182"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1967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500"/>
                                        <p:tgtEl>
                                          <p:spTgt spid="14"/>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3"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2000" fill="hold"/>
                                        <p:tgtEl>
                                          <p:spTgt spid="12"/>
                                        </p:tgtEl>
                                        <p:attrNameLst>
                                          <p:attrName>ppt_x</p:attrName>
                                        </p:attrNameLst>
                                      </p:cBhvr>
                                      <p:tavLst>
                                        <p:tav tm="0">
                                          <p:val>
                                            <p:strVal val="1+#ppt_w/2"/>
                                          </p:val>
                                        </p:tav>
                                        <p:tav tm="100000">
                                          <p:val>
                                            <p:strVal val="#ppt_x"/>
                                          </p:val>
                                        </p:tav>
                                      </p:tavLst>
                                    </p:anim>
                                    <p:anim calcmode="lin" valueType="num">
                                      <p:cBhvr additive="base">
                                        <p:cTn id="31" dur="20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1" grpId="0"/>
      <p:bldP spid="12" grpId="0"/>
      <p:bldP spid="13"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Mục tiêu bài học</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40865"/>
            <a:ext cx="2970125" cy="1005340"/>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Hiểu được tác dụng của dấu hai chấm.</a:t>
            </a:r>
            <a:endParaRPr lang="en-US" sz="28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2014504" y="2748127"/>
            <a:ext cx="4113027" cy="1003031"/>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Biết cách sử dụng dấu hai chấm trong câu văn, đoạn văn.</a:t>
            </a:r>
            <a:endParaRPr lang="en-US" sz="2800" b="1" dirty="0">
              <a:solidFill>
                <a:srgbClr val="CB4D2F"/>
              </a:solidFill>
              <a:latin typeface="UTM Duepuntozero" panose="0204060305050602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up)">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circle(out)">
                                      <p:cBhvr>
                                        <p:cTn id="22" dur="2000"/>
                                        <p:tgtEl>
                                          <p:spTgt spid="15"/>
                                        </p:tgtEl>
                                      </p:cBhvr>
                                    </p:animEffect>
                                  </p:childTnLst>
                                </p:cTn>
                              </p:par>
                            </p:childTnLst>
                          </p:cTn>
                        </p:par>
                        <p:par>
                          <p:cTn id="23" fill="hold">
                            <p:stCondLst>
                              <p:cond delay="20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D524B82-9A0B-4B6E-B2BF-D0E3D7C612D0}"/>
              </a:ext>
            </a:extLst>
          </p:cNvPr>
          <p:cNvSpPr txBox="1"/>
          <p:nvPr/>
        </p:nvSpPr>
        <p:spPr>
          <a:xfrm>
            <a:off x="108283" y="2426037"/>
            <a:ext cx="8927431"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c. Từ Đèo Ngang nhìn về hướng nam, ta bắt gặp một phong cảnh thiên nhiên kì vĩ   phía tây là dãy Trường Sơn trùng điệp, phía đông là biển cả bao la, ở giữa là một vùng đồng bằng biếc xanh màu lục diệp.</a:t>
            </a:r>
          </a:p>
          <a:p>
            <a:pPr algn="r">
              <a:lnSpc>
                <a:spcPct val="120000"/>
              </a:lnSpc>
            </a:pPr>
            <a:r>
              <a:rPr lang="en-US" sz="2400" b="1" i="1">
                <a:solidFill>
                  <a:srgbClr val="EB6100"/>
                </a:solidFill>
                <a:latin typeface="UTM Daxline" panose="02040603050506020204" pitchFamily="18" charset="0"/>
              </a:rPr>
              <a:t>Theo Văn Nhĩ</a:t>
            </a:r>
            <a:endParaRPr lang="en-US" sz="2400" b="1" i="1" dirty="0">
              <a:solidFill>
                <a:srgbClr val="EB6100"/>
              </a:solidFill>
              <a:latin typeface="UTM Daxline" panose="02040603050506020204" pitchFamily="18" charset="0"/>
            </a:endParaRPr>
          </a:p>
        </p:txBody>
      </p:sp>
      <p:sp>
        <p:nvSpPr>
          <p:cNvPr id="7" name="TextBox 8">
            <a:extLst>
              <a:ext uri="{FF2B5EF4-FFF2-40B4-BE49-F238E27FC236}">
                <a16:creationId xmlns:a16="http://schemas.microsoft.com/office/drawing/2014/main" id="{D431CA1B-B48E-456C-AA29-1473110FDEBE}"/>
              </a:ext>
            </a:extLst>
          </p:cNvPr>
          <p:cNvSpPr txBox="1"/>
          <p:nvPr/>
        </p:nvSpPr>
        <p:spPr>
          <a:xfrm>
            <a:off x="216568" y="197653"/>
            <a:ext cx="8710863" cy="1725537"/>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rPr>
              <a:t>b. Tôi đã ngửa cổ suốt một thời mới lớn để chờ đợi một nàng tiên áo xanh bay xuống từ trời và bao giờ cũng hi vọng khi tha thiết cầu xin “Bay đi, diều ơi! Bay đi”</a:t>
            </a:r>
          </a:p>
          <a:p>
            <a:pPr algn="r">
              <a:lnSpc>
                <a:spcPct val="120000"/>
              </a:lnSpc>
            </a:pPr>
            <a:r>
              <a:rPr lang="en-US" sz="2400" b="1" i="1">
                <a:solidFill>
                  <a:srgbClr val="EB6100"/>
                </a:solidFill>
                <a:latin typeface="UTM Daxline" panose="02040603050506020204" pitchFamily="18" charset="0"/>
              </a:rPr>
              <a:t>				Theo Tạ Duy Anh</a:t>
            </a:r>
            <a:endParaRPr lang="en-US" sz="2400" b="1" i="1" dirty="0">
              <a:solidFill>
                <a:srgbClr val="EB6100"/>
              </a:solidFill>
              <a:latin typeface="UTM Daxline" panose="02040603050506020204" pitchFamily="18" charset="0"/>
            </a:endParaRPr>
          </a:p>
        </p:txBody>
      </p:sp>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475747"/>
            <a:ext cx="9144000" cy="667752"/>
          </a:xfrm>
          <a:prstGeom prst="rect">
            <a:avLst/>
          </a:prstGeom>
        </p:spPr>
      </p:pic>
      <p:sp>
        <p:nvSpPr>
          <p:cNvPr id="12" name="TextBox 8">
            <a:extLst>
              <a:ext uri="{FF2B5EF4-FFF2-40B4-BE49-F238E27FC236}">
                <a16:creationId xmlns:a16="http://schemas.microsoft.com/office/drawing/2014/main" id="{88E55491-A364-4237-B356-76176DDEEF9A}"/>
              </a:ext>
            </a:extLst>
          </p:cNvPr>
          <p:cNvSpPr txBox="1"/>
          <p:nvPr/>
        </p:nvSpPr>
        <p:spPr>
          <a:xfrm>
            <a:off x="8698830" y="629952"/>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cxnSp>
        <p:nvCxnSpPr>
          <p:cNvPr id="14" name="Straight Connector 13">
            <a:extLst>
              <a:ext uri="{FF2B5EF4-FFF2-40B4-BE49-F238E27FC236}">
                <a16:creationId xmlns:a16="http://schemas.microsoft.com/office/drawing/2014/main" id="{33151E3A-AA54-436E-B26F-B910198EE268}"/>
              </a:ext>
            </a:extLst>
          </p:cNvPr>
          <p:cNvCxnSpPr>
            <a:cxnSpLocks/>
          </p:cNvCxnSpPr>
          <p:nvPr/>
        </p:nvCxnSpPr>
        <p:spPr>
          <a:xfrm>
            <a:off x="293004" y="1519953"/>
            <a:ext cx="2883330"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0" name="TextBox 8">
            <a:extLst>
              <a:ext uri="{FF2B5EF4-FFF2-40B4-BE49-F238E27FC236}">
                <a16:creationId xmlns:a16="http://schemas.microsoft.com/office/drawing/2014/main" id="{20849E59-60B9-446B-BD86-C4BEFD9A3286}"/>
              </a:ext>
            </a:extLst>
          </p:cNvPr>
          <p:cNvSpPr txBox="1"/>
          <p:nvPr/>
        </p:nvSpPr>
        <p:spPr>
          <a:xfrm>
            <a:off x="2018801" y="2866360"/>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sp>
        <p:nvSpPr>
          <p:cNvPr id="15" name="TextBox 8">
            <a:extLst>
              <a:ext uri="{FF2B5EF4-FFF2-40B4-BE49-F238E27FC236}">
                <a16:creationId xmlns:a16="http://schemas.microsoft.com/office/drawing/2014/main" id="{0F13C0A7-88AF-4B32-A8C1-738510D5A5F4}"/>
              </a:ext>
            </a:extLst>
          </p:cNvPr>
          <p:cNvSpPr txBox="1"/>
          <p:nvPr/>
        </p:nvSpPr>
        <p:spPr>
          <a:xfrm>
            <a:off x="3061482" y="1085412"/>
            <a:ext cx="5052343" cy="401392"/>
          </a:xfrm>
          <a:prstGeom prst="rect">
            <a:avLst/>
          </a:prstGeom>
        </p:spPr>
        <p:txBody>
          <a:bodyPr wrap="square" lIns="0" tIns="0" rIns="0" bIns="0" rtlCol="0" anchor="t">
            <a:spAutoFit/>
          </a:bodyPr>
          <a:lstStyle/>
          <a:p>
            <a:pPr algn="ctr">
              <a:lnSpc>
                <a:spcPct val="120000"/>
              </a:lnSpc>
            </a:pPr>
            <a:r>
              <a:rPr lang="en-US" sz="2400" b="1">
                <a:solidFill>
                  <a:srgbClr val="C00000"/>
                </a:solidFill>
                <a:latin typeface="UTM Daxline" panose="02040603050506020204" pitchFamily="18" charset="0"/>
                <a:sym typeface="Wingdings" panose="05000000000000000000" pitchFamily="2" charset="2"/>
              </a:rPr>
              <a:t> là lời nói trực tiếp của nhân vật </a:t>
            </a:r>
            <a:endParaRPr lang="en-US" sz="2400" b="1" dirty="0">
              <a:solidFill>
                <a:srgbClr val="0070C0"/>
              </a:solidFill>
              <a:latin typeface="UTM Daxline" panose="02040603050506020204" pitchFamily="18" charset="0"/>
            </a:endParaRPr>
          </a:p>
        </p:txBody>
      </p:sp>
      <p:sp>
        <p:nvSpPr>
          <p:cNvPr id="16" name="TextBox 8">
            <a:extLst>
              <a:ext uri="{FF2B5EF4-FFF2-40B4-BE49-F238E27FC236}">
                <a16:creationId xmlns:a16="http://schemas.microsoft.com/office/drawing/2014/main" id="{7D4880E3-F105-483C-8582-55443CB148F3}"/>
              </a:ext>
            </a:extLst>
          </p:cNvPr>
          <p:cNvSpPr txBox="1"/>
          <p:nvPr/>
        </p:nvSpPr>
        <p:spPr>
          <a:xfrm>
            <a:off x="0" y="1889686"/>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 dấu hai chấm được đặt trước lời nói trực tiếp của nhân vật</a:t>
            </a:r>
            <a:endParaRPr lang="en-US" sz="2400" b="1" dirty="0">
              <a:solidFill>
                <a:srgbClr val="7030A0"/>
              </a:solidFill>
              <a:latin typeface="UTM Daxline" panose="02040603050506020204" pitchFamily="18" charset="0"/>
            </a:endParaRPr>
          </a:p>
        </p:txBody>
      </p:sp>
      <p:cxnSp>
        <p:nvCxnSpPr>
          <p:cNvPr id="17" name="Straight Connector 16">
            <a:extLst>
              <a:ext uri="{FF2B5EF4-FFF2-40B4-BE49-F238E27FC236}">
                <a16:creationId xmlns:a16="http://schemas.microsoft.com/office/drawing/2014/main" id="{8B473AF3-941A-45FC-B279-E57607483720}"/>
              </a:ext>
            </a:extLst>
          </p:cNvPr>
          <p:cNvCxnSpPr>
            <a:cxnSpLocks/>
          </p:cNvCxnSpPr>
          <p:nvPr/>
        </p:nvCxnSpPr>
        <p:spPr>
          <a:xfrm>
            <a:off x="7495674" y="2865331"/>
            <a:ext cx="143175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F2A3DC5-ECD3-46CD-A8FF-DCC662F85C84}"/>
              </a:ext>
            </a:extLst>
          </p:cNvPr>
          <p:cNvCxnSpPr>
            <a:cxnSpLocks/>
          </p:cNvCxnSpPr>
          <p:nvPr/>
        </p:nvCxnSpPr>
        <p:spPr>
          <a:xfrm flipV="1">
            <a:off x="108283" y="3285337"/>
            <a:ext cx="2129591" cy="1"/>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B373A31-EEF4-43EE-8293-1383DEB397AE}"/>
              </a:ext>
            </a:extLst>
          </p:cNvPr>
          <p:cNvCxnSpPr>
            <a:cxnSpLocks/>
            <a:endCxn id="9" idx="3"/>
          </p:cNvCxnSpPr>
          <p:nvPr/>
        </p:nvCxnSpPr>
        <p:spPr>
          <a:xfrm>
            <a:off x="2442407" y="3285338"/>
            <a:ext cx="6593307" cy="3468"/>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CDBAA75-AAAD-4DEF-908A-48D2AF601B1C}"/>
              </a:ext>
            </a:extLst>
          </p:cNvPr>
          <p:cNvCxnSpPr>
            <a:cxnSpLocks/>
          </p:cNvCxnSpPr>
          <p:nvPr/>
        </p:nvCxnSpPr>
        <p:spPr>
          <a:xfrm>
            <a:off x="138361" y="3747637"/>
            <a:ext cx="8608597"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22" name="TextBox 8">
            <a:extLst>
              <a:ext uri="{FF2B5EF4-FFF2-40B4-BE49-F238E27FC236}">
                <a16:creationId xmlns:a16="http://schemas.microsoft.com/office/drawing/2014/main" id="{7C3A3358-A195-4A54-B090-9983A4486756}"/>
              </a:ext>
            </a:extLst>
          </p:cNvPr>
          <p:cNvSpPr txBox="1"/>
          <p:nvPr/>
        </p:nvSpPr>
        <p:spPr>
          <a:xfrm>
            <a:off x="0" y="4164032"/>
            <a:ext cx="8410074" cy="401392"/>
          </a:xfrm>
          <a:prstGeom prst="rect">
            <a:avLst/>
          </a:prstGeom>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 bộ phận phía sau là lời giải thích cho bộ phận đứng trước</a:t>
            </a:r>
            <a:endParaRPr lang="en-US" sz="2400" b="1" dirty="0">
              <a:solidFill>
                <a:srgbClr val="7030A0"/>
              </a:solidFill>
              <a:latin typeface="UTM Daxline" panose="02040603050506020204" pitchFamily="18" charset="0"/>
            </a:endParaRPr>
          </a:p>
        </p:txBody>
      </p:sp>
    </p:spTree>
    <p:extLst>
      <p:ext uri="{BB962C8B-B14F-4D97-AF65-F5344CB8AC3E}">
        <p14:creationId xmlns:p14="http://schemas.microsoft.com/office/powerpoint/2010/main" val="3171326629"/>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2000" fill="hold"/>
                                        <p:tgtEl>
                                          <p:spTgt spid="12"/>
                                        </p:tgtEl>
                                        <p:attrNameLst>
                                          <p:attrName>ppt_x</p:attrName>
                                        </p:attrNameLst>
                                      </p:cBhvr>
                                      <p:tavLst>
                                        <p:tav tm="0">
                                          <p:val>
                                            <p:strVal val="#ppt_x"/>
                                          </p:val>
                                        </p:tav>
                                        <p:tav tm="100000">
                                          <p:val>
                                            <p:strVal val="#ppt_x"/>
                                          </p:val>
                                        </p:tav>
                                      </p:tavLst>
                                    </p:anim>
                                    <p:anim calcmode="lin" valueType="num">
                                      <p:cBhvr additive="base">
                                        <p:cTn id="23" dur="2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1500"/>
                            </p:stCondLst>
                            <p:childTnLst>
                              <p:par>
                                <p:cTn id="48" presetID="22" presetClass="entr" presetSubtype="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left)">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2000" fill="hold"/>
                                        <p:tgtEl>
                                          <p:spTgt spid="10"/>
                                        </p:tgtEl>
                                        <p:attrNameLst>
                                          <p:attrName>ppt_x</p:attrName>
                                        </p:attrNameLst>
                                      </p:cBhvr>
                                      <p:tavLst>
                                        <p:tav tm="0">
                                          <p:val>
                                            <p:strVal val="#ppt_x"/>
                                          </p:val>
                                        </p:tav>
                                        <p:tav tm="100000">
                                          <p:val>
                                            <p:strVal val="#ppt_x"/>
                                          </p:val>
                                        </p:tav>
                                      </p:tavLst>
                                    </p:anim>
                                    <p:anim calcmode="lin" valueType="num">
                                      <p:cBhvr additive="base">
                                        <p:cTn id="56"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2" grpId="0"/>
      <p:bldP spid="10" grpId="0"/>
      <p:bldP spid="15" grpId="0"/>
      <p:bldP spid="16" grpId="0"/>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3">
            <a:extLst>
              <a:ext uri="{FF2B5EF4-FFF2-40B4-BE49-F238E27FC236}">
                <a16:creationId xmlns:a16="http://schemas.microsoft.com/office/drawing/2014/main" id="{4B899984-0FC4-4131-BA09-E2EFAE7CDB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80836"/>
            <a:ext cx="9071807" cy="662480"/>
          </a:xfrm>
          <a:prstGeom prst="rect">
            <a:avLst/>
          </a:prstGeom>
        </p:spPr>
      </p:pic>
      <p:grpSp>
        <p:nvGrpSpPr>
          <p:cNvPr id="2" name="Group 1">
            <a:extLst>
              <a:ext uri="{FF2B5EF4-FFF2-40B4-BE49-F238E27FC236}">
                <a16:creationId xmlns:a16="http://schemas.microsoft.com/office/drawing/2014/main" id="{3FBEE9B9-59C6-482E-864D-0731E84AFBB0}"/>
              </a:ext>
            </a:extLst>
          </p:cNvPr>
          <p:cNvGrpSpPr/>
          <p:nvPr/>
        </p:nvGrpSpPr>
        <p:grpSpPr>
          <a:xfrm>
            <a:off x="3011851" y="-352357"/>
            <a:ext cx="3120298" cy="1563128"/>
            <a:chOff x="3011851" y="-352357"/>
            <a:chExt cx="3120298" cy="1563128"/>
          </a:xfrm>
        </p:grpSpPr>
        <p:pic>
          <p:nvPicPr>
            <p:cNvPr id="4" name="Picture 3">
              <a:extLst>
                <a:ext uri="{FF2B5EF4-FFF2-40B4-BE49-F238E27FC236}">
                  <a16:creationId xmlns:a16="http://schemas.microsoft.com/office/drawing/2014/main" id="{1D51A63B-8CC4-4415-A488-2BA9B2CB8C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000" b="72784"/>
            <a:stretch/>
          </p:blipFill>
          <p:spPr>
            <a:xfrm>
              <a:off x="3011851" y="-352357"/>
              <a:ext cx="3120298" cy="1563128"/>
            </a:xfrm>
            <a:prstGeom prst="rect">
              <a:avLst/>
            </a:prstGeom>
          </p:spPr>
        </p:pic>
        <p:sp>
          <p:nvSpPr>
            <p:cNvPr id="11" name="TextBox 8">
              <a:extLst>
                <a:ext uri="{FF2B5EF4-FFF2-40B4-BE49-F238E27FC236}">
                  <a16:creationId xmlns:a16="http://schemas.microsoft.com/office/drawing/2014/main" id="{40366401-CAFC-498C-833A-CF55E8D5A497}"/>
                </a:ext>
              </a:extLst>
            </p:cNvPr>
            <p:cNvSpPr txBox="1"/>
            <p:nvPr/>
          </p:nvSpPr>
          <p:spPr>
            <a:xfrm>
              <a:off x="3462591" y="362664"/>
              <a:ext cx="2218817" cy="527901"/>
            </a:xfrm>
            <a:prstGeom prst="rect">
              <a:avLst/>
            </a:prstGeom>
          </p:spPr>
          <p:txBody>
            <a:bodyPr wrap="square" lIns="0" tIns="0" rIns="0" bIns="0" rtlCol="0" anchor="t">
              <a:spAutoFit/>
            </a:bodyPr>
            <a:lstStyle/>
            <a:p>
              <a:pPr algn="ctr">
                <a:lnSpc>
                  <a:spcPct val="120000"/>
                </a:lnSpc>
              </a:pPr>
              <a:r>
                <a:rPr lang="en-US" sz="3200" b="1">
                  <a:solidFill>
                    <a:srgbClr val="0070C0"/>
                  </a:solidFill>
                  <a:latin typeface="UTM Daxline" panose="02040603050506020204" pitchFamily="18" charset="0"/>
                </a:rPr>
                <a:t>Thử thách 3</a:t>
              </a:r>
              <a:endParaRPr lang="en-US" sz="3200" b="1" dirty="0">
                <a:solidFill>
                  <a:srgbClr val="0070C0"/>
                </a:solidFill>
                <a:latin typeface="UTM Daxline" panose="02040603050506020204" pitchFamily="18" charset="0"/>
              </a:endParaRPr>
            </a:p>
          </p:txBody>
        </p:sp>
      </p:grpSp>
      <p:sp>
        <p:nvSpPr>
          <p:cNvPr id="12" name="TextBox 8">
            <a:extLst>
              <a:ext uri="{FF2B5EF4-FFF2-40B4-BE49-F238E27FC236}">
                <a16:creationId xmlns:a16="http://schemas.microsoft.com/office/drawing/2014/main" id="{DC8F86F1-5759-4098-87D6-24298BDC401F}"/>
              </a:ext>
            </a:extLst>
          </p:cNvPr>
          <p:cNvSpPr txBox="1"/>
          <p:nvPr/>
        </p:nvSpPr>
        <p:spPr>
          <a:xfrm>
            <a:off x="50664" y="86166"/>
            <a:ext cx="8999621" cy="1175450"/>
          </a:xfrm>
          <a:prstGeom prst="rect">
            <a:avLst/>
          </a:prstGeom>
        </p:spPr>
        <p:txBody>
          <a:bodyPr wrap="square" lIns="0" tIns="0" rIns="0" bIns="0" rtlCol="0" anchor="t">
            <a:spAutoFit/>
          </a:bodyPr>
          <a:lstStyle/>
          <a:p>
            <a:pPr algn="just">
              <a:lnSpc>
                <a:spcPct val="120000"/>
              </a:lnSpc>
            </a:pPr>
            <a:r>
              <a:rPr lang="en-US" sz="2200" b="1">
                <a:solidFill>
                  <a:srgbClr val="CB4D2F"/>
                </a:solidFill>
                <a:latin typeface="UTM Daxline" panose="02040603050506020204" pitchFamily="18" charset="0"/>
              </a:rPr>
              <a:t>	Trong mẩu chuyện vui dưới đây, người bán hàng hiểu lầm ý của khách như thế nào? Để người bán hang khỏi hiểu lầm, ông khách cần thêm dấu gì vào tin nhắn của mình, dấu đó đặt sau chữ nào?</a:t>
            </a:r>
            <a:endParaRPr lang="en-US" sz="2200" b="1" dirty="0">
              <a:solidFill>
                <a:srgbClr val="CB4D2F"/>
              </a:solidFill>
              <a:latin typeface="UTM Daxline" panose="02040603050506020204" pitchFamily="18" charset="0"/>
            </a:endParaRPr>
          </a:p>
        </p:txBody>
      </p:sp>
      <p:sp>
        <p:nvSpPr>
          <p:cNvPr id="13" name="TextBox 8">
            <a:extLst>
              <a:ext uri="{FF2B5EF4-FFF2-40B4-BE49-F238E27FC236}">
                <a16:creationId xmlns:a16="http://schemas.microsoft.com/office/drawing/2014/main" id="{9432B9CA-998C-45BD-A191-6C836823A775}"/>
              </a:ext>
            </a:extLst>
          </p:cNvPr>
          <p:cNvSpPr txBox="1"/>
          <p:nvPr/>
        </p:nvSpPr>
        <p:spPr>
          <a:xfrm>
            <a:off x="93715" y="1261616"/>
            <a:ext cx="8884375" cy="3836628"/>
          </a:xfrm>
          <a:prstGeom prst="rect">
            <a:avLst/>
          </a:prstGeom>
        </p:spPr>
        <p:txBody>
          <a:bodyPr wrap="square" lIns="0" tIns="0" rIns="0" bIns="0" rtlCol="0" anchor="t">
            <a:spAutoFit/>
          </a:bodyPr>
          <a:lstStyle/>
          <a:p>
            <a:pPr algn="ctr">
              <a:lnSpc>
                <a:spcPct val="120000"/>
              </a:lnSpc>
            </a:pPr>
            <a:r>
              <a:rPr lang="en-US" sz="2100" b="1">
                <a:solidFill>
                  <a:srgbClr val="7030A0"/>
                </a:solidFill>
                <a:latin typeface="UTM Daxline" panose="02040603050506020204" pitchFamily="18" charset="0"/>
              </a:rPr>
              <a:t>Chỉ vì quên một dấu câu</a:t>
            </a:r>
          </a:p>
          <a:p>
            <a:pPr algn="just">
              <a:lnSpc>
                <a:spcPct val="120000"/>
              </a:lnSpc>
            </a:pPr>
            <a:r>
              <a:rPr lang="en-US" sz="2100" b="1" i="1">
                <a:solidFill>
                  <a:srgbClr val="002060"/>
                </a:solidFill>
                <a:latin typeface="UTM Daxline" panose="02040603050506020204" pitchFamily="18" charset="0"/>
              </a:rPr>
              <a:t>	</a:t>
            </a:r>
            <a:r>
              <a:rPr lang="en-US" sz="2100" b="1">
                <a:solidFill>
                  <a:srgbClr val="002060"/>
                </a:solidFill>
                <a:latin typeface="UTM Daxline" panose="02040603050506020204" pitchFamily="18" charset="0"/>
              </a:rPr>
              <a:t>Có ông khác nọ đến cửa hàng đặt vòng hoa viếng bạn. Ông dặn người bán hàng ghi lên băng tang: “Kính viếng bác X.” Nhưng về đến nhà, nghĩ lại, thấy lời phúng còn đơn giản quá, ông bèn sai con chuyển cho người bán hàng một tin nhắn, lời lẽ như sau: “Xin ông làm ơn ghi thêm nếu còn chỗ linh hồn bác sẽ được lên thiên đàng.”</a:t>
            </a:r>
          </a:p>
          <a:p>
            <a:pPr algn="just">
              <a:lnSpc>
                <a:spcPct val="120000"/>
              </a:lnSpc>
            </a:pPr>
            <a:r>
              <a:rPr lang="en-US" sz="2100" b="1">
                <a:solidFill>
                  <a:srgbClr val="002060"/>
                </a:solidFill>
                <a:latin typeface="UTM Daxline" panose="02040603050506020204" pitchFamily="18" charset="0"/>
              </a:rPr>
              <a:t>	Lúc vòng hoa được đem tới đám tang, ông khách mới giật mình. Trên vòng hoa cài một dải băng đen với dòng chữ thật là nắn nót: “Kính viếng bác X. Nếu còn chỗ, linh hồn bác sẽ được lên thiên đàng.”</a:t>
            </a:r>
          </a:p>
          <a:p>
            <a:pPr algn="just">
              <a:lnSpc>
                <a:spcPct val="120000"/>
              </a:lnSpc>
            </a:pPr>
            <a:r>
              <a:rPr lang="en-US" sz="2100" b="1" i="1">
                <a:solidFill>
                  <a:srgbClr val="002060"/>
                </a:solidFill>
                <a:latin typeface="UTM Daxline" panose="02040603050506020204" pitchFamily="18" charset="0"/>
              </a:rPr>
              <a:t>								</a:t>
            </a:r>
            <a:r>
              <a:rPr lang="en-US" sz="2100" b="1" i="1">
                <a:solidFill>
                  <a:srgbClr val="EB6100"/>
                </a:solidFill>
                <a:latin typeface="UTM Daxline" panose="02040603050506020204" pitchFamily="18" charset="0"/>
              </a:rPr>
              <a:t>Theo tạp chí Ngôn ngữ</a:t>
            </a:r>
            <a:endParaRPr lang="en-US" sz="2100" b="1" i="1" dirty="0">
              <a:solidFill>
                <a:srgbClr val="EB6100"/>
              </a:solidFill>
              <a:latin typeface="UTM Daxline" panose="02040603050506020204" pitchFamily="18" charset="0"/>
            </a:endParaRPr>
          </a:p>
        </p:txBody>
      </p:sp>
    </p:spTree>
    <p:extLst>
      <p:ext uri="{BB962C8B-B14F-4D97-AF65-F5344CB8AC3E}">
        <p14:creationId xmlns:p14="http://schemas.microsoft.com/office/powerpoint/2010/main" val="3982681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par>
                          <p:cTn id="15" fill="hold">
                            <p:stCondLst>
                              <p:cond delay="500"/>
                            </p:stCondLst>
                            <p:childTnLst>
                              <p:par>
                                <p:cTn id="16" presetID="16" presetClass="entr" presetSubtype="37"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out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animEffect transition="in" filter="wipe(left)">
                                      <p:cBhvr>
                                        <p:cTn id="23" dur="500"/>
                                        <p:tgtEl>
                                          <p:spTgt spid="13">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wipe(left)">
                                      <p:cBhvr>
                                        <p:cTn id="27" dur="500"/>
                                        <p:tgtEl>
                                          <p:spTgt spid="13">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Effect transition="in" filter="wipe(left)">
                                      <p:cBhvr>
                                        <p:cTn id="31" dur="500"/>
                                        <p:tgtEl>
                                          <p:spTgt spid="13">
                                            <p:txEl>
                                              <p:pRg st="2" end="2"/>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13">
                                            <p:txEl>
                                              <p:pRg st="3" end="3"/>
                                            </p:txEl>
                                          </p:spTgt>
                                        </p:tgtEl>
                                        <p:attrNameLst>
                                          <p:attrName>style.visibility</p:attrName>
                                        </p:attrNameLst>
                                      </p:cBhvr>
                                      <p:to>
                                        <p:strVal val="visible"/>
                                      </p:to>
                                    </p:set>
                                    <p:animEffect transition="in" filter="wipe(left)">
                                      <p:cBhvr>
                                        <p:cTn id="35"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13">
            <a:extLst>
              <a:ext uri="{FF2B5EF4-FFF2-40B4-BE49-F238E27FC236}">
                <a16:creationId xmlns:a16="http://schemas.microsoft.com/office/drawing/2014/main" id="{4B899984-0FC4-4131-BA09-E2EFAE7CDB0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780836"/>
            <a:ext cx="9071807" cy="662480"/>
          </a:xfrm>
          <a:prstGeom prst="rect">
            <a:avLst/>
          </a:prstGeom>
        </p:spPr>
      </p:pic>
      <p:sp>
        <p:nvSpPr>
          <p:cNvPr id="12" name="TextBox 8">
            <a:extLst>
              <a:ext uri="{FF2B5EF4-FFF2-40B4-BE49-F238E27FC236}">
                <a16:creationId xmlns:a16="http://schemas.microsoft.com/office/drawing/2014/main" id="{DC8F86F1-5759-4098-87D6-24298BDC401F}"/>
              </a:ext>
            </a:extLst>
          </p:cNvPr>
          <p:cNvSpPr txBox="1"/>
          <p:nvPr/>
        </p:nvSpPr>
        <p:spPr>
          <a:xfrm>
            <a:off x="156411" y="121179"/>
            <a:ext cx="5293895"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Tin nhắn của ông khách là gì?</a:t>
            </a:r>
            <a:endParaRPr lang="en-US" sz="2400" b="1" dirty="0">
              <a:solidFill>
                <a:srgbClr val="CB4D2F"/>
              </a:solidFill>
              <a:latin typeface="UTM Daxline" panose="02040603050506020204" pitchFamily="18" charset="0"/>
            </a:endParaRPr>
          </a:p>
        </p:txBody>
      </p:sp>
      <p:sp>
        <p:nvSpPr>
          <p:cNvPr id="7" name="TextBox 8">
            <a:extLst>
              <a:ext uri="{FF2B5EF4-FFF2-40B4-BE49-F238E27FC236}">
                <a16:creationId xmlns:a16="http://schemas.microsoft.com/office/drawing/2014/main" id="{0F11F95D-C7DE-4544-A65F-8E3952FA00B6}"/>
              </a:ext>
            </a:extLst>
          </p:cNvPr>
          <p:cNvSpPr txBox="1"/>
          <p:nvPr/>
        </p:nvSpPr>
        <p:spPr>
          <a:xfrm>
            <a:off x="445165" y="572323"/>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a:t>
            </a:r>
            <a:r>
              <a:rPr lang="en-US" sz="2400" b="1">
                <a:solidFill>
                  <a:srgbClr val="002060"/>
                </a:solidFill>
                <a:latin typeface="UTM Daxline" panose="02040603050506020204" pitchFamily="18" charset="0"/>
              </a:rPr>
              <a:t>Xin ông làm ơn ghi thêm nếu còn chỗ linh hồn bác sẽ được lên thiên đàng. (hiểu là nếu còn chỗ viết trên băng tang)</a:t>
            </a:r>
            <a:endParaRPr lang="en-US" sz="2400" b="1" dirty="0">
              <a:solidFill>
                <a:srgbClr val="CB4D2F"/>
              </a:solidFill>
              <a:latin typeface="UTM Daxline" panose="02040603050506020204" pitchFamily="18" charset="0"/>
            </a:endParaRPr>
          </a:p>
        </p:txBody>
      </p:sp>
      <p:sp>
        <p:nvSpPr>
          <p:cNvPr id="8" name="TextBox 8">
            <a:extLst>
              <a:ext uri="{FF2B5EF4-FFF2-40B4-BE49-F238E27FC236}">
                <a16:creationId xmlns:a16="http://schemas.microsoft.com/office/drawing/2014/main" id="{B4885521-F1BC-4BC7-885F-2833FB960340}"/>
              </a:ext>
            </a:extLst>
          </p:cNvPr>
          <p:cNvSpPr txBox="1"/>
          <p:nvPr/>
        </p:nvSpPr>
        <p:spPr>
          <a:xfrm>
            <a:off x="156411" y="1485993"/>
            <a:ext cx="8915396" cy="395942"/>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Người bán hàng hiểu lầm ý của ông khách như thế nào?</a:t>
            </a:r>
            <a:endParaRPr lang="en-US" sz="2400" b="1" dirty="0">
              <a:solidFill>
                <a:srgbClr val="CB4D2F"/>
              </a:solidFill>
              <a:latin typeface="UTM Daxline" panose="02040603050506020204" pitchFamily="18" charset="0"/>
            </a:endParaRPr>
          </a:p>
        </p:txBody>
      </p:sp>
      <p:sp>
        <p:nvSpPr>
          <p:cNvPr id="9" name="TextBox 8">
            <a:extLst>
              <a:ext uri="{FF2B5EF4-FFF2-40B4-BE49-F238E27FC236}">
                <a16:creationId xmlns:a16="http://schemas.microsoft.com/office/drawing/2014/main" id="{A21961D5-C77D-4835-B714-B95A9FA932C1}"/>
              </a:ext>
            </a:extLst>
          </p:cNvPr>
          <p:cNvSpPr txBox="1"/>
          <p:nvPr/>
        </p:nvSpPr>
        <p:spPr>
          <a:xfrm>
            <a:off x="445165" y="1956465"/>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Kính viếng bác X. N</a:t>
            </a:r>
            <a:r>
              <a:rPr lang="en-US" sz="2400" b="1">
                <a:solidFill>
                  <a:srgbClr val="002060"/>
                </a:solidFill>
                <a:latin typeface="UTM Daxline" panose="02040603050506020204" pitchFamily="18" charset="0"/>
              </a:rPr>
              <a:t>ếu còn chỗ linh hồn bác sẽ được lên thiên đàng. </a:t>
            </a:r>
            <a:endParaRPr lang="en-US" sz="2400" b="1" dirty="0">
              <a:solidFill>
                <a:srgbClr val="CB4D2F"/>
              </a:solidFill>
              <a:latin typeface="UTM Daxline" panose="02040603050506020204" pitchFamily="18" charset="0"/>
            </a:endParaRPr>
          </a:p>
        </p:txBody>
      </p:sp>
      <p:sp>
        <p:nvSpPr>
          <p:cNvPr id="14" name="TextBox 8">
            <a:extLst>
              <a:ext uri="{FF2B5EF4-FFF2-40B4-BE49-F238E27FC236}">
                <a16:creationId xmlns:a16="http://schemas.microsoft.com/office/drawing/2014/main" id="{2AEF0B19-88C9-4974-B335-2AF6A70D5EC2}"/>
              </a:ext>
            </a:extLst>
          </p:cNvPr>
          <p:cNvSpPr txBox="1"/>
          <p:nvPr/>
        </p:nvSpPr>
        <p:spPr>
          <a:xfrm>
            <a:off x="114302" y="2870135"/>
            <a:ext cx="8915396" cy="839140"/>
          </a:xfrm>
          <a:prstGeom prst="rect">
            <a:avLst/>
          </a:prstGeom>
        </p:spPr>
        <p:txBody>
          <a:bodyPr wrap="square" lIns="0" tIns="0" rIns="0" bIns="0" rtlCol="0" anchor="t">
            <a:spAutoFit/>
          </a:bodyPr>
          <a:lstStyle/>
          <a:p>
            <a:pPr marL="342900" indent="-342900" algn="just">
              <a:lnSpc>
                <a:spcPct val="120000"/>
              </a:lnSpc>
              <a:buFont typeface="Wingdings" panose="05000000000000000000" pitchFamily="2" charset="2"/>
              <a:buChar char="Ø"/>
            </a:pPr>
            <a:r>
              <a:rPr lang="en-US" sz="2400" b="1">
                <a:solidFill>
                  <a:srgbClr val="CB4D2F"/>
                </a:solidFill>
                <a:latin typeface="UTM Daxline" panose="02040603050506020204" pitchFamily="18" charset="0"/>
              </a:rPr>
              <a:t>Để người bán hàng khỏi hiểu lầm, ông khách cần đặt thêm dấu gì vào tin nhắn của mình, dấu đó đặt sau chữ nào?</a:t>
            </a:r>
            <a:endParaRPr lang="en-US" sz="2400" b="1" dirty="0">
              <a:solidFill>
                <a:srgbClr val="CB4D2F"/>
              </a:solidFill>
              <a:latin typeface="UTM Daxline" panose="02040603050506020204" pitchFamily="18" charset="0"/>
            </a:endParaRPr>
          </a:p>
        </p:txBody>
      </p:sp>
      <p:sp>
        <p:nvSpPr>
          <p:cNvPr id="15" name="TextBox 8">
            <a:extLst>
              <a:ext uri="{FF2B5EF4-FFF2-40B4-BE49-F238E27FC236}">
                <a16:creationId xmlns:a16="http://schemas.microsoft.com/office/drawing/2014/main" id="{7C108AFA-CE09-4399-8064-0117AE7BF11B}"/>
              </a:ext>
            </a:extLst>
          </p:cNvPr>
          <p:cNvSpPr txBox="1"/>
          <p:nvPr/>
        </p:nvSpPr>
        <p:spPr>
          <a:xfrm>
            <a:off x="445165" y="3747837"/>
            <a:ext cx="8626642" cy="839140"/>
          </a:xfrm>
          <a:prstGeom prst="rect">
            <a:avLst/>
          </a:prstGeom>
        </p:spPr>
        <p:txBody>
          <a:bodyPr wrap="square" lIns="0" tIns="0" rIns="0" bIns="0" rtlCol="0" anchor="t">
            <a:spAutoFit/>
          </a:bodyPr>
          <a:lstStyle/>
          <a:p>
            <a:pPr algn="just">
              <a:lnSpc>
                <a:spcPct val="120000"/>
              </a:lnSpc>
            </a:pPr>
            <a:r>
              <a:rPr lang="en-US" sz="2400" b="1">
                <a:solidFill>
                  <a:srgbClr val="002060"/>
                </a:solidFill>
                <a:latin typeface="UTM Daxline" panose="02040603050506020204" pitchFamily="18" charset="0"/>
                <a:sym typeface="Wingdings" panose="05000000000000000000" pitchFamily="2" charset="2"/>
              </a:rPr>
              <a:t> </a:t>
            </a:r>
            <a:r>
              <a:rPr lang="en-US" sz="2400" b="1">
                <a:solidFill>
                  <a:srgbClr val="002060"/>
                </a:solidFill>
                <a:latin typeface="UTM Daxline" panose="02040603050506020204" pitchFamily="18" charset="0"/>
              </a:rPr>
              <a:t>Xin ông làm ơn ghi thêm nếu còn chỗ  linh hồn bác sẽ được lên thiên đàng. </a:t>
            </a:r>
            <a:endParaRPr lang="en-US" sz="2400" b="1" dirty="0">
              <a:solidFill>
                <a:srgbClr val="CB4D2F"/>
              </a:solidFill>
              <a:latin typeface="UTM Daxline" panose="02040603050506020204" pitchFamily="18" charset="0"/>
            </a:endParaRPr>
          </a:p>
        </p:txBody>
      </p:sp>
      <p:sp>
        <p:nvSpPr>
          <p:cNvPr id="16" name="TextBox 8">
            <a:extLst>
              <a:ext uri="{FF2B5EF4-FFF2-40B4-BE49-F238E27FC236}">
                <a16:creationId xmlns:a16="http://schemas.microsoft.com/office/drawing/2014/main" id="{B43D477B-CD1C-4D75-AF08-4C7A8599E606}"/>
              </a:ext>
            </a:extLst>
          </p:cNvPr>
          <p:cNvSpPr txBox="1"/>
          <p:nvPr/>
        </p:nvSpPr>
        <p:spPr>
          <a:xfrm>
            <a:off x="5498434" y="3735805"/>
            <a:ext cx="546422" cy="395942"/>
          </a:xfrm>
          <a:prstGeom prst="rect">
            <a:avLst/>
          </a:prstGeom>
        </p:spPr>
        <p:txBody>
          <a:bodyPr wrap="square" lIns="0" tIns="0" rIns="0" bIns="0" rtlCol="0" anchor="t">
            <a:spAutoFit/>
          </a:bodyPr>
          <a:lstStyle/>
          <a:p>
            <a:pPr algn="ctr">
              <a:lnSpc>
                <a:spcPct val="120000"/>
              </a:lnSpc>
            </a:pPr>
            <a:r>
              <a:rPr lang="en-US" sz="2400" b="1">
                <a:solidFill>
                  <a:srgbClr val="CB4D2F"/>
                </a:solidFill>
                <a:latin typeface="UTM Daxline" panose="02040603050506020204" pitchFamily="18" charset="0"/>
              </a:rPr>
              <a:t>:</a:t>
            </a:r>
            <a:endParaRPr lang="en-US" sz="2400" b="1" dirty="0">
              <a:solidFill>
                <a:srgbClr val="CB4D2F"/>
              </a:solidFill>
              <a:latin typeface="UTM Daxline" panose="02040603050506020204" pitchFamily="18" charset="0"/>
            </a:endParaRPr>
          </a:p>
        </p:txBody>
      </p:sp>
      <p:cxnSp>
        <p:nvCxnSpPr>
          <p:cNvPr id="17" name="Straight Connector 16">
            <a:extLst>
              <a:ext uri="{FF2B5EF4-FFF2-40B4-BE49-F238E27FC236}">
                <a16:creationId xmlns:a16="http://schemas.microsoft.com/office/drawing/2014/main" id="{E0527E63-2D5C-43A8-9B83-504881700B5B}"/>
              </a:ext>
            </a:extLst>
          </p:cNvPr>
          <p:cNvCxnSpPr>
            <a:cxnSpLocks/>
          </p:cNvCxnSpPr>
          <p:nvPr/>
        </p:nvCxnSpPr>
        <p:spPr>
          <a:xfrm>
            <a:off x="5907505" y="4240931"/>
            <a:ext cx="3122193"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55CA2DF-038C-4B10-A539-A200DE57427F}"/>
              </a:ext>
            </a:extLst>
          </p:cNvPr>
          <p:cNvCxnSpPr>
            <a:cxnSpLocks/>
          </p:cNvCxnSpPr>
          <p:nvPr/>
        </p:nvCxnSpPr>
        <p:spPr>
          <a:xfrm>
            <a:off x="445165" y="4611041"/>
            <a:ext cx="1455824" cy="0"/>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891C7B9-9AA3-4A08-BAEF-F7DA2BB15B6D}"/>
              </a:ext>
            </a:extLst>
          </p:cNvPr>
          <p:cNvSpPr txBox="1"/>
          <p:nvPr/>
        </p:nvSpPr>
        <p:spPr>
          <a:xfrm>
            <a:off x="4463712" y="4401038"/>
            <a:ext cx="4680288" cy="395942"/>
          </a:xfrm>
          <a:prstGeom prst="rect">
            <a:avLst/>
          </a:prstGeom>
          <a:solidFill>
            <a:srgbClr val="FFFF66"/>
          </a:solidFill>
        </p:spPr>
        <p:txBody>
          <a:bodyPr wrap="square" lIns="0" tIns="0" rIns="0" bIns="0" rtlCol="0" anchor="t">
            <a:spAutoFit/>
          </a:bodyPr>
          <a:lstStyle/>
          <a:p>
            <a:pPr algn="ctr">
              <a:lnSpc>
                <a:spcPct val="120000"/>
              </a:lnSpc>
            </a:pPr>
            <a:r>
              <a:rPr lang="en-US" sz="2400" b="1">
                <a:solidFill>
                  <a:srgbClr val="7030A0"/>
                </a:solidFill>
                <a:latin typeface="UTM Daxline" panose="02040603050506020204" pitchFamily="18" charset="0"/>
                <a:sym typeface="Wingdings" panose="05000000000000000000" pitchFamily="2" charset="2"/>
              </a:rPr>
              <a:t>Đây là câu cần viết trên băng tang.</a:t>
            </a:r>
            <a:endParaRPr lang="en-US" sz="2400" b="1" dirty="0">
              <a:solidFill>
                <a:srgbClr val="7030A0"/>
              </a:solidFill>
              <a:latin typeface="UTM Daxline" panose="02040603050506020204" pitchFamily="18" charset="0"/>
            </a:endParaRPr>
          </a:p>
        </p:txBody>
      </p:sp>
      <p:cxnSp>
        <p:nvCxnSpPr>
          <p:cNvPr id="20" name="Straight Connector 19">
            <a:extLst>
              <a:ext uri="{FF2B5EF4-FFF2-40B4-BE49-F238E27FC236}">
                <a16:creationId xmlns:a16="http://schemas.microsoft.com/office/drawing/2014/main" id="{C7ED913B-FA20-478B-B049-55DF6B485F9C}"/>
              </a:ext>
            </a:extLst>
          </p:cNvPr>
          <p:cNvCxnSpPr>
            <a:cxnSpLocks/>
            <a:endCxn id="7" idx="3"/>
          </p:cNvCxnSpPr>
          <p:nvPr/>
        </p:nvCxnSpPr>
        <p:spPr>
          <a:xfrm flipV="1">
            <a:off x="4247147" y="991893"/>
            <a:ext cx="4824660" cy="12544"/>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20A0DDC-633F-43B8-A1BC-79F4B55818A2}"/>
              </a:ext>
            </a:extLst>
          </p:cNvPr>
          <p:cNvCxnSpPr>
            <a:cxnSpLocks/>
          </p:cNvCxnSpPr>
          <p:nvPr/>
        </p:nvCxnSpPr>
        <p:spPr>
          <a:xfrm flipV="1">
            <a:off x="445165" y="1430867"/>
            <a:ext cx="1455824" cy="6272"/>
          </a:xfrm>
          <a:prstGeom prst="line">
            <a:avLst/>
          </a:prstGeom>
          <a:ln w="28575">
            <a:solidFill>
              <a:srgbClr val="EC61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26151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left)">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up)">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2000" fill="hold"/>
                                        <p:tgtEl>
                                          <p:spTgt spid="16"/>
                                        </p:tgtEl>
                                        <p:attrNameLst>
                                          <p:attrName>ppt_x</p:attrName>
                                        </p:attrNameLst>
                                      </p:cBhvr>
                                      <p:tavLst>
                                        <p:tav tm="0">
                                          <p:val>
                                            <p:strVal val="#ppt_x"/>
                                          </p:val>
                                        </p:tav>
                                        <p:tav tm="100000">
                                          <p:val>
                                            <p:strVal val="#ppt_x"/>
                                          </p:val>
                                        </p:tav>
                                      </p:tavLst>
                                    </p:anim>
                                    <p:anim calcmode="lin" valueType="num">
                                      <p:cBhvr additive="base">
                                        <p:cTn id="47" dur="20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00"/>
                            </p:stCondLst>
                            <p:childTnLst>
                              <p:par>
                                <p:cTn id="54" presetID="22" presetClass="entr" presetSubtype="8"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4" grpId="0"/>
      <p:bldP spid="15" grpId="0"/>
      <p:bldP spid="16" grpId="0"/>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19" name="Group 18">
            <a:extLst>
              <a:ext uri="{FF2B5EF4-FFF2-40B4-BE49-F238E27FC236}">
                <a16:creationId xmlns:a16="http://schemas.microsoft.com/office/drawing/2014/main" id="{8775B83F-B911-499B-A8FC-8D89E866654E}"/>
              </a:ext>
            </a:extLst>
          </p:cNvPr>
          <p:cNvGrpSpPr/>
          <p:nvPr/>
        </p:nvGrpSpPr>
        <p:grpSpPr>
          <a:xfrm>
            <a:off x="642876" y="2556189"/>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图片 6">
            <a:extLst>
              <a:ext uri="{FF2B5EF4-FFF2-40B4-BE49-F238E27FC236}">
                <a16:creationId xmlns:a16="http://schemas.microsoft.com/office/drawing/2014/main" id="{95F9A5E5-3F5C-4DD3-A6C6-5D1F34763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pic>
        <p:nvPicPr>
          <p:cNvPr id="25" name="图片 28">
            <a:extLst>
              <a:ext uri="{FF2B5EF4-FFF2-40B4-BE49-F238E27FC236}">
                <a16:creationId xmlns:a16="http://schemas.microsoft.com/office/drawing/2014/main" id="{60BC8EEF-6EBE-4C33-B9AD-3FC49B52AD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5812" y="2863349"/>
            <a:ext cx="2218817" cy="1572956"/>
          </a:xfrm>
          <a:prstGeom prst="rect">
            <a:avLst/>
          </a:prstGeom>
        </p:spPr>
      </p:pic>
      <p:sp>
        <p:nvSpPr>
          <p:cNvPr id="11" name="Speech Bubble: Rectangle with Corners Rounded 10">
            <a:extLst>
              <a:ext uri="{FF2B5EF4-FFF2-40B4-BE49-F238E27FC236}">
                <a16:creationId xmlns:a16="http://schemas.microsoft.com/office/drawing/2014/main" id="{02347BE8-C036-4667-BF82-2A1B710A1CBE}"/>
              </a:ext>
            </a:extLst>
          </p:cNvPr>
          <p:cNvSpPr/>
          <p:nvPr/>
        </p:nvSpPr>
        <p:spPr>
          <a:xfrm>
            <a:off x="1697647" y="549687"/>
            <a:ext cx="6880869" cy="2253671"/>
          </a:xfrm>
          <a:prstGeom prst="wedgeRoundRectCallout">
            <a:avLst>
              <a:gd name="adj1" fmla="val -47147"/>
              <a:gd name="adj2" fmla="val 73639"/>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a:extLst>
              <a:ext uri="{FF2B5EF4-FFF2-40B4-BE49-F238E27FC236}">
                <a16:creationId xmlns:a16="http://schemas.microsoft.com/office/drawing/2014/main" id="{8D3AB17F-7097-4836-A48E-A031CE1E92B7}"/>
              </a:ext>
            </a:extLst>
          </p:cNvPr>
          <p:cNvSpPr txBox="1"/>
          <p:nvPr/>
        </p:nvSpPr>
        <p:spPr>
          <a:xfrm>
            <a:off x="1964154" y="669996"/>
            <a:ext cx="6347854" cy="2013052"/>
          </a:xfrm>
          <a:prstGeom prst="rect">
            <a:avLst/>
          </a:prstGeom>
        </p:spPr>
        <p:txBody>
          <a:bodyPr wrap="square" lIns="0" tIns="0" rIns="0" bIns="0" rtlCol="0" anchor="t">
            <a:spAutoFit/>
          </a:bodyPr>
          <a:lstStyle/>
          <a:p>
            <a:pPr algn="just">
              <a:lnSpc>
                <a:spcPct val="120000"/>
              </a:lnSpc>
            </a:pPr>
            <a:r>
              <a:rPr lang="en-US" sz="2800" b="1">
                <a:solidFill>
                  <a:srgbClr val="C00000"/>
                </a:solidFill>
                <a:latin typeface="UTM Daxline" panose="02040603050506020204" pitchFamily="18" charset="0"/>
              </a:rPr>
              <a:t>Các bạn thấy không, chỉ vì thiếu tớ mà mọi người hiểu sai ý nhau. Các bạn hãy nhớ những tác dụng của tớ để sử dụng đúng cách nhé!  </a:t>
            </a:r>
            <a:endParaRPr lang="en-US" sz="28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8602203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C540D172-353C-4F66-BAF3-326D38CF9E07}"/>
              </a:ext>
            </a:extLst>
          </p:cNvPr>
          <p:cNvGrpSpPr/>
          <p:nvPr/>
        </p:nvGrpSpPr>
        <p:grpSpPr>
          <a:xfrm>
            <a:off x="2321671" y="1719716"/>
            <a:ext cx="4220615" cy="2269862"/>
            <a:chOff x="2321671" y="1719716"/>
            <a:chExt cx="4220615"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458419" y="2793433"/>
              <a:ext cx="3947118" cy="923330"/>
            </a:xfrm>
            <a:prstGeom prst="rect">
              <a:avLst/>
            </a:prstGeom>
            <a:noFill/>
          </p:spPr>
          <p:txBody>
            <a:bodyPr wrap="square" rtlCol="0">
              <a:spAutoFit/>
            </a:bodyPr>
            <a:lstStyle/>
            <a:p>
              <a:pPr algn="ctr"/>
              <a:r>
                <a:rPr lang="en-US" sz="5400">
                  <a:solidFill>
                    <a:srgbClr val="C00000"/>
                  </a:solidFill>
                  <a:latin typeface="UVN Banh Mi" pitchFamily="2" charset="0"/>
                </a:rPr>
                <a:t>VẬN DỤNG</a:t>
              </a:r>
            </a:p>
          </p:txBody>
        </p:sp>
      </p:grpSp>
    </p:spTree>
    <p:extLst>
      <p:ext uri="{BB962C8B-B14F-4D97-AF65-F5344CB8AC3E}">
        <p14:creationId xmlns:p14="http://schemas.microsoft.com/office/powerpoint/2010/main" val="2945692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13">
            <a:extLst>
              <a:ext uri="{FF2B5EF4-FFF2-40B4-BE49-F238E27FC236}">
                <a16:creationId xmlns:a16="http://schemas.microsoft.com/office/drawing/2014/main" id="{2FDBAA3E-17BA-4791-8890-482AF178BD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4156499"/>
            <a:ext cx="9144000" cy="987000"/>
          </a:xfrm>
          <a:prstGeom prst="rect">
            <a:avLst/>
          </a:prstGeom>
        </p:spPr>
      </p:pic>
      <p:grpSp>
        <p:nvGrpSpPr>
          <p:cNvPr id="19" name="Group 18">
            <a:extLst>
              <a:ext uri="{FF2B5EF4-FFF2-40B4-BE49-F238E27FC236}">
                <a16:creationId xmlns:a16="http://schemas.microsoft.com/office/drawing/2014/main" id="{8775B83F-B911-499B-A8FC-8D89E866654E}"/>
              </a:ext>
            </a:extLst>
          </p:cNvPr>
          <p:cNvGrpSpPr/>
          <p:nvPr/>
        </p:nvGrpSpPr>
        <p:grpSpPr>
          <a:xfrm>
            <a:off x="642876" y="2982844"/>
            <a:ext cx="953512" cy="1987164"/>
            <a:chOff x="1573955" y="457173"/>
            <a:chExt cx="685154" cy="1427894"/>
          </a:xfrm>
        </p:grpSpPr>
        <p:pic>
          <p:nvPicPr>
            <p:cNvPr id="20" name="Picture 19">
              <a:extLst>
                <a:ext uri="{FF2B5EF4-FFF2-40B4-BE49-F238E27FC236}">
                  <a16:creationId xmlns:a16="http://schemas.microsoft.com/office/drawing/2014/main" id="{02D7B4FC-2311-4935-81B7-D340737116C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3955" y="457173"/>
              <a:ext cx="685154" cy="685154"/>
            </a:xfrm>
            <a:prstGeom prst="rect">
              <a:avLst/>
            </a:prstGeom>
          </p:spPr>
        </p:pic>
        <p:sp>
          <p:nvSpPr>
            <p:cNvPr id="21" name="Oval 20">
              <a:extLst>
                <a:ext uri="{FF2B5EF4-FFF2-40B4-BE49-F238E27FC236}">
                  <a16:creationId xmlns:a16="http://schemas.microsoft.com/office/drawing/2014/main" id="{56338677-B76F-4643-9C29-4EC288337037}"/>
                </a:ext>
              </a:extLst>
            </p:cNvPr>
            <p:cNvSpPr/>
            <p:nvPr/>
          </p:nvSpPr>
          <p:spPr>
            <a:xfrm>
              <a:off x="1573955" y="1187762"/>
              <a:ext cx="674267" cy="697305"/>
            </a:xfrm>
            <a:prstGeom prst="ellipse">
              <a:avLst/>
            </a:prstGeom>
            <a:solidFill>
              <a:srgbClr val="F7B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图片 6">
            <a:extLst>
              <a:ext uri="{FF2B5EF4-FFF2-40B4-BE49-F238E27FC236}">
                <a16:creationId xmlns:a16="http://schemas.microsoft.com/office/drawing/2014/main" id="{95F9A5E5-3F5C-4DD3-A6C6-5D1F3476394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975" y="173492"/>
            <a:ext cx="1464153" cy="1365446"/>
          </a:xfrm>
          <a:prstGeom prst="rect">
            <a:avLst/>
          </a:prstGeom>
        </p:spPr>
      </p:pic>
      <p:sp>
        <p:nvSpPr>
          <p:cNvPr id="11" name="Speech Bubble: Rectangle with Corners Rounded 10">
            <a:extLst>
              <a:ext uri="{FF2B5EF4-FFF2-40B4-BE49-F238E27FC236}">
                <a16:creationId xmlns:a16="http://schemas.microsoft.com/office/drawing/2014/main" id="{02347BE8-C036-4667-BF82-2A1B710A1CBE}"/>
              </a:ext>
            </a:extLst>
          </p:cNvPr>
          <p:cNvSpPr/>
          <p:nvPr/>
        </p:nvSpPr>
        <p:spPr>
          <a:xfrm>
            <a:off x="1697647" y="549687"/>
            <a:ext cx="6880869" cy="2746966"/>
          </a:xfrm>
          <a:prstGeom prst="wedgeRoundRectCallout">
            <a:avLst>
              <a:gd name="adj1" fmla="val -47147"/>
              <a:gd name="adj2" fmla="val 73639"/>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8">
            <a:extLst>
              <a:ext uri="{FF2B5EF4-FFF2-40B4-BE49-F238E27FC236}">
                <a16:creationId xmlns:a16="http://schemas.microsoft.com/office/drawing/2014/main" id="{8D3AB17F-7097-4836-A48E-A031CE1E92B7}"/>
              </a:ext>
            </a:extLst>
          </p:cNvPr>
          <p:cNvSpPr txBox="1"/>
          <p:nvPr/>
        </p:nvSpPr>
        <p:spPr>
          <a:xfrm>
            <a:off x="1964154" y="669996"/>
            <a:ext cx="6347854" cy="2530116"/>
          </a:xfrm>
          <a:prstGeom prst="rect">
            <a:avLst/>
          </a:prstGeom>
        </p:spPr>
        <p:txBody>
          <a:bodyPr wrap="square" lIns="0" tIns="0" rIns="0" bIns="0" rtlCol="0" anchor="t">
            <a:spAutoFit/>
          </a:bodyPr>
          <a:lstStyle/>
          <a:p>
            <a:pPr algn="just">
              <a:lnSpc>
                <a:spcPct val="120000"/>
              </a:lnSpc>
            </a:pPr>
            <a:r>
              <a:rPr lang="en-US" sz="2800" b="1">
                <a:solidFill>
                  <a:srgbClr val="C00000"/>
                </a:solidFill>
                <a:latin typeface="UTM Daxline" panose="02040603050506020204" pitchFamily="18" charset="0"/>
              </a:rPr>
              <a:t>Viết một đoạn văn hoặc một đoạn hội thoại nói về việc học tập của mình trong đó có sử dụng dấu hai chấm. Nêu tác dụng của từng dấu hai chấm trong đoạn văn hoặc đoạn hội thoại đó.</a:t>
            </a:r>
            <a:endParaRPr lang="en-US" sz="2800" b="1" dirty="0">
              <a:solidFill>
                <a:srgbClr val="0070C0"/>
              </a:solidFill>
              <a:latin typeface="UTM Daxline" panose="02040603050506020204" pitchFamily="18" charset="0"/>
            </a:endParaRPr>
          </a:p>
        </p:txBody>
      </p:sp>
      <p:pic>
        <p:nvPicPr>
          <p:cNvPr id="25" name="图片 28">
            <a:extLst>
              <a:ext uri="{FF2B5EF4-FFF2-40B4-BE49-F238E27FC236}">
                <a16:creationId xmlns:a16="http://schemas.microsoft.com/office/drawing/2014/main" id="{60BC8EEF-6EBE-4C33-B9AD-3FC49B52AD5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5812" y="2730318"/>
            <a:ext cx="2218817" cy="1572956"/>
          </a:xfrm>
          <a:prstGeom prst="rect">
            <a:avLst/>
          </a:prstGeom>
        </p:spPr>
      </p:pic>
    </p:spTree>
    <p:extLst>
      <p:ext uri="{BB962C8B-B14F-4D97-AF65-F5344CB8AC3E}">
        <p14:creationId xmlns:p14="http://schemas.microsoft.com/office/powerpoint/2010/main" val="2975498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4">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Mục tiêu bài học</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4">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40865"/>
            <a:ext cx="2970125" cy="1005340"/>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Hiểu được tác dụng của dấu hai chấm.</a:t>
            </a:r>
            <a:endParaRPr lang="en-US" sz="28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2014504" y="2748127"/>
            <a:ext cx="4113027" cy="1003031"/>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uepuntozero" panose="02040603050506020204" pitchFamily="18" charset="0"/>
              </a:rPr>
              <a:t>Biết cách sử dụng dấu hai chấm trong câu văn, đoạn văn.</a:t>
            </a:r>
            <a:endParaRPr lang="en-US" sz="2800" b="1" dirty="0">
              <a:solidFill>
                <a:srgbClr val="CB4D2F"/>
              </a:solidFill>
              <a:latin typeface="UTM Duepuntozero" panose="02040603050506020204" pitchFamily="18" charset="0"/>
            </a:endParaRPr>
          </a:p>
        </p:txBody>
      </p:sp>
      <p:pic>
        <p:nvPicPr>
          <p:cNvPr id="12" name="Picture 11">
            <a:extLst>
              <a:ext uri="{FF2B5EF4-FFF2-40B4-BE49-F238E27FC236}">
                <a16:creationId xmlns:a16="http://schemas.microsoft.com/office/drawing/2014/main" id="{10A6C31C-2961-4202-A3A6-9A0539257DAB}"/>
              </a:ext>
            </a:extLst>
          </p:cNvPr>
          <p:cNvPicPr>
            <a:picLocks noChangeAspect="1"/>
          </p:cNvPicPr>
          <p:nvPr/>
        </p:nvPicPr>
        <p:blipFill>
          <a:blip r:embed="rId8">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6352484" y="-178849"/>
            <a:ext cx="1219200" cy="1219200"/>
          </a:xfrm>
          <a:prstGeom prst="rect">
            <a:avLst/>
          </a:prstGeom>
        </p:spPr>
      </p:pic>
      <p:pic>
        <p:nvPicPr>
          <p:cNvPr id="13" name="Picture 12">
            <a:extLst>
              <a:ext uri="{FF2B5EF4-FFF2-40B4-BE49-F238E27FC236}">
                <a16:creationId xmlns:a16="http://schemas.microsoft.com/office/drawing/2014/main" id="{4ADB1AA8-77D4-4B9A-8AD6-C9251297AC42}"/>
              </a:ext>
            </a:extLst>
          </p:cNvPr>
          <p:cNvPicPr>
            <a:picLocks noChangeAspect="1"/>
          </p:cNvPicPr>
          <p:nvPr/>
        </p:nvPicPr>
        <p:blipFill>
          <a:blip r:embed="rId8">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27479" y="1616778"/>
            <a:ext cx="1219200" cy="1219200"/>
          </a:xfrm>
          <a:prstGeom prst="rect">
            <a:avLst/>
          </a:prstGeom>
        </p:spPr>
      </p:pic>
    </p:spTree>
    <p:extLst>
      <p:ext uri="{BB962C8B-B14F-4D97-AF65-F5344CB8AC3E}">
        <p14:creationId xmlns:p14="http://schemas.microsoft.com/office/powerpoint/2010/main" val="3008153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2847BCD-065B-452F-846A-B5A477540672}"/>
              </a:ext>
            </a:extLst>
          </p:cNvPr>
          <p:cNvPicPr>
            <a:picLocks noChangeAspect="1"/>
          </p:cNvPicPr>
          <p:nvPr/>
        </p:nvPicPr>
        <p:blipFill rotWithShape="1">
          <a:blip r:embed="rId3">
            <a:extLst>
              <a:ext uri="{28A0092B-C50C-407E-A947-70E740481C1C}">
                <a14:useLocalDpi xmlns:a14="http://schemas.microsoft.com/office/drawing/2010/main" val="0"/>
              </a:ext>
            </a:extLst>
          </a:blip>
          <a:srcRect t="6816" r="46995" b="68532"/>
          <a:stretch/>
        </p:blipFill>
        <p:spPr>
          <a:xfrm>
            <a:off x="923231" y="1787407"/>
            <a:ext cx="5635231" cy="3164157"/>
          </a:xfrm>
          <a:prstGeom prst="rect">
            <a:avLst/>
          </a:prstGeom>
        </p:spPr>
      </p:pic>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9" name="文本框 6">
            <a:extLst>
              <a:ext uri="{FF2B5EF4-FFF2-40B4-BE49-F238E27FC236}">
                <a16:creationId xmlns:a16="http://schemas.microsoft.com/office/drawing/2014/main" id="{459B3FA9-7128-4665-8951-97EED598FBA0}"/>
              </a:ext>
            </a:extLst>
          </p:cNvPr>
          <p:cNvSpPr txBox="1"/>
          <p:nvPr/>
        </p:nvSpPr>
        <p:spPr>
          <a:xfrm>
            <a:off x="696853" y="345309"/>
            <a:ext cx="4043315" cy="1099673"/>
          </a:xfrm>
          <a:prstGeom prst="rect">
            <a:avLst/>
          </a:prstGeom>
          <a:noFill/>
        </p:spPr>
        <p:txBody>
          <a:bodyPr wrap="square" rtlCol="0">
            <a:prstTxWarp prst="textDoubleWave1">
              <a:avLst/>
            </a:prstTxWarp>
            <a:spAutoFit/>
          </a:bodyPr>
          <a:lstStyle/>
          <a:p>
            <a:pPr algn="ctr"/>
            <a:r>
              <a:rPr lang="en-US" altLang="zh-CN" sz="400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rPr>
              <a:t>Dặn dò</a:t>
            </a:r>
            <a:endParaRPr lang="zh-CN" altLang="en-US" sz="4000" dirty="0">
              <a:ln w="19050">
                <a:solidFill>
                  <a:schemeClr val="bg1"/>
                </a:solidFill>
              </a:ln>
              <a:solidFill>
                <a:srgbClr val="0070C0"/>
              </a:solidFill>
              <a:effectLst>
                <a:outerShdw blurRad="38100" dist="38100" dir="2700000" algn="tl">
                  <a:srgbClr val="000000">
                    <a:alpha val="43137"/>
                  </a:srgbClr>
                </a:outerShdw>
              </a:effectLst>
              <a:latin typeface="UTM Flamenco" panose="02040603050506020204" pitchFamily="18" charset="0"/>
              <a:ea typeface="inpin heiti" charset="-122"/>
            </a:endParaRPr>
          </a:p>
        </p:txBody>
      </p:sp>
      <p:pic>
        <p:nvPicPr>
          <p:cNvPr id="25" name="Picture 24">
            <a:extLst>
              <a:ext uri="{FF2B5EF4-FFF2-40B4-BE49-F238E27FC236}">
                <a16:creationId xmlns:a16="http://schemas.microsoft.com/office/drawing/2014/main" id="{D398442F-6526-4F66-A28F-2164DC29F2D0}"/>
              </a:ext>
            </a:extLst>
          </p:cNvPr>
          <p:cNvPicPr>
            <a:picLocks noChangeAspect="1"/>
          </p:cNvPicPr>
          <p:nvPr/>
        </p:nvPicPr>
        <p:blipFill rotWithShape="1">
          <a:blip r:embed="rId3">
            <a:extLst>
              <a:ext uri="{28A0092B-C50C-407E-A947-70E740481C1C}">
                <a14:useLocalDpi xmlns:a14="http://schemas.microsoft.com/office/drawing/2010/main" val="0"/>
              </a:ext>
            </a:extLst>
          </a:blip>
          <a:srcRect l="52060" t="8064" r="-337" b="70091"/>
          <a:stretch/>
        </p:blipFill>
        <p:spPr>
          <a:xfrm>
            <a:off x="4835536" y="127723"/>
            <a:ext cx="4770713" cy="2747108"/>
          </a:xfrm>
          <a:prstGeom prst="rect">
            <a:avLst/>
          </a:prstGeom>
        </p:spPr>
      </p:pic>
      <p:sp>
        <p:nvSpPr>
          <p:cNvPr id="28" name="TextBox 8">
            <a:extLst>
              <a:ext uri="{FF2B5EF4-FFF2-40B4-BE49-F238E27FC236}">
                <a16:creationId xmlns:a16="http://schemas.microsoft.com/office/drawing/2014/main" id="{D088EF33-9B05-4176-BD48-C6EA0F8F7511}"/>
              </a:ext>
            </a:extLst>
          </p:cNvPr>
          <p:cNvSpPr txBox="1"/>
          <p:nvPr/>
        </p:nvSpPr>
        <p:spPr>
          <a:xfrm>
            <a:off x="5477022" y="1004770"/>
            <a:ext cx="2970125" cy="1289584"/>
          </a:xfrm>
          <a:prstGeom prst="rect">
            <a:avLst/>
          </a:prstGeom>
        </p:spPr>
        <p:txBody>
          <a:bodyPr wrap="square" lIns="0" tIns="0" rIns="0" bIns="0" rtlCol="0" anchor="t">
            <a:spAutoFit/>
          </a:bodyPr>
          <a:lstStyle/>
          <a:p>
            <a:pPr algn="ctr">
              <a:lnSpc>
                <a:spcPct val="120000"/>
              </a:lnSpc>
            </a:pPr>
            <a:r>
              <a:rPr lang="en-US" sz="3600" b="1">
                <a:solidFill>
                  <a:srgbClr val="CB4D2F"/>
                </a:solidFill>
                <a:latin typeface="UTM Duepuntozero" panose="02040603050506020204" pitchFamily="18" charset="0"/>
              </a:rPr>
              <a:t>Xem lại nội dung bài học.</a:t>
            </a:r>
            <a:endParaRPr lang="en-US" sz="3600" b="1" dirty="0">
              <a:solidFill>
                <a:srgbClr val="CB4D2F"/>
              </a:solidFill>
              <a:latin typeface="UTM Duepuntozero" panose="02040603050506020204" pitchFamily="18" charset="0"/>
            </a:endParaRPr>
          </a:p>
        </p:txBody>
      </p:sp>
      <p:sp>
        <p:nvSpPr>
          <p:cNvPr id="30" name="TextBox 8">
            <a:extLst>
              <a:ext uri="{FF2B5EF4-FFF2-40B4-BE49-F238E27FC236}">
                <a16:creationId xmlns:a16="http://schemas.microsoft.com/office/drawing/2014/main" id="{12A03EEE-7F50-4019-A710-DE763B526E58}"/>
              </a:ext>
            </a:extLst>
          </p:cNvPr>
          <p:cNvSpPr txBox="1"/>
          <p:nvPr/>
        </p:nvSpPr>
        <p:spPr>
          <a:xfrm>
            <a:off x="1912815" y="2679724"/>
            <a:ext cx="4113027" cy="1289584"/>
          </a:xfrm>
          <a:prstGeom prst="rect">
            <a:avLst/>
          </a:prstGeom>
        </p:spPr>
        <p:txBody>
          <a:bodyPr wrap="square" lIns="0" tIns="0" rIns="0" bIns="0" rtlCol="0" anchor="t">
            <a:spAutoFit/>
          </a:bodyPr>
          <a:lstStyle/>
          <a:p>
            <a:pPr algn="ctr">
              <a:lnSpc>
                <a:spcPct val="120000"/>
              </a:lnSpc>
            </a:pPr>
            <a:r>
              <a:rPr lang="en-US" sz="3500" b="1">
                <a:solidFill>
                  <a:srgbClr val="CB4D2F"/>
                </a:solidFill>
                <a:latin typeface="UTM Duepuntozero" panose="02040603050506020204" pitchFamily="18" charset="0"/>
              </a:rPr>
              <a:t>Chuẩn bị bài sau: </a:t>
            </a:r>
          </a:p>
          <a:p>
            <a:pPr algn="ctr">
              <a:lnSpc>
                <a:spcPct val="120000"/>
              </a:lnSpc>
            </a:pPr>
            <a:r>
              <a:rPr lang="en-US" sz="3500" b="1">
                <a:solidFill>
                  <a:srgbClr val="CB4D2F"/>
                </a:solidFill>
                <a:latin typeface="UTM Duepuntozero" panose="02040603050506020204" pitchFamily="18" charset="0"/>
              </a:rPr>
              <a:t>Mở rộng vốn từ: Trẻ em</a:t>
            </a:r>
            <a:endParaRPr lang="en-US" sz="3500" b="1" dirty="0">
              <a:solidFill>
                <a:srgbClr val="CB4D2F"/>
              </a:solidFill>
              <a:latin typeface="UTM Duepuntozero" panose="02040603050506020204" pitchFamily="18" charset="0"/>
            </a:endParaRPr>
          </a:p>
        </p:txBody>
      </p:sp>
    </p:spTree>
    <p:extLst>
      <p:ext uri="{BB962C8B-B14F-4D97-AF65-F5344CB8AC3E}">
        <p14:creationId xmlns:p14="http://schemas.microsoft.com/office/powerpoint/2010/main" val="11683755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ircle(out)">
                                      <p:cBhvr>
                                        <p:cTn id="12" dur="2000"/>
                                        <p:tgtEl>
                                          <p:spTgt spid="25"/>
                                        </p:tgtEl>
                                      </p:cBhvr>
                                    </p:animEffect>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circle(out)">
                                      <p:cBhvr>
                                        <p:cTn id="21" dur="2000"/>
                                        <p:tgtEl>
                                          <p:spTgt spid="15"/>
                                        </p:tgtEl>
                                      </p:cBhvr>
                                    </p:animEffect>
                                  </p:childTnLst>
                                </p:cTn>
                              </p:par>
                            </p:childTnLst>
                          </p:cTn>
                        </p:par>
                        <p:par>
                          <p:cTn id="22" fill="hold">
                            <p:stCondLst>
                              <p:cond delay="2000"/>
                            </p:stCondLst>
                            <p:childTnLst>
                              <p:par>
                                <p:cTn id="23" presetID="22" presetClass="entr" presetSubtype="4"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8" grpId="0"/>
      <p:bldP spid="3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66065" y="-19337522"/>
            <a:ext cx="6023504" cy="3600000"/>
          </a:xfrm>
          <a:prstGeom prst="rect">
            <a:avLst/>
          </a:prstGeom>
        </p:spPr>
      </p:pic>
      <p:pic>
        <p:nvPicPr>
          <p:cNvPr id="7" name="图片 6">
            <a:extLst>
              <a:ext uri="{FF2B5EF4-FFF2-40B4-BE49-F238E27FC236}">
                <a16:creationId xmlns:a16="http://schemas.microsoft.com/office/drawing/2014/main" id="{B7EEB32C-B244-4462-A28D-3807A76EA9F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8" name="图片 7">
            <a:extLst>
              <a:ext uri="{FF2B5EF4-FFF2-40B4-BE49-F238E27FC236}">
                <a16:creationId xmlns:a16="http://schemas.microsoft.com/office/drawing/2014/main" id="{0BB85D13-97C1-4A3B-8C2D-0DA685D9006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5137" y="2273724"/>
            <a:ext cx="1678782" cy="1443039"/>
          </a:xfrm>
          <a:prstGeom prst="rect">
            <a:avLst/>
          </a:prstGeom>
        </p:spPr>
      </p:pic>
      <p:pic>
        <p:nvPicPr>
          <p:cNvPr id="9" name="图片 8">
            <a:extLst>
              <a:ext uri="{FF2B5EF4-FFF2-40B4-BE49-F238E27FC236}">
                <a16:creationId xmlns:a16="http://schemas.microsoft.com/office/drawing/2014/main" id="{9172F251-279D-4479-95B1-08B2917B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92193" y="58537"/>
            <a:ext cx="2034063" cy="1846827"/>
          </a:xfrm>
          <a:prstGeom prst="rect">
            <a:avLst/>
          </a:prstGeom>
        </p:spPr>
      </p:pic>
      <p:pic>
        <p:nvPicPr>
          <p:cNvPr id="10" name="图片 9">
            <a:extLst>
              <a:ext uri="{FF2B5EF4-FFF2-40B4-BE49-F238E27FC236}">
                <a16:creationId xmlns:a16="http://schemas.microsoft.com/office/drawing/2014/main" id="{C20E95C3-0D74-4560-9D06-0D312D53D7D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1032491">
            <a:off x="4854002" y="502432"/>
            <a:ext cx="884280" cy="1176755"/>
          </a:xfrm>
          <a:prstGeom prst="rect">
            <a:avLst/>
          </a:prstGeom>
        </p:spPr>
      </p:pic>
      <p:pic>
        <p:nvPicPr>
          <p:cNvPr id="11" name="图片 10">
            <a:extLst>
              <a:ext uri="{FF2B5EF4-FFF2-40B4-BE49-F238E27FC236}">
                <a16:creationId xmlns:a16="http://schemas.microsoft.com/office/drawing/2014/main" id="{7FCA94AC-8BC6-4A1B-B952-6F6E290D4099}"/>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87974" y="58537"/>
            <a:ext cx="3023130" cy="2146799"/>
          </a:xfrm>
          <a:prstGeom prst="rect">
            <a:avLst/>
          </a:prstGeom>
        </p:spPr>
      </p:pic>
      <p:pic>
        <p:nvPicPr>
          <p:cNvPr id="12" name="图片 11">
            <a:extLst>
              <a:ext uri="{FF2B5EF4-FFF2-40B4-BE49-F238E27FC236}">
                <a16:creationId xmlns:a16="http://schemas.microsoft.com/office/drawing/2014/main" id="{B797E4A4-4C44-4201-8E64-9D486521A0CE}"/>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456770" y="380503"/>
            <a:ext cx="1067982" cy="1299322"/>
          </a:xfrm>
          <a:prstGeom prst="rect">
            <a:avLst/>
          </a:prstGeom>
        </p:spPr>
      </p:pic>
      <p:pic>
        <p:nvPicPr>
          <p:cNvPr id="13" name="图片 12">
            <a:extLst>
              <a:ext uri="{FF2B5EF4-FFF2-40B4-BE49-F238E27FC236}">
                <a16:creationId xmlns:a16="http://schemas.microsoft.com/office/drawing/2014/main" id="{99787772-5AB4-4A20-8907-A68ACBBD778A}"/>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3519563" y="105990"/>
            <a:ext cx="1133955" cy="1274445"/>
          </a:xfrm>
          <a:prstGeom prst="rect">
            <a:avLst/>
          </a:prstGeom>
        </p:spPr>
      </p:pic>
      <p:grpSp>
        <p:nvGrpSpPr>
          <p:cNvPr id="4" name="Group 3">
            <a:extLst>
              <a:ext uri="{FF2B5EF4-FFF2-40B4-BE49-F238E27FC236}">
                <a16:creationId xmlns:a16="http://schemas.microsoft.com/office/drawing/2014/main" id="{DAAB27DA-4B2F-4AA7-8E01-4372F742072E}"/>
              </a:ext>
            </a:extLst>
          </p:cNvPr>
          <p:cNvGrpSpPr/>
          <p:nvPr/>
        </p:nvGrpSpPr>
        <p:grpSpPr>
          <a:xfrm>
            <a:off x="2321671" y="1719716"/>
            <a:ext cx="4305406" cy="2269862"/>
            <a:chOff x="2321671" y="1719716"/>
            <a:chExt cx="4305406" cy="2269862"/>
          </a:xfrm>
        </p:grpSpPr>
        <p:pic>
          <p:nvPicPr>
            <p:cNvPr id="3" name="图片 2"/>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321671" y="1719716"/>
              <a:ext cx="4220615" cy="2269862"/>
            </a:xfrm>
            <a:prstGeom prst="rect">
              <a:avLst/>
            </a:prstGeom>
          </p:spPr>
        </p:pic>
        <p:sp>
          <p:nvSpPr>
            <p:cNvPr id="5" name="TextBox 4">
              <a:extLst>
                <a:ext uri="{FF2B5EF4-FFF2-40B4-BE49-F238E27FC236}">
                  <a16:creationId xmlns:a16="http://schemas.microsoft.com/office/drawing/2014/main" id="{2A252598-7833-4063-A1C8-B02A92D653FF}"/>
                </a:ext>
              </a:extLst>
            </p:cNvPr>
            <p:cNvSpPr txBox="1"/>
            <p:nvPr/>
          </p:nvSpPr>
          <p:spPr>
            <a:xfrm>
              <a:off x="2679959" y="2838282"/>
              <a:ext cx="3947118" cy="923330"/>
            </a:xfrm>
            <a:prstGeom prst="rect">
              <a:avLst/>
            </a:prstGeom>
            <a:noFill/>
          </p:spPr>
          <p:txBody>
            <a:bodyPr wrap="square" rtlCol="0">
              <a:spAutoFit/>
            </a:bodyPr>
            <a:lstStyle/>
            <a:p>
              <a:r>
                <a:rPr lang="en-US" sz="5400">
                  <a:solidFill>
                    <a:srgbClr val="C00000"/>
                  </a:solidFill>
                  <a:latin typeface="UVN Banh Mi" pitchFamily="2" charset="0"/>
                </a:rPr>
                <a:t>KHỞI ĐỘNG</a:t>
              </a:r>
            </a:p>
          </p:txBody>
        </p:sp>
      </p:grpSp>
    </p:spTree>
    <p:extLst>
      <p:ext uri="{BB962C8B-B14F-4D97-AF65-F5344CB8AC3E}">
        <p14:creationId xmlns:p14="http://schemas.microsoft.com/office/powerpoint/2010/main" val="24638580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87687" y="1630982"/>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171281"/>
            <a:ext cx="2218817" cy="1572956"/>
          </a:xfrm>
          <a:prstGeom prst="rect">
            <a:avLst/>
          </a:prstGeom>
        </p:spPr>
      </p:pic>
      <p:pic>
        <p:nvPicPr>
          <p:cNvPr id="3" name="Picture 2">
            <a:extLst>
              <a:ext uri="{FF2B5EF4-FFF2-40B4-BE49-F238E27FC236}">
                <a16:creationId xmlns:a16="http://schemas.microsoft.com/office/drawing/2014/main" id="{6B9E2E4A-12D3-4893-B1CB-D6C8026CA69C}"/>
              </a:ext>
            </a:extLst>
          </p:cNvPr>
          <p:cNvPicPr>
            <a:picLocks noChangeAspect="1"/>
          </p:cNvPicPr>
          <p:nvPr/>
        </p:nvPicPr>
        <p:blipFill rotWithShape="1">
          <a:blip r:embed="rId6">
            <a:extLst>
              <a:ext uri="{28A0092B-C50C-407E-A947-70E740481C1C}">
                <a14:useLocalDpi xmlns:a14="http://schemas.microsoft.com/office/drawing/2010/main" val="0"/>
              </a:ext>
            </a:extLst>
          </a:blip>
          <a:srcRect r="53090" b="66477"/>
          <a:stretch/>
        </p:blipFill>
        <p:spPr>
          <a:xfrm>
            <a:off x="210402" y="1116262"/>
            <a:ext cx="3044712" cy="2910975"/>
          </a:xfrm>
          <a:prstGeom prst="rect">
            <a:avLst/>
          </a:prstGeom>
        </p:spPr>
      </p:pic>
      <p:sp>
        <p:nvSpPr>
          <p:cNvPr id="2" name="Speech Bubble: Rectangle with Corners Rounded 1">
            <a:extLst>
              <a:ext uri="{FF2B5EF4-FFF2-40B4-BE49-F238E27FC236}">
                <a16:creationId xmlns:a16="http://schemas.microsoft.com/office/drawing/2014/main" id="{B6730CEB-C912-40AC-92F4-9D0F2CFB99C8}"/>
              </a:ext>
            </a:extLst>
          </p:cNvPr>
          <p:cNvSpPr/>
          <p:nvPr/>
        </p:nvSpPr>
        <p:spPr>
          <a:xfrm>
            <a:off x="3465516" y="432830"/>
            <a:ext cx="5227435" cy="1869397"/>
          </a:xfrm>
          <a:prstGeom prst="wedgeRoundRectCallout">
            <a:avLst>
              <a:gd name="adj1" fmla="val -52655"/>
              <a:gd name="adj2" fmla="val 97230"/>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8">
            <a:extLst>
              <a:ext uri="{FF2B5EF4-FFF2-40B4-BE49-F238E27FC236}">
                <a16:creationId xmlns:a16="http://schemas.microsoft.com/office/drawing/2014/main" id="{E8AFEDD7-B392-46D0-A5D2-482365C5538E}"/>
              </a:ext>
            </a:extLst>
          </p:cNvPr>
          <p:cNvSpPr txBox="1"/>
          <p:nvPr/>
        </p:nvSpPr>
        <p:spPr>
          <a:xfrm>
            <a:off x="4252994" y="756946"/>
            <a:ext cx="3783723" cy="978922"/>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Chào các bạn, mình là dấu phẩy đây.</a:t>
            </a:r>
            <a:endParaRPr lang="en-US" sz="2800" b="1" dirty="0">
              <a:solidFill>
                <a:srgbClr val="0070C0"/>
              </a:solidFill>
              <a:latin typeface="UTM Daxline" panose="02040603050506020204" pitchFamily="18" charset="0"/>
            </a:endParaRPr>
          </a:p>
        </p:txBody>
      </p:sp>
      <p:sp>
        <p:nvSpPr>
          <p:cNvPr id="12" name="TextBox 8">
            <a:extLst>
              <a:ext uri="{FF2B5EF4-FFF2-40B4-BE49-F238E27FC236}">
                <a16:creationId xmlns:a16="http://schemas.microsoft.com/office/drawing/2014/main" id="{70A2C4BD-7969-4DEA-AF99-BD5EAE9C076E}"/>
              </a:ext>
            </a:extLst>
          </p:cNvPr>
          <p:cNvSpPr txBox="1"/>
          <p:nvPr/>
        </p:nvSpPr>
        <p:spPr>
          <a:xfrm>
            <a:off x="3531137" y="726358"/>
            <a:ext cx="5227435" cy="1282339"/>
          </a:xfrm>
          <a:prstGeom prst="rect">
            <a:avLst/>
          </a:prstGeom>
        </p:spPr>
        <p:txBody>
          <a:bodyPr wrap="square" lIns="0" tIns="0" rIns="0" bIns="0" rtlCol="0" anchor="t">
            <a:spAutoFit/>
          </a:bodyPr>
          <a:lstStyle/>
          <a:p>
            <a:pPr algn="ctr">
              <a:lnSpc>
                <a:spcPct val="120000"/>
              </a:lnSpc>
            </a:pPr>
            <a:r>
              <a:rPr lang="en-US" sz="2400" b="1">
                <a:solidFill>
                  <a:srgbClr val="0070C0"/>
                </a:solidFill>
                <a:latin typeface="UTM Daxline" panose="02040603050506020204" pitchFamily="18" charset="0"/>
              </a:rPr>
              <a:t>Ở tiết học trước, các bạn đã tìm hiểu về mình, bây giờ mình có vài câu hỏi để xem các bạn có nhớ mình không nhé!</a:t>
            </a:r>
            <a:endParaRPr lang="en-US" sz="24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3006398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1"/>
                                        </p:tgtEl>
                                      </p:cBhvr>
                                    </p:animEffect>
                                    <p:set>
                                      <p:cBhvr>
                                        <p:cTn id="21" dur="1" fill="hold">
                                          <p:stCondLst>
                                            <p:cond delay="499"/>
                                          </p:stCondLst>
                                        </p:cTn>
                                        <p:tgtEl>
                                          <p:spTgt spid="11"/>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P spid="11"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28">
            <a:extLst>
              <a:ext uri="{FF2B5EF4-FFF2-40B4-BE49-F238E27FC236}">
                <a16:creationId xmlns:a16="http://schemas.microsoft.com/office/drawing/2014/main" id="{35186D34-E08B-4E8E-A373-298AD7164C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8357" y="204296"/>
            <a:ext cx="2218817" cy="1572956"/>
          </a:xfrm>
          <a:prstGeom prst="rect">
            <a:avLst/>
          </a:prstGeom>
        </p:spPr>
      </p:pic>
      <p:pic>
        <p:nvPicPr>
          <p:cNvPr id="35" name="图片 13">
            <a:extLst>
              <a:ext uri="{FF2B5EF4-FFF2-40B4-BE49-F238E27FC236}">
                <a16:creationId xmlns:a16="http://schemas.microsoft.com/office/drawing/2014/main" id="{6502F64B-8781-4054-8321-D95C9E1B295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sp>
        <p:nvSpPr>
          <p:cNvPr id="20" name="TextBox 8">
            <a:extLst>
              <a:ext uri="{FF2B5EF4-FFF2-40B4-BE49-F238E27FC236}">
                <a16:creationId xmlns:a16="http://schemas.microsoft.com/office/drawing/2014/main" id="{A82FFED8-E02F-4C10-B4CE-BFD7D12FC7A7}"/>
              </a:ext>
            </a:extLst>
          </p:cNvPr>
          <p:cNvSpPr txBox="1"/>
          <p:nvPr/>
        </p:nvSpPr>
        <p:spPr>
          <a:xfrm>
            <a:off x="1637171" y="28392"/>
            <a:ext cx="6315585" cy="461858"/>
          </a:xfrm>
          <a:prstGeom prst="rect">
            <a:avLst/>
          </a:prstGeom>
        </p:spPr>
        <p:txBody>
          <a:bodyPr wrap="square" lIns="0" tIns="0" rIns="0" bIns="0" rtlCol="0" anchor="t">
            <a:spAutoFit/>
          </a:bodyPr>
          <a:lstStyle/>
          <a:p>
            <a:pPr algn="ctr">
              <a:lnSpc>
                <a:spcPct val="120000"/>
              </a:lnSpc>
            </a:pPr>
            <a:r>
              <a:rPr lang="en-US" sz="2800" b="1">
                <a:solidFill>
                  <a:srgbClr val="CB4D2F"/>
                </a:solidFill>
                <a:latin typeface="UTM Daxline" panose="02040603050506020204" pitchFamily="18" charset="0"/>
              </a:rPr>
              <a:t>Dấu phẩy trong câu sau có tác dụng gì?</a:t>
            </a:r>
            <a:endParaRPr lang="en-US" sz="2800" b="1" dirty="0">
              <a:solidFill>
                <a:srgbClr val="CB4D2F"/>
              </a:solidFill>
              <a:latin typeface="UTM Daxline" panose="02040603050506020204" pitchFamily="18" charset="0"/>
            </a:endParaRPr>
          </a:p>
        </p:txBody>
      </p:sp>
      <p:sp>
        <p:nvSpPr>
          <p:cNvPr id="21" name="TextBox 8">
            <a:extLst>
              <a:ext uri="{FF2B5EF4-FFF2-40B4-BE49-F238E27FC236}">
                <a16:creationId xmlns:a16="http://schemas.microsoft.com/office/drawing/2014/main" id="{CEFD7C08-13C2-417B-A6EA-79C6C7D703BE}"/>
              </a:ext>
            </a:extLst>
          </p:cNvPr>
          <p:cNvSpPr txBox="1"/>
          <p:nvPr/>
        </p:nvSpPr>
        <p:spPr>
          <a:xfrm>
            <a:off x="1010125" y="581469"/>
            <a:ext cx="7345598" cy="461858"/>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Mấy năm nay, đoạn đường này thường có sự cố.</a:t>
            </a:r>
            <a:endParaRPr lang="en-US" sz="2800" b="1" dirty="0">
              <a:solidFill>
                <a:srgbClr val="0070C0"/>
              </a:solidFill>
              <a:latin typeface="UTM Daxline" panose="02040603050506020204" pitchFamily="18" charset="0"/>
            </a:endParaRPr>
          </a:p>
        </p:txBody>
      </p:sp>
      <p:grpSp>
        <p:nvGrpSpPr>
          <p:cNvPr id="23" name="Group 22">
            <a:extLst>
              <a:ext uri="{FF2B5EF4-FFF2-40B4-BE49-F238E27FC236}">
                <a16:creationId xmlns:a16="http://schemas.microsoft.com/office/drawing/2014/main" id="{CCF68FB1-275A-4DB6-8E37-77E9BA977C6C}"/>
              </a:ext>
            </a:extLst>
          </p:cNvPr>
          <p:cNvGrpSpPr/>
          <p:nvPr/>
        </p:nvGrpSpPr>
        <p:grpSpPr>
          <a:xfrm>
            <a:off x="331452" y="1238683"/>
            <a:ext cx="8338458" cy="1239188"/>
            <a:chOff x="402771" y="1224563"/>
            <a:chExt cx="8338458" cy="1239188"/>
          </a:xfrm>
        </p:grpSpPr>
        <p:pic>
          <p:nvPicPr>
            <p:cNvPr id="13" name="Picture 12">
              <a:extLst>
                <a:ext uri="{FF2B5EF4-FFF2-40B4-BE49-F238E27FC236}">
                  <a16:creationId xmlns:a16="http://schemas.microsoft.com/office/drawing/2014/main" id="{DC532747-D6A8-4336-9DBF-1CA8CB19A28D}"/>
                </a:ext>
              </a:extLst>
            </p:cNvPr>
            <p:cNvPicPr>
              <a:picLocks noChangeAspect="1"/>
            </p:cNvPicPr>
            <p:nvPr/>
          </p:nvPicPr>
          <p:blipFill rotWithShape="1">
            <a:blip r:embed="rId6">
              <a:extLst>
                <a:ext uri="{28A0092B-C50C-407E-A947-70E740481C1C}">
                  <a14:useLocalDpi xmlns:a14="http://schemas.microsoft.com/office/drawing/2010/main" val="0"/>
                </a:ext>
              </a:extLst>
            </a:blip>
            <a:srcRect l="13295" t="7134" r="14664" b="71415"/>
            <a:stretch/>
          </p:blipFill>
          <p:spPr>
            <a:xfrm>
              <a:off x="402771" y="1224563"/>
              <a:ext cx="8338458" cy="1239188"/>
            </a:xfrm>
            <a:prstGeom prst="rect">
              <a:avLst/>
            </a:prstGeom>
          </p:spPr>
        </p:pic>
        <p:sp>
          <p:nvSpPr>
            <p:cNvPr id="24" name="TextBox 23">
              <a:extLst>
                <a:ext uri="{FF2B5EF4-FFF2-40B4-BE49-F238E27FC236}">
                  <a16:creationId xmlns:a16="http://schemas.microsoft.com/office/drawing/2014/main" id="{D8F8FAC7-4D28-498F-8CAF-FD745BFC4016}"/>
                </a:ext>
              </a:extLst>
            </p:cNvPr>
            <p:cNvSpPr txBox="1"/>
            <p:nvPr/>
          </p:nvSpPr>
          <p:spPr>
            <a:xfrm>
              <a:off x="1336694" y="1725087"/>
              <a:ext cx="6762275" cy="492443"/>
            </a:xfrm>
            <a:prstGeom prst="rect">
              <a:avLst/>
            </a:prstGeom>
            <a:noFill/>
          </p:spPr>
          <p:txBody>
            <a:bodyPr wrap="square">
              <a:spAutoFit/>
            </a:bodyPr>
            <a:lstStyle/>
            <a:p>
              <a:r>
                <a:rPr lang="en-US" sz="2600" b="1">
                  <a:solidFill>
                    <a:srgbClr val="EC6100"/>
                  </a:solidFill>
                  <a:latin typeface="UTM Daxline" panose="02040603050506020204" pitchFamily="18" charset="0"/>
                </a:rPr>
                <a:t>Ngăn cách các bộ phận cùng chức vụ trong câu</a:t>
              </a:r>
            </a:p>
          </p:txBody>
        </p:sp>
      </p:grpSp>
      <p:grpSp>
        <p:nvGrpSpPr>
          <p:cNvPr id="33" name="Group 32">
            <a:extLst>
              <a:ext uri="{FF2B5EF4-FFF2-40B4-BE49-F238E27FC236}">
                <a16:creationId xmlns:a16="http://schemas.microsoft.com/office/drawing/2014/main" id="{F8A3B9B3-4DC0-4B27-AE35-C55856326980}"/>
              </a:ext>
            </a:extLst>
          </p:cNvPr>
          <p:cNvGrpSpPr/>
          <p:nvPr/>
        </p:nvGrpSpPr>
        <p:grpSpPr>
          <a:xfrm>
            <a:off x="805542" y="2491992"/>
            <a:ext cx="8338458" cy="1239188"/>
            <a:chOff x="342338" y="2507293"/>
            <a:chExt cx="8338458" cy="1239188"/>
          </a:xfrm>
        </p:grpSpPr>
        <p:pic>
          <p:nvPicPr>
            <p:cNvPr id="31" name="Picture 30">
              <a:extLst>
                <a:ext uri="{FF2B5EF4-FFF2-40B4-BE49-F238E27FC236}">
                  <a16:creationId xmlns:a16="http://schemas.microsoft.com/office/drawing/2014/main" id="{FC245825-ECEE-4D43-9097-E04A6548CFA5}"/>
                </a:ext>
              </a:extLst>
            </p:cNvPr>
            <p:cNvPicPr>
              <a:picLocks noChangeAspect="1"/>
            </p:cNvPicPr>
            <p:nvPr/>
          </p:nvPicPr>
          <p:blipFill rotWithShape="1">
            <a:blip r:embed="rId6">
              <a:extLst>
                <a:ext uri="{28A0092B-C50C-407E-A947-70E740481C1C}">
                  <a14:useLocalDpi xmlns:a14="http://schemas.microsoft.com/office/drawing/2010/main" val="0"/>
                </a:ext>
              </a:extLst>
            </a:blip>
            <a:srcRect l="13021" t="28804" r="14938" b="49745"/>
            <a:stretch/>
          </p:blipFill>
          <p:spPr>
            <a:xfrm>
              <a:off x="342338" y="2507293"/>
              <a:ext cx="8338458" cy="1239188"/>
            </a:xfrm>
            <a:prstGeom prst="rect">
              <a:avLst/>
            </a:prstGeom>
          </p:spPr>
        </p:pic>
        <p:sp>
          <p:nvSpPr>
            <p:cNvPr id="26" name="TextBox 25">
              <a:extLst>
                <a:ext uri="{FF2B5EF4-FFF2-40B4-BE49-F238E27FC236}">
                  <a16:creationId xmlns:a16="http://schemas.microsoft.com/office/drawing/2014/main" id="{2FBA217C-0B70-469E-AAE6-C48EA98FA538}"/>
                </a:ext>
              </a:extLst>
            </p:cNvPr>
            <p:cNvSpPr txBox="1"/>
            <p:nvPr/>
          </p:nvSpPr>
          <p:spPr>
            <a:xfrm>
              <a:off x="1479333" y="2967134"/>
              <a:ext cx="6185333" cy="492443"/>
            </a:xfrm>
            <a:prstGeom prst="rect">
              <a:avLst/>
            </a:prstGeom>
            <a:noFill/>
          </p:spPr>
          <p:txBody>
            <a:bodyPr wrap="square">
              <a:spAutoFit/>
            </a:bodyPr>
            <a:lstStyle/>
            <a:p>
              <a:r>
                <a:rPr lang="en-US" sz="2600" b="1">
                  <a:solidFill>
                    <a:srgbClr val="F1A544"/>
                  </a:solidFill>
                  <a:latin typeface="UTM Daxline" panose="02040603050506020204" pitchFamily="18" charset="0"/>
                </a:rPr>
                <a:t>Ngăn cách trạng ngữ với chủ ngữ và vị ngữ</a:t>
              </a:r>
            </a:p>
          </p:txBody>
        </p:sp>
      </p:grpSp>
      <p:grpSp>
        <p:nvGrpSpPr>
          <p:cNvPr id="34" name="Group 33">
            <a:extLst>
              <a:ext uri="{FF2B5EF4-FFF2-40B4-BE49-F238E27FC236}">
                <a16:creationId xmlns:a16="http://schemas.microsoft.com/office/drawing/2014/main" id="{768541F9-E891-4653-85D4-0906FE50C264}"/>
              </a:ext>
            </a:extLst>
          </p:cNvPr>
          <p:cNvGrpSpPr/>
          <p:nvPr/>
        </p:nvGrpSpPr>
        <p:grpSpPr>
          <a:xfrm>
            <a:off x="331452" y="3831486"/>
            <a:ext cx="8338458" cy="1239188"/>
            <a:chOff x="331452" y="3831486"/>
            <a:chExt cx="8338458" cy="1239188"/>
          </a:xfrm>
        </p:grpSpPr>
        <p:pic>
          <p:nvPicPr>
            <p:cNvPr id="32" name="Picture 31">
              <a:extLst>
                <a:ext uri="{FF2B5EF4-FFF2-40B4-BE49-F238E27FC236}">
                  <a16:creationId xmlns:a16="http://schemas.microsoft.com/office/drawing/2014/main" id="{66113112-1A94-4C6B-865C-FFACC5AFB16E}"/>
                </a:ext>
              </a:extLst>
            </p:cNvPr>
            <p:cNvPicPr>
              <a:picLocks noChangeAspect="1"/>
            </p:cNvPicPr>
            <p:nvPr/>
          </p:nvPicPr>
          <p:blipFill rotWithShape="1">
            <a:blip r:embed="rId6">
              <a:extLst>
                <a:ext uri="{28A0092B-C50C-407E-A947-70E740481C1C}">
                  <a14:useLocalDpi xmlns:a14="http://schemas.microsoft.com/office/drawing/2010/main" val="0"/>
                </a:ext>
              </a:extLst>
            </a:blip>
            <a:srcRect l="13364" t="51472" r="14595" b="27077"/>
            <a:stretch/>
          </p:blipFill>
          <p:spPr>
            <a:xfrm>
              <a:off x="331452" y="3831486"/>
              <a:ext cx="8338458" cy="1239188"/>
            </a:xfrm>
            <a:prstGeom prst="rect">
              <a:avLst/>
            </a:prstGeom>
          </p:spPr>
        </p:pic>
        <p:sp>
          <p:nvSpPr>
            <p:cNvPr id="27" name="TextBox 26">
              <a:extLst>
                <a:ext uri="{FF2B5EF4-FFF2-40B4-BE49-F238E27FC236}">
                  <a16:creationId xmlns:a16="http://schemas.microsoft.com/office/drawing/2014/main" id="{6D18CC56-66C9-43F6-A807-48B8ADE2CFCA}"/>
                </a:ext>
              </a:extLst>
            </p:cNvPr>
            <p:cNvSpPr txBox="1"/>
            <p:nvPr/>
          </p:nvSpPr>
          <p:spPr>
            <a:xfrm>
              <a:off x="2016490" y="4224066"/>
              <a:ext cx="5402684" cy="492443"/>
            </a:xfrm>
            <a:prstGeom prst="rect">
              <a:avLst/>
            </a:prstGeom>
            <a:noFill/>
          </p:spPr>
          <p:txBody>
            <a:bodyPr wrap="square">
              <a:spAutoFit/>
            </a:bodyPr>
            <a:lstStyle/>
            <a:p>
              <a:r>
                <a:rPr lang="en-US" sz="2600" b="1">
                  <a:solidFill>
                    <a:srgbClr val="E60012"/>
                  </a:solidFill>
                  <a:latin typeface="UTM Daxline" panose="02040603050506020204" pitchFamily="18" charset="0"/>
                </a:rPr>
                <a:t>Ngăn cách các vế câu trong câu ghép</a:t>
              </a:r>
            </a:p>
          </p:txBody>
        </p:sp>
      </p:grpSp>
      <p:pic>
        <p:nvPicPr>
          <p:cNvPr id="22" name="Picture 21">
            <a:extLst>
              <a:ext uri="{FF2B5EF4-FFF2-40B4-BE49-F238E27FC236}">
                <a16:creationId xmlns:a16="http://schemas.microsoft.com/office/drawing/2014/main" id="{EB7483A7-19BA-444E-9193-9A13BC3357DF}"/>
              </a:ext>
            </a:extLst>
          </p:cNvPr>
          <p:cNvPicPr>
            <a:picLocks noChangeAspect="1"/>
          </p:cNvPicPr>
          <p:nvPr/>
        </p:nvPicPr>
        <p:blipFill>
          <a:blip r:embed="rId7">
            <a:duotone>
              <a:prstClr val="black"/>
              <a:srgbClr val="CB4D2F">
                <a:tint val="45000"/>
                <a:satMod val="400000"/>
              </a:srgbClr>
            </a:duotone>
            <a:extLst>
              <a:ext uri="{28A0092B-C50C-407E-A947-70E740481C1C}">
                <a14:useLocalDpi xmlns:a14="http://schemas.microsoft.com/office/drawing/2010/main" val="0"/>
              </a:ext>
            </a:extLst>
          </a:blip>
          <a:stretch>
            <a:fillRect/>
          </a:stretch>
        </p:blipFill>
        <p:spPr>
          <a:xfrm>
            <a:off x="331452" y="2463750"/>
            <a:ext cx="1219200" cy="1219200"/>
          </a:xfrm>
          <a:prstGeom prst="rect">
            <a:avLst/>
          </a:prstGeom>
        </p:spPr>
      </p:pic>
      <p:pic>
        <p:nvPicPr>
          <p:cNvPr id="37" name="图片 6">
            <a:extLst>
              <a:ext uri="{FF2B5EF4-FFF2-40B4-BE49-F238E27FC236}">
                <a16:creationId xmlns:a16="http://schemas.microsoft.com/office/drawing/2014/main" id="{528D9883-B139-4E74-827C-095E2DE9723C}"/>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878625" y="737777"/>
            <a:ext cx="1464153" cy="1365446"/>
          </a:xfrm>
          <a:prstGeom prst="rect">
            <a:avLst/>
          </a:prstGeom>
        </p:spPr>
      </p:pic>
    </p:spTree>
    <p:extLst>
      <p:ext uri="{BB962C8B-B14F-4D97-AF65-F5344CB8AC3E}">
        <p14:creationId xmlns:p14="http://schemas.microsoft.com/office/powerpoint/2010/main" val="40520386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right)">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left)">
                                      <p:cBhvr>
                                        <p:cTn id="26" dur="500"/>
                                        <p:tgtEl>
                                          <p:spTgt spid="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subTnLst>
                                    <p:audio>
                                      <p:cMediaNode>
                                        <p:cTn display="0" masterRel="sameClick">
                                          <p:stCondLst>
                                            <p:cond evt="begin" delay="0">
                                              <p:tn val="29"/>
                                            </p:cond>
                                          </p:stCondLst>
                                          <p:endCondLst>
                                            <p:cond evt="onStopAudio" delay="0">
                                              <p:tgtEl>
                                                <p:sldTgt/>
                                              </p:tgtEl>
                                            </p:cond>
                                          </p:endCondLst>
                                        </p:cTn>
                                        <p:tgtEl>
                                          <p:sndTgt r:embed="rId3" name="chimes.wav"/>
                                        </p:tgtEl>
                                      </p:cMediaNode>
                                    </p:audio>
                                  </p:subTnLst>
                                </p:cTn>
                              </p:par>
                              <p:par>
                                <p:cTn id="32" presetID="10" presetClass="exit" presetSubtype="0" fill="hold" nodeType="withEffect">
                                  <p:stCondLst>
                                    <p:cond delay="0"/>
                                  </p:stCondLst>
                                  <p:childTnLst>
                                    <p:animEffect transition="out" filter="fade">
                                      <p:cBhvr>
                                        <p:cTn id="33" dur="500"/>
                                        <p:tgtEl>
                                          <p:spTgt spid="23"/>
                                        </p:tgtEl>
                                      </p:cBhvr>
                                    </p:animEffect>
                                    <p:set>
                                      <p:cBhvr>
                                        <p:cTn id="34" dur="1" fill="hold">
                                          <p:stCondLst>
                                            <p:cond delay="499"/>
                                          </p:stCondLst>
                                        </p:cTn>
                                        <p:tgtEl>
                                          <p:spTgt spid="2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34"/>
                                        </p:tgtEl>
                                      </p:cBhvr>
                                    </p:animEffect>
                                    <p:set>
                                      <p:cBhvr>
                                        <p:cTn id="37" dur="1" fill="hold">
                                          <p:stCondLst>
                                            <p:cond delay="499"/>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3AF79C7-B94F-4DC0-AE45-A1979B914E24}"/>
              </a:ext>
            </a:extLst>
          </p:cNvPr>
          <p:cNvGrpSpPr/>
          <p:nvPr/>
        </p:nvGrpSpPr>
        <p:grpSpPr>
          <a:xfrm>
            <a:off x="1411592" y="-32487"/>
            <a:ext cx="5969113" cy="2417197"/>
            <a:chOff x="1411592" y="-32487"/>
            <a:chExt cx="5969113" cy="2417197"/>
          </a:xfrm>
        </p:grpSpPr>
        <p:pic>
          <p:nvPicPr>
            <p:cNvPr id="5" name="Picture 4">
              <a:extLst>
                <a:ext uri="{FF2B5EF4-FFF2-40B4-BE49-F238E27FC236}">
                  <a16:creationId xmlns:a16="http://schemas.microsoft.com/office/drawing/2014/main" id="{91797EC3-80A3-4B32-933A-F8EF5FB5EFC9}"/>
                </a:ext>
              </a:extLst>
            </p:cNvPr>
            <p:cNvPicPr>
              <a:picLocks noChangeAspect="1"/>
            </p:cNvPicPr>
            <p:nvPr/>
          </p:nvPicPr>
          <p:blipFill rotWithShape="1">
            <a:blip r:embed="rId4">
              <a:extLst>
                <a:ext uri="{28A0092B-C50C-407E-A947-70E740481C1C}">
                  <a14:useLocalDpi xmlns:a14="http://schemas.microsoft.com/office/drawing/2010/main" val="0"/>
                </a:ext>
              </a:extLst>
            </a:blip>
            <a:srcRect l="59932" t="64984" r="6597" b="24878"/>
            <a:stretch/>
          </p:blipFill>
          <p:spPr>
            <a:xfrm rot="10800000">
              <a:off x="1411592" y="-32487"/>
              <a:ext cx="5969113" cy="2417197"/>
            </a:xfrm>
            <a:prstGeom prst="rect">
              <a:avLst/>
            </a:prstGeom>
          </p:spPr>
        </p:pic>
        <p:sp>
          <p:nvSpPr>
            <p:cNvPr id="20" name="TextBox 8">
              <a:extLst>
                <a:ext uri="{FF2B5EF4-FFF2-40B4-BE49-F238E27FC236}">
                  <a16:creationId xmlns:a16="http://schemas.microsoft.com/office/drawing/2014/main" id="{A82FFED8-E02F-4C10-B4CE-BFD7D12FC7A7}"/>
                </a:ext>
              </a:extLst>
            </p:cNvPr>
            <p:cNvSpPr txBox="1"/>
            <p:nvPr/>
          </p:nvSpPr>
          <p:spPr>
            <a:xfrm>
              <a:off x="1796333" y="555904"/>
              <a:ext cx="5584372" cy="978922"/>
            </a:xfrm>
            <a:prstGeom prst="rect">
              <a:avLst/>
            </a:prstGeom>
          </p:spPr>
          <p:txBody>
            <a:bodyPr wrap="square" lIns="0" tIns="0" rIns="0" bIns="0" rtlCol="0" anchor="t">
              <a:spAutoFit/>
            </a:bodyPr>
            <a:lstStyle/>
            <a:p>
              <a:pPr algn="ctr">
                <a:lnSpc>
                  <a:spcPct val="120000"/>
                </a:lnSpc>
              </a:pPr>
              <a:r>
                <a:rPr lang="en-US" sz="2800" b="1">
                  <a:solidFill>
                    <a:schemeClr val="bg1"/>
                  </a:solidFill>
                  <a:latin typeface="UTM Daxline" panose="02040603050506020204" pitchFamily="18" charset="0"/>
                </a:rPr>
                <a:t>Đặt dấu phẩy vào chỗ thích hợp trong câu sau:</a:t>
              </a:r>
              <a:endParaRPr lang="en-US" sz="2800" b="1" dirty="0">
                <a:solidFill>
                  <a:schemeClr val="bg1"/>
                </a:solidFill>
                <a:latin typeface="UTM Daxline" panose="02040603050506020204" pitchFamily="18" charset="0"/>
              </a:endParaRPr>
            </a:p>
          </p:txBody>
        </p:sp>
      </p:grpSp>
      <p:grpSp>
        <p:nvGrpSpPr>
          <p:cNvPr id="3" name="Group 2">
            <a:extLst>
              <a:ext uri="{FF2B5EF4-FFF2-40B4-BE49-F238E27FC236}">
                <a16:creationId xmlns:a16="http://schemas.microsoft.com/office/drawing/2014/main" id="{11B1C81E-8CF8-44D0-87D5-2DA43B04F5D2}"/>
              </a:ext>
            </a:extLst>
          </p:cNvPr>
          <p:cNvGrpSpPr/>
          <p:nvPr/>
        </p:nvGrpSpPr>
        <p:grpSpPr>
          <a:xfrm>
            <a:off x="1117932" y="1759757"/>
            <a:ext cx="7359032" cy="2981342"/>
            <a:chOff x="1117932" y="1759757"/>
            <a:chExt cx="7359032" cy="2981342"/>
          </a:xfrm>
        </p:grpSpPr>
        <p:pic>
          <p:nvPicPr>
            <p:cNvPr id="25" name="Picture 24">
              <a:extLst>
                <a:ext uri="{FF2B5EF4-FFF2-40B4-BE49-F238E27FC236}">
                  <a16:creationId xmlns:a16="http://schemas.microsoft.com/office/drawing/2014/main" id="{F408D97D-66AF-494E-8391-03F56A82DAA8}"/>
                </a:ext>
              </a:extLst>
            </p:cNvPr>
            <p:cNvPicPr>
              <a:picLocks noChangeAspect="1"/>
            </p:cNvPicPr>
            <p:nvPr/>
          </p:nvPicPr>
          <p:blipFill rotWithShape="1">
            <a:blip r:embed="rId4">
              <a:extLst>
                <a:ext uri="{28A0092B-C50C-407E-A947-70E740481C1C}">
                  <a14:useLocalDpi xmlns:a14="http://schemas.microsoft.com/office/drawing/2010/main" val="0"/>
                </a:ext>
              </a:extLst>
            </a:blip>
            <a:srcRect l="57053" t="74095" r="6348" b="13401"/>
            <a:stretch/>
          </p:blipFill>
          <p:spPr>
            <a:xfrm rot="10800000">
              <a:off x="1117932" y="1759757"/>
              <a:ext cx="7359032" cy="2981342"/>
            </a:xfrm>
            <a:prstGeom prst="rect">
              <a:avLst/>
            </a:prstGeom>
          </p:spPr>
        </p:pic>
        <p:sp>
          <p:nvSpPr>
            <p:cNvPr id="21" name="TextBox 8">
              <a:extLst>
                <a:ext uri="{FF2B5EF4-FFF2-40B4-BE49-F238E27FC236}">
                  <a16:creationId xmlns:a16="http://schemas.microsoft.com/office/drawing/2014/main" id="{CEFD7C08-13C2-417B-A6EA-79C6C7D703BE}"/>
                </a:ext>
              </a:extLst>
            </p:cNvPr>
            <p:cNvSpPr txBox="1"/>
            <p:nvPr/>
          </p:nvSpPr>
          <p:spPr>
            <a:xfrm>
              <a:off x="2014502" y="2826186"/>
              <a:ext cx="6038952" cy="978922"/>
            </a:xfrm>
            <a:prstGeom prst="rect">
              <a:avLst/>
            </a:prstGeom>
          </p:spPr>
          <p:txBody>
            <a:bodyPr wrap="square" lIns="0" tIns="0" rIns="0" bIns="0" rtlCol="0" anchor="t">
              <a:spAutoFit/>
            </a:bodyPr>
            <a:lstStyle/>
            <a:p>
              <a:pPr algn="ctr">
                <a:lnSpc>
                  <a:spcPct val="120000"/>
                </a:lnSpc>
              </a:pPr>
              <a:r>
                <a:rPr lang="en-US" sz="2800" b="1">
                  <a:solidFill>
                    <a:schemeClr val="bg1"/>
                  </a:solidFill>
                  <a:latin typeface="UTM Daxline" panose="02040603050506020204" pitchFamily="18" charset="0"/>
                </a:rPr>
                <a:t>Sáng nay trên đường từ nhà đến trường tôi đã gặp một chú mèo rất dễ thương.</a:t>
              </a:r>
              <a:endParaRPr lang="en-US" sz="2800" b="1" dirty="0">
                <a:solidFill>
                  <a:schemeClr val="bg1"/>
                </a:solidFill>
                <a:latin typeface="UTM Daxline" panose="02040603050506020204" pitchFamily="18" charset="0"/>
              </a:endParaRPr>
            </a:p>
          </p:txBody>
        </p:sp>
      </p:grpSp>
      <p:pic>
        <p:nvPicPr>
          <p:cNvPr id="14" name="图片 13">
            <a:extLst>
              <a:ext uri="{FF2B5EF4-FFF2-40B4-BE49-F238E27FC236}">
                <a16:creationId xmlns:a16="http://schemas.microsoft.com/office/drawing/2014/main" id="{A2EE7845-6858-420E-9F5D-ACC4E51A9A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15" name="图片 6">
            <a:extLst>
              <a:ext uri="{FF2B5EF4-FFF2-40B4-BE49-F238E27FC236}">
                <a16:creationId xmlns:a16="http://schemas.microsoft.com/office/drawing/2014/main" id="{09F21971-50FF-416A-92CF-59783FE7B3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3018" y="1512495"/>
            <a:ext cx="1464153" cy="1365446"/>
          </a:xfrm>
          <a:prstGeom prst="rect">
            <a:avLst/>
          </a:prstGeom>
        </p:spPr>
      </p:pic>
      <p:pic>
        <p:nvPicPr>
          <p:cNvPr id="16" name="图片 28">
            <a:extLst>
              <a:ext uri="{FF2B5EF4-FFF2-40B4-BE49-F238E27FC236}">
                <a16:creationId xmlns:a16="http://schemas.microsoft.com/office/drawing/2014/main" id="{6F93F87E-E2DD-4BC6-8FBD-B99CC4AC812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4313" y="2817569"/>
            <a:ext cx="2218817" cy="1572956"/>
          </a:xfrm>
          <a:prstGeom prst="rect">
            <a:avLst/>
          </a:prstGeom>
        </p:spPr>
      </p:pic>
      <p:sp>
        <p:nvSpPr>
          <p:cNvPr id="17" name="TextBox 8">
            <a:extLst>
              <a:ext uri="{FF2B5EF4-FFF2-40B4-BE49-F238E27FC236}">
                <a16:creationId xmlns:a16="http://schemas.microsoft.com/office/drawing/2014/main" id="{3024CB8E-6CFA-49E3-A4F2-91209CEAAA11}"/>
              </a:ext>
            </a:extLst>
          </p:cNvPr>
          <p:cNvSpPr txBox="1"/>
          <p:nvPr/>
        </p:nvSpPr>
        <p:spPr>
          <a:xfrm>
            <a:off x="7803183" y="2914062"/>
            <a:ext cx="445769" cy="461858"/>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UTM Daxline" panose="02040603050506020204" pitchFamily="18" charset="0"/>
              </a:rPr>
              <a:t>,</a:t>
            </a:r>
            <a:endParaRPr lang="en-US" sz="2800" b="1" dirty="0">
              <a:solidFill>
                <a:srgbClr val="FF0000"/>
              </a:solidFill>
              <a:latin typeface="UTM Daxline" panose="02040603050506020204" pitchFamily="18" charset="0"/>
            </a:endParaRPr>
          </a:p>
        </p:txBody>
      </p:sp>
      <p:sp>
        <p:nvSpPr>
          <p:cNvPr id="18" name="TextBox 8">
            <a:extLst>
              <a:ext uri="{FF2B5EF4-FFF2-40B4-BE49-F238E27FC236}">
                <a16:creationId xmlns:a16="http://schemas.microsoft.com/office/drawing/2014/main" id="{FE658AA8-EE2E-4056-BA6C-C4ECA164CC93}"/>
              </a:ext>
            </a:extLst>
          </p:cNvPr>
          <p:cNvSpPr txBox="1"/>
          <p:nvPr/>
        </p:nvSpPr>
        <p:spPr>
          <a:xfrm>
            <a:off x="3269073" y="2897395"/>
            <a:ext cx="445769" cy="461858"/>
          </a:xfrm>
          <a:prstGeom prst="rect">
            <a:avLst/>
          </a:prstGeom>
        </p:spPr>
        <p:txBody>
          <a:bodyPr wrap="square" lIns="0" tIns="0" rIns="0" bIns="0" rtlCol="0" anchor="t">
            <a:spAutoFit/>
          </a:bodyPr>
          <a:lstStyle/>
          <a:p>
            <a:pPr algn="ctr">
              <a:lnSpc>
                <a:spcPct val="120000"/>
              </a:lnSpc>
            </a:pPr>
            <a:r>
              <a:rPr lang="en-US" sz="2800" b="1">
                <a:solidFill>
                  <a:srgbClr val="FF0000"/>
                </a:solidFill>
                <a:latin typeface="UTM Daxline" panose="02040603050506020204" pitchFamily="18" charset="0"/>
              </a:rPr>
              <a:t>,</a:t>
            </a:r>
            <a:endParaRPr lang="en-US" sz="2800" b="1" dirty="0">
              <a:solidFill>
                <a:srgbClr val="FF0000"/>
              </a:solidFill>
              <a:latin typeface="UTM Daxline" panose="02040603050506020204" pitchFamily="18" charset="0"/>
            </a:endParaRPr>
          </a:p>
        </p:txBody>
      </p:sp>
    </p:spTree>
    <p:extLst>
      <p:ext uri="{BB962C8B-B14F-4D97-AF65-F5344CB8AC3E}">
        <p14:creationId xmlns:p14="http://schemas.microsoft.com/office/powerpoint/2010/main" val="39323598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subTnLst>
                                    <p:audio>
                                      <p:cMediaNode>
                                        <p:cTn display="0" masterRel="sameClick">
                                          <p:stCondLst>
                                            <p:cond evt="begin" delay="0">
                                              <p:tn val="2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2EE7845-6858-420E-9F5D-ACC4E51A9A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15" name="图片 6">
            <a:extLst>
              <a:ext uri="{FF2B5EF4-FFF2-40B4-BE49-F238E27FC236}">
                <a16:creationId xmlns:a16="http://schemas.microsoft.com/office/drawing/2014/main" id="{09F21971-50FF-416A-92CF-59783FE7B32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8743" y="1809729"/>
            <a:ext cx="1464153" cy="1365446"/>
          </a:xfrm>
          <a:prstGeom prst="rect">
            <a:avLst/>
          </a:prstGeom>
        </p:spPr>
      </p:pic>
      <p:pic>
        <p:nvPicPr>
          <p:cNvPr id="16" name="图片 28">
            <a:extLst>
              <a:ext uri="{FF2B5EF4-FFF2-40B4-BE49-F238E27FC236}">
                <a16:creationId xmlns:a16="http://schemas.microsoft.com/office/drawing/2014/main" id="{6F93F87E-E2DD-4BC6-8FBD-B99CC4AC812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0850" y="2896104"/>
            <a:ext cx="2218817" cy="1572956"/>
          </a:xfrm>
          <a:prstGeom prst="rect">
            <a:avLst/>
          </a:prstGeom>
        </p:spPr>
      </p:pic>
      <p:sp>
        <p:nvSpPr>
          <p:cNvPr id="13" name="TextBox 8">
            <a:extLst>
              <a:ext uri="{FF2B5EF4-FFF2-40B4-BE49-F238E27FC236}">
                <a16:creationId xmlns:a16="http://schemas.microsoft.com/office/drawing/2014/main" id="{2CE355D4-8F22-4145-BAFE-4DE379CCF529}"/>
              </a:ext>
            </a:extLst>
          </p:cNvPr>
          <p:cNvSpPr txBox="1"/>
          <p:nvPr/>
        </p:nvSpPr>
        <p:spPr>
          <a:xfrm>
            <a:off x="252248" y="371141"/>
            <a:ext cx="8639504" cy="461858"/>
          </a:xfrm>
          <a:prstGeom prst="rect">
            <a:avLst/>
          </a:prstGeom>
        </p:spPr>
        <p:txBody>
          <a:bodyPr wrap="square" lIns="0" tIns="0" rIns="0" bIns="0" rtlCol="0" anchor="t">
            <a:spAutoFit/>
          </a:bodyPr>
          <a:lstStyle/>
          <a:p>
            <a:pPr algn="ctr">
              <a:lnSpc>
                <a:spcPct val="120000"/>
              </a:lnSpc>
            </a:pPr>
            <a:r>
              <a:rPr lang="en-US" sz="2800" b="1">
                <a:solidFill>
                  <a:srgbClr val="E60012"/>
                </a:solidFill>
                <a:latin typeface="UTM Daxline" panose="02040603050506020204" pitchFamily="18" charset="0"/>
              </a:rPr>
              <a:t>Dấu phẩy mà em vừa đặt trong câu trên có tác dụng gì?</a:t>
            </a:r>
            <a:endParaRPr lang="en-US" sz="2800" b="1" dirty="0">
              <a:solidFill>
                <a:srgbClr val="E60012"/>
              </a:solidFill>
              <a:latin typeface="UTM Daxline" panose="02040603050506020204" pitchFamily="18" charset="0"/>
            </a:endParaRPr>
          </a:p>
        </p:txBody>
      </p:sp>
      <p:sp>
        <p:nvSpPr>
          <p:cNvPr id="19" name="TextBox 8">
            <a:extLst>
              <a:ext uri="{FF2B5EF4-FFF2-40B4-BE49-F238E27FC236}">
                <a16:creationId xmlns:a16="http://schemas.microsoft.com/office/drawing/2014/main" id="{B6C70B7F-1C8F-4302-A3B6-35B817190D6A}"/>
              </a:ext>
            </a:extLst>
          </p:cNvPr>
          <p:cNvSpPr txBox="1"/>
          <p:nvPr/>
        </p:nvSpPr>
        <p:spPr>
          <a:xfrm>
            <a:off x="438502" y="980496"/>
            <a:ext cx="8168278" cy="978922"/>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Sáng nay</a:t>
            </a:r>
            <a:r>
              <a:rPr lang="en-US" sz="2800" b="1">
                <a:solidFill>
                  <a:srgbClr val="FF0000"/>
                </a:solidFill>
                <a:latin typeface="UTM Daxline" panose="02040603050506020204" pitchFamily="18" charset="0"/>
              </a:rPr>
              <a:t>,</a:t>
            </a:r>
            <a:r>
              <a:rPr lang="en-US" sz="2800" b="1">
                <a:solidFill>
                  <a:srgbClr val="0070C0"/>
                </a:solidFill>
                <a:latin typeface="UTM Daxline" panose="02040603050506020204" pitchFamily="18" charset="0"/>
              </a:rPr>
              <a:t> trên đường từ nhà đến trường</a:t>
            </a:r>
            <a:r>
              <a:rPr lang="en-US" sz="2800" b="1">
                <a:solidFill>
                  <a:srgbClr val="FF0000"/>
                </a:solidFill>
                <a:latin typeface="UTM Daxline" panose="02040603050506020204" pitchFamily="18" charset="0"/>
              </a:rPr>
              <a:t>,</a:t>
            </a:r>
            <a:r>
              <a:rPr lang="en-US" sz="2800" b="1">
                <a:solidFill>
                  <a:srgbClr val="0070C0"/>
                </a:solidFill>
                <a:latin typeface="UTM Daxline" panose="02040603050506020204" pitchFamily="18" charset="0"/>
              </a:rPr>
              <a:t> tôi đã gặp một chú mèo rất dễ thương.</a:t>
            </a:r>
            <a:endParaRPr lang="en-US" sz="2800" b="1" dirty="0">
              <a:solidFill>
                <a:srgbClr val="0070C0"/>
              </a:solidFill>
              <a:latin typeface="UTM Daxline" panose="02040603050506020204" pitchFamily="18" charset="0"/>
            </a:endParaRPr>
          </a:p>
        </p:txBody>
      </p:sp>
      <p:grpSp>
        <p:nvGrpSpPr>
          <p:cNvPr id="2" name="Group 1">
            <a:extLst>
              <a:ext uri="{FF2B5EF4-FFF2-40B4-BE49-F238E27FC236}">
                <a16:creationId xmlns:a16="http://schemas.microsoft.com/office/drawing/2014/main" id="{8F82BE3F-A257-4B1A-83E6-CEFDA1EC1FEA}"/>
              </a:ext>
            </a:extLst>
          </p:cNvPr>
          <p:cNvGrpSpPr/>
          <p:nvPr/>
        </p:nvGrpSpPr>
        <p:grpSpPr>
          <a:xfrm>
            <a:off x="438502" y="1959418"/>
            <a:ext cx="9775855" cy="2333520"/>
            <a:chOff x="438502" y="1959418"/>
            <a:chExt cx="9775855" cy="2333520"/>
          </a:xfrm>
        </p:grpSpPr>
        <p:pic>
          <p:nvPicPr>
            <p:cNvPr id="10" name="Picture 9">
              <a:extLst>
                <a:ext uri="{FF2B5EF4-FFF2-40B4-BE49-F238E27FC236}">
                  <a16:creationId xmlns:a16="http://schemas.microsoft.com/office/drawing/2014/main" id="{15459205-C614-46DF-B92D-3B521BA1074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75911"/>
            <a:stretch/>
          </p:blipFill>
          <p:spPr>
            <a:xfrm>
              <a:off x="438502" y="1959418"/>
              <a:ext cx="9775855" cy="2333520"/>
            </a:xfrm>
            <a:prstGeom prst="rect">
              <a:avLst/>
            </a:prstGeom>
          </p:spPr>
        </p:pic>
        <p:sp>
          <p:nvSpPr>
            <p:cNvPr id="22" name="TextBox 8">
              <a:extLst>
                <a:ext uri="{FF2B5EF4-FFF2-40B4-BE49-F238E27FC236}">
                  <a16:creationId xmlns:a16="http://schemas.microsoft.com/office/drawing/2014/main" id="{300BF8F1-ABA6-40BB-80B9-B272B1B250F2}"/>
                </a:ext>
              </a:extLst>
            </p:cNvPr>
            <p:cNvSpPr txBox="1"/>
            <p:nvPr/>
          </p:nvSpPr>
          <p:spPr>
            <a:xfrm>
              <a:off x="488164" y="2847158"/>
              <a:ext cx="8453250" cy="461858"/>
            </a:xfrm>
            <a:prstGeom prst="rect">
              <a:avLst/>
            </a:prstGeom>
          </p:spPr>
          <p:txBody>
            <a:bodyPr wrap="square" lIns="0" tIns="0" rIns="0" bIns="0" rtlCol="0" anchor="t">
              <a:spAutoFit/>
            </a:bodyPr>
            <a:lstStyle/>
            <a:p>
              <a:pPr algn="ctr">
                <a:lnSpc>
                  <a:spcPct val="120000"/>
                </a:lnSpc>
              </a:pPr>
              <a:r>
                <a:rPr lang="en-US" sz="2700" b="1">
                  <a:solidFill>
                    <a:srgbClr val="0070C0"/>
                  </a:solidFill>
                  <a:latin typeface="UTM Daxline" panose="02040603050506020204" pitchFamily="18" charset="0"/>
                </a:rPr>
                <a:t>Ngăn cách trạng ngữ với chủ ngữ và vị ngữ</a:t>
              </a:r>
              <a:endParaRPr lang="en-US" sz="2700" b="1" dirty="0">
                <a:solidFill>
                  <a:srgbClr val="0070C0"/>
                </a:solidFill>
                <a:latin typeface="UTM Daxline" panose="02040603050506020204" pitchFamily="18" charset="0"/>
              </a:endParaRPr>
            </a:p>
          </p:txBody>
        </p:sp>
      </p:grpSp>
    </p:spTree>
    <p:extLst>
      <p:ext uri="{BB962C8B-B14F-4D97-AF65-F5344CB8AC3E}">
        <p14:creationId xmlns:p14="http://schemas.microsoft.com/office/powerpoint/2010/main" val="25246367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6733" y="475333"/>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559" y="97274"/>
            <a:ext cx="2218817" cy="1572956"/>
          </a:xfrm>
          <a:prstGeom prst="rect">
            <a:avLst/>
          </a:prstGeom>
        </p:spPr>
      </p:pic>
      <p:pic>
        <p:nvPicPr>
          <p:cNvPr id="3" name="Picture 2">
            <a:extLst>
              <a:ext uri="{FF2B5EF4-FFF2-40B4-BE49-F238E27FC236}">
                <a16:creationId xmlns:a16="http://schemas.microsoft.com/office/drawing/2014/main" id="{6B9E2E4A-12D3-4893-B1CB-D6C8026CA69C}"/>
              </a:ext>
            </a:extLst>
          </p:cNvPr>
          <p:cNvPicPr>
            <a:picLocks noChangeAspect="1"/>
          </p:cNvPicPr>
          <p:nvPr/>
        </p:nvPicPr>
        <p:blipFill rotWithShape="1">
          <a:blip r:embed="rId6">
            <a:extLst>
              <a:ext uri="{28A0092B-C50C-407E-A947-70E740481C1C}">
                <a14:useLocalDpi xmlns:a14="http://schemas.microsoft.com/office/drawing/2010/main" val="0"/>
              </a:ext>
            </a:extLst>
          </a:blip>
          <a:srcRect r="53090" b="66477"/>
          <a:stretch/>
        </p:blipFill>
        <p:spPr>
          <a:xfrm>
            <a:off x="-194100" y="1557794"/>
            <a:ext cx="3044273" cy="2910555"/>
          </a:xfrm>
          <a:prstGeom prst="rect">
            <a:avLst/>
          </a:prstGeom>
        </p:spPr>
      </p:pic>
      <p:sp>
        <p:nvSpPr>
          <p:cNvPr id="2" name="Speech Bubble: Rectangle with Corners Rounded 1">
            <a:extLst>
              <a:ext uri="{FF2B5EF4-FFF2-40B4-BE49-F238E27FC236}">
                <a16:creationId xmlns:a16="http://schemas.microsoft.com/office/drawing/2014/main" id="{B6730CEB-C912-40AC-92F4-9D0F2CFB99C8}"/>
              </a:ext>
            </a:extLst>
          </p:cNvPr>
          <p:cNvSpPr/>
          <p:nvPr/>
        </p:nvSpPr>
        <p:spPr>
          <a:xfrm>
            <a:off x="2711185" y="292515"/>
            <a:ext cx="5227435" cy="1869397"/>
          </a:xfrm>
          <a:prstGeom prst="wedgeRoundRectCallout">
            <a:avLst>
              <a:gd name="adj1" fmla="val -52655"/>
              <a:gd name="adj2" fmla="val 97230"/>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8">
            <a:extLst>
              <a:ext uri="{FF2B5EF4-FFF2-40B4-BE49-F238E27FC236}">
                <a16:creationId xmlns:a16="http://schemas.microsoft.com/office/drawing/2014/main" id="{E8AFEDD7-B392-46D0-A5D2-482365C5538E}"/>
              </a:ext>
            </a:extLst>
          </p:cNvPr>
          <p:cNvSpPr txBox="1"/>
          <p:nvPr/>
        </p:nvSpPr>
        <p:spPr>
          <a:xfrm>
            <a:off x="3121137" y="475333"/>
            <a:ext cx="4407530" cy="1495987"/>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Các bạn giỏi thật đấy! Mình rất vui khi các bạn hiểu về mình nhiều như vậy.</a:t>
            </a:r>
            <a:endParaRPr lang="en-US" sz="2800" b="1" dirty="0">
              <a:solidFill>
                <a:srgbClr val="0070C0"/>
              </a:solidFill>
              <a:latin typeface="UTM Daxline" panose="02040603050506020204" pitchFamily="18" charset="0"/>
            </a:endParaRPr>
          </a:p>
        </p:txBody>
      </p:sp>
      <p:sp>
        <p:nvSpPr>
          <p:cNvPr id="12" name="TextBox 8">
            <a:extLst>
              <a:ext uri="{FF2B5EF4-FFF2-40B4-BE49-F238E27FC236}">
                <a16:creationId xmlns:a16="http://schemas.microsoft.com/office/drawing/2014/main" id="{70A2C4BD-7969-4DEA-AF99-BD5EAE9C076E}"/>
              </a:ext>
            </a:extLst>
          </p:cNvPr>
          <p:cNvSpPr txBox="1"/>
          <p:nvPr/>
        </p:nvSpPr>
        <p:spPr>
          <a:xfrm>
            <a:off x="3452707" y="699922"/>
            <a:ext cx="4062140" cy="978922"/>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Kìa, hai chấm, sao trông cậu buồn thế?</a:t>
            </a:r>
            <a:endParaRPr lang="en-US" sz="2800" b="1" dirty="0">
              <a:solidFill>
                <a:srgbClr val="0070C0"/>
              </a:solidFill>
              <a:latin typeface="UTM Daxline" panose="02040603050506020204" pitchFamily="18" charset="0"/>
            </a:endParaRPr>
          </a:p>
        </p:txBody>
      </p:sp>
      <p:grpSp>
        <p:nvGrpSpPr>
          <p:cNvPr id="8" name="Group 7">
            <a:extLst>
              <a:ext uri="{FF2B5EF4-FFF2-40B4-BE49-F238E27FC236}">
                <a16:creationId xmlns:a16="http://schemas.microsoft.com/office/drawing/2014/main" id="{3D8B8F81-623D-4A43-A52A-42998A681745}"/>
              </a:ext>
            </a:extLst>
          </p:cNvPr>
          <p:cNvGrpSpPr/>
          <p:nvPr/>
        </p:nvGrpSpPr>
        <p:grpSpPr>
          <a:xfrm>
            <a:off x="6218981" y="1746907"/>
            <a:ext cx="1719638" cy="2513353"/>
            <a:chOff x="5804784" y="2024021"/>
            <a:chExt cx="1719638" cy="2513353"/>
          </a:xfrm>
        </p:grpSpPr>
        <p:pic>
          <p:nvPicPr>
            <p:cNvPr id="5" name="Picture 4">
              <a:extLst>
                <a:ext uri="{FF2B5EF4-FFF2-40B4-BE49-F238E27FC236}">
                  <a16:creationId xmlns:a16="http://schemas.microsoft.com/office/drawing/2014/main" id="{AD2372CA-2605-4D23-9C81-013D5DE4AA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4784" y="2024021"/>
              <a:ext cx="1719638" cy="1719638"/>
            </a:xfrm>
            <a:prstGeom prst="rect">
              <a:avLst/>
            </a:prstGeom>
          </p:spPr>
        </p:pic>
        <p:sp>
          <p:nvSpPr>
            <p:cNvPr id="6" name="Oval 5">
              <a:extLst>
                <a:ext uri="{FF2B5EF4-FFF2-40B4-BE49-F238E27FC236}">
                  <a16:creationId xmlns:a16="http://schemas.microsoft.com/office/drawing/2014/main" id="{777FCA8B-F954-4FD1-BEDE-CC9B7BD8EBB8}"/>
                </a:ext>
              </a:extLst>
            </p:cNvPr>
            <p:cNvSpPr/>
            <p:nvPr/>
          </p:nvSpPr>
          <p:spPr>
            <a:xfrm>
              <a:off x="6155920" y="3520008"/>
              <a:ext cx="1017366" cy="1017366"/>
            </a:xfrm>
            <a:prstGeom prst="ellipse">
              <a:avLst/>
            </a:prstGeom>
            <a:solidFill>
              <a:srgbClr val="FF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peech Bubble: Rectangle with Corners Rounded 12">
            <a:extLst>
              <a:ext uri="{FF2B5EF4-FFF2-40B4-BE49-F238E27FC236}">
                <a16:creationId xmlns:a16="http://schemas.microsoft.com/office/drawing/2014/main" id="{57F6D2D9-02A4-4206-A8A8-3B9DF8D22C20}"/>
              </a:ext>
            </a:extLst>
          </p:cNvPr>
          <p:cNvSpPr/>
          <p:nvPr/>
        </p:nvSpPr>
        <p:spPr>
          <a:xfrm>
            <a:off x="931461" y="292515"/>
            <a:ext cx="5227435" cy="1869397"/>
          </a:xfrm>
          <a:prstGeom prst="wedgeRoundRectCallout">
            <a:avLst>
              <a:gd name="adj1" fmla="val 43969"/>
              <a:gd name="adj2" fmla="val 93736"/>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8">
            <a:extLst>
              <a:ext uri="{FF2B5EF4-FFF2-40B4-BE49-F238E27FC236}">
                <a16:creationId xmlns:a16="http://schemas.microsoft.com/office/drawing/2014/main" id="{DFD65082-CF35-4358-BE7D-D4B9C7892C2A}"/>
              </a:ext>
            </a:extLst>
          </p:cNvPr>
          <p:cNvSpPr txBox="1"/>
          <p:nvPr/>
        </p:nvSpPr>
        <p:spPr>
          <a:xfrm>
            <a:off x="933615" y="460925"/>
            <a:ext cx="5189562" cy="1495987"/>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Các bạn học sinh vẫn chưa hiểu về mình, ít khi sử dụng mình trong câu văn nên mình buồn lắm!</a:t>
            </a:r>
            <a:endParaRPr lang="en-US" sz="2800" b="1" dirty="0">
              <a:solidFill>
                <a:srgbClr val="0070C0"/>
              </a:solidFill>
              <a:latin typeface="UTM Daxline" panose="02040603050506020204" pitchFamily="18" charset="0"/>
            </a:endParaRPr>
          </a:p>
        </p:txBody>
      </p:sp>
    </p:spTree>
    <p:extLst>
      <p:ext uri="{BB962C8B-B14F-4D97-AF65-F5344CB8AC3E}">
        <p14:creationId xmlns:p14="http://schemas.microsoft.com/office/powerpoint/2010/main" val="244519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xit" presetSubtype="0" fill="hold" grpId="1"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
                                        </p:tgtEl>
                                      </p:cBhvr>
                                    </p:animEffect>
                                    <p:set>
                                      <p:cBhvr>
                                        <p:cTn id="37" dur="1" fill="hold">
                                          <p:stCondLst>
                                            <p:cond delay="499"/>
                                          </p:stCondLst>
                                        </p:cTn>
                                        <p:tgtEl>
                                          <p:spTgt spid="2"/>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childTnLst>
                          </p:cTn>
                        </p:par>
                        <p:par>
                          <p:cTn id="41" fill="hold">
                            <p:stCondLst>
                              <p:cond delay="500"/>
                            </p:stCondLst>
                            <p:childTnLst>
                              <p:par>
                                <p:cTn id="42" presetID="22" presetClass="entr" presetSubtype="4"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par>
                          <p:cTn id="45" fill="hold">
                            <p:stCondLst>
                              <p:cond delay="1000"/>
                            </p:stCondLst>
                            <p:childTnLst>
                              <p:par>
                                <p:cTn id="46" presetID="10"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1" grpId="0"/>
      <p:bldP spid="11" grpId="1"/>
      <p:bldP spid="12" grpId="0"/>
      <p:bldP spid="12" grpId="1"/>
      <p:bldP spid="13" grpId="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2F9162C4-C651-4EE6-9331-43ACC6B1A95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743658"/>
            <a:ext cx="9144000" cy="1399841"/>
          </a:xfrm>
          <a:prstGeom prst="rect">
            <a:avLst/>
          </a:prstGeom>
        </p:spPr>
      </p:pic>
      <p:pic>
        <p:nvPicPr>
          <p:cNvPr id="7" name="图片 6">
            <a:extLst>
              <a:ext uri="{FF2B5EF4-FFF2-40B4-BE49-F238E27FC236}">
                <a16:creationId xmlns:a16="http://schemas.microsoft.com/office/drawing/2014/main" id="{CDCE7F16-F9E7-4167-868D-F73125A105F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96733" y="475333"/>
            <a:ext cx="1464153" cy="1365446"/>
          </a:xfrm>
          <a:prstGeom prst="rect">
            <a:avLst/>
          </a:prstGeom>
        </p:spPr>
      </p:pic>
      <p:pic>
        <p:nvPicPr>
          <p:cNvPr id="29" name="图片 28">
            <a:extLst>
              <a:ext uri="{FF2B5EF4-FFF2-40B4-BE49-F238E27FC236}">
                <a16:creationId xmlns:a16="http://schemas.microsoft.com/office/drawing/2014/main" id="{877984A8-82DC-44F8-B578-8795C6842A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559" y="97274"/>
            <a:ext cx="2218817" cy="1572956"/>
          </a:xfrm>
          <a:prstGeom prst="rect">
            <a:avLst/>
          </a:prstGeom>
        </p:spPr>
      </p:pic>
      <p:pic>
        <p:nvPicPr>
          <p:cNvPr id="3" name="Picture 2">
            <a:extLst>
              <a:ext uri="{FF2B5EF4-FFF2-40B4-BE49-F238E27FC236}">
                <a16:creationId xmlns:a16="http://schemas.microsoft.com/office/drawing/2014/main" id="{6B9E2E4A-12D3-4893-B1CB-D6C8026CA69C}"/>
              </a:ext>
            </a:extLst>
          </p:cNvPr>
          <p:cNvPicPr>
            <a:picLocks noChangeAspect="1"/>
          </p:cNvPicPr>
          <p:nvPr/>
        </p:nvPicPr>
        <p:blipFill rotWithShape="1">
          <a:blip r:embed="rId6">
            <a:extLst>
              <a:ext uri="{28A0092B-C50C-407E-A947-70E740481C1C}">
                <a14:useLocalDpi xmlns:a14="http://schemas.microsoft.com/office/drawing/2010/main" val="0"/>
              </a:ext>
            </a:extLst>
          </a:blip>
          <a:srcRect r="53090" b="66477"/>
          <a:stretch/>
        </p:blipFill>
        <p:spPr>
          <a:xfrm>
            <a:off x="-194100" y="1557794"/>
            <a:ext cx="3044273" cy="2910555"/>
          </a:xfrm>
          <a:prstGeom prst="rect">
            <a:avLst/>
          </a:prstGeom>
        </p:spPr>
      </p:pic>
      <p:sp>
        <p:nvSpPr>
          <p:cNvPr id="2" name="Speech Bubble: Rectangle with Corners Rounded 1">
            <a:extLst>
              <a:ext uri="{FF2B5EF4-FFF2-40B4-BE49-F238E27FC236}">
                <a16:creationId xmlns:a16="http://schemas.microsoft.com/office/drawing/2014/main" id="{B6730CEB-C912-40AC-92F4-9D0F2CFB99C8}"/>
              </a:ext>
            </a:extLst>
          </p:cNvPr>
          <p:cNvSpPr/>
          <p:nvPr/>
        </p:nvSpPr>
        <p:spPr>
          <a:xfrm>
            <a:off x="2492829" y="292515"/>
            <a:ext cx="5445791" cy="1869397"/>
          </a:xfrm>
          <a:prstGeom prst="wedgeRoundRectCallout">
            <a:avLst>
              <a:gd name="adj1" fmla="val -52655"/>
              <a:gd name="adj2" fmla="val 97230"/>
              <a:gd name="adj3" fmla="val 16667"/>
            </a:avLst>
          </a:prstGeom>
          <a:solidFill>
            <a:srgbClr val="FFFF66"/>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8">
            <a:extLst>
              <a:ext uri="{FF2B5EF4-FFF2-40B4-BE49-F238E27FC236}">
                <a16:creationId xmlns:a16="http://schemas.microsoft.com/office/drawing/2014/main" id="{E8AFEDD7-B392-46D0-A5D2-482365C5538E}"/>
              </a:ext>
            </a:extLst>
          </p:cNvPr>
          <p:cNvSpPr txBox="1"/>
          <p:nvPr/>
        </p:nvSpPr>
        <p:spPr>
          <a:xfrm>
            <a:off x="2574582" y="460146"/>
            <a:ext cx="5326165" cy="1495987"/>
          </a:xfrm>
          <a:prstGeom prst="rect">
            <a:avLst/>
          </a:prstGeom>
        </p:spPr>
        <p:txBody>
          <a:bodyPr wrap="square" lIns="0" tIns="0" rIns="0" bIns="0" rtlCol="0" anchor="t">
            <a:spAutoFit/>
          </a:bodyPr>
          <a:lstStyle/>
          <a:p>
            <a:pPr algn="ctr">
              <a:lnSpc>
                <a:spcPct val="120000"/>
              </a:lnSpc>
            </a:pPr>
            <a:r>
              <a:rPr lang="en-US" sz="2800" b="1">
                <a:solidFill>
                  <a:srgbClr val="0070C0"/>
                </a:solidFill>
                <a:latin typeface="UTM Daxline" panose="02040603050506020204" pitchFamily="18" charset="0"/>
              </a:rPr>
              <a:t>Các bạn học sinh lớp 5/_ ơi, hãy giúp hai chấm vui lên bằng cách thực hiện những thử thách sau nhé!</a:t>
            </a:r>
            <a:endParaRPr lang="en-US" sz="2800" b="1" dirty="0">
              <a:solidFill>
                <a:srgbClr val="0070C0"/>
              </a:solidFill>
              <a:latin typeface="UTM Daxline" panose="02040603050506020204" pitchFamily="18" charset="0"/>
            </a:endParaRPr>
          </a:p>
        </p:txBody>
      </p:sp>
      <p:grpSp>
        <p:nvGrpSpPr>
          <p:cNvPr id="8" name="Group 7">
            <a:extLst>
              <a:ext uri="{FF2B5EF4-FFF2-40B4-BE49-F238E27FC236}">
                <a16:creationId xmlns:a16="http://schemas.microsoft.com/office/drawing/2014/main" id="{3D8B8F81-623D-4A43-A52A-42998A681745}"/>
              </a:ext>
            </a:extLst>
          </p:cNvPr>
          <p:cNvGrpSpPr/>
          <p:nvPr/>
        </p:nvGrpSpPr>
        <p:grpSpPr>
          <a:xfrm>
            <a:off x="6181109" y="1840779"/>
            <a:ext cx="1719638" cy="2513353"/>
            <a:chOff x="5804784" y="2024021"/>
            <a:chExt cx="1719638" cy="2513353"/>
          </a:xfrm>
        </p:grpSpPr>
        <p:pic>
          <p:nvPicPr>
            <p:cNvPr id="5" name="Picture 4">
              <a:extLst>
                <a:ext uri="{FF2B5EF4-FFF2-40B4-BE49-F238E27FC236}">
                  <a16:creationId xmlns:a16="http://schemas.microsoft.com/office/drawing/2014/main" id="{AD2372CA-2605-4D23-9C81-013D5DE4AA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04784" y="2024021"/>
              <a:ext cx="1719638" cy="1719638"/>
            </a:xfrm>
            <a:prstGeom prst="rect">
              <a:avLst/>
            </a:prstGeom>
          </p:spPr>
        </p:pic>
        <p:sp>
          <p:nvSpPr>
            <p:cNvPr id="6" name="Oval 5">
              <a:extLst>
                <a:ext uri="{FF2B5EF4-FFF2-40B4-BE49-F238E27FC236}">
                  <a16:creationId xmlns:a16="http://schemas.microsoft.com/office/drawing/2014/main" id="{777FCA8B-F954-4FD1-BEDE-CC9B7BD8EBB8}"/>
                </a:ext>
              </a:extLst>
            </p:cNvPr>
            <p:cNvSpPr/>
            <p:nvPr/>
          </p:nvSpPr>
          <p:spPr>
            <a:xfrm>
              <a:off x="6155920" y="3520008"/>
              <a:ext cx="1017366" cy="1017366"/>
            </a:xfrm>
            <a:prstGeom prst="ellipse">
              <a:avLst/>
            </a:prstGeom>
            <a:solidFill>
              <a:srgbClr val="FFD7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1669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主题">
  <a:themeElements>
    <a:clrScheme name="那拉提草原的天空">
      <a:dk1>
        <a:srgbClr val="000000"/>
      </a:dk1>
      <a:lt1>
        <a:srgbClr val="FFFFFF"/>
      </a:lt1>
      <a:dk2>
        <a:srgbClr val="455F51"/>
      </a:dk2>
      <a:lt2>
        <a:srgbClr val="E2DFCC"/>
      </a:lt2>
      <a:accent1>
        <a:srgbClr val="4A7B29"/>
      </a:accent1>
      <a:accent2>
        <a:srgbClr val="2A3D52"/>
      </a:accent2>
      <a:accent3>
        <a:srgbClr val="739A28"/>
      </a:accent3>
      <a:accent4>
        <a:srgbClr val="37A76F"/>
      </a:accent4>
      <a:accent5>
        <a:srgbClr val="4EB3CF"/>
      </a:accent5>
      <a:accent6>
        <a:srgbClr val="51C3F9"/>
      </a:accent6>
      <a:hlink>
        <a:srgbClr val="08A5EF"/>
      </a:hlink>
      <a:folHlink>
        <a:srgbClr val="977B2D"/>
      </a:folHlink>
    </a:clrScheme>
    <a:fontScheme name="自定义 4">
      <a:majorFont>
        <a:latin typeface="Lao UI"/>
        <a:ea typeface="方正卡通简体"/>
        <a:cs typeface=""/>
      </a:majorFont>
      <a:minorFont>
        <a:latin typeface="Lao UI"/>
        <a:ea typeface="方正卡通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585</TotalTime>
  <Words>1712</Words>
  <Application>Microsoft Office PowerPoint</Application>
  <PresentationFormat>On-screen Show (16:9)</PresentationFormat>
  <Paragraphs>167</Paragraphs>
  <Slides>27</Slides>
  <Notes>27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UVN Banh Mi</vt:lpstr>
      <vt:lpstr>inpin heiti</vt:lpstr>
      <vt:lpstr>UTM Duepuntozero</vt:lpstr>
      <vt:lpstr>Wingdings</vt:lpstr>
      <vt:lpstr>UTM Daxline</vt:lpstr>
      <vt:lpstr>Lao UI</vt:lpstr>
      <vt:lpstr>UTM Showcard</vt:lpstr>
      <vt:lpstr>Arial</vt:lpstr>
      <vt:lpstr>UTM Flamenco</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iTianKong.com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dreamsummit</dc:creator>
  <cp:lastModifiedBy>Protechteacher</cp:lastModifiedBy>
  <cp:revision>112</cp:revision>
  <dcterms:created xsi:type="dcterms:W3CDTF">2015-05-21T02:05:00Z</dcterms:created>
  <dcterms:modified xsi:type="dcterms:W3CDTF">2022-04-16T12:10:11Z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2052-10.1.0.6876</vt:lpwstr>
  </property>
</Properties>
</file>