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slideLayouts/slideLayout4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0" r:id="rId3"/>
    <p:sldId id="257" r:id="rId4"/>
    <p:sldId id="258" r:id="rId5"/>
    <p:sldId id="259" r:id="rId6"/>
    <p:sldId id="260" r:id="rId7"/>
    <p:sldId id="270" r:id="rId8"/>
    <p:sldId id="271" r:id="rId9"/>
    <p:sldId id="261" r:id="rId10"/>
    <p:sldId id="272" r:id="rId11"/>
    <p:sldId id="262" r:id="rId12"/>
    <p:sldId id="263" r:id="rId13"/>
    <p:sldId id="264" r:id="rId14"/>
    <p:sldId id="273" r:id="rId15"/>
    <p:sldId id="274" r:id="rId16"/>
    <p:sldId id="275" r:id="rId17"/>
    <p:sldId id="276" r:id="rId18"/>
    <p:sldId id="277" r:id="rId19"/>
    <p:sldId id="278" r:id="rId20"/>
    <p:sldId id="279" r:id="rId21"/>
    <p:sldId id="281" r:id="rId22"/>
    <p:sldId id="283" r:id="rId23"/>
    <p:sldId id="284" r:id="rId24"/>
    <p:sldId id="285" r:id="rId25"/>
    <p:sldId id="286" r:id="rId26"/>
    <p:sldId id="287" r:id="rId27"/>
    <p:sldId id="292" r:id="rId28"/>
    <p:sldId id="265" r:id="rId29"/>
    <p:sldId id="288" r:id="rId30"/>
    <p:sldId id="289" r:id="rId31"/>
    <p:sldId id="293" r:id="rId32"/>
    <p:sldId id="294" r:id="rId33"/>
    <p:sldId id="291" r:id="rId34"/>
  </p:sldIdLst>
  <p:sldSz cx="18288000" cy="10287000"/>
  <p:notesSz cx="6858000" cy="9144000"/>
  <p:embeddedFontLst>
    <p:embeddedFont>
      <p:font typeface="Sigmar One" charset="0"/>
      <p:regular r:id="rId35"/>
    </p:embeddedFont>
    <p:embeddedFont>
      <p:font typeface="Calibri" pitchFamily="34" charset="0"/>
      <p:regular r:id="rId36"/>
      <p:bold r:id="rId37"/>
      <p:italic r:id="rId38"/>
      <p:boldItalic r:id="rId39"/>
    </p:embeddedFont>
    <p:embeddedFont>
      <p:font typeface="Lobster" charset="0"/>
      <p:regular r:id="rId40"/>
    </p:embeddedFont>
    <p:embeddedFont>
      <p:font typeface="Bungee" charset="0"/>
      <p:regular r:id="rId41"/>
    </p:embeddedFont>
    <p:embeddedFont>
      <p:font typeface="黑体" pitchFamily="49" charset="-122"/>
      <p:regular r:id="rId42"/>
    </p:embeddedFont>
    <p:embeddedFont>
      <p:font typeface="Pattaya" charset="0"/>
      <p:regular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00000"/>
    <a:srgbClr val="FFFF00"/>
    <a:srgbClr val="EEECE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52" d="100"/>
          <a:sy n="52" d="100"/>
        </p:scale>
        <p:origin x="-1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41308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357629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76641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95469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42671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98576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29481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528334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180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79643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230504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74603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048253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69024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03882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62409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985353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893792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44320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21457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165037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920035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60246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288423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33884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36126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372356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585607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0068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16172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88659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825582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104098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812174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513424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02261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3330853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95" r:id="rId9"/>
    <p:sldLayoutId id="2147483694" r:id="rId10"/>
    <p:sldLayoutId id="2147483693" r:id="rId11"/>
    <p:sldLayoutId id="2147483692" r:id="rId12"/>
    <p:sldLayoutId id="2147483691" r:id="rId13"/>
    <p:sldLayoutId id="2147483690" r:id="rId14"/>
    <p:sldLayoutId id="2147483689" r:id="rId15"/>
    <p:sldLayoutId id="2147483688" r:id="rId16"/>
    <p:sldLayoutId id="2147483687" r:id="rId17"/>
    <p:sldLayoutId id="2147483686" r:id="rId18"/>
    <p:sldLayoutId id="2147483685" r:id="rId19"/>
    <p:sldLayoutId id="2147483684" r:id="rId20"/>
    <p:sldLayoutId id="2147483683" r:id="rId21"/>
    <p:sldLayoutId id="2147483682" r:id="rId22"/>
    <p:sldLayoutId id="2147483681" r:id="rId23"/>
    <p:sldLayoutId id="2147483680" r:id="rId24"/>
    <p:sldLayoutId id="2147483679" r:id="rId25"/>
    <p:sldLayoutId id="2147483678" r:id="rId26"/>
    <p:sldLayoutId id="2147483677" r:id="rId27"/>
    <p:sldLayoutId id="2147483676" r:id="rId28"/>
    <p:sldLayoutId id="2147483675" r:id="rId29"/>
    <p:sldLayoutId id="2147483674" r:id="rId30"/>
    <p:sldLayoutId id="2147483673" r:id="rId31"/>
    <p:sldLayoutId id="2147483672" r:id="rId32"/>
    <p:sldLayoutId id="2147483671" r:id="rId33"/>
    <p:sldLayoutId id="2147483670" r:id="rId34"/>
    <p:sldLayoutId id="2147483669" r:id="rId35"/>
    <p:sldLayoutId id="2147483668" r:id="rId36"/>
    <p:sldLayoutId id="2147483667" r:id="rId37"/>
    <p:sldLayoutId id="2147483666" r:id="rId38"/>
    <p:sldLayoutId id="2147483665" r:id="rId39"/>
    <p:sldLayoutId id="2147483664" r:id="rId40"/>
    <p:sldLayoutId id="2147483663" r:id="rId41"/>
    <p:sldLayoutId id="2147483662" r:id="rId42"/>
    <p:sldLayoutId id="2147483661" r:id="rId43"/>
    <p:sldLayoutId id="2147483660" r:id="rId44"/>
    <p:sldLayoutId id="2147483656" r:id="rId45"/>
    <p:sldLayoutId id="2147483657" r:id="rId46"/>
    <p:sldLayoutId id="2147483658" r:id="rId47"/>
    <p:sldLayoutId id="2147483659" r:id="rId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9.png"/><Relationship Id="rId5" Type="http://schemas.openxmlformats.org/officeDocument/2006/relationships/image" Target="../media/image6.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3.svg"/><Relationship Id="rId18" Type="http://schemas.openxmlformats.org/officeDocument/2006/relationships/image" Target="../media/image6.png"/><Relationship Id="rId3" Type="http://schemas.openxmlformats.org/officeDocument/2006/relationships/image" Target="../media/image19.png"/><Relationship Id="rId21" Type="http://schemas.openxmlformats.org/officeDocument/2006/relationships/image" Target="../media/image10.svg"/><Relationship Id="rId7" Type="http://schemas.openxmlformats.org/officeDocument/2006/relationships/image" Target="../media/image21.png"/><Relationship Id="rId12" Type="http://schemas.openxmlformats.org/officeDocument/2006/relationships/image" Target="../media/image33.png"/><Relationship Id="rId17" Type="http://schemas.openxmlformats.org/officeDocument/2006/relationships/image" Target="../media/image55.svg"/><Relationship Id="rId2" Type="http://schemas.openxmlformats.org/officeDocument/2006/relationships/image" Target="../media/image1.png"/><Relationship Id="rId16" Type="http://schemas.openxmlformats.org/officeDocument/2006/relationships/image" Target="../media/image34.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2.png"/><Relationship Id="rId5" Type="http://schemas.openxmlformats.org/officeDocument/2006/relationships/image" Target="../media/image9.png"/><Relationship Id="rId15" Type="http://schemas.openxmlformats.org/officeDocument/2006/relationships/image" Target="../media/image33.svg"/><Relationship Id="rId23" Type="http://schemas.openxmlformats.org/officeDocument/2006/relationships/image" Target="../media/image12.svg"/><Relationship Id="rId10" Type="http://schemas.openxmlformats.org/officeDocument/2006/relationships/image" Target="../media/image43.svg"/><Relationship Id="rId19" Type="http://schemas.openxmlformats.org/officeDocument/2006/relationships/image" Target="../media/image8.svg"/><Relationship Id="rId4" Type="http://schemas.openxmlformats.org/officeDocument/2006/relationships/image" Target="../media/image31.svg"/><Relationship Id="rId9" Type="http://schemas.openxmlformats.org/officeDocument/2006/relationships/image" Target="../media/image25.png"/><Relationship Id="rId14" Type="http://schemas.openxmlformats.org/officeDocument/2006/relationships/image" Target="../media/image20.png"/><Relationship Id="rId22"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25.png"/><Relationship Id="rId3" Type="http://schemas.openxmlformats.org/officeDocument/2006/relationships/image" Target="../media/image19.png"/><Relationship Id="rId21" Type="http://schemas.openxmlformats.org/officeDocument/2006/relationships/image" Target="../media/image57.sv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24.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6.png"/><Relationship Id="rId18" Type="http://schemas.openxmlformats.org/officeDocument/2006/relationships/image" Target="../media/image23.png"/><Relationship Id="rId3" Type="http://schemas.openxmlformats.org/officeDocument/2006/relationships/image" Target="../media/image19.png"/><Relationship Id="rId21"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7.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2.png"/><Relationship Id="rId5" Type="http://schemas.openxmlformats.org/officeDocument/2006/relationships/image" Target="../media/image9.png"/><Relationship Id="rId15" Type="http://schemas.openxmlformats.org/officeDocument/2006/relationships/image" Target="../media/image43.svg"/><Relationship Id="rId23" Type="http://schemas.openxmlformats.org/officeDocument/2006/relationships/image" Target="../media/image12.sv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6.png"/><Relationship Id="rId7" Type="http://schemas.openxmlformats.org/officeDocument/2006/relationships/image" Target="../media/image21.png"/><Relationship Id="rId12"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37.svg"/><Relationship Id="rId4" Type="http://schemas.openxmlformats.org/officeDocument/2006/relationships/image" Target="../media/image3.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20.png"/><Relationship Id="rId9"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20.png"/><Relationship Id="rId9"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39.png"/><Relationship Id="rId3" Type="http://schemas.openxmlformats.org/officeDocument/2006/relationships/image" Target="../media/image19.png"/><Relationship Id="rId21" Type="http://schemas.openxmlformats.org/officeDocument/2006/relationships/image" Target="../media/image57.sv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26.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25.png"/><Relationship Id="rId3" Type="http://schemas.openxmlformats.org/officeDocument/2006/relationships/image" Target="../media/image19.png"/><Relationship Id="rId21" Type="http://schemas.openxmlformats.org/officeDocument/2006/relationships/image" Target="../media/image65.sv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24.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6.png"/><Relationship Id="rId18" Type="http://schemas.openxmlformats.org/officeDocument/2006/relationships/image" Target="../media/image23.png"/><Relationship Id="rId3" Type="http://schemas.openxmlformats.org/officeDocument/2006/relationships/image" Target="../media/image19.png"/><Relationship Id="rId21"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7.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2.png"/><Relationship Id="rId24" Type="http://schemas.openxmlformats.org/officeDocument/2006/relationships/image" Target="../media/image65.svg"/><Relationship Id="rId5" Type="http://schemas.openxmlformats.org/officeDocument/2006/relationships/image" Target="../media/image9.png"/><Relationship Id="rId15" Type="http://schemas.openxmlformats.org/officeDocument/2006/relationships/image" Target="../media/image43.svg"/><Relationship Id="rId23"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40.png"/><Relationship Id="rId3" Type="http://schemas.openxmlformats.org/officeDocument/2006/relationships/image" Target="../media/image19.png"/><Relationship Id="rId21" Type="http://schemas.openxmlformats.org/officeDocument/2006/relationships/image" Target="../media/image68.sv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65.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5.png"/><Relationship Id="rId15" Type="http://schemas.openxmlformats.org/officeDocument/2006/relationships/image" Target="../media/image41.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3.svg"/><Relationship Id="rId18" Type="http://schemas.openxmlformats.org/officeDocument/2006/relationships/image" Target="../media/image7.png"/><Relationship Id="rId3" Type="http://schemas.openxmlformats.org/officeDocument/2006/relationships/image" Target="../media/image19.png"/><Relationship Id="rId21" Type="http://schemas.openxmlformats.org/officeDocument/2006/relationships/image" Target="../media/image12.svg"/><Relationship Id="rId7" Type="http://schemas.openxmlformats.org/officeDocument/2006/relationships/image" Target="../media/image21.png"/><Relationship Id="rId12" Type="http://schemas.openxmlformats.org/officeDocument/2006/relationships/image" Target="../media/image20.png"/><Relationship Id="rId17" Type="http://schemas.openxmlformats.org/officeDocument/2006/relationships/image" Target="../media/image8.sv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2.png"/><Relationship Id="rId5" Type="http://schemas.openxmlformats.org/officeDocument/2006/relationships/image" Target="../media/image9.png"/><Relationship Id="rId15" Type="http://schemas.openxmlformats.org/officeDocument/2006/relationships/image" Target="../media/image55.svg"/><Relationship Id="rId10" Type="http://schemas.openxmlformats.org/officeDocument/2006/relationships/image" Target="../media/image43.svg"/><Relationship Id="rId19" Type="http://schemas.openxmlformats.org/officeDocument/2006/relationships/image" Target="../media/image10.svg"/><Relationship Id="rId4" Type="http://schemas.openxmlformats.org/officeDocument/2006/relationships/image" Target="../media/image31.svg"/><Relationship Id="rId9" Type="http://schemas.openxmlformats.org/officeDocument/2006/relationships/image" Target="../media/image25.pn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21.svg"/><Relationship Id="rId12"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9.svg"/><Relationship Id="rId1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18" Type="http://schemas.openxmlformats.org/officeDocument/2006/relationships/image" Target="../media/image41.svg"/><Relationship Id="rId3" Type="http://schemas.openxmlformats.org/officeDocument/2006/relationships/image" Target="../media/image19.png"/><Relationship Id="rId7" Type="http://schemas.openxmlformats.org/officeDocument/2006/relationships/image" Target="../media/image14.svg"/><Relationship Id="rId12" Type="http://schemas.openxmlformats.org/officeDocument/2006/relationships/image" Target="../media/image3.png"/><Relationship Id="rId17"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5.sv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21.png"/><Relationship Id="rId19" Type="http://schemas.openxmlformats.org/officeDocument/2006/relationships/image" Target="../media/image25.png"/><Relationship Id="rId4" Type="http://schemas.openxmlformats.org/officeDocument/2006/relationships/image" Target="../media/image31.svg"/><Relationship Id="rId9" Type="http://schemas.openxmlformats.org/officeDocument/2006/relationships/image" Target="../media/image33.sv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6.png"/><Relationship Id="rId18" Type="http://schemas.openxmlformats.org/officeDocument/2006/relationships/image" Target="../media/image3.png"/><Relationship Id="rId3" Type="http://schemas.openxmlformats.org/officeDocument/2006/relationships/image" Target="../media/image19.png"/><Relationship Id="rId21"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7.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2.png"/><Relationship Id="rId5" Type="http://schemas.openxmlformats.org/officeDocument/2006/relationships/image" Target="../media/image9.png"/><Relationship Id="rId15" Type="http://schemas.openxmlformats.org/officeDocument/2006/relationships/image" Target="../media/image43.svg"/><Relationship Id="rId10" Type="http://schemas.openxmlformats.org/officeDocument/2006/relationships/image" Target="../media/image35.svg"/><Relationship Id="rId19" Type="http://schemas.openxmlformats.org/officeDocument/2006/relationships/image" Target="../media/image23.pn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17.sv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6.sv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grpSp>
        <p:nvGrpSpPr>
          <p:cNvPr id="10" name="Group 9"/>
          <p:cNvGrpSpPr/>
          <p:nvPr/>
        </p:nvGrpSpPr>
        <p:grpSpPr>
          <a:xfrm>
            <a:off x="-13106400" y="-883176"/>
            <a:ext cx="18798817" cy="9498393"/>
            <a:chOff x="-13106400" y="-883176"/>
            <a:chExt cx="18798817" cy="9498393"/>
          </a:xfrm>
        </p:grpSpPr>
        <p:pic>
          <p:nvPicPr>
            <p:cNvPr id="4" name="Picture 4"/>
            <p:cNvPicPr>
              <a:picLocks noChangeAspect="1"/>
            </p:cNvPicPr>
            <p:nvPr/>
          </p:nvPicPr>
          <p:blipFill>
            <a:blip r:embed="rId4"/>
            <a:srcRect/>
            <a:stretch>
              <a:fillRect/>
            </a:stretch>
          </p:blipFill>
          <p:spPr>
            <a:xfrm>
              <a:off x="-1219200" y="1333500"/>
              <a:ext cx="6911617" cy="7281717"/>
            </a:xfrm>
            <a:prstGeom prst="rect">
              <a:avLst/>
            </a:prstGeom>
          </p:spPr>
        </p:pic>
        <p:grpSp>
          <p:nvGrpSpPr>
            <p:cNvPr id="9" name="Group 8"/>
            <p:cNvGrpSpPr/>
            <p:nvPr/>
          </p:nvGrpSpPr>
          <p:grpSpPr>
            <a:xfrm>
              <a:off x="-13106400" y="-883176"/>
              <a:ext cx="13662312" cy="4935510"/>
              <a:chOff x="721797" y="1028700"/>
              <a:chExt cx="13662312" cy="4935510"/>
            </a:xfrm>
          </p:grpSpPr>
          <p:pic>
            <p:nvPicPr>
              <p:cNvPr id="5"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721797" y="1028700"/>
                <a:ext cx="13662312" cy="4935510"/>
              </a:xfrm>
              <a:prstGeom prst="rect">
                <a:avLst/>
              </a:prstGeom>
            </p:spPr>
          </p:pic>
          <p:sp>
            <p:nvSpPr>
              <p:cNvPr id="6" name="TextBox 6"/>
              <p:cNvSpPr txBox="1"/>
              <p:nvPr/>
            </p:nvSpPr>
            <p:spPr>
              <a:xfrm>
                <a:off x="2580806" y="1681885"/>
                <a:ext cx="9261431" cy="837407"/>
              </a:xfrm>
              <a:prstGeom prst="rect">
                <a:avLst/>
              </a:prstGeom>
            </p:spPr>
            <p:txBody>
              <a:bodyPr lIns="0" tIns="0" rIns="0" bIns="0" rtlCol="0" anchor="t">
                <a:spAutoFit/>
              </a:bodyPr>
              <a:lstStyle/>
              <a:p>
                <a:pPr algn="ctr">
                  <a:lnSpc>
                    <a:spcPts val="6868"/>
                  </a:lnSpc>
                </a:pPr>
                <a:r>
                  <a:rPr lang="en-US" sz="4906">
                    <a:solidFill>
                      <a:srgbClr val="FFFFFF"/>
                    </a:solidFill>
                    <a:latin typeface="Sigmar One"/>
                  </a:rPr>
                  <a:t>LUYỆN TỪ VÀ CÂU</a:t>
                </a:r>
              </a:p>
            </p:txBody>
          </p:sp>
          <p:sp>
            <p:nvSpPr>
              <p:cNvPr id="7" name="TextBox 7"/>
              <p:cNvSpPr txBox="1"/>
              <p:nvPr/>
            </p:nvSpPr>
            <p:spPr>
              <a:xfrm>
                <a:off x="1552616" y="2764577"/>
                <a:ext cx="11520816" cy="2106903"/>
              </a:xfrm>
              <a:prstGeom prst="rect">
                <a:avLst/>
              </a:prstGeom>
            </p:spPr>
            <p:txBody>
              <a:bodyPr lIns="0" tIns="0" rIns="0" bIns="0" rtlCol="0" anchor="t">
                <a:spAutoFit/>
              </a:bodyPr>
              <a:lstStyle/>
              <a:p>
                <a:pPr algn="ctr">
                  <a:lnSpc>
                    <a:spcPts val="8500"/>
                  </a:lnSpc>
                </a:pPr>
                <a:r>
                  <a:rPr lang="en-US" sz="6071">
                    <a:solidFill>
                      <a:srgbClr val="FFF45C"/>
                    </a:solidFill>
                    <a:latin typeface="Sigmar One"/>
                  </a:rPr>
                  <a:t>lIÊN KẾT CÁC CÂU TRONG BÀI BẰNG TỪ  NGỮ NỐI</a:t>
                </a:r>
              </a:p>
            </p:txBody>
          </p:sp>
          <p:sp>
            <p:nvSpPr>
              <p:cNvPr id="8" name="TextBox 8"/>
              <p:cNvSpPr txBox="1"/>
              <p:nvPr/>
            </p:nvSpPr>
            <p:spPr>
              <a:xfrm>
                <a:off x="1552616" y="2950872"/>
                <a:ext cx="11520816" cy="2112735"/>
              </a:xfrm>
              <a:prstGeom prst="rect">
                <a:avLst/>
              </a:prstGeom>
            </p:spPr>
            <p:txBody>
              <a:bodyPr lIns="0" tIns="0" rIns="0" bIns="0" rtlCol="0" anchor="t">
                <a:spAutoFit/>
              </a:bodyPr>
              <a:lstStyle/>
              <a:p>
                <a:pPr algn="ctr">
                  <a:lnSpc>
                    <a:spcPts val="8500"/>
                  </a:lnSpc>
                </a:pPr>
                <a:r>
                  <a:rPr lang="en-US" sz="6071" dirty="0" err="1">
                    <a:solidFill>
                      <a:srgbClr val="072F4F"/>
                    </a:solidFill>
                    <a:latin typeface="Sigmar One"/>
                  </a:rPr>
                  <a:t>lIÊN</a:t>
                </a:r>
                <a:r>
                  <a:rPr lang="en-US" sz="6071" dirty="0">
                    <a:solidFill>
                      <a:srgbClr val="072F4F"/>
                    </a:solidFill>
                    <a:latin typeface="Sigmar One"/>
                  </a:rPr>
                  <a:t> KẾT CÁC CÂU TRONG BÀI BẰNG TỪ  NGỮ NỐI</a:t>
                </a:r>
              </a:p>
            </p:txBody>
          </p:sp>
        </p:grpSp>
      </p:grpSp>
      <p:sp>
        <p:nvSpPr>
          <p:cNvPr id="11" name="TextBox 10"/>
          <p:cNvSpPr txBox="1"/>
          <p:nvPr/>
        </p:nvSpPr>
        <p:spPr>
          <a:xfrm>
            <a:off x="6477000" y="2247900"/>
            <a:ext cx="7772400" cy="646331"/>
          </a:xfrm>
          <a:prstGeom prst="rect">
            <a:avLst/>
          </a:prstGeom>
          <a:noFill/>
        </p:spPr>
        <p:txBody>
          <a:bodyPr wrap="square" rtlCol="0">
            <a:spAutoFit/>
          </a:bodyPr>
          <a:lstStyle/>
          <a:p>
            <a:pPr algn="ctr"/>
            <a:r>
              <a:rPr lang="en-US" sz="3600" dirty="0" err="1" smtClean="0">
                <a:solidFill>
                  <a:srgbClr val="FF0000"/>
                </a:solidFill>
              </a:rPr>
              <a:t>Trường</a:t>
            </a:r>
            <a:r>
              <a:rPr lang="en-US" sz="3600" dirty="0" smtClean="0">
                <a:solidFill>
                  <a:srgbClr val="FF0000"/>
                </a:solidFill>
              </a:rPr>
              <a:t> </a:t>
            </a:r>
            <a:r>
              <a:rPr lang="en-US" sz="3600" dirty="0" err="1" smtClean="0">
                <a:solidFill>
                  <a:srgbClr val="FF0000"/>
                </a:solidFill>
              </a:rPr>
              <a:t>Tiểu</a:t>
            </a:r>
            <a:r>
              <a:rPr lang="en-US" sz="3600" dirty="0" smtClean="0">
                <a:solidFill>
                  <a:srgbClr val="FF0000"/>
                </a:solidFill>
              </a:rPr>
              <a:t> </a:t>
            </a:r>
            <a:r>
              <a:rPr lang="en-US" sz="3600" dirty="0" err="1" smtClean="0">
                <a:solidFill>
                  <a:srgbClr val="FF0000"/>
                </a:solidFill>
              </a:rPr>
              <a:t>học</a:t>
            </a:r>
            <a:r>
              <a:rPr lang="en-US" sz="3600" dirty="0" smtClean="0">
                <a:solidFill>
                  <a:srgbClr val="FF0000"/>
                </a:solidFill>
              </a:rPr>
              <a:t> </a:t>
            </a:r>
            <a:r>
              <a:rPr lang="en-US" sz="3600" dirty="0" err="1" smtClean="0">
                <a:solidFill>
                  <a:srgbClr val="FF0000"/>
                </a:solidFill>
              </a:rPr>
              <a:t>Ngọc</a:t>
            </a:r>
            <a:r>
              <a:rPr lang="en-US" sz="3600" dirty="0" smtClean="0">
                <a:solidFill>
                  <a:srgbClr val="FF0000"/>
                </a:solidFill>
              </a:rPr>
              <a:t> </a:t>
            </a:r>
            <a:r>
              <a:rPr lang="en-US" sz="3600" dirty="0" err="1" smtClean="0">
                <a:solidFill>
                  <a:srgbClr val="FF0000"/>
                </a:solidFill>
              </a:rPr>
              <a:t>Lâm</a:t>
            </a:r>
            <a:endParaRPr lang="en-US" sz="3600" dirty="0">
              <a:solidFill>
                <a:srgbClr val="FF0000"/>
              </a:solidFill>
            </a:endParaRPr>
          </a:p>
        </p:txBody>
      </p:sp>
      <p:sp>
        <p:nvSpPr>
          <p:cNvPr id="12" name="TextBox 11"/>
          <p:cNvSpPr txBox="1"/>
          <p:nvPr/>
        </p:nvSpPr>
        <p:spPr>
          <a:xfrm>
            <a:off x="6858000" y="3543300"/>
            <a:ext cx="8305800" cy="830997"/>
          </a:xfrm>
          <a:prstGeom prst="rect">
            <a:avLst/>
          </a:prstGeom>
          <a:noFill/>
        </p:spPr>
        <p:txBody>
          <a:bodyPr wrap="square" rtlCol="0">
            <a:spAutoFit/>
          </a:bodyPr>
          <a:lstStyle/>
          <a:p>
            <a:pPr algn="ctr"/>
            <a:r>
              <a:rPr lang="en-US" sz="4800" dirty="0" smtClean="0">
                <a:solidFill>
                  <a:srgbClr val="FFFF00"/>
                </a:solidFill>
              </a:rPr>
              <a:t>LUYỆN TỪ VÀ CÂU- LỚP 5A1</a:t>
            </a:r>
            <a:endParaRPr lang="en-US" sz="4800" dirty="0">
              <a:solidFill>
                <a:srgbClr val="FFFF00"/>
              </a:solidFill>
            </a:endParaRPr>
          </a:p>
        </p:txBody>
      </p:sp>
      <p:sp>
        <p:nvSpPr>
          <p:cNvPr id="13" name="TextBox 12"/>
          <p:cNvSpPr txBox="1"/>
          <p:nvPr/>
        </p:nvSpPr>
        <p:spPr>
          <a:xfrm>
            <a:off x="7620000" y="4533900"/>
            <a:ext cx="6400800" cy="1446550"/>
          </a:xfrm>
          <a:prstGeom prst="rect">
            <a:avLst/>
          </a:prstGeom>
          <a:noFill/>
        </p:spPr>
        <p:txBody>
          <a:bodyPr wrap="square" rtlCol="0">
            <a:spAutoFit/>
          </a:bodyPr>
          <a:lstStyle/>
          <a:p>
            <a:pPr algn="ctr"/>
            <a:r>
              <a:rPr lang="en-US" sz="4400" dirty="0" err="1" smtClean="0">
                <a:solidFill>
                  <a:srgbClr val="C00000"/>
                </a:solidFill>
              </a:rPr>
              <a:t>Liên</a:t>
            </a:r>
            <a:r>
              <a:rPr lang="en-US" sz="4400" dirty="0" smtClean="0">
                <a:solidFill>
                  <a:srgbClr val="C00000"/>
                </a:solidFill>
              </a:rPr>
              <a:t> </a:t>
            </a:r>
            <a:r>
              <a:rPr lang="en-US" sz="4400" dirty="0" err="1" smtClean="0">
                <a:solidFill>
                  <a:srgbClr val="C00000"/>
                </a:solidFill>
              </a:rPr>
              <a:t>kết</a:t>
            </a:r>
            <a:r>
              <a:rPr lang="en-US" sz="4400" dirty="0" smtClean="0">
                <a:solidFill>
                  <a:srgbClr val="C00000"/>
                </a:solidFill>
              </a:rPr>
              <a:t> </a:t>
            </a:r>
            <a:r>
              <a:rPr lang="en-US" sz="4400" dirty="0" err="1" smtClean="0">
                <a:solidFill>
                  <a:srgbClr val="C00000"/>
                </a:solidFill>
              </a:rPr>
              <a:t>các</a:t>
            </a:r>
            <a:r>
              <a:rPr lang="en-US" sz="4400" dirty="0" smtClean="0">
                <a:solidFill>
                  <a:srgbClr val="C00000"/>
                </a:solidFill>
              </a:rPr>
              <a:t> </a:t>
            </a:r>
            <a:r>
              <a:rPr lang="en-US" sz="4400" dirty="0" err="1" smtClean="0">
                <a:solidFill>
                  <a:srgbClr val="C00000"/>
                </a:solidFill>
              </a:rPr>
              <a:t>câu</a:t>
            </a:r>
            <a:r>
              <a:rPr lang="en-US" sz="4400" dirty="0" smtClean="0">
                <a:solidFill>
                  <a:srgbClr val="C00000"/>
                </a:solidFill>
              </a:rPr>
              <a:t> </a:t>
            </a:r>
            <a:r>
              <a:rPr lang="en-US" sz="4400" dirty="0" err="1" smtClean="0">
                <a:solidFill>
                  <a:srgbClr val="C00000"/>
                </a:solidFill>
              </a:rPr>
              <a:t>trong</a:t>
            </a:r>
            <a:r>
              <a:rPr lang="en-US" sz="4400" dirty="0" smtClean="0">
                <a:solidFill>
                  <a:srgbClr val="C00000"/>
                </a:solidFill>
              </a:rPr>
              <a:t> </a:t>
            </a:r>
            <a:r>
              <a:rPr lang="en-US" sz="4400" dirty="0" err="1" smtClean="0">
                <a:solidFill>
                  <a:srgbClr val="C00000"/>
                </a:solidFill>
              </a:rPr>
              <a:t>bài</a:t>
            </a:r>
            <a:r>
              <a:rPr lang="en-US" sz="4400" dirty="0" smtClean="0">
                <a:solidFill>
                  <a:srgbClr val="C00000"/>
                </a:solidFill>
              </a:rPr>
              <a:t> </a:t>
            </a:r>
            <a:r>
              <a:rPr lang="en-US" sz="4400" dirty="0" err="1" smtClean="0">
                <a:solidFill>
                  <a:srgbClr val="C00000"/>
                </a:solidFill>
              </a:rPr>
              <a:t>bằng</a:t>
            </a:r>
            <a:r>
              <a:rPr lang="en-US" sz="4400" dirty="0" smtClean="0">
                <a:solidFill>
                  <a:srgbClr val="C00000"/>
                </a:solidFill>
              </a:rPr>
              <a:t> </a:t>
            </a:r>
            <a:r>
              <a:rPr lang="en-US" sz="4400" dirty="0" err="1" smtClean="0">
                <a:solidFill>
                  <a:srgbClr val="C00000"/>
                </a:solidFill>
              </a:rPr>
              <a:t>từ</a:t>
            </a:r>
            <a:r>
              <a:rPr lang="en-US" sz="4400" dirty="0" smtClean="0">
                <a:solidFill>
                  <a:srgbClr val="C00000"/>
                </a:solidFill>
              </a:rPr>
              <a:t> </a:t>
            </a:r>
            <a:r>
              <a:rPr lang="en-US" sz="4400" dirty="0" err="1" smtClean="0">
                <a:solidFill>
                  <a:srgbClr val="C00000"/>
                </a:solidFill>
              </a:rPr>
              <a:t>ngữ</a:t>
            </a:r>
            <a:r>
              <a:rPr lang="en-US" sz="4400" dirty="0" smtClean="0">
                <a:solidFill>
                  <a:srgbClr val="C00000"/>
                </a:solidFill>
              </a:rPr>
              <a:t> </a:t>
            </a:r>
            <a:r>
              <a:rPr lang="en-US" sz="4400" dirty="0" err="1" smtClean="0">
                <a:solidFill>
                  <a:srgbClr val="C00000"/>
                </a:solidFill>
              </a:rPr>
              <a:t>nối</a:t>
            </a:r>
            <a:endParaRPr lang="en-US" sz="4400" dirty="0">
              <a:solidFill>
                <a:srgbClr val="C00000"/>
              </a:solidFill>
            </a:endParaRPr>
          </a:p>
        </p:txBody>
      </p:sp>
      <p:sp>
        <p:nvSpPr>
          <p:cNvPr id="14" name="TextBox 13"/>
          <p:cNvSpPr txBox="1"/>
          <p:nvPr/>
        </p:nvSpPr>
        <p:spPr>
          <a:xfrm>
            <a:off x="8305800" y="7277100"/>
            <a:ext cx="5257800" cy="646331"/>
          </a:xfrm>
          <a:prstGeom prst="rect">
            <a:avLst/>
          </a:prstGeom>
          <a:noFill/>
        </p:spPr>
        <p:txBody>
          <a:bodyPr wrap="square" rtlCol="0">
            <a:spAutoFit/>
          </a:bodyPr>
          <a:lstStyle/>
          <a:p>
            <a:r>
              <a:rPr lang="en-US" sz="3600" dirty="0" smtClean="0">
                <a:solidFill>
                  <a:srgbClr val="00B050"/>
                </a:solidFill>
              </a:rPr>
              <a:t>GV: </a:t>
            </a:r>
            <a:r>
              <a:rPr lang="en-US" sz="3600" dirty="0" err="1" smtClean="0">
                <a:solidFill>
                  <a:srgbClr val="00B050"/>
                </a:solidFill>
              </a:rPr>
              <a:t>Nguyễn</a:t>
            </a:r>
            <a:r>
              <a:rPr lang="en-US" sz="3600" dirty="0" smtClean="0">
                <a:solidFill>
                  <a:srgbClr val="00B050"/>
                </a:solidFill>
              </a:rPr>
              <a:t> </a:t>
            </a:r>
            <a:r>
              <a:rPr lang="en-US" sz="3600" dirty="0" err="1" smtClean="0">
                <a:solidFill>
                  <a:srgbClr val="00B050"/>
                </a:solidFill>
              </a:rPr>
              <a:t>Thị</a:t>
            </a:r>
            <a:r>
              <a:rPr lang="en-US" sz="3600" dirty="0" smtClean="0">
                <a:solidFill>
                  <a:srgbClr val="00B050"/>
                </a:solidFill>
              </a:rPr>
              <a:t> </a:t>
            </a:r>
            <a:r>
              <a:rPr lang="en-US" sz="3600" dirty="0" err="1" smtClean="0">
                <a:solidFill>
                  <a:srgbClr val="00B050"/>
                </a:solidFill>
              </a:rPr>
              <a:t>Thoan</a:t>
            </a:r>
            <a:endParaRPr lang="en-US" sz="36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72222E-7 2.28289E-6 L 0.71936 0.35369 " pathEditMode="relative" rAng="0" ptsTypes="AA">
                                      <p:cBhvr>
                                        <p:cTn id="6" dur="2000" fill="hold"/>
                                        <p:tgtEl>
                                          <p:spTgt spid="10"/>
                                        </p:tgtEl>
                                        <p:attrNameLst>
                                          <p:attrName>ppt_x</p:attrName>
                                          <p:attrName>ppt_y</p:attrName>
                                        </p:attrNameLst>
                                      </p:cBhvr>
                                      <p:rCtr x="35964" y="176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8" name="Picture 3"/>
          <p:cNvPicPr>
            <a:picLocks noChangeAspect="1"/>
          </p:cNvPicPr>
          <p:nvPr/>
        </p:nvPicPr>
        <p:blipFill rotWithShape="1">
          <a:blip r:embed="rId3"/>
          <a:srcRect l="56163"/>
          <a:stretch/>
        </p:blipFill>
        <p:spPr>
          <a:xfrm>
            <a:off x="13055269" y="20379"/>
            <a:ext cx="5232731" cy="7124700"/>
          </a:xfrm>
          <a:prstGeom prst="rect">
            <a:avLst/>
          </a:prstGeom>
        </p:spPr>
      </p:pic>
      <p:pic>
        <p:nvPicPr>
          <p:cNvPr id="4" name="Picture 4"/>
          <p:cNvPicPr>
            <a:picLocks noChangeAspect="1"/>
          </p:cNvPicPr>
          <p:nvPr/>
        </p:nvPicPr>
        <p:blipFill>
          <a:blip r:embed="rId4"/>
          <a:srcRect/>
          <a:stretch>
            <a:fillRect/>
          </a:stretch>
        </p:blipFill>
        <p:spPr>
          <a:xfrm>
            <a:off x="11734800" y="1404881"/>
            <a:ext cx="7162800" cy="7546350"/>
          </a:xfrm>
          <a:prstGeom prst="rect">
            <a:avLst/>
          </a:prstGeom>
        </p:spPr>
      </p:pic>
      <p:sp>
        <p:nvSpPr>
          <p:cNvPr id="9" name="Rounded Rectangular Callout 8"/>
          <p:cNvSpPr/>
          <p:nvPr/>
        </p:nvSpPr>
        <p:spPr>
          <a:xfrm>
            <a:off x="4292009" y="419100"/>
            <a:ext cx="9213111" cy="2405119"/>
          </a:xfrm>
          <a:prstGeom prst="wedgeRoundRectCallout">
            <a:avLst>
              <a:gd name="adj1" fmla="val 48766"/>
              <a:gd name="adj2" fmla="val 73663"/>
              <a:gd name="adj3" fmla="val 16667"/>
            </a:avLst>
          </a:prstGeom>
          <a:solidFill>
            <a:schemeClr val="bg1">
              <a:lumMod val="95000"/>
            </a:schemeClr>
          </a:solidFill>
          <a:ln w="5715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txBox="1">
            <a:spLocks noChangeArrowheads="1"/>
          </p:cNvSpPr>
          <p:nvPr/>
        </p:nvSpPr>
        <p:spPr>
          <a:xfrm>
            <a:off x="4568455" y="604781"/>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en-US" altLang="en-US" sz="3600" b="1" dirty="0">
                <a:solidFill>
                  <a:srgbClr val="800000"/>
                </a:solidFill>
                <a:latin typeface="Lobster" charset="0"/>
              </a:rPr>
              <a:t>Qua </a:t>
            </a:r>
            <a:r>
              <a:rPr lang="en-US" altLang="en-US" sz="3600" b="1" dirty="0" err="1">
                <a:solidFill>
                  <a:srgbClr val="800000"/>
                </a:solidFill>
                <a:latin typeface="Lobster" charset="0"/>
              </a:rPr>
              <a:t>nhận</a:t>
            </a:r>
            <a:r>
              <a:rPr lang="en-US" altLang="en-US" sz="3600" b="1" dirty="0">
                <a:solidFill>
                  <a:srgbClr val="800000"/>
                </a:solidFill>
                <a:latin typeface="Lobster" charset="0"/>
              </a:rPr>
              <a:t> </a:t>
            </a:r>
            <a:r>
              <a:rPr lang="en-US" altLang="en-US" sz="3600" b="1" dirty="0" err="1">
                <a:solidFill>
                  <a:srgbClr val="800000"/>
                </a:solidFill>
                <a:latin typeface="Lobster" charset="0"/>
              </a:rPr>
              <a:t>xét</a:t>
            </a:r>
            <a:r>
              <a:rPr lang="en-US" altLang="en-US" sz="3600" b="1" dirty="0">
                <a:solidFill>
                  <a:srgbClr val="800000"/>
                </a:solidFill>
                <a:latin typeface="Lobster" charset="0"/>
              </a:rPr>
              <a:t> 1 </a:t>
            </a:r>
            <a:r>
              <a:rPr lang="en-US" altLang="en-US" sz="3600" b="1" dirty="0" err="1">
                <a:solidFill>
                  <a:srgbClr val="800000"/>
                </a:solidFill>
                <a:latin typeface="Lobster" charset="0"/>
              </a:rPr>
              <a:t>và</a:t>
            </a:r>
            <a:r>
              <a:rPr lang="en-US" altLang="en-US" sz="3600" b="1" dirty="0">
                <a:solidFill>
                  <a:srgbClr val="800000"/>
                </a:solidFill>
                <a:latin typeface="Lobster" charset="0"/>
              </a:rPr>
              <a:t> 2, </a:t>
            </a:r>
            <a:r>
              <a:rPr lang="en-US" altLang="en-US" sz="3600" b="1" dirty="0" err="1">
                <a:solidFill>
                  <a:srgbClr val="800000"/>
                </a:solidFill>
                <a:latin typeface="Lobster" charset="0"/>
              </a:rPr>
              <a:t>em</a:t>
            </a:r>
            <a:r>
              <a:rPr lang="en-US" altLang="en-US" sz="3600" b="1" dirty="0">
                <a:solidFill>
                  <a:srgbClr val="800000"/>
                </a:solidFill>
                <a:latin typeface="Lobster" charset="0"/>
              </a:rPr>
              <a:t> </a:t>
            </a:r>
            <a:r>
              <a:rPr lang="en-US" altLang="en-US" sz="3600" b="1" dirty="0" err="1">
                <a:solidFill>
                  <a:srgbClr val="800000"/>
                </a:solidFill>
                <a:latin typeface="Lobster" charset="0"/>
              </a:rPr>
              <a:t>nào</a:t>
            </a:r>
            <a:r>
              <a:rPr lang="en-US" altLang="en-US" sz="3600" b="1" dirty="0">
                <a:solidFill>
                  <a:srgbClr val="800000"/>
                </a:solidFill>
                <a:latin typeface="Lobster" charset="0"/>
              </a:rPr>
              <a:t> </a:t>
            </a:r>
            <a:r>
              <a:rPr lang="en-US" altLang="en-US" sz="3600" b="1" dirty="0" err="1">
                <a:solidFill>
                  <a:srgbClr val="800000"/>
                </a:solidFill>
                <a:latin typeface="Lobster" charset="0"/>
              </a:rPr>
              <a:t>cho</a:t>
            </a:r>
            <a:r>
              <a:rPr lang="en-US" altLang="en-US" sz="3600" b="1" dirty="0">
                <a:solidFill>
                  <a:srgbClr val="800000"/>
                </a:solidFill>
                <a:latin typeface="Lobster" charset="0"/>
              </a:rPr>
              <a:t> </a:t>
            </a:r>
            <a:r>
              <a:rPr lang="en-US" altLang="en-US" sz="3600" b="1" dirty="0" err="1">
                <a:solidFill>
                  <a:srgbClr val="800000"/>
                </a:solidFill>
                <a:latin typeface="Lobster" charset="0"/>
              </a:rPr>
              <a:t>cô</a:t>
            </a:r>
            <a:r>
              <a:rPr lang="en-US" altLang="en-US" sz="3600" b="1" dirty="0">
                <a:solidFill>
                  <a:srgbClr val="800000"/>
                </a:solidFill>
                <a:latin typeface="Lobster" charset="0"/>
              </a:rPr>
              <a:t> </a:t>
            </a:r>
            <a:r>
              <a:rPr lang="en-US" altLang="en-US" sz="3600" b="1" dirty="0" err="1">
                <a:solidFill>
                  <a:srgbClr val="800000"/>
                </a:solidFill>
                <a:latin typeface="Lobster" charset="0"/>
              </a:rPr>
              <a:t>biết</a:t>
            </a:r>
            <a:r>
              <a:rPr lang="en-US" altLang="en-US" sz="3600" b="1" dirty="0">
                <a:solidFill>
                  <a:srgbClr val="800000"/>
                </a:solidFill>
                <a:latin typeface="Lobster" charset="0"/>
              </a:rPr>
              <a:t> , </a:t>
            </a:r>
            <a:r>
              <a:rPr lang="en-US" altLang="en-US" sz="3600" b="1" dirty="0" err="1">
                <a:solidFill>
                  <a:srgbClr val="800000"/>
                </a:solidFill>
                <a:latin typeface="Lobster" charset="0"/>
              </a:rPr>
              <a:t>để</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hiện</a:t>
            </a:r>
            <a:r>
              <a:rPr lang="en-US" altLang="en-US" sz="3600" b="1" dirty="0">
                <a:solidFill>
                  <a:srgbClr val="800000"/>
                </a:solidFill>
                <a:latin typeface="Lobster" charset="0"/>
              </a:rPr>
              <a:t> </a:t>
            </a:r>
            <a:r>
              <a:rPr lang="en-US" altLang="en-US" sz="3600" b="1" dirty="0" err="1">
                <a:solidFill>
                  <a:srgbClr val="800000"/>
                </a:solidFill>
                <a:latin typeface="Lobster" charset="0"/>
              </a:rPr>
              <a:t>mối</a:t>
            </a:r>
            <a:r>
              <a:rPr lang="en-US" altLang="en-US" sz="3600" b="1" dirty="0">
                <a:solidFill>
                  <a:srgbClr val="800000"/>
                </a:solidFill>
                <a:latin typeface="Lobster" charset="0"/>
              </a:rPr>
              <a:t> </a:t>
            </a:r>
            <a:r>
              <a:rPr lang="en-US" altLang="en-US" sz="3600" b="1" dirty="0" err="1">
                <a:solidFill>
                  <a:srgbClr val="800000"/>
                </a:solidFill>
                <a:latin typeface="Lobster" charset="0"/>
              </a:rPr>
              <a:t>quan</a:t>
            </a:r>
            <a:r>
              <a:rPr lang="en-US" altLang="en-US" sz="3600" b="1" dirty="0">
                <a:solidFill>
                  <a:srgbClr val="800000"/>
                </a:solidFill>
                <a:latin typeface="Lobster" charset="0"/>
              </a:rPr>
              <a:t> </a:t>
            </a:r>
            <a:r>
              <a:rPr lang="en-US" altLang="en-US" sz="3600" b="1" dirty="0" err="1">
                <a:solidFill>
                  <a:srgbClr val="800000"/>
                </a:solidFill>
                <a:latin typeface="Lobster" charset="0"/>
              </a:rPr>
              <a:t>hệ</a:t>
            </a:r>
            <a:r>
              <a:rPr lang="en-US" altLang="en-US" sz="3600" b="1" dirty="0">
                <a:solidFill>
                  <a:srgbClr val="800000"/>
                </a:solidFill>
                <a:latin typeface="Lobster" charset="0"/>
              </a:rPr>
              <a:t> </a:t>
            </a:r>
            <a:r>
              <a:rPr lang="en-US" altLang="en-US" sz="3600" b="1" dirty="0" err="1">
                <a:solidFill>
                  <a:srgbClr val="800000"/>
                </a:solidFill>
                <a:latin typeface="Lobster" charset="0"/>
              </a:rPr>
              <a:t>về</a:t>
            </a:r>
            <a:r>
              <a:rPr lang="en-US" altLang="en-US" sz="3600" b="1" dirty="0">
                <a:solidFill>
                  <a:srgbClr val="800000"/>
                </a:solidFill>
                <a:latin typeface="Lobster" charset="0"/>
              </a:rPr>
              <a:t> </a:t>
            </a:r>
            <a:r>
              <a:rPr lang="en-US" altLang="en-US" sz="3600" b="1" dirty="0" err="1">
                <a:solidFill>
                  <a:srgbClr val="800000"/>
                </a:solidFill>
                <a:latin typeface="Lobster" charset="0"/>
              </a:rPr>
              <a:t>nội</a:t>
            </a:r>
            <a:r>
              <a:rPr lang="en-US" altLang="en-US" sz="3600" b="1" dirty="0">
                <a:solidFill>
                  <a:srgbClr val="800000"/>
                </a:solidFill>
                <a:latin typeface="Lobster" charset="0"/>
              </a:rPr>
              <a:t> dung </a:t>
            </a:r>
            <a:r>
              <a:rPr lang="en-US" altLang="en-US" sz="3600" b="1" dirty="0" err="1">
                <a:solidFill>
                  <a:srgbClr val="800000"/>
                </a:solidFill>
                <a:latin typeface="Lobster" charset="0"/>
              </a:rPr>
              <a:t>giữa</a:t>
            </a:r>
            <a:r>
              <a:rPr lang="en-US" altLang="en-US" sz="3600" b="1" dirty="0">
                <a:solidFill>
                  <a:srgbClr val="800000"/>
                </a:solidFill>
                <a:latin typeface="Lobster" charset="0"/>
              </a:rPr>
              <a:t> </a:t>
            </a:r>
            <a:r>
              <a:rPr lang="en-US" altLang="en-US" sz="3600" b="1" dirty="0" err="1">
                <a:solidFill>
                  <a:srgbClr val="800000"/>
                </a:solidFill>
                <a:latin typeface="Lobster" charset="0"/>
              </a:rPr>
              <a:t>các</a:t>
            </a:r>
            <a:r>
              <a:rPr lang="en-US" altLang="en-US" sz="3600" b="1" dirty="0">
                <a:solidFill>
                  <a:srgbClr val="800000"/>
                </a:solidFill>
                <a:latin typeface="Lobster" charset="0"/>
              </a:rPr>
              <a:t> </a:t>
            </a:r>
            <a:r>
              <a:rPr lang="en-US" altLang="en-US" sz="3600" b="1" dirty="0" err="1">
                <a:solidFill>
                  <a:srgbClr val="800000"/>
                </a:solidFill>
                <a:latin typeface="Lobster" charset="0"/>
              </a:rPr>
              <a:t>câu</a:t>
            </a:r>
            <a:r>
              <a:rPr lang="en-US" altLang="en-US" sz="3600" b="1" dirty="0">
                <a:solidFill>
                  <a:srgbClr val="800000"/>
                </a:solidFill>
                <a:latin typeface="Lobster" charset="0"/>
              </a:rPr>
              <a:t> </a:t>
            </a:r>
            <a:r>
              <a:rPr lang="en-US" altLang="en-US" sz="3600" b="1" dirty="0" err="1">
                <a:solidFill>
                  <a:srgbClr val="800000"/>
                </a:solidFill>
                <a:latin typeface="Lobster" charset="0"/>
              </a:rPr>
              <a:t>trong</a:t>
            </a:r>
            <a:r>
              <a:rPr lang="en-US" altLang="en-US" sz="3600" b="1" dirty="0">
                <a:solidFill>
                  <a:srgbClr val="800000"/>
                </a:solidFill>
                <a:latin typeface="Lobster" charset="0"/>
              </a:rPr>
              <a:t> </a:t>
            </a:r>
            <a:r>
              <a:rPr lang="en-US" altLang="en-US" sz="3600" b="1" dirty="0" err="1">
                <a:solidFill>
                  <a:srgbClr val="800000"/>
                </a:solidFill>
                <a:latin typeface="Lobster" charset="0"/>
              </a:rPr>
              <a:t>bài</a:t>
            </a:r>
            <a:r>
              <a:rPr lang="en-US" altLang="en-US" sz="3600" b="1" dirty="0">
                <a:solidFill>
                  <a:srgbClr val="800000"/>
                </a:solidFill>
                <a:latin typeface="Lobster" charset="0"/>
              </a:rPr>
              <a:t>, ta </a:t>
            </a:r>
            <a:r>
              <a:rPr lang="en-US" altLang="en-US" sz="3600" b="1" dirty="0" err="1">
                <a:solidFill>
                  <a:srgbClr val="800000"/>
                </a:solidFill>
                <a:latin typeface="Lobster" charset="0"/>
              </a:rPr>
              <a:t>có</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làm</a:t>
            </a:r>
            <a:r>
              <a:rPr lang="en-US" altLang="en-US" sz="3600" b="1" dirty="0">
                <a:solidFill>
                  <a:srgbClr val="800000"/>
                </a:solidFill>
                <a:latin typeface="Lobster" charset="0"/>
              </a:rPr>
              <a:t> </a:t>
            </a:r>
            <a:r>
              <a:rPr lang="en-US" altLang="en-US" sz="3600" b="1" dirty="0" err="1">
                <a:solidFill>
                  <a:srgbClr val="800000"/>
                </a:solidFill>
                <a:latin typeface="Lobster" charset="0"/>
              </a:rPr>
              <a:t>gì</a:t>
            </a:r>
            <a:r>
              <a:rPr lang="en-US" altLang="en-US" sz="3600" b="1" dirty="0">
                <a:solidFill>
                  <a:srgbClr val="800000"/>
                </a:solidFill>
                <a:latin typeface="Lobster" charset="0"/>
              </a:rPr>
              <a:t>? </a:t>
            </a:r>
          </a:p>
        </p:txBody>
      </p:sp>
      <p:sp>
        <p:nvSpPr>
          <p:cNvPr id="11" name="圆角矩形 7"/>
          <p:cNvSpPr/>
          <p:nvPr/>
        </p:nvSpPr>
        <p:spPr>
          <a:xfrm>
            <a:off x="304800" y="3582729"/>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bg1"/>
                </a:solidFill>
                <a:latin typeface="Lobster" charset="0"/>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Để thể hiện mối quan hệ về nội dung giữa các câu trong bài, ta có thể liên kết các câu ấy bằng quan hệ từ hoặc một số từ ngữ có tác dụng kết nối.</a:t>
            </a:r>
          </a:p>
        </p:txBody>
      </p:sp>
      <p:sp>
        <p:nvSpPr>
          <p:cNvPr id="12" name="圆角矩形 7"/>
          <p:cNvSpPr/>
          <p:nvPr/>
        </p:nvSpPr>
        <p:spPr>
          <a:xfrm>
            <a:off x="304800" y="7142421"/>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tx1">
                    <a:lumMod val="95000"/>
                    <a:lumOff val="5000"/>
                  </a:schemeClr>
                </a:solidFill>
                <a:latin typeface="Pattaya" panose="00000500000000000000" pitchFamily="2" charset="-34"/>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Các từ ngữ có tác dụng kết nối như: nhưng, tuy nhiên, thậm chí, cuối cùng, ngoài ra, mặt khác, trái lại, đồng thời, mặc dù,…</a:t>
            </a:r>
          </a:p>
        </p:txBody>
      </p:sp>
      <p:sp>
        <p:nvSpPr>
          <p:cNvPr id="13" name="Rectangle 2"/>
          <p:cNvSpPr txBox="1">
            <a:spLocks noChangeArrowheads="1"/>
          </p:cNvSpPr>
          <p:nvPr/>
        </p:nvSpPr>
        <p:spPr>
          <a:xfrm>
            <a:off x="4593264" y="886047"/>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vi-VN" altLang="en-US" sz="3600" b="1" dirty="0">
                <a:solidFill>
                  <a:srgbClr val="800000"/>
                </a:solidFill>
                <a:latin typeface="Lobster" charset="0"/>
              </a:rPr>
              <a:t>Hãy nêu một số từ ngữ có tác dụng kết nối các câu, các đoạn  trong bài?</a:t>
            </a:r>
          </a:p>
        </p:txBody>
      </p:sp>
      <p:pic>
        <p:nvPicPr>
          <p:cNvPr id="14" name="Picture 14"/>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6675541">
            <a:off x="11592645" y="5820300"/>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334926" y="1404881"/>
            <a:ext cx="2137536" cy="2533717"/>
          </a:xfrm>
          <a:prstGeom prst="rect">
            <a:avLst/>
          </a:prstGeom>
        </p:spPr>
      </p:pic>
      <p:pic>
        <p:nvPicPr>
          <p:cNvPr id="16" name="Picture 5"/>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931755" y="492930"/>
            <a:ext cx="1081413" cy="1053026"/>
          </a:xfrm>
          <a:prstGeom prst="rect">
            <a:avLst/>
          </a:prstGeom>
        </p:spPr>
      </p:pic>
      <p:pic>
        <p:nvPicPr>
          <p:cNvPr id="17" name="Picture 5"/>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2386886" y="8641783"/>
            <a:ext cx="540706" cy="526513"/>
          </a:xfrm>
          <a:prstGeom prst="rect">
            <a:avLst/>
          </a:prstGeom>
        </p:spPr>
      </p:pic>
      <p:pic>
        <p:nvPicPr>
          <p:cNvPr id="18" name="Picture 5"/>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20722792">
            <a:off x="14755698" y="7426403"/>
            <a:ext cx="1121002" cy="1091577"/>
          </a:xfrm>
          <a:prstGeom prst="rect">
            <a:avLst/>
          </a:prstGeom>
        </p:spPr>
      </p:pic>
      <p:pic>
        <p:nvPicPr>
          <p:cNvPr id="19" name="Picture 5"/>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706644">
            <a:off x="16849547" y="9048474"/>
            <a:ext cx="801737" cy="780692"/>
          </a:xfrm>
          <a:prstGeom prst="rect">
            <a:avLst/>
          </a:prstGeom>
        </p:spPr>
      </p:pic>
      <p:pic>
        <p:nvPicPr>
          <p:cNvPr id="20" name="Picture 5"/>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706644">
            <a:off x="15361373" y="9408131"/>
            <a:ext cx="508418" cy="495072"/>
          </a:xfrm>
          <a:prstGeom prst="rect">
            <a:avLst/>
          </a:prstGeom>
        </p:spPr>
      </p:pic>
    </p:spTree>
    <p:extLst>
      <p:ext uri="{BB962C8B-B14F-4D97-AF65-F5344CB8AC3E}">
        <p14:creationId xmlns:p14="http://schemas.microsoft.com/office/powerpoint/2010/main" xmlns="" val="21024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1"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9"/>
            <a:chOff x="0" y="0"/>
            <a:chExt cx="25004616" cy="13216692"/>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17465277" y="5342378"/>
              <a:ext cx="3144485" cy="314448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7625508" y="2191522"/>
              <a:ext cx="9753600" cy="2206752"/>
            </a:xfrm>
            <a:prstGeom prst="rect">
              <a:avLst/>
            </a:prstGeom>
          </p:spPr>
        </p:pic>
      </p:grpSp>
      <p:sp>
        <p:nvSpPr>
          <p:cNvPr id="13" name="TextBox 13"/>
          <p:cNvSpPr txBox="1"/>
          <p:nvPr/>
        </p:nvSpPr>
        <p:spPr>
          <a:xfrm>
            <a:off x="2300597" y="3803968"/>
            <a:ext cx="10543451" cy="4924425"/>
          </a:xfrm>
          <a:prstGeom prst="rect">
            <a:avLst/>
          </a:prstGeom>
        </p:spPr>
        <p:txBody>
          <a:bodyPr lIns="0" tIns="0" rIns="0" bIns="0" rtlCol="0" anchor="t">
            <a:spAutoFit/>
          </a:bodyPr>
          <a:lstStyle/>
          <a:p>
            <a:pPr algn="ctr">
              <a:lnSpc>
                <a:spcPts val="6444"/>
              </a:lnSpc>
            </a:pPr>
            <a:r>
              <a:rPr lang="en-US" sz="4603" dirty="0" err="1">
                <a:solidFill>
                  <a:srgbClr val="925A05"/>
                </a:solidFill>
                <a:latin typeface="Lobster"/>
              </a:rPr>
              <a:t>Để</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hiện</a:t>
            </a:r>
            <a:r>
              <a:rPr lang="en-US" sz="4603" dirty="0">
                <a:solidFill>
                  <a:srgbClr val="925A05"/>
                </a:solidFill>
                <a:latin typeface="Lobster"/>
              </a:rPr>
              <a:t> </a:t>
            </a:r>
            <a:r>
              <a:rPr lang="en-US" sz="4603" dirty="0" err="1">
                <a:solidFill>
                  <a:srgbClr val="925A05"/>
                </a:solidFill>
                <a:latin typeface="Lobster"/>
              </a:rPr>
              <a:t>rõ</a:t>
            </a:r>
            <a:r>
              <a:rPr lang="en-US" sz="4603" dirty="0">
                <a:solidFill>
                  <a:srgbClr val="925A05"/>
                </a:solidFill>
                <a:latin typeface="Lobster"/>
              </a:rPr>
              <a:t> </a:t>
            </a:r>
            <a:r>
              <a:rPr lang="en-US" sz="4603" dirty="0" err="1">
                <a:solidFill>
                  <a:srgbClr val="925A05"/>
                </a:solidFill>
                <a:latin typeface="Lobster"/>
              </a:rPr>
              <a:t>mối</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về</a:t>
            </a:r>
            <a:r>
              <a:rPr lang="en-US" sz="4603" dirty="0">
                <a:solidFill>
                  <a:srgbClr val="925A05"/>
                </a:solidFill>
                <a:latin typeface="Lobster"/>
              </a:rPr>
              <a:t> </a:t>
            </a:r>
            <a:r>
              <a:rPr lang="en-US" sz="4603" dirty="0" err="1">
                <a:solidFill>
                  <a:srgbClr val="925A05"/>
                </a:solidFill>
                <a:latin typeface="Lobster"/>
              </a:rPr>
              <a:t>nội</a:t>
            </a:r>
            <a:r>
              <a:rPr lang="en-US" sz="4603" dirty="0">
                <a:solidFill>
                  <a:srgbClr val="925A05"/>
                </a:solidFill>
                <a:latin typeface="Lobster"/>
              </a:rPr>
              <a:t> dung </a:t>
            </a:r>
            <a:r>
              <a:rPr lang="en-US" sz="4603" dirty="0" err="1">
                <a:solidFill>
                  <a:srgbClr val="925A05"/>
                </a:solidFill>
                <a:latin typeface="Lobster"/>
              </a:rPr>
              <a:t>giữa</a:t>
            </a:r>
            <a:r>
              <a:rPr lang="en-US" sz="4603" dirty="0">
                <a:solidFill>
                  <a:srgbClr val="925A05"/>
                </a:solidFill>
                <a:latin typeface="Lobster"/>
              </a:rPr>
              <a: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trong</a:t>
            </a:r>
            <a:r>
              <a:rPr lang="en-US" sz="4603" dirty="0">
                <a:solidFill>
                  <a:srgbClr val="925A05"/>
                </a:solidFill>
                <a:latin typeface="Lobster"/>
              </a:rPr>
              <a:t> </a:t>
            </a:r>
            <a:r>
              <a:rPr lang="en-US" sz="4603" dirty="0" err="1">
                <a:solidFill>
                  <a:srgbClr val="925A05"/>
                </a:solidFill>
                <a:latin typeface="Lobster"/>
              </a:rPr>
              <a:t>bài</a:t>
            </a:r>
            <a:r>
              <a:rPr lang="en-US" sz="4603" dirty="0">
                <a:solidFill>
                  <a:srgbClr val="925A05"/>
                </a:solidFill>
                <a:latin typeface="Lobster"/>
              </a:rPr>
              <a:t>, ta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liên</a:t>
            </a:r>
            <a:r>
              <a:rPr lang="en-US" sz="4603" dirty="0">
                <a:solidFill>
                  <a:srgbClr val="925A05"/>
                </a:solidFill>
                <a:latin typeface="Lobster"/>
              </a:rPr>
              <a:t> kết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ấy</a:t>
            </a:r>
            <a:r>
              <a:rPr lang="en-US" sz="4603" dirty="0">
                <a:solidFill>
                  <a:srgbClr val="925A05"/>
                </a:solidFill>
                <a:latin typeface="Lobster"/>
              </a:rPr>
              <a:t> </a:t>
            </a:r>
            <a:r>
              <a:rPr lang="en-US" sz="4603" dirty="0" err="1">
                <a:solidFill>
                  <a:srgbClr val="925A05"/>
                </a:solidFill>
                <a:latin typeface="Lobster"/>
              </a:rPr>
              <a:t>bằng</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hoặc</a:t>
            </a:r>
            <a:r>
              <a:rPr lang="en-US" sz="4603" dirty="0">
                <a:solidFill>
                  <a:srgbClr val="925A05"/>
                </a:solidFill>
                <a:latin typeface="Lobster"/>
              </a:rPr>
              <a:t> </a:t>
            </a:r>
            <a:r>
              <a:rPr lang="en-US" sz="4603" dirty="0" err="1">
                <a:solidFill>
                  <a:srgbClr val="925A05"/>
                </a:solidFill>
                <a:latin typeface="Lobster"/>
              </a:rPr>
              <a:t>một</a:t>
            </a:r>
            <a:r>
              <a:rPr lang="en-US" sz="4603" dirty="0">
                <a:solidFill>
                  <a:srgbClr val="925A05"/>
                </a:solidFill>
                <a:latin typeface="Lobster"/>
              </a:rPr>
              <a:t> </a:t>
            </a:r>
            <a:r>
              <a:rPr lang="en-US" sz="4603" dirty="0" err="1">
                <a:solidFill>
                  <a:srgbClr val="925A05"/>
                </a:solidFill>
                <a:latin typeface="Lobster"/>
              </a:rPr>
              <a:t>số</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tác</a:t>
            </a:r>
            <a:r>
              <a:rPr lang="en-US" sz="4603" dirty="0">
                <a:solidFill>
                  <a:srgbClr val="925A05"/>
                </a:solidFill>
                <a:latin typeface="Lobster"/>
              </a:rPr>
              <a:t> </a:t>
            </a:r>
            <a:r>
              <a:rPr lang="en-US" sz="4603" dirty="0" err="1">
                <a:solidFill>
                  <a:srgbClr val="925A05"/>
                </a:solidFill>
                <a:latin typeface="Lobster"/>
              </a:rPr>
              <a:t>dụng</a:t>
            </a:r>
            <a:r>
              <a:rPr lang="en-US" sz="4603" dirty="0">
                <a:solidFill>
                  <a:srgbClr val="925A05"/>
                </a:solidFill>
                <a:latin typeface="Lobster"/>
              </a:rPr>
              <a:t> </a:t>
            </a:r>
            <a:r>
              <a:rPr lang="en-US" sz="4603" dirty="0">
                <a:solidFill>
                  <a:srgbClr val="FF1616"/>
                </a:solidFill>
                <a:latin typeface="Lobster"/>
              </a:rPr>
              <a:t>kết </a:t>
            </a:r>
            <a:r>
              <a:rPr lang="en-US" sz="4603" dirty="0" err="1">
                <a:solidFill>
                  <a:srgbClr val="FF1616"/>
                </a:solidFill>
                <a:latin typeface="Lobster"/>
              </a:rPr>
              <a:t>nối</a:t>
            </a:r>
            <a:r>
              <a:rPr lang="en-US" sz="4603" dirty="0">
                <a:solidFill>
                  <a:srgbClr val="925A05"/>
                </a:solidFill>
                <a:latin typeface="Lobster"/>
              </a:rPr>
              <a:t> </a:t>
            </a:r>
            <a:r>
              <a:rPr lang="en-US" sz="4603" dirty="0" err="1">
                <a:solidFill>
                  <a:srgbClr val="925A05"/>
                </a:solidFill>
                <a:latin typeface="Lobster"/>
              </a:rPr>
              <a:t>như</a:t>
            </a:r>
            <a:r>
              <a:rPr lang="en-US" sz="4603" dirty="0">
                <a:solidFill>
                  <a:srgbClr val="925A05"/>
                </a:solidFill>
                <a:latin typeface="Lobster"/>
              </a:rPr>
              <a:t>: </a:t>
            </a:r>
            <a:r>
              <a:rPr lang="en-US" sz="4603" i="1" dirty="0" err="1">
                <a:solidFill>
                  <a:srgbClr val="00B050"/>
                </a:solidFill>
                <a:latin typeface="Lobster"/>
              </a:rPr>
              <a:t>nhưng</a:t>
            </a:r>
            <a:r>
              <a:rPr lang="en-US" sz="4603" i="1" dirty="0">
                <a:solidFill>
                  <a:srgbClr val="00B050"/>
                </a:solidFill>
                <a:latin typeface="Lobster"/>
              </a:rPr>
              <a:t>, </a:t>
            </a:r>
            <a:r>
              <a:rPr lang="en-US" sz="4603" i="1" dirty="0" err="1">
                <a:solidFill>
                  <a:srgbClr val="00B050"/>
                </a:solidFill>
                <a:latin typeface="Lobster"/>
              </a:rPr>
              <a:t>tuy</a:t>
            </a:r>
            <a:r>
              <a:rPr lang="en-US" sz="4603" i="1" dirty="0">
                <a:solidFill>
                  <a:srgbClr val="00B050"/>
                </a:solidFill>
                <a:latin typeface="Lobster"/>
              </a:rPr>
              <a:t> </a:t>
            </a:r>
            <a:r>
              <a:rPr lang="en-US" sz="4603" i="1" dirty="0" err="1">
                <a:solidFill>
                  <a:srgbClr val="00B050"/>
                </a:solidFill>
                <a:latin typeface="Lobster"/>
              </a:rPr>
              <a:t>nhiên</a:t>
            </a:r>
            <a:r>
              <a:rPr lang="en-US" sz="4603" i="1" dirty="0">
                <a:solidFill>
                  <a:srgbClr val="00B050"/>
                </a:solidFill>
                <a:latin typeface="Lobster"/>
              </a:rPr>
              <a:t>, </a:t>
            </a:r>
            <a:r>
              <a:rPr lang="en-US" sz="4603" i="1" dirty="0" err="1">
                <a:solidFill>
                  <a:srgbClr val="00B050"/>
                </a:solidFill>
                <a:latin typeface="Lobster"/>
              </a:rPr>
              <a:t>thậm</a:t>
            </a:r>
            <a:r>
              <a:rPr lang="en-US" sz="4603" i="1" dirty="0">
                <a:solidFill>
                  <a:srgbClr val="00B050"/>
                </a:solidFill>
                <a:latin typeface="Lobster"/>
              </a:rPr>
              <a:t> </a:t>
            </a:r>
            <a:r>
              <a:rPr lang="en-US" sz="4603" i="1" dirty="0" err="1">
                <a:solidFill>
                  <a:srgbClr val="00B050"/>
                </a:solidFill>
                <a:latin typeface="Lobster"/>
              </a:rPr>
              <a:t>chí</a:t>
            </a:r>
            <a:r>
              <a:rPr lang="en-US" sz="4603" i="1" dirty="0">
                <a:solidFill>
                  <a:srgbClr val="00B050"/>
                </a:solidFill>
                <a:latin typeface="Lobster"/>
              </a:rPr>
              <a:t>, </a:t>
            </a:r>
            <a:r>
              <a:rPr lang="en-US" sz="4603" i="1" dirty="0" err="1">
                <a:solidFill>
                  <a:srgbClr val="00B050"/>
                </a:solidFill>
                <a:latin typeface="Lobster"/>
              </a:rPr>
              <a:t>cuối</a:t>
            </a:r>
            <a:r>
              <a:rPr lang="en-US" sz="4603" i="1" dirty="0">
                <a:solidFill>
                  <a:srgbClr val="00B050"/>
                </a:solidFill>
                <a:latin typeface="Lobster"/>
              </a:rPr>
              <a:t> </a:t>
            </a:r>
            <a:r>
              <a:rPr lang="en-US" sz="4603" i="1" dirty="0" err="1">
                <a:solidFill>
                  <a:srgbClr val="00B050"/>
                </a:solidFill>
                <a:latin typeface="Lobster"/>
              </a:rPr>
              <a:t>cùng</a:t>
            </a:r>
            <a:r>
              <a:rPr lang="en-US" sz="4603" i="1" dirty="0">
                <a:solidFill>
                  <a:srgbClr val="00B050"/>
                </a:solidFill>
                <a:latin typeface="Lobster"/>
              </a:rPr>
              <a:t>, </a:t>
            </a:r>
            <a:r>
              <a:rPr lang="en-US" sz="4603" i="1" dirty="0" err="1">
                <a:solidFill>
                  <a:srgbClr val="00B050"/>
                </a:solidFill>
                <a:latin typeface="Lobster"/>
              </a:rPr>
              <a:t>ngoài</a:t>
            </a:r>
            <a:r>
              <a:rPr lang="en-US" sz="4603" i="1" dirty="0">
                <a:solidFill>
                  <a:srgbClr val="00B050"/>
                </a:solidFill>
                <a:latin typeface="Lobster"/>
              </a:rPr>
              <a:t> </a:t>
            </a:r>
            <a:r>
              <a:rPr lang="en-US" sz="4603" i="1" dirty="0" err="1">
                <a:solidFill>
                  <a:srgbClr val="00B050"/>
                </a:solidFill>
                <a:latin typeface="Lobster"/>
              </a:rPr>
              <a:t>ra</a:t>
            </a:r>
            <a:r>
              <a:rPr lang="en-US" sz="4603" i="1" dirty="0">
                <a:solidFill>
                  <a:srgbClr val="00B050"/>
                </a:solidFill>
                <a:latin typeface="Lobster"/>
              </a:rPr>
              <a:t>, </a:t>
            </a:r>
            <a:r>
              <a:rPr lang="en-US" sz="4603" i="1" dirty="0" err="1">
                <a:solidFill>
                  <a:srgbClr val="00B050"/>
                </a:solidFill>
                <a:latin typeface="Lobster"/>
              </a:rPr>
              <a:t>mặt</a:t>
            </a:r>
            <a:r>
              <a:rPr lang="en-US" sz="4603" i="1" dirty="0">
                <a:solidFill>
                  <a:srgbClr val="00B050"/>
                </a:solidFill>
                <a:latin typeface="Lobster"/>
              </a:rPr>
              <a:t> </a:t>
            </a:r>
            <a:r>
              <a:rPr lang="en-US" sz="4603" i="1" dirty="0" err="1">
                <a:solidFill>
                  <a:srgbClr val="00B050"/>
                </a:solidFill>
                <a:latin typeface="Lobster"/>
              </a:rPr>
              <a:t>khác</a:t>
            </a:r>
            <a:r>
              <a:rPr lang="en-US" sz="4603" i="1" dirty="0">
                <a:solidFill>
                  <a:srgbClr val="00B050"/>
                </a:solidFill>
                <a:latin typeface="Lobster"/>
              </a:rPr>
              <a:t>, </a:t>
            </a:r>
            <a:r>
              <a:rPr lang="en-US" sz="4603" i="1" dirty="0" err="1">
                <a:solidFill>
                  <a:srgbClr val="00B050"/>
                </a:solidFill>
                <a:latin typeface="Lobster"/>
              </a:rPr>
              <a:t>trái</a:t>
            </a:r>
            <a:r>
              <a:rPr lang="en-US" sz="4603" i="1" dirty="0">
                <a:solidFill>
                  <a:srgbClr val="00B050"/>
                </a:solidFill>
                <a:latin typeface="Lobster"/>
              </a:rPr>
              <a:t> </a:t>
            </a:r>
            <a:r>
              <a:rPr lang="en-US" sz="4603" i="1" dirty="0" err="1">
                <a:solidFill>
                  <a:srgbClr val="00B050"/>
                </a:solidFill>
                <a:latin typeface="Lobster"/>
              </a:rPr>
              <a:t>lại</a:t>
            </a:r>
            <a:r>
              <a:rPr lang="en-US" sz="4603" i="1" dirty="0">
                <a:solidFill>
                  <a:srgbClr val="00B050"/>
                </a:solidFill>
                <a:latin typeface="Lobster"/>
              </a:rPr>
              <a:t>, </a:t>
            </a:r>
            <a:r>
              <a:rPr lang="en-US" sz="4603" i="1" dirty="0" err="1">
                <a:solidFill>
                  <a:srgbClr val="00B050"/>
                </a:solidFill>
                <a:latin typeface="Lobster"/>
              </a:rPr>
              <a:t>đồng</a:t>
            </a:r>
            <a:r>
              <a:rPr lang="en-US" sz="4603" i="1" dirty="0">
                <a:solidFill>
                  <a:srgbClr val="00B050"/>
                </a:solidFill>
                <a:latin typeface="Lobster"/>
              </a:rPr>
              <a:t> </a:t>
            </a:r>
            <a:r>
              <a:rPr lang="en-US" sz="4603" i="1" dirty="0" err="1">
                <a:solidFill>
                  <a:srgbClr val="00B050"/>
                </a:solidFill>
                <a:latin typeface="Lobster"/>
              </a:rPr>
              <a:t>thời</a:t>
            </a:r>
            <a:r>
              <a:rPr lang="en-US" sz="4603" i="1" dirty="0">
                <a:solidFill>
                  <a:srgbClr val="00B050"/>
                </a:solidFill>
                <a:latin typeface="Lobster"/>
              </a:rPr>
              <a:t>,…</a:t>
            </a:r>
          </a:p>
          <a:p>
            <a:pPr algn="ctr">
              <a:lnSpc>
                <a:spcPts val="6444"/>
              </a:lnSpc>
            </a:pPr>
            <a:endParaRPr lang="en-US" sz="4603" dirty="0">
              <a:solidFill>
                <a:srgbClr val="925A05"/>
              </a:solidFill>
              <a:latin typeface="Lobster"/>
            </a:endParaRPr>
          </a:p>
        </p:txBody>
      </p:sp>
      <p:pic>
        <p:nvPicPr>
          <p:cNvPr id="14" name="Picture 14"/>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xmlns="" val="0"/>
              </a:ext>
              <a:ext uri="{96DAC541-7B7A-43D3-8B79-37D633B846F1}">
                <asvg:svgBlip xmlns:asvg="http://schemas.microsoft.com/office/drawing/2016/SVG/main" xmlns="" r:embed="rId23"/>
              </a:ext>
            </a:extLst>
          </a:blip>
          <a:srcRect/>
          <a:stretch>
            <a:fillRect/>
          </a:stretch>
        </p:blipFill>
        <p:spPr>
          <a:xfrm>
            <a:off x="6549234" y="7946453"/>
            <a:ext cx="2046178" cy="2057400"/>
          </a:xfrm>
          <a:prstGeom prst="rect">
            <a:avLst/>
          </a:prstGeom>
        </p:spPr>
      </p:pic>
      <p:sp>
        <p:nvSpPr>
          <p:cNvPr id="17" name="TextBox 17"/>
          <p:cNvSpPr txBox="1"/>
          <p:nvPr/>
        </p:nvSpPr>
        <p:spPr>
          <a:xfrm rot="-61915">
            <a:off x="2305233" y="2830425"/>
            <a:ext cx="11806650" cy="974626"/>
          </a:xfrm>
          <a:prstGeom prst="rect">
            <a:avLst/>
          </a:prstGeom>
        </p:spPr>
        <p:txBody>
          <a:bodyPr lIns="0" tIns="0" rIns="0" bIns="0" rtlCol="0" anchor="t">
            <a:spAutoFit/>
          </a:bodyPr>
          <a:lstStyle/>
          <a:p>
            <a:pPr algn="ctr">
              <a:lnSpc>
                <a:spcPts val="7598"/>
              </a:lnSpc>
            </a:pPr>
            <a:r>
              <a:rPr lang="en-US" sz="5427" dirty="0">
                <a:solidFill>
                  <a:schemeClr val="accent5">
                    <a:lumMod val="75000"/>
                  </a:schemeClr>
                </a:solidFill>
                <a:latin typeface="Bungee"/>
              </a:rPr>
              <a:t>GHI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8850026" y="1838412"/>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2257906" y="4795592"/>
            <a:ext cx="9698390"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a:off x="12726988" y="3191405"/>
            <a:ext cx="4532312" cy="4583881"/>
          </a:xfrm>
          <a:prstGeom prst="rect">
            <a:avLst/>
          </a:prstGeom>
        </p:spPr>
      </p:pic>
      <p:sp>
        <p:nvSpPr>
          <p:cNvPr id="15" name="TextBox 15"/>
          <p:cNvSpPr txBox="1"/>
          <p:nvPr/>
        </p:nvSpPr>
        <p:spPr>
          <a:xfrm>
            <a:off x="5088153" y="3834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sp>
        <p:nvSpPr>
          <p:cNvPr id="16" name="TextBox 16"/>
          <p:cNvSpPr txBox="1"/>
          <p:nvPr/>
        </p:nvSpPr>
        <p:spPr>
          <a:xfrm>
            <a:off x="2808810" y="6022770"/>
            <a:ext cx="8100404"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Kim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80">
                                          <p:stCondLst>
                                            <p:cond delay="0"/>
                                          </p:stCondLst>
                                        </p:cTn>
                                        <p:tgtEl>
                                          <p:spTgt spid="15"/>
                                        </p:tgtEl>
                                      </p:cBhvr>
                                    </p:animEffect>
                                    <p:anim calcmode="lin" valueType="num">
                                      <p:cBhvr>
                                        <p:cTn id="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gtEl>
                                      </p:cBhvr>
                                      <p:to x="100000" y="60000"/>
                                    </p:animScale>
                                    <p:animScale>
                                      <p:cBhvr>
                                        <p:cTn id="18" dur="166" decel="50000">
                                          <p:stCondLst>
                                            <p:cond delay="676"/>
                                          </p:stCondLst>
                                        </p:cTn>
                                        <p:tgtEl>
                                          <p:spTgt spid="15"/>
                                        </p:tgtEl>
                                      </p:cBhvr>
                                      <p:to x="100000" y="100000"/>
                                    </p:animScale>
                                    <p:animScale>
                                      <p:cBhvr>
                                        <p:cTn id="19" dur="26">
                                          <p:stCondLst>
                                            <p:cond delay="1312"/>
                                          </p:stCondLst>
                                        </p:cTn>
                                        <p:tgtEl>
                                          <p:spTgt spid="15"/>
                                        </p:tgtEl>
                                      </p:cBhvr>
                                      <p:to x="100000" y="80000"/>
                                    </p:animScale>
                                    <p:animScale>
                                      <p:cBhvr>
                                        <p:cTn id="20" dur="166" decel="50000">
                                          <p:stCondLst>
                                            <p:cond delay="1338"/>
                                          </p:stCondLst>
                                        </p:cTn>
                                        <p:tgtEl>
                                          <p:spTgt spid="15"/>
                                        </p:tgtEl>
                                      </p:cBhvr>
                                      <p:to x="100000" y="100000"/>
                                    </p:animScale>
                                    <p:animScale>
                                      <p:cBhvr>
                                        <p:cTn id="21" dur="26">
                                          <p:stCondLst>
                                            <p:cond delay="1642"/>
                                          </p:stCondLst>
                                        </p:cTn>
                                        <p:tgtEl>
                                          <p:spTgt spid="15"/>
                                        </p:tgtEl>
                                      </p:cBhvr>
                                      <p:to x="100000" y="90000"/>
                                    </p:animScale>
                                    <p:animScale>
                                      <p:cBhvr>
                                        <p:cTn id="22" dur="166" decel="50000">
                                          <p:stCondLst>
                                            <p:cond delay="1668"/>
                                          </p:stCondLst>
                                        </p:cTn>
                                        <p:tgtEl>
                                          <p:spTgt spid="15"/>
                                        </p:tgtEl>
                                      </p:cBhvr>
                                      <p:to x="100000" y="100000"/>
                                    </p:animScale>
                                    <p:animScale>
                                      <p:cBhvr>
                                        <p:cTn id="23" dur="26">
                                          <p:stCondLst>
                                            <p:cond delay="1808"/>
                                          </p:stCondLst>
                                        </p:cTn>
                                        <p:tgtEl>
                                          <p:spTgt spid="15"/>
                                        </p:tgtEl>
                                      </p:cBhvr>
                                      <p:to x="100000" y="95000"/>
                                    </p:animScale>
                                    <p:animScale>
                                      <p:cBhvr>
                                        <p:cTn id="24" dur="166" decel="50000">
                                          <p:stCondLst>
                                            <p:cond delay="1834"/>
                                          </p:stCondLst>
                                        </p:cTn>
                                        <p:tgtEl>
                                          <p:spTgt spid="15"/>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80">
                                          <p:stCondLst>
                                            <p:cond delay="0"/>
                                          </p:stCondLst>
                                        </p:cTn>
                                        <p:tgtEl>
                                          <p:spTgt spid="17"/>
                                        </p:tgtEl>
                                      </p:cBhvr>
                                    </p:animEffect>
                                    <p:anim calcmode="lin" valueType="num">
                                      <p:cBhvr>
                                        <p:cTn id="2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3" dur="26">
                                          <p:stCondLst>
                                            <p:cond delay="650"/>
                                          </p:stCondLst>
                                        </p:cTn>
                                        <p:tgtEl>
                                          <p:spTgt spid="17"/>
                                        </p:tgtEl>
                                      </p:cBhvr>
                                      <p:to x="100000" y="60000"/>
                                    </p:animScale>
                                    <p:animScale>
                                      <p:cBhvr>
                                        <p:cTn id="34" dur="166" decel="50000">
                                          <p:stCondLst>
                                            <p:cond delay="676"/>
                                          </p:stCondLst>
                                        </p:cTn>
                                        <p:tgtEl>
                                          <p:spTgt spid="17"/>
                                        </p:tgtEl>
                                      </p:cBhvr>
                                      <p:to x="100000" y="100000"/>
                                    </p:animScale>
                                    <p:animScale>
                                      <p:cBhvr>
                                        <p:cTn id="35" dur="26">
                                          <p:stCondLst>
                                            <p:cond delay="1312"/>
                                          </p:stCondLst>
                                        </p:cTn>
                                        <p:tgtEl>
                                          <p:spTgt spid="17"/>
                                        </p:tgtEl>
                                      </p:cBhvr>
                                      <p:to x="100000" y="80000"/>
                                    </p:animScale>
                                    <p:animScale>
                                      <p:cBhvr>
                                        <p:cTn id="36" dur="166" decel="50000">
                                          <p:stCondLst>
                                            <p:cond delay="1338"/>
                                          </p:stCondLst>
                                        </p:cTn>
                                        <p:tgtEl>
                                          <p:spTgt spid="17"/>
                                        </p:tgtEl>
                                      </p:cBhvr>
                                      <p:to x="100000" y="100000"/>
                                    </p:animScale>
                                    <p:animScale>
                                      <p:cBhvr>
                                        <p:cTn id="37" dur="26">
                                          <p:stCondLst>
                                            <p:cond delay="1642"/>
                                          </p:stCondLst>
                                        </p:cTn>
                                        <p:tgtEl>
                                          <p:spTgt spid="17"/>
                                        </p:tgtEl>
                                      </p:cBhvr>
                                      <p:to x="100000" y="90000"/>
                                    </p:animScale>
                                    <p:animScale>
                                      <p:cBhvr>
                                        <p:cTn id="38" dur="166" decel="50000">
                                          <p:stCondLst>
                                            <p:cond delay="1668"/>
                                          </p:stCondLst>
                                        </p:cTn>
                                        <p:tgtEl>
                                          <p:spTgt spid="17"/>
                                        </p:tgtEl>
                                      </p:cBhvr>
                                      <p:to x="100000" y="100000"/>
                                    </p:animScale>
                                    <p:animScale>
                                      <p:cBhvr>
                                        <p:cTn id="39" dur="26">
                                          <p:stCondLst>
                                            <p:cond delay="1808"/>
                                          </p:stCondLst>
                                        </p:cTn>
                                        <p:tgtEl>
                                          <p:spTgt spid="17"/>
                                        </p:tgtEl>
                                      </p:cBhvr>
                                      <p:to x="100000" y="95000"/>
                                    </p:animScale>
                                    <p:animScale>
                                      <p:cBhvr>
                                        <p:cTn id="40" dur="166" decel="50000">
                                          <p:stCondLst>
                                            <p:cond delay="1834"/>
                                          </p:stCondLst>
                                        </p:cTn>
                                        <p:tgtEl>
                                          <p:spTgt spid="1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277600" y="-31012"/>
            <a:ext cx="13960939" cy="6738643"/>
            <a:chOff x="2525420" y="2937864"/>
            <a:chExt cx="13960939" cy="6738643"/>
          </a:xfrm>
        </p:grpSpPr>
        <p:pic>
          <p:nvPicPr>
            <p:cNvPr id="10" name="Picture 10"/>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2525420" y="4486367"/>
              <a:ext cx="11806650" cy="1029056"/>
            </a:xfrm>
            <a:prstGeom prst="rect">
              <a:avLst/>
            </a:prstGeom>
          </p:spPr>
          <p:txBody>
            <a:bodyPr lIns="0" tIns="0" rIns="0" bIns="0" rtlCol="0" anchor="t">
              <a:spAutoFit/>
            </a:bodyPr>
            <a:lstStyle/>
            <a:p>
              <a:pPr algn="ctr">
                <a:lnSpc>
                  <a:spcPts val="7598"/>
                </a:lnSpc>
              </a:pPr>
              <a:r>
                <a:rPr lang="en-US" sz="5427" dirty="0">
                  <a:solidFill>
                    <a:srgbClr val="6EBD99"/>
                  </a:solidFill>
                  <a:latin typeface="Bungee"/>
                </a:rPr>
                <a:t>I. </a:t>
              </a:r>
              <a:r>
                <a:rPr lang="en-US" sz="5427" dirty="0" err="1">
                  <a:solidFill>
                    <a:srgbClr val="6EBD99"/>
                  </a:solidFill>
                  <a:latin typeface="Bungee"/>
                </a:rPr>
                <a:t>luyện</a:t>
              </a:r>
              <a:r>
                <a:rPr lang="en-US" sz="5427" dirty="0">
                  <a:solidFill>
                    <a:srgbClr val="6EBD99"/>
                  </a:solidFill>
                  <a:latin typeface="Bungee"/>
                </a:rPr>
                <a:t> </a:t>
              </a:r>
              <a:r>
                <a:rPr lang="en-US" sz="5427" dirty="0" err="1">
                  <a:solidFill>
                    <a:srgbClr val="6EBD99"/>
                  </a:solidFill>
                  <a:latin typeface="Bungee"/>
                </a:rPr>
                <a:t>tập</a:t>
              </a:r>
              <a:endParaRPr lang="en-US" sz="5427" dirty="0">
                <a:solidFill>
                  <a:srgbClr val="6EBD99"/>
                </a:solidFill>
                <a:latin typeface="Bungee"/>
              </a:endParaRP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
        <p:nvSpPr>
          <p:cNvPr id="18" name="TextBox 15"/>
          <p:cNvSpPr txBox="1"/>
          <p:nvPr/>
        </p:nvSpPr>
        <p:spPr>
          <a:xfrm>
            <a:off x="5118077" y="24685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pic>
        <p:nvPicPr>
          <p:cNvPr id="20" name="Picture 16"/>
          <p:cNvPicPr>
            <a:picLocks noChangeAspect="1"/>
          </p:cNvPicPr>
          <p:nvPr/>
        </p:nvPicPr>
        <p:blipFill>
          <a:blip r:embed="rId22">
            <a:extLst>
              <a:ext uri="{28A0092B-C50C-407E-A947-70E740481C1C}">
                <a14:useLocalDpi xmlns:a14="http://schemas.microsoft.com/office/drawing/2010/main" xmlns="" val="0"/>
              </a:ext>
              <a:ext uri="{96DAC541-7B7A-43D3-8B79-37D633B846F1}">
                <asvg:svgBlip xmlns:asvg="http://schemas.microsoft.com/office/drawing/2016/SVG/main" xmlns="" r:embed="rId23"/>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20722792">
            <a:off x="3548825" y="1429779"/>
            <a:ext cx="929929" cy="905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4" y="630702"/>
            <a:ext cx="13616763" cy="1938992"/>
          </a:xfrm>
          <a:prstGeom prst="rect">
            <a:avLst/>
          </a:prstGeom>
        </p:spPr>
        <p:txBody>
          <a:bodyPr wrap="square">
            <a:spAutoFit/>
          </a:bodyPr>
          <a:lstStyle/>
          <a:p>
            <a:r>
              <a:rPr lang="vi-VN" sz="4000" dirty="0">
                <a:latin typeface="Lobster" charset="0"/>
              </a:rPr>
              <a:t>Bài tập 1: Đọc bài văn Qua những mùa hoa. Tìm các từ ngữ có tác dụng nối trong ba đoạn văn đầu hoặc bốn đoạn văn cuối và giải thích từ ngữ đó có tác dụng nối câu, nối đoạn như thế nào?</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cxnSp>
        <p:nvCxnSpPr>
          <p:cNvPr id="11" name="Straight Connector 10"/>
          <p:cNvCxnSpPr/>
          <p:nvPr/>
        </p:nvCxnSpPr>
        <p:spPr>
          <a:xfrm>
            <a:off x="15103798" y="1866900"/>
            <a:ext cx="58245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0" y="1297164"/>
            <a:ext cx="3048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70646" y="1866900"/>
            <a:ext cx="1087875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2" name="Picture 11"/>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cxnSp>
        <p:nvCxnSpPr>
          <p:cNvPr id="33" name="Straight Connector 32"/>
          <p:cNvCxnSpPr/>
          <p:nvPr/>
        </p:nvCxnSpPr>
        <p:spPr>
          <a:xfrm>
            <a:off x="3171924" y="2569694"/>
            <a:ext cx="1127619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196147" y="3274493"/>
            <a:ext cx="15621000" cy="6574107"/>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a:t>
            </a:r>
            <a:r>
              <a:rPr lang="vi-VN" sz="3600" dirty="0">
                <a:solidFill>
                  <a:srgbClr val="800000"/>
                </a:solidFill>
                <a:latin typeface="Lobster" charset="0"/>
              </a:rPr>
              <a:t> Rồi thì cả một bãi vông lại bừng lên, đỏ gay, đỏ gắt suốt cả tháng tư.</a:t>
            </a:r>
          </a:p>
        </p:txBody>
      </p:sp>
    </p:spTree>
    <p:extLst>
      <p:ext uri="{BB962C8B-B14F-4D97-AF65-F5344CB8AC3E}">
        <p14:creationId xmlns:p14="http://schemas.microsoft.com/office/powerpoint/2010/main" xmlns="" val="38402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457200" y="571500"/>
            <a:ext cx="172212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46698" y="913309"/>
            <a:ext cx="16252776" cy="1492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tháng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cuộc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sức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trong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thành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phố</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hiệu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ngày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thoải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chúng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742888" y="2387680"/>
            <a:ext cx="16229982" cy="2125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đầu</a:t>
            </a:r>
            <a:r>
              <a:rPr kumimoji="0" lang="en-US" altLang="vi-VN" sz="3500" i="0" u="none" strike="noStrike" kern="1200" cap="none" spc="0" normalizeH="0" baseline="0" noProof="0" dirty="0">
                <a:ln>
                  <a:noFill/>
                </a:ln>
                <a:solidFill>
                  <a:srgbClr val="800000"/>
                </a:solidFill>
                <a:effectLst/>
                <a:uLnTx/>
                <a:uFillTx/>
                <a:latin typeface="Lobster" charset="0"/>
              </a:rPr>
              <a:t> gay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giảm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độ</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mình</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pha</a:t>
            </a:r>
            <a:r>
              <a:rPr kumimoji="0" lang="en-US" altLang="vi-VN" sz="3500" i="0" u="none" strike="noStrike" kern="1200" cap="none" spc="0" normalizeH="0" baseline="0" noProof="0" dirty="0">
                <a:ln>
                  <a:noFill/>
                </a:ln>
                <a:solidFill>
                  <a:srgbClr val="800000"/>
                </a:solidFill>
                <a:effectLst/>
                <a:uLnTx/>
                <a:uFillTx/>
                <a:latin typeface="Lobster" charset="0"/>
              </a:rPr>
              <a:t> da cam </a:t>
            </a:r>
            <a:r>
              <a:rPr kumimoji="0" lang="en-US" altLang="vi-VN" sz="3500" i="0" u="none" strike="noStrike" kern="1200" cap="none" spc="0" normalizeH="0" baseline="0" noProof="0" dirty="0" err="1">
                <a:ln>
                  <a:noFill/>
                </a:ln>
                <a:solidFill>
                  <a:srgbClr val="800000"/>
                </a:solidFill>
                <a:effectLst/>
                <a:uLnTx/>
                <a:uFillTx/>
                <a:latin typeface="Lobster" charset="0"/>
              </a:rPr>
              <a:t>chứ</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tím</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a:ln>
                  <a:noFill/>
                </a:ln>
                <a:solidFill>
                  <a:srgbClr val="800000"/>
                </a:solidFill>
                <a:effectLst/>
                <a:uLnTx/>
                <a:uFillTx/>
                <a:latin typeface="Lobster" charset="0"/>
              </a:rPr>
              <a:t>Sang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hẳn</a:t>
            </a:r>
            <a:r>
              <a:rPr kumimoji="0" lang="en-US" altLang="vi-VN" sz="3500" i="0" u="none" strike="noStrike" kern="1200" cap="none" spc="0" normalizeH="0" baseline="0" noProof="0" dirty="0">
                <a:ln>
                  <a:noFill/>
                </a:ln>
                <a:solidFill>
                  <a:srgbClr val="800000"/>
                </a:solidFill>
                <a:effectLst/>
                <a:uLnTx/>
                <a:uFillTx/>
                <a:latin typeface="Lobster" charset="0"/>
              </a:rPr>
              <a:t> sang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chanh</a:t>
            </a:r>
            <a:r>
              <a:rPr kumimoji="0" lang="en-US" altLang="vi-VN" sz="3500"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746698" y="4519098"/>
            <a:ext cx="16252776" cy="2125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toàn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phô</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hết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nay,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lên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 </a:t>
            </a:r>
            <a:r>
              <a:rPr kumimoji="0" lang="en-US" altLang="vi-VN" sz="3500" i="0" u="none" strike="noStrike" kern="1200" cap="none" spc="0" normalizeH="0" baseline="0" noProof="0" dirty="0" err="1">
                <a:ln>
                  <a:noFill/>
                </a:ln>
                <a:solidFill>
                  <a:srgbClr val="800000"/>
                </a:solidFill>
                <a:effectLst/>
                <a:uLnTx/>
                <a:uFillTx/>
                <a:latin typeface="Lobster" charset="0"/>
              </a:rPr>
              <a:t>người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xíu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hơi</a:t>
            </a:r>
            <a:r>
              <a:rPr kumimoji="0" lang="en-US" altLang="vi-VN" sz="3500" i="0" u="none" strike="noStrike" kern="1200" cap="none" spc="0" normalizeH="0" baseline="0" noProof="0" dirty="0">
                <a:ln>
                  <a:noFill/>
                </a:ln>
                <a:solidFill>
                  <a:srgbClr val="800000"/>
                </a:solidFill>
                <a:effectLst/>
                <a:uLnTx/>
                <a:uFillTx/>
                <a:latin typeface="Lobster" charset="0"/>
              </a:rPr>
              <a:t> hoe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chìm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từng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đợt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lá</a:t>
            </a:r>
            <a:r>
              <a:rPr kumimoji="0" lang="en-US" altLang="vi-VN" sz="3500" i="0" u="none" strike="noStrike" kern="1200" cap="none" spc="0" normalizeH="0" baseline="0" noProof="0" dirty="0">
                <a:ln>
                  <a:noFill/>
                </a:ln>
                <a:solidFill>
                  <a:srgbClr val="800000"/>
                </a:solidFill>
                <a:effectLst/>
                <a:uLnTx/>
                <a:uFillTx/>
                <a:latin typeface="Lobster" charset="0"/>
              </a:rPr>
              <a:t> non,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dịu</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08252" y="6697916"/>
            <a:ext cx="16412340" cy="386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kéo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quân</a:t>
            </a:r>
            <a:r>
              <a:rPr kumimoji="0" lang="en-US" altLang="vi-VN" sz="3500" i="0" u="none" strike="noStrike" kern="1200" cap="none" spc="0" normalizeH="0" baseline="0" noProof="0" dirty="0">
                <a:ln>
                  <a:noFill/>
                </a:ln>
                <a:solidFill>
                  <a:srgbClr val="800000"/>
                </a:solidFill>
                <a:effectLst/>
                <a:uLnTx/>
                <a:uFillTx/>
                <a:latin typeface="Lobster" charset="0"/>
              </a:rPr>
              <a:t> qua </a:t>
            </a:r>
            <a:r>
              <a:rPr kumimoji="0" lang="en-US" altLang="vi-VN" sz="3500" i="0" u="none" strike="noStrike" kern="1200" cap="none" spc="0" normalizeH="0" baseline="0" noProof="0" dirty="0" err="1">
                <a:ln>
                  <a:noFill/>
                </a:ln>
                <a:solidFill>
                  <a:srgbClr val="800000"/>
                </a:solidFill>
                <a:effectLst/>
                <a:uLnTx/>
                <a:uFillTx/>
                <a:latin typeface="Lobster" charset="0"/>
              </a:rPr>
              <a:t>bầu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Nội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trước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giòn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Rồi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sau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cách</a:t>
            </a:r>
            <a:r>
              <a:rPr kumimoji="0" lang="en-US" altLang="vi-VN" sz="3500" i="0" u="none" strike="noStrike" kern="1200" cap="none" spc="0" normalizeH="0" baseline="0" noProof="0" dirty="0">
                <a:ln>
                  <a:noFill/>
                </a:ln>
                <a:solidFill>
                  <a:srgbClr val="800000"/>
                </a:solidFill>
                <a:effectLst/>
                <a:uLnTx/>
                <a:uFillTx/>
                <a:latin typeface="Lobster" charset="0"/>
              </a:rPr>
              <a:t> e </a:t>
            </a:r>
            <a:r>
              <a:rPr kumimoji="0" lang="en-US" altLang="vi-VN" sz="3500" i="0" u="none" strike="noStrike" kern="1200" cap="none" spc="0" normalizeH="0" baseline="0" noProof="0" dirty="0" err="1">
                <a:ln>
                  <a:noFill/>
                </a:ln>
                <a:solidFill>
                  <a:srgbClr val="800000"/>
                </a:solidFill>
                <a:effectLst/>
                <a:uLnTx/>
                <a:uFillTx/>
                <a:latin typeface="Lobster" charset="0"/>
              </a:rPr>
              <a:t>dè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khiêm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tình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vậy</a:t>
            </a:r>
            <a:r>
              <a:rPr kumimoji="0" lang="en-US" altLang="vi-VN" sz="3500" i="0" u="none" strike="noStrike" kern="1200" cap="none" spc="0" normalizeH="0" baseline="0" noProof="0" dirty="0">
                <a:ln>
                  <a:noFill/>
                </a:ln>
                <a:solidFill>
                  <a:srgbClr val="800000"/>
                </a:solidFill>
                <a:effectLst/>
                <a:uLnTx/>
                <a:uFillTx/>
                <a:latin typeface="Lobster" charset="0"/>
              </a:rPr>
              <a:t>.</a:t>
            </a:r>
          </a:p>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
        <p:nvSpPr>
          <p:cNvPr id="8" name="Text Box 10"/>
          <p:cNvSpPr txBox="1">
            <a:spLocks noChangeArrowheads="1"/>
          </p:cNvSpPr>
          <p:nvPr/>
        </p:nvSpPr>
        <p:spPr bwMode="auto">
          <a:xfrm>
            <a:off x="11887200" y="9029700"/>
            <a:ext cx="16412340" cy="725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xmlns="" val="31867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90598" y="1094508"/>
            <a:ext cx="16287527" cy="6715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2362200" y="2400300"/>
            <a:ext cx="12573000" cy="3877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vi-VN" sz="4800" b="1" i="0" u="none" strike="noStrike" kern="1200" cap="none" spc="0" normalizeH="0" baseline="0" noProof="0" dirty="0" err="1">
                <a:ln>
                  <a:noFill/>
                </a:ln>
                <a:solidFill>
                  <a:srgbClr val="000066"/>
                </a:solidFill>
                <a:effectLst/>
                <a:uLnTx/>
                <a:uFillTx/>
                <a:latin typeface="Lobster" charset="0"/>
              </a:rPr>
              <a:t>Bài</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văn</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a:ln>
                  <a:noFill/>
                </a:ln>
                <a:solidFill>
                  <a:srgbClr val="FF0000"/>
                </a:solidFill>
                <a:effectLst/>
                <a:uLnTx/>
                <a:uFillTx/>
                <a:latin typeface="Lobster" charset="0"/>
              </a:rPr>
              <a:t>Qua  </a:t>
            </a:r>
            <a:r>
              <a:rPr kumimoji="0" lang="en-GB" altLang="vi-VN" sz="4800" b="1" i="0" u="none" strike="noStrike" kern="1200" cap="none" spc="0" normalizeH="0" baseline="0" noProof="0" dirty="0" err="1">
                <a:ln>
                  <a:noFill/>
                </a:ln>
                <a:solidFill>
                  <a:srgbClr val="FF0000"/>
                </a:solidFill>
                <a:effectLst/>
                <a:uLnTx/>
                <a:uFillTx/>
                <a:latin typeface="Lobster" charset="0"/>
              </a:rPr>
              <a:t>những</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mùa</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hoa</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có</a:t>
            </a:r>
            <a:r>
              <a:rPr kumimoji="0" lang="en-GB" altLang="vi-VN" sz="4800" b="1" i="0" u="none" strike="noStrike" kern="1200" cap="none" spc="0" normalizeH="0" baseline="0" noProof="0" dirty="0">
                <a:ln>
                  <a:noFill/>
                </a:ln>
                <a:solidFill>
                  <a:srgbClr val="000066"/>
                </a:solidFill>
                <a:effectLst/>
                <a:uLnTx/>
                <a:uFillTx/>
                <a:latin typeface="Lobster" charset="0"/>
              </a:rPr>
              <a:t> :</a:t>
            </a:r>
          </a:p>
          <a:p>
            <a:pPr marL="0" marR="0" lvl="0" indent="0" defTabSz="914400" rtl="0" eaLnBrk="0" fontAlgn="base" latinLnBrk="0" hangingPunct="0">
              <a:lnSpc>
                <a:spcPct val="150000"/>
              </a:lnSpc>
              <a:spcBef>
                <a:spcPts val="24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a/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đoạn</a:t>
            </a:r>
            <a:r>
              <a:rPr kumimoji="0" lang="en-GB" altLang="vi-VN" sz="4800" b="1" i="0" u="none" strike="noStrike" kern="1200" cap="none" spc="0" normalizeH="0" baseline="0" noProof="0" dirty="0">
                <a:ln>
                  <a:noFill/>
                </a:ln>
                <a:solidFill>
                  <a:srgbClr val="000066"/>
                </a:solidFill>
                <a:effectLst/>
                <a:uLnTx/>
                <a:uFillTx/>
                <a:latin typeface="Lobster" charset="0"/>
              </a:rPr>
              <a:t>?</a:t>
            </a:r>
          </a:p>
          <a:p>
            <a:pPr marL="0" marR="0" lvl="0" indent="0" defTabSz="914400" rtl="0" eaLnBrk="0" fontAlgn="base" latinLnBrk="0" hangingPunct="0">
              <a:lnSpc>
                <a:spcPct val="150000"/>
              </a:lnSpc>
              <a:spcBef>
                <a:spcPts val="12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b/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câu</a:t>
            </a:r>
            <a:r>
              <a:rPr kumimoji="0" lang="en-GB" altLang="vi-VN" sz="4800" b="1" i="0" u="none" strike="noStrike" kern="1200" cap="none" spc="0" normalizeH="0" baseline="0" noProof="0" dirty="0">
                <a:ln>
                  <a:noFill/>
                </a:ln>
                <a:solidFill>
                  <a:srgbClr val="000066"/>
                </a:solidFill>
                <a:effectLst/>
                <a:uLnTx/>
                <a:uFillTx/>
                <a:latin typeface="Lobster" charset="0"/>
              </a:rPr>
              <a:t>?</a:t>
            </a:r>
          </a:p>
        </p:txBody>
      </p:sp>
      <p:pic>
        <p:nvPicPr>
          <p:cNvPr id="10" name="Picture 3"/>
          <p:cNvPicPr>
            <a:picLocks noChangeAspect="1"/>
          </p:cNvPicPr>
          <p:nvPr/>
        </p:nvPicPr>
        <p:blipFill>
          <a:blip r:embed="rId4"/>
          <a:srcRect/>
          <a:stretch>
            <a:fillRect/>
          </a:stretch>
        </p:blipFill>
        <p:spPr>
          <a:xfrm flipH="1">
            <a:off x="10134600" y="1562100"/>
            <a:ext cx="8524761" cy="10287000"/>
          </a:xfrm>
          <a:prstGeom prst="rect">
            <a:avLst/>
          </a:prstGeom>
        </p:spPr>
      </p:pic>
      <p:pic>
        <p:nvPicPr>
          <p:cNvPr id="12" name="Picture 7"/>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69273" y="6771409"/>
            <a:ext cx="2059188" cy="1381528"/>
          </a:xfrm>
          <a:prstGeom prst="rect">
            <a:avLst/>
          </a:prstGeom>
        </p:spPr>
      </p:pic>
      <p:pic>
        <p:nvPicPr>
          <p:cNvPr id="13" name="Picture 8"/>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5202382" y="6983292"/>
            <a:ext cx="3165553" cy="3303708"/>
          </a:xfrm>
          <a:prstGeom prst="rect">
            <a:avLst/>
          </a:prstGeom>
        </p:spPr>
      </p:pic>
      <p:pic>
        <p:nvPicPr>
          <p:cNvPr id="14" name="Picture 10"/>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862928" y="764361"/>
            <a:ext cx="1501341" cy="1764397"/>
          </a:xfrm>
          <a:prstGeom prst="rect">
            <a:avLst/>
          </a:prstGeom>
        </p:spPr>
      </p:pic>
      <p:pic>
        <p:nvPicPr>
          <p:cNvPr id="15" name="Picture 13"/>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rot="-321314">
            <a:off x="10835997" y="65808"/>
            <a:ext cx="1930215" cy="2057400"/>
          </a:xfrm>
          <a:prstGeom prst="rect">
            <a:avLst/>
          </a:prstGeom>
        </p:spPr>
      </p:pic>
    </p:spTree>
    <p:extLst>
      <p:ext uri="{BB962C8B-B14F-4D97-AF65-F5344CB8AC3E}">
        <p14:creationId xmlns:p14="http://schemas.microsoft.com/office/powerpoint/2010/main" xmlns="" val="21511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 </a:t>
            </a:r>
            <a:r>
              <a:rPr lang="en-US" sz="3600" dirty="0">
                <a:solidFill>
                  <a:srgbClr val="800000"/>
                </a:solidFill>
                <a:latin typeface="Lobster" charset="0"/>
              </a:rPr>
              <a:t>.</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vi-VN" altLang="en-US" sz="3600" dirty="0">
                <a:solidFill>
                  <a:srgbClr val="800000"/>
                </a:solidFill>
                <a:latin typeface="Lobster" charset="0"/>
              </a:rPr>
              <a:t>Rồi thì cả một bãi vông lại bừng lên, đỏ gay, đỏ gắt suốt cả tháng tư.</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1</a:t>
            </a:r>
          </a:p>
        </p:txBody>
      </p:sp>
      <p:sp>
        <p:nvSpPr>
          <p:cNvPr id="14" name="Oval 13"/>
          <p:cNvSpPr/>
          <p:nvPr/>
        </p:nvSpPr>
        <p:spPr>
          <a:xfrm>
            <a:off x="1620913" y="5279594"/>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2</a:t>
            </a:r>
          </a:p>
        </p:txBody>
      </p:sp>
      <p:sp>
        <p:nvSpPr>
          <p:cNvPr id="15" name="Oval 14"/>
          <p:cNvSpPr/>
          <p:nvPr/>
        </p:nvSpPr>
        <p:spPr>
          <a:xfrm>
            <a:off x="1572413" y="7429500"/>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3</a:t>
            </a:r>
          </a:p>
        </p:txBody>
      </p:sp>
    </p:spTree>
    <p:extLst>
      <p:ext uri="{BB962C8B-B14F-4D97-AF65-F5344CB8AC3E}">
        <p14:creationId xmlns:p14="http://schemas.microsoft.com/office/powerpoint/2010/main" xmlns="" val="10123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7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8" name="Oval 7"/>
          <p:cNvSpPr/>
          <p:nvPr/>
        </p:nvSpPr>
        <p:spPr>
          <a:xfrm>
            <a:off x="457200" y="92594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4</a:t>
            </a:r>
          </a:p>
        </p:txBody>
      </p:sp>
      <p:sp>
        <p:nvSpPr>
          <p:cNvPr id="9" name="Oval 8"/>
          <p:cNvSpPr/>
          <p:nvPr/>
        </p:nvSpPr>
        <p:spPr>
          <a:xfrm>
            <a:off x="424228" y="2387679"/>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5</a:t>
            </a:r>
          </a:p>
        </p:txBody>
      </p:sp>
      <p:sp>
        <p:nvSpPr>
          <p:cNvPr id="10" name="Oval 9"/>
          <p:cNvSpPr/>
          <p:nvPr/>
        </p:nvSpPr>
        <p:spPr>
          <a:xfrm>
            <a:off x="457199" y="4363985"/>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6</a:t>
            </a:r>
          </a:p>
        </p:txBody>
      </p:sp>
      <p:sp>
        <p:nvSpPr>
          <p:cNvPr id="11" name="Oval 10"/>
          <p:cNvSpPr/>
          <p:nvPr/>
        </p:nvSpPr>
        <p:spPr>
          <a:xfrm>
            <a:off x="478214" y="631723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7</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7 </a:t>
            </a:r>
            <a:r>
              <a:rPr lang="en-GB" altLang="vi-VN" sz="3600" b="1" dirty="0" err="1">
                <a:solidFill>
                  <a:srgbClr val="00B050"/>
                </a:solidFill>
                <a:latin typeface="Lobster" charset="0"/>
              </a:rPr>
              <a:t>đoạn</a:t>
            </a:r>
            <a:r>
              <a:rPr lang="en-GB" altLang="vi-VN" sz="3600" b="1" dirty="0">
                <a:solidFill>
                  <a:srgbClr val="00B050"/>
                </a:solidFill>
                <a:latin typeface="Lobster" charset="0"/>
              </a:rPr>
              <a:t>.</a:t>
            </a:r>
          </a:p>
          <a:p>
            <a:endParaRPr lang="en-US" sz="3600" dirty="0">
              <a:solidFill>
                <a:srgbClr val="00B050"/>
              </a:solidFill>
              <a:latin typeface="Lobster" charset="0"/>
            </a:endParaRPr>
          </a:p>
        </p:txBody>
      </p:sp>
      <p:sp>
        <p:nvSpPr>
          <p:cNvPr id="21"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xmlns="" val="22601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9" grpId="0" animBg="1"/>
      <p:bldP spid="10" grpId="0" animBg="1"/>
      <p:bldP spid="11" grpId="0" animBg="1"/>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5240000" y="1714500"/>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 </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en-US" altLang="en-US" sz="3600" dirty="0" err="1">
                <a:solidFill>
                  <a:srgbClr val="800000"/>
                </a:solidFill>
                <a:latin typeface="Lobster" charset="0"/>
              </a:rPr>
              <a:t>Rồi</a:t>
            </a:r>
            <a:r>
              <a:rPr lang="en-US" altLang="en-US" sz="3600" dirty="0">
                <a:solidFill>
                  <a:srgbClr val="800000"/>
                </a:solidFill>
                <a:latin typeface="Lobster" charset="0"/>
              </a:rPr>
              <a:t> </a:t>
            </a:r>
            <a:r>
              <a:rPr lang="en-US" altLang="en-US" sz="3600" dirty="0" err="1">
                <a:solidFill>
                  <a:srgbClr val="800000"/>
                </a:solidFill>
                <a:latin typeface="Lobster" charset="0"/>
              </a:rPr>
              <a:t>thì</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một</a:t>
            </a:r>
            <a:r>
              <a:rPr lang="en-US" altLang="en-US" sz="3600" dirty="0">
                <a:solidFill>
                  <a:srgbClr val="800000"/>
                </a:solidFill>
                <a:latin typeface="Lobster" charset="0"/>
              </a:rPr>
              <a:t> </a:t>
            </a:r>
            <a:r>
              <a:rPr lang="en-US" altLang="en-US" sz="3600" dirty="0" err="1">
                <a:solidFill>
                  <a:srgbClr val="800000"/>
                </a:solidFill>
                <a:latin typeface="Lobster" charset="0"/>
              </a:rPr>
              <a:t>bãi</a:t>
            </a:r>
            <a:r>
              <a:rPr lang="en-US" altLang="en-US" sz="3600" dirty="0">
                <a:solidFill>
                  <a:srgbClr val="800000"/>
                </a:solidFill>
                <a:latin typeface="Lobster" charset="0"/>
              </a:rPr>
              <a:t> </a:t>
            </a:r>
            <a:r>
              <a:rPr lang="en-US" altLang="en-US" sz="3600" dirty="0" err="1">
                <a:solidFill>
                  <a:srgbClr val="800000"/>
                </a:solidFill>
                <a:latin typeface="Lobster" charset="0"/>
              </a:rPr>
              <a:t>vông</a:t>
            </a:r>
            <a:r>
              <a:rPr lang="en-US" altLang="en-US" sz="3600" dirty="0">
                <a:solidFill>
                  <a:srgbClr val="800000"/>
                </a:solidFill>
                <a:latin typeface="Lobster" charset="0"/>
              </a:rPr>
              <a:t> </a:t>
            </a:r>
            <a:r>
              <a:rPr lang="en-US" altLang="en-US" sz="3600" dirty="0" err="1">
                <a:solidFill>
                  <a:srgbClr val="800000"/>
                </a:solidFill>
                <a:latin typeface="Lobster" charset="0"/>
              </a:rPr>
              <a:t>lại</a:t>
            </a:r>
            <a:r>
              <a:rPr lang="en-US" altLang="en-US" sz="3600" dirty="0">
                <a:solidFill>
                  <a:srgbClr val="800000"/>
                </a:solidFill>
                <a:latin typeface="Lobster" charset="0"/>
              </a:rPr>
              <a:t> </a:t>
            </a:r>
            <a:r>
              <a:rPr lang="en-US" altLang="en-US" sz="3600" dirty="0" err="1">
                <a:solidFill>
                  <a:srgbClr val="800000"/>
                </a:solidFill>
                <a:latin typeface="Lobster" charset="0"/>
              </a:rPr>
              <a:t>bừng</a:t>
            </a:r>
            <a:r>
              <a:rPr lang="en-US" altLang="en-US" sz="3600" dirty="0">
                <a:solidFill>
                  <a:srgbClr val="800000"/>
                </a:solidFill>
                <a:latin typeface="Lobster" charset="0"/>
              </a:rPr>
              <a:t> </a:t>
            </a:r>
            <a:r>
              <a:rPr lang="en-US" altLang="en-US" sz="3600" dirty="0" err="1">
                <a:solidFill>
                  <a:srgbClr val="800000"/>
                </a:solidFill>
                <a:latin typeface="Lobster" charset="0"/>
              </a:rPr>
              <a:t>lên</a:t>
            </a:r>
            <a:r>
              <a:rPr lang="en-US" altLang="en-US" sz="3600" dirty="0">
                <a:solidFill>
                  <a:srgbClr val="800000"/>
                </a:solidFill>
                <a:latin typeface="Lobster" charset="0"/>
              </a:rPr>
              <a:t>, </a:t>
            </a:r>
            <a:r>
              <a:rPr lang="en-US" altLang="en-US" sz="3600" dirty="0" err="1">
                <a:solidFill>
                  <a:srgbClr val="800000"/>
                </a:solidFill>
                <a:latin typeface="Lobster" charset="0"/>
              </a:rPr>
              <a:t>đỏ</a:t>
            </a:r>
            <a:r>
              <a:rPr lang="en-US" altLang="en-US" sz="3600" dirty="0">
                <a:solidFill>
                  <a:srgbClr val="800000"/>
                </a:solidFill>
                <a:latin typeface="Lobster" charset="0"/>
              </a:rPr>
              <a:t> gay, </a:t>
            </a:r>
            <a:r>
              <a:rPr lang="en-US" altLang="en-US" sz="3600" dirty="0" err="1">
                <a:solidFill>
                  <a:srgbClr val="800000"/>
                </a:solidFill>
                <a:latin typeface="Lobster" charset="0"/>
              </a:rPr>
              <a:t>đỏ</a:t>
            </a:r>
            <a:r>
              <a:rPr lang="en-US" altLang="en-US" sz="3600" dirty="0">
                <a:solidFill>
                  <a:srgbClr val="800000"/>
                </a:solidFill>
                <a:latin typeface="Lobster" charset="0"/>
              </a:rPr>
              <a:t> </a:t>
            </a:r>
            <a:r>
              <a:rPr lang="en-US" altLang="en-US" sz="3600" dirty="0" err="1">
                <a:solidFill>
                  <a:srgbClr val="800000"/>
                </a:solidFill>
                <a:latin typeface="Lobster" charset="0"/>
              </a:rPr>
              <a:t>gắt</a:t>
            </a:r>
            <a:r>
              <a:rPr lang="en-US" altLang="en-US" sz="3600" dirty="0">
                <a:solidFill>
                  <a:srgbClr val="800000"/>
                </a:solidFill>
                <a:latin typeface="Lobster" charset="0"/>
              </a:rPr>
              <a:t> </a:t>
            </a:r>
            <a:r>
              <a:rPr lang="en-US" altLang="en-US" sz="3600" dirty="0" err="1">
                <a:solidFill>
                  <a:srgbClr val="800000"/>
                </a:solidFill>
                <a:latin typeface="Lobster" charset="0"/>
              </a:rPr>
              <a:t>suốt</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tháng</a:t>
            </a:r>
            <a:r>
              <a:rPr lang="en-US" altLang="en-US" sz="3600" dirty="0">
                <a:solidFill>
                  <a:srgbClr val="800000"/>
                </a:solidFill>
                <a:latin typeface="Lobster" charset="0"/>
              </a:rPr>
              <a:t> </a:t>
            </a:r>
            <a:r>
              <a:rPr lang="en-US" altLang="en-US" sz="3600" dirty="0" err="1">
                <a:solidFill>
                  <a:srgbClr val="800000"/>
                </a:solidFill>
                <a:latin typeface="Lobster" charset="0"/>
              </a:rPr>
              <a:t>tư</a:t>
            </a:r>
            <a:r>
              <a:rPr lang="en-US" altLang="en-US" sz="3600" dirty="0">
                <a:solidFill>
                  <a:srgbClr val="800000"/>
                </a:solidFill>
                <a:latin typeface="Lobster" charset="0"/>
              </a:rPr>
              <a:t>.</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a:t>
            </a:r>
          </a:p>
        </p:txBody>
      </p:sp>
      <p:sp>
        <p:nvSpPr>
          <p:cNvPr id="10" name="Oval 9"/>
          <p:cNvSpPr/>
          <p:nvPr/>
        </p:nvSpPr>
        <p:spPr>
          <a:xfrm>
            <a:off x="12725400" y="299364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(2)</a:t>
            </a:r>
          </a:p>
        </p:txBody>
      </p:sp>
      <p:sp>
        <p:nvSpPr>
          <p:cNvPr id="11" name="Oval 10"/>
          <p:cNvSpPr/>
          <p:nvPr/>
        </p:nvSpPr>
        <p:spPr>
          <a:xfrm>
            <a:off x="9677400" y="3770885"/>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(3)</a:t>
            </a:r>
          </a:p>
        </p:txBody>
      </p:sp>
      <p:sp>
        <p:nvSpPr>
          <p:cNvPr id="12" name="Oval 11"/>
          <p:cNvSpPr/>
          <p:nvPr/>
        </p:nvSpPr>
        <p:spPr>
          <a:xfrm>
            <a:off x="1558637" y="522993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(4)</a:t>
            </a:r>
          </a:p>
        </p:txBody>
      </p:sp>
      <p:sp>
        <p:nvSpPr>
          <p:cNvPr id="13" name="Oval 12"/>
          <p:cNvSpPr/>
          <p:nvPr/>
        </p:nvSpPr>
        <p:spPr>
          <a:xfrm>
            <a:off x="4267200" y="5885076"/>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(5)</a:t>
            </a:r>
          </a:p>
        </p:txBody>
      </p:sp>
      <p:sp>
        <p:nvSpPr>
          <p:cNvPr id="16" name="Oval 15"/>
          <p:cNvSpPr/>
          <p:nvPr/>
        </p:nvSpPr>
        <p:spPr>
          <a:xfrm>
            <a:off x="1468566" y="7557653"/>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(6)</a:t>
            </a:r>
          </a:p>
        </p:txBody>
      </p:sp>
      <p:sp>
        <p:nvSpPr>
          <p:cNvPr id="17" name="Oval 16"/>
          <p:cNvSpPr/>
          <p:nvPr/>
        </p:nvSpPr>
        <p:spPr>
          <a:xfrm>
            <a:off x="14450276" y="802011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(7)</a:t>
            </a:r>
          </a:p>
        </p:txBody>
      </p:sp>
    </p:spTree>
    <p:extLst>
      <p:ext uri="{BB962C8B-B14F-4D97-AF65-F5344CB8AC3E}">
        <p14:creationId xmlns:p14="http://schemas.microsoft.com/office/powerpoint/2010/main" xmlns="" val="42746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p:bldP spid="10" grpId="0"/>
      <p:bldP spid="11" grpId="0"/>
      <p:bldP spid="12" grpId="0"/>
      <p:bldP spid="13"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xmlns=""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1. </a:t>
            </a:r>
            <a:r>
              <a:rPr lang="en-US" sz="4400" b="1" dirty="0" err="1">
                <a:solidFill>
                  <a:schemeClr val="accent6">
                    <a:lumMod val="75000"/>
                  </a:schemeClr>
                </a:solidFill>
                <a:latin typeface="Lobster" charset="0"/>
                <a:cs typeface="Calibri" panose="020F0502020204030204" pitchFamily="34" charset="0"/>
              </a:rPr>
              <a:t>Giúp</a:t>
            </a:r>
            <a:r>
              <a:rPr lang="en-US" sz="4400" b="1" dirty="0">
                <a:solidFill>
                  <a:schemeClr val="accent6">
                    <a:lumMod val="75000"/>
                  </a:schemeClr>
                </a:solidFill>
                <a:latin typeface="Lobster" charset="0"/>
                <a:cs typeface="Calibri" panose="020F0502020204030204" pitchFamily="34" charset="0"/>
              </a:rPr>
              <a:t> HS </a:t>
            </a:r>
            <a:r>
              <a:rPr lang="en-US" sz="4400" b="1" dirty="0" err="1">
                <a:solidFill>
                  <a:schemeClr val="accent6">
                    <a:lumMod val="75000"/>
                  </a:schemeClr>
                </a:solidFill>
                <a:latin typeface="Lobster" charset="0"/>
                <a:cs typeface="Calibri" panose="020F0502020204030204" pitchFamily="34" charset="0"/>
              </a:rPr>
              <a:t>hiểu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thế</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nào</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là</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liên</a:t>
            </a:r>
            <a:r>
              <a:rPr lang="en-US" sz="4400" b="1" dirty="0">
                <a:solidFill>
                  <a:schemeClr val="accent6">
                    <a:lumMod val="75000"/>
                  </a:schemeClr>
                </a:solidFill>
                <a:latin typeface="Lobster" charset="0"/>
                <a:cs typeface="Calibri" panose="020F0502020204030204" pitchFamily="34" charset="0"/>
              </a:rPr>
              <a:t> kết </a:t>
            </a:r>
            <a:r>
              <a:rPr lang="en-US" sz="4400" b="1" dirty="0" err="1">
                <a:solidFill>
                  <a:schemeClr val="accent6">
                    <a:lumMod val="75000"/>
                  </a:schemeClr>
                </a:solidFill>
                <a:latin typeface="Lobster" charset="0"/>
                <a:cs typeface="Calibri" panose="020F0502020204030204" pitchFamily="34" charset="0"/>
              </a:rPr>
              <a:t>câu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bằng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từ</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ngữ</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tác</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dụng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của</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phép</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1" name="Speech Bubble: Rectangle with Corners Rounded 6">
            <a:extLst>
              <a:ext uri="{FF2B5EF4-FFF2-40B4-BE49-F238E27FC236}">
                <a16:creationId xmlns:a16="http://schemas.microsoft.com/office/drawing/2014/main" xmlns=""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2. </a:t>
            </a:r>
            <a:r>
              <a:rPr lang="vi-VN" sz="4400" b="1" dirty="0">
                <a:solidFill>
                  <a:schemeClr val="accent6">
                    <a:lumMod val="75000"/>
                  </a:scheme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chemeClr val="accent6">
                    <a:lumMod val="75000"/>
                  </a:schemeClr>
                </a:solidFill>
                <a:latin typeface="Lobster" charset="0"/>
                <a:cs typeface="Calibri" panose="020F0502020204030204" pitchFamily="34" charset="0"/>
              </a:rPr>
              <a:t> </a:t>
            </a:r>
            <a:r>
              <a:rPr lang="vi-VN" sz="4400" b="1" dirty="0">
                <a:solidFill>
                  <a:schemeClr val="accent6">
                    <a:lumMod val="75000"/>
                  </a:schemeClr>
                </a:solidFill>
                <a:latin typeface="Lobster" charset="0"/>
                <a:cs typeface="Calibri" panose="020F0502020204030204" pitchFamily="34" charset="0"/>
              </a:rPr>
              <a:t>sử dụng các từ ngữ nối để liên kết câu.</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xmlns=""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sz="4400" b="1" dirty="0">
                <a:solidFill>
                  <a:schemeClr val="accent6">
                    <a:lumMod val="75000"/>
                  </a:schemeClr>
                </a:solidFill>
                <a:latin typeface="Lobster" charset="0"/>
                <a:cs typeface="Calibri" panose="020F0502020204030204" pitchFamily="34" charset="0"/>
              </a:rPr>
              <a:t>3. </a:t>
            </a:r>
            <a:r>
              <a:rPr lang="vi-VN" sz="4400" b="1" dirty="0">
                <a:solidFill>
                  <a:schemeClr val="accent6">
                    <a:lumMod val="75000"/>
                  </a:schemeClr>
                </a:solidFill>
                <a:latin typeface="Lobster" charset="0"/>
                <a:cs typeface="Calibri" panose="020F0502020204030204" pitchFamily="34" charset="0"/>
              </a:rPr>
              <a:t>Thực hiện được yêu cầu bài tập </a:t>
            </a:r>
            <a:r>
              <a:rPr lang="en-US" sz="4400" b="1" dirty="0">
                <a:solidFill>
                  <a:schemeClr val="accent6">
                    <a:lumMod val="75000"/>
                  </a:schemeClr>
                </a:solidFill>
                <a:latin typeface="Lobster" charset="0"/>
                <a:cs typeface="Calibri" panose="020F0502020204030204" pitchFamily="34" charset="0"/>
              </a:rPr>
              <a:t>1, 2 </a:t>
            </a:r>
            <a:r>
              <a:rPr lang="en-US" sz="4400" b="1" dirty="0" err="1">
                <a:solidFill>
                  <a:schemeClr val="accent6">
                    <a:lumMod val="75000"/>
                  </a:schemeClr>
                </a:solidFill>
                <a:latin typeface="Lobster" charset="0"/>
                <a:cs typeface="Calibri" panose="020F0502020204030204" pitchFamily="34" charset="0"/>
              </a:rPr>
              <a:t>phần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Luyện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tập</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pic>
        <p:nvPicPr>
          <p:cNvPr id="14" name="Picture 14"/>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5316200" y="6105728"/>
            <a:ext cx="2046178" cy="2057400"/>
          </a:xfrm>
          <a:prstGeom prst="rect">
            <a:avLst/>
          </a:prstGeom>
        </p:spPr>
      </p:pic>
      <p:pic>
        <p:nvPicPr>
          <p:cNvPr id="17" name="Picture 4"/>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2792354" y="4628954"/>
            <a:ext cx="615763" cy="599600"/>
          </a:xfrm>
          <a:prstGeom prst="rect">
            <a:avLst/>
          </a:prstGeom>
        </p:spPr>
      </p:pic>
    </p:spTree>
    <p:extLst>
      <p:ext uri="{BB962C8B-B14F-4D97-AF65-F5344CB8AC3E}">
        <p14:creationId xmlns:p14="http://schemas.microsoft.com/office/powerpoint/2010/main" xmlns="" val="15975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1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16  </a:t>
            </a:r>
            <a:r>
              <a:rPr lang="en-GB" altLang="vi-VN" sz="3600" b="1" dirty="0" err="1">
                <a:solidFill>
                  <a:srgbClr val="00B050"/>
                </a:solidFill>
                <a:latin typeface="Lobster" charset="0"/>
              </a:rPr>
              <a:t>câu</a:t>
            </a:r>
            <a:r>
              <a:rPr lang="en-GB" altLang="vi-VN" sz="3600" b="1" dirty="0">
                <a:solidFill>
                  <a:srgbClr val="00B050"/>
                </a:solidFill>
                <a:latin typeface="Lobster" charset="0"/>
              </a:rPr>
              <a:t> .</a:t>
            </a:r>
          </a:p>
          <a:p>
            <a:endParaRPr lang="en-US" sz="3600" dirty="0">
              <a:solidFill>
                <a:srgbClr val="00B050"/>
              </a:solidFill>
              <a:latin typeface="Lobster" charset="0"/>
            </a:endParaRPr>
          </a:p>
        </p:txBody>
      </p:sp>
      <p:sp>
        <p:nvSpPr>
          <p:cNvPr id="21" name="Oval 20"/>
          <p:cNvSpPr/>
          <p:nvPr/>
        </p:nvSpPr>
        <p:spPr>
          <a:xfrm>
            <a:off x="361291" y="88742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(8)</a:t>
            </a:r>
          </a:p>
        </p:txBody>
      </p:sp>
      <p:sp>
        <p:nvSpPr>
          <p:cNvPr id="22" name="Oval 21"/>
          <p:cNvSpPr/>
          <p:nvPr/>
        </p:nvSpPr>
        <p:spPr>
          <a:xfrm>
            <a:off x="332274" y="236344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(9)</a:t>
            </a:r>
          </a:p>
        </p:txBody>
      </p:sp>
      <p:sp>
        <p:nvSpPr>
          <p:cNvPr id="23" name="Oval 22"/>
          <p:cNvSpPr/>
          <p:nvPr/>
        </p:nvSpPr>
        <p:spPr>
          <a:xfrm>
            <a:off x="14097000" y="2185122"/>
            <a:ext cx="1295400"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(10)</a:t>
            </a:r>
          </a:p>
        </p:txBody>
      </p:sp>
      <p:sp>
        <p:nvSpPr>
          <p:cNvPr id="24" name="Oval 23"/>
          <p:cNvSpPr/>
          <p:nvPr/>
        </p:nvSpPr>
        <p:spPr>
          <a:xfrm>
            <a:off x="10037618" y="279429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(11)</a:t>
            </a:r>
          </a:p>
        </p:txBody>
      </p:sp>
      <p:sp>
        <p:nvSpPr>
          <p:cNvPr id="25" name="Oval 24"/>
          <p:cNvSpPr/>
          <p:nvPr/>
        </p:nvSpPr>
        <p:spPr>
          <a:xfrm>
            <a:off x="1724891" y="3422385"/>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(12)</a:t>
            </a:r>
          </a:p>
        </p:txBody>
      </p:sp>
      <p:sp>
        <p:nvSpPr>
          <p:cNvPr id="26" name="Oval 25"/>
          <p:cNvSpPr/>
          <p:nvPr/>
        </p:nvSpPr>
        <p:spPr>
          <a:xfrm>
            <a:off x="266617" y="4476136"/>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(13)</a:t>
            </a:r>
          </a:p>
        </p:txBody>
      </p:sp>
      <p:sp>
        <p:nvSpPr>
          <p:cNvPr id="27" name="Oval 26"/>
          <p:cNvSpPr/>
          <p:nvPr/>
        </p:nvSpPr>
        <p:spPr>
          <a:xfrm>
            <a:off x="13265727" y="4055867"/>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(14)</a:t>
            </a:r>
          </a:p>
        </p:txBody>
      </p:sp>
      <p:sp>
        <p:nvSpPr>
          <p:cNvPr id="28" name="Oval 27"/>
          <p:cNvSpPr/>
          <p:nvPr/>
        </p:nvSpPr>
        <p:spPr>
          <a:xfrm>
            <a:off x="245410" y="6369141"/>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(15)</a:t>
            </a:r>
          </a:p>
        </p:txBody>
      </p:sp>
      <p:sp>
        <p:nvSpPr>
          <p:cNvPr id="29" name="Oval 28"/>
          <p:cNvSpPr/>
          <p:nvPr/>
        </p:nvSpPr>
        <p:spPr>
          <a:xfrm>
            <a:off x="12981709" y="6710330"/>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(16)</a:t>
            </a:r>
          </a:p>
        </p:txBody>
      </p:sp>
      <p:sp>
        <p:nvSpPr>
          <p:cNvPr id="30"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xmlns="" val="1499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20" grpId="0"/>
      <p:bldP spid="21" grpId="0"/>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xmlns="" id="{10CCC72B-593B-4ECC-9A8C-CF0835BE6B5C}"/>
              </a:ext>
            </a:extLst>
          </p:cNvPr>
          <p:cNvSpPr/>
          <p:nvPr/>
        </p:nvSpPr>
        <p:spPr>
          <a:xfrm>
            <a:off x="11589327" y="1257300"/>
            <a:ext cx="6172200" cy="2286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altLang="vi-VN" sz="3600" b="1" dirty="0">
                <a:solidFill>
                  <a:srgbClr val="800000"/>
                </a:solidFill>
                <a:latin typeface="Lobster" charset="0"/>
              </a:rPr>
              <a:t>ĐOẠN 1:</a:t>
            </a:r>
          </a:p>
          <a:p>
            <a:pPr lvl="0" fontAlgn="base">
              <a:spcBef>
                <a:spcPct val="50000"/>
              </a:spcBef>
              <a:spcAft>
                <a:spcPct val="0"/>
              </a:spcAft>
              <a:defRPr/>
            </a:pPr>
            <a:r>
              <a:rPr lang="en-US" altLang="vi-VN" sz="3600" b="1" dirty="0">
                <a:solidFill>
                  <a:srgbClr val="800000"/>
                </a:solidFill>
                <a:latin typeface="Lobster" charset="0"/>
              </a:rPr>
              <a:t>  </a:t>
            </a:r>
            <a:r>
              <a:rPr lang="en-US" altLang="vi-VN" sz="3600" b="1" dirty="0">
                <a:solidFill>
                  <a:srgbClr val="FFFF00"/>
                </a:solidFill>
                <a:latin typeface="Lobster" charset="0"/>
              </a:rPr>
              <a:t> </a:t>
            </a:r>
            <a:r>
              <a:rPr lang="en-US" altLang="vi-VN" sz="3600" b="1" dirty="0" err="1">
                <a:solidFill>
                  <a:srgbClr val="FFFF00"/>
                </a:solidFill>
                <a:latin typeface="Lobster" charset="0"/>
              </a:rPr>
              <a:t>nhưng</a:t>
            </a:r>
            <a:r>
              <a:rPr lang="en-US" altLang="vi-VN" sz="3600" b="1" dirty="0">
                <a:solidFill>
                  <a:srgbClr val="FFFF00"/>
                </a:solidFill>
                <a:latin typeface="Lobster" charset="0"/>
              </a:rPr>
              <a:t> </a:t>
            </a:r>
            <a:r>
              <a:rPr lang="en-US" altLang="vi-VN" sz="3600" b="1" dirty="0" err="1">
                <a:solidFill>
                  <a:srgbClr val="800000"/>
                </a:solidFill>
                <a:latin typeface="Lobster" charset="0"/>
              </a:rPr>
              <a:t>nối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3 </a:t>
            </a:r>
            <a:r>
              <a:rPr lang="en-US" altLang="vi-VN" sz="3600" b="1" dirty="0" err="1">
                <a:solidFill>
                  <a:srgbClr val="800000"/>
                </a:solidFill>
                <a:latin typeface="Lobster" charset="0"/>
              </a:rPr>
              <a:t>với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2</a:t>
            </a:r>
          </a:p>
        </p:txBody>
      </p:sp>
      <p:sp>
        <p:nvSpPr>
          <p:cNvPr id="33" name="Text Box 8"/>
          <p:cNvSpPr txBox="1">
            <a:spLocks noChangeArrowheads="1"/>
          </p:cNvSpPr>
          <p:nvPr/>
        </p:nvSpPr>
        <p:spPr bwMode="auto">
          <a:xfrm>
            <a:off x="838200" y="533400"/>
            <a:ext cx="9829800"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10000"/>
              </a:lnSpc>
              <a:spcBef>
                <a:spcPct val="50000"/>
              </a:spcBef>
              <a:spcAft>
                <a:spcPct val="0"/>
              </a:spcAft>
              <a:buClrTx/>
              <a:buSzTx/>
              <a:buFontTx/>
              <a:buNone/>
              <a:tabLst/>
              <a:defRPr/>
            </a:pPr>
            <a:r>
              <a:rPr kumimoji="0" lang="en-US" altLang="vi-VN" sz="3600" u="none" strike="noStrike" kern="1200" cap="none" spc="0" normalizeH="0" baseline="0" noProof="0" dirty="0">
                <a:ln>
                  <a:noFill/>
                </a:ln>
                <a:solidFill>
                  <a:srgbClr val="000066"/>
                </a:solidFill>
                <a:effectLst/>
                <a:uLnTx/>
                <a:uFillTx/>
                <a:latin typeface="Lobster" charset="0"/>
              </a:rPr>
              <a:t>(1)</a:t>
            </a:r>
            <a:r>
              <a:rPr kumimoji="0" lang="en-US" altLang="vi-VN" sz="3600" u="none" strike="noStrike" kern="1200" cap="none" spc="0" normalizeH="0" baseline="0" noProof="0" dirty="0" err="1">
                <a:ln>
                  <a:noFill/>
                </a:ln>
                <a:solidFill>
                  <a:srgbClr val="000066"/>
                </a:solidFill>
                <a:effectLst/>
                <a:uLnTx/>
                <a:uFillTx/>
                <a:latin typeface="Lobster" charset="0"/>
              </a:rPr>
              <a:t>Trên</a:t>
            </a:r>
            <a:r>
              <a:rPr kumimoji="0" lang="en-US" altLang="vi-VN" sz="3600" u="none" strike="noStrike" kern="1200" cap="none" spc="0" normalizeH="0" baseline="0" noProof="0" dirty="0">
                <a:ln>
                  <a:noFill/>
                </a:ln>
                <a:solidFill>
                  <a:srgbClr val="000066"/>
                </a:solidFill>
                <a:effectLst/>
                <a:uLnTx/>
                <a:uFillTx/>
                <a:latin typeface="Lobster" charset="0"/>
              </a:rPr>
              <a:t> con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từ</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nhà</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đến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phải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qua </a:t>
            </a:r>
            <a:r>
              <a:rPr kumimoji="0" lang="en-US" altLang="vi-VN" sz="3600" u="none" strike="noStrike" kern="1200" cap="none" spc="0" normalizeH="0" baseline="0" noProof="0" dirty="0" err="1">
                <a:ln>
                  <a:noFill/>
                </a:ln>
                <a:solidFill>
                  <a:srgbClr val="000066"/>
                </a:solidFill>
                <a:effectLst/>
                <a:uLnTx/>
                <a:uFillTx/>
                <a:latin typeface="Lobster" charset="0"/>
              </a:rPr>
              <a:t>bờ</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Hồ</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Gươm</a:t>
            </a:r>
            <a:r>
              <a:rPr kumimoji="0" lang="en-US" altLang="vi-VN" sz="3600" u="none" strike="noStrike" kern="1200" cap="none" spc="0" normalizeH="0" baseline="0" noProof="0" dirty="0">
                <a:ln>
                  <a:noFill/>
                </a:ln>
                <a:solidFill>
                  <a:srgbClr val="000066"/>
                </a:solidFill>
                <a:effectLst/>
                <a:uLnTx/>
                <a:uFillTx/>
                <a:latin typeface="Lobster" charset="0"/>
              </a:rPr>
              <a:t>. (2)</a:t>
            </a:r>
            <a:r>
              <a:rPr kumimoji="0" lang="en-US" altLang="vi-VN" sz="3600" u="none" strike="noStrike" kern="1200" cap="none" spc="0" normalizeH="0" baseline="0" noProof="0" dirty="0" err="1">
                <a:ln>
                  <a:noFill/>
                </a:ln>
                <a:solidFill>
                  <a:srgbClr val="000066"/>
                </a:solidFill>
                <a:effectLst/>
                <a:uLnTx/>
                <a:uFillTx/>
                <a:latin typeface="Lobster" charset="0"/>
              </a:rPr>
              <a:t>Lúc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bạn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thì</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chuyện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trò</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đuổi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nhau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suốt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dọc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a:t>
            </a:r>
            <a:r>
              <a:rPr kumimoji="0" lang="en-US" altLang="vi-VN" sz="3600" u="none" strike="noStrike" kern="1200" cap="none" spc="0" normalizeH="0" noProof="0" dirty="0">
                <a:ln>
                  <a:noFill/>
                </a:ln>
                <a:solidFill>
                  <a:srgbClr val="000066"/>
                </a:solidFill>
                <a:effectLst/>
                <a:uLnTx/>
                <a:uFillTx/>
                <a:latin typeface="Lobster" charset="0"/>
              </a:rPr>
              <a:t> </a:t>
            </a:r>
            <a:r>
              <a:rPr kumimoji="0" lang="en-US" altLang="vi-VN" sz="3600" u="none" strike="noStrike" kern="1200" cap="none" spc="0" normalizeH="0" baseline="0" noProof="0" dirty="0">
                <a:ln>
                  <a:noFill/>
                </a:ln>
                <a:solidFill>
                  <a:srgbClr val="000066"/>
                </a:solidFill>
                <a:effectLst/>
                <a:uLnTx/>
                <a:uFillTx/>
                <a:latin typeface="Lobster" charset="0"/>
              </a:rPr>
              <a:t>(3)</a:t>
            </a:r>
            <a:r>
              <a:rPr kumimoji="0" lang="en-US" altLang="vi-VN" sz="3600" u="none" strike="noStrike" kern="1200" cap="none" spc="0" normalizeH="0" baseline="0" noProof="0" dirty="0" err="1">
                <a:ln>
                  <a:noFill/>
                </a:ln>
                <a:solidFill>
                  <a:srgbClr val="000066"/>
                </a:solidFill>
                <a:effectLst/>
                <a:uLnTx/>
                <a:uFillTx/>
                <a:latin typeface="Lobster" charset="0"/>
              </a:rPr>
              <a:t>Nhưng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một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mình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thích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cặp</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vào</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ngực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nhìn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lên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các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vòm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cây</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bài</a:t>
            </a:r>
            <a:r>
              <a:rPr kumimoji="0" lang="en-US" altLang="vi-VN" sz="3600" u="none" strike="noStrike" kern="1200" cap="none" spc="0" normalizeH="0" baseline="0" noProof="0" dirty="0">
                <a:ln>
                  <a:noFill/>
                </a:ln>
                <a:solidFill>
                  <a:srgbClr val="000066"/>
                </a:solidFill>
                <a:effectLst/>
                <a:uLnTx/>
                <a:uFillTx/>
                <a:latin typeface="Lobster" charset="0"/>
              </a:rPr>
              <a:t>.</a:t>
            </a:r>
          </a:p>
        </p:txBody>
      </p:sp>
      <p:sp>
        <p:nvSpPr>
          <p:cNvPr id="34" name="Rectangle 33"/>
          <p:cNvSpPr/>
          <p:nvPr/>
        </p:nvSpPr>
        <p:spPr>
          <a:xfrm>
            <a:off x="6934200" y="1753969"/>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xmlns="" id="{10CCC72B-593B-4ECC-9A8C-CF0835BE6B5C}"/>
              </a:ext>
            </a:extLst>
          </p:cNvPr>
          <p:cNvSpPr/>
          <p:nvPr/>
        </p:nvSpPr>
        <p:spPr>
          <a:xfrm>
            <a:off x="11748655" y="5639081"/>
            <a:ext cx="6172200" cy="289696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ts val="1500"/>
              </a:spcBef>
              <a:spcAft>
                <a:spcPct val="0"/>
              </a:spcAft>
              <a:defRPr/>
            </a:pPr>
            <a:endParaRPr lang="en-US" altLang="vi-VN" sz="3600" b="1" dirty="0">
              <a:solidFill>
                <a:schemeClr val="bg1"/>
              </a:solidFill>
              <a:latin typeface="Lobster" charset="0"/>
            </a:endParaRPr>
          </a:p>
        </p:txBody>
      </p:sp>
      <p:grpSp>
        <p:nvGrpSpPr>
          <p:cNvPr id="8" name="Group 7"/>
          <p:cNvGrpSpPr/>
          <p:nvPr/>
        </p:nvGrpSpPr>
        <p:grpSpPr>
          <a:xfrm>
            <a:off x="484909" y="5076532"/>
            <a:ext cx="10896600" cy="4181768"/>
            <a:chOff x="457200" y="3619500"/>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449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50000"/>
                </a:spcBef>
                <a:spcAft>
                  <a:spcPct val="0"/>
                </a:spcAft>
                <a:buClrTx/>
                <a:buSzTx/>
                <a:buFontTx/>
                <a:buNone/>
                <a:tabLst/>
                <a:defRPr/>
              </a:pPr>
              <a:r>
                <a:rPr kumimoji="0" lang="en-US" altLang="vi-VN" sz="3600" i="0" u="none" strike="noStrike" kern="1200" cap="none" spc="0" normalizeH="0" baseline="0" noProof="0" dirty="0">
                  <a:ln>
                    <a:noFill/>
                  </a:ln>
                  <a:solidFill>
                    <a:srgbClr val="000066"/>
                  </a:solidFill>
                  <a:effectLst/>
                  <a:uLnTx/>
                  <a:uFillTx/>
                  <a:latin typeface="Lobster" charset="0"/>
                </a:rPr>
                <a:t>(4) </a:t>
              </a:r>
              <a:r>
                <a:rPr kumimoji="0" lang="en-US" altLang="vi-VN" sz="3600" i="0" u="none" strike="noStrike" kern="1200" cap="none" spc="0" normalizeH="0" baseline="0" noProof="0" dirty="0" err="1">
                  <a:ln>
                    <a:noFill/>
                  </a:ln>
                  <a:solidFill>
                    <a:srgbClr val="000066"/>
                  </a:solidFill>
                  <a:effectLst/>
                  <a:uLnTx/>
                  <a:uFillTx/>
                  <a:latin typeface="Lobster" charset="0"/>
                </a:rPr>
                <a:t>Vì</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thế</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tôi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thường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là</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đứa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phát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hiện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hoa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đầu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tiên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nở</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trước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đền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Ngọc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Sơn</a:t>
              </a:r>
              <a:r>
                <a:rPr kumimoji="0" lang="en-US" altLang="vi-VN" sz="3600" i="0" u="none" strike="noStrike" kern="1200" cap="none" spc="0" normalizeH="0" baseline="0" noProof="0" dirty="0">
                  <a:ln>
                    <a:noFill/>
                  </a:ln>
                  <a:solidFill>
                    <a:srgbClr val="000066"/>
                  </a:solidFill>
                  <a:effectLst/>
                  <a:uLnTx/>
                  <a:uFillTx/>
                  <a:latin typeface="Lobster" charset="0"/>
                </a:rPr>
                <a:t>. (5) </a:t>
              </a:r>
              <a:r>
                <a:rPr kumimoji="0" lang="en-US" altLang="vi-VN" sz="3600" i="0" u="none" strike="noStrike" kern="1200" cap="none" spc="0" normalizeH="0" baseline="0" noProof="0" dirty="0" err="1">
                  <a:ln>
                    <a:noFill/>
                  </a:ln>
                  <a:solidFill>
                    <a:srgbClr val="000066"/>
                  </a:solidFill>
                  <a:effectLst/>
                  <a:uLnTx/>
                  <a:uFillTx/>
                  <a:latin typeface="Lobster" charset="0"/>
                </a:rPr>
                <a:t>Rồi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gọi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ganh</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chỉ</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vài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hôm</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sau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đã</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như</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một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đuốc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lớn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cháy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rừng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rực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giữa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trời</a:t>
              </a:r>
              <a:r>
                <a:rPr kumimoji="0" lang="en-US" altLang="vi-VN" sz="3600" i="0" u="none" strike="noStrike" kern="1200" cap="none" spc="0" normalizeH="0" baseline="0" noProof="0" dirty="0">
                  <a:ln>
                    <a:noFill/>
                  </a:ln>
                  <a:solidFill>
                    <a:srgbClr val="000066"/>
                  </a:solidFill>
                  <a:effectLst/>
                  <a:uLnTx/>
                  <a:uFillTx/>
                  <a:latin typeface="Lobster" charset="0"/>
                </a:rPr>
                <a:t>.</a:t>
              </a:r>
            </a:p>
          </p:txBody>
        </p:sp>
      </p:grpSp>
      <p:sp>
        <p:nvSpPr>
          <p:cNvPr id="39" name="Rectangle 38"/>
          <p:cNvSpPr/>
          <p:nvPr/>
        </p:nvSpPr>
        <p:spPr>
          <a:xfrm>
            <a:off x="1563608" y="5487769"/>
            <a:ext cx="1210588" cy="646331"/>
          </a:xfrm>
          <a:prstGeom prst="rect">
            <a:avLst/>
          </a:prstGeom>
        </p:spPr>
        <p:txBody>
          <a:bodyPr wrap="none">
            <a:spAutoFit/>
          </a:bodyPr>
          <a:lstStyle/>
          <a:p>
            <a:r>
              <a:rPr lang="en-US" altLang="vi-VN" sz="3600" b="1" dirty="0" err="1">
                <a:solidFill>
                  <a:srgbClr val="FF0000"/>
                </a:solidFill>
                <a:latin typeface="Lobster" charset="0"/>
              </a:rPr>
              <a:t>Vì</a:t>
            </a:r>
            <a:r>
              <a:rPr lang="en-US" altLang="vi-VN" sz="3600" b="1" dirty="0">
                <a:solidFill>
                  <a:srgbClr val="FF0000"/>
                </a:solidFill>
                <a:latin typeface="Lobster" charset="0"/>
              </a:rPr>
              <a:t> </a:t>
            </a:r>
            <a:r>
              <a:rPr lang="en-US" altLang="vi-VN" sz="3600" b="1" dirty="0" err="1">
                <a:solidFill>
                  <a:srgbClr val="FF0000"/>
                </a:solidFill>
                <a:latin typeface="Lobster" charset="0"/>
              </a:rPr>
              <a:t>thế</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5673719"/>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ĐOẠN 2:</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Vì</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thế</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3,</a:t>
            </a:r>
            <a:r>
              <a:rPr kumimoji="0" lang="en-US" altLang="vi-VN" sz="3600" b="1" i="0" u="none" strike="noStrike" kern="1200" cap="none" spc="0" normalizeH="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2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Rồi</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5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a:t>
            </a:r>
          </a:p>
        </p:txBody>
      </p:sp>
      <p:sp>
        <p:nvSpPr>
          <p:cNvPr id="41" name="Text Box 19"/>
          <p:cNvSpPr txBox="1">
            <a:spLocks noChangeArrowheads="1"/>
          </p:cNvSpPr>
          <p:nvPr/>
        </p:nvSpPr>
        <p:spPr bwMode="auto">
          <a:xfrm>
            <a:off x="10244106" y="6134100"/>
            <a:ext cx="133829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err="1">
                <a:ln>
                  <a:noFill/>
                </a:ln>
                <a:solidFill>
                  <a:srgbClr val="FF0000"/>
                </a:solidFill>
                <a:effectLst/>
                <a:uLnTx/>
                <a:uFillTx/>
                <a:latin typeface="Lobster" charset="0"/>
              </a:rPr>
              <a:t>Rồi</a:t>
            </a:r>
            <a:endParaRPr kumimoji="0" lang="en-US" altLang="vi-VN" sz="3600" b="1" i="0" u="none" strike="noStrike" kern="1200" cap="none" spc="0" normalizeH="0" baseline="0" noProof="0" dirty="0">
              <a:ln>
                <a:noFill/>
              </a:ln>
              <a:solidFill>
                <a:srgbClr val="FF0000"/>
              </a:solidFill>
              <a:effectLst/>
              <a:uLnTx/>
              <a:uFillTx/>
              <a:latin typeface="Lobster" charset="0"/>
            </a:endParaRPr>
          </a:p>
        </p:txBody>
      </p:sp>
    </p:spTree>
    <p:extLst>
      <p:ext uri="{BB962C8B-B14F-4D97-AF65-F5344CB8AC3E}">
        <p14:creationId xmlns:p14="http://schemas.microsoft.com/office/powerpoint/2010/main" xmlns="" val="35190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0">
                                            <p:txEl>
                                              <p:pRg st="0" end="0"/>
                                            </p:txEl>
                                          </p:spTgt>
                                        </p:tgtEl>
                                        <p:attrNameLst>
                                          <p:attrName>style.visibility</p:attrName>
                                        </p:attrNameLst>
                                      </p:cBhvr>
                                      <p:to>
                                        <p:strVal val="visible"/>
                                      </p:to>
                                    </p:set>
                                    <p:anim calcmode="lin" valueType="num">
                                      <p:cBhvr additive="base">
                                        <p:cTn id="46"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0">
                                            <p:txEl>
                                              <p:pRg st="1" end="1"/>
                                            </p:txEl>
                                          </p:spTgt>
                                        </p:tgtEl>
                                        <p:attrNameLst>
                                          <p:attrName>style.visibility</p:attrName>
                                        </p:attrNameLst>
                                      </p:cBhvr>
                                      <p:to>
                                        <p:strVal val="visible"/>
                                      </p:to>
                                    </p:set>
                                    <p:anim calcmode="lin" valueType="num">
                                      <p:cBhvr additive="base">
                                        <p:cTn id="52"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0">
                                            <p:txEl>
                                              <p:pRg st="2" end="2"/>
                                            </p:txEl>
                                          </p:spTgt>
                                        </p:tgtEl>
                                        <p:attrNameLst>
                                          <p:attrName>style.visibility</p:attrName>
                                        </p:attrNameLst>
                                      </p:cBhvr>
                                      <p:to>
                                        <p:strVal val="visible"/>
                                      </p:to>
                                    </p:set>
                                    <p:anim calcmode="lin" valueType="num">
                                      <p:cBhvr additive="base">
                                        <p:cTn id="63"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266701"/>
            <a:ext cx="10744200" cy="2754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16"/>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4943715">
            <a:off x="16738167" y="9068424"/>
            <a:ext cx="1328159" cy="1335443"/>
          </a:xfrm>
          <a:prstGeom prst="rect">
            <a:avLst/>
          </a:prstGeom>
        </p:spPr>
      </p:pic>
      <p:sp>
        <p:nvSpPr>
          <p:cNvPr id="32" name="Speech Bubble: Rectangle with Corners Rounded 6">
            <a:extLst>
              <a:ext uri="{FF2B5EF4-FFF2-40B4-BE49-F238E27FC236}">
                <a16:creationId xmlns:a16="http://schemas.microsoft.com/office/drawing/2014/main" xmlns="" id="{10CCC72B-593B-4ECC-9A8C-CF0835BE6B5C}"/>
              </a:ext>
            </a:extLst>
          </p:cNvPr>
          <p:cNvSpPr/>
          <p:nvPr/>
        </p:nvSpPr>
        <p:spPr>
          <a:xfrm>
            <a:off x="11561618" y="394204"/>
            <a:ext cx="6172200" cy="2499832"/>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r>
              <a:rPr lang="en-US" altLang="vi-VN" sz="3200" b="1" dirty="0">
                <a:solidFill>
                  <a:srgbClr val="800000"/>
                </a:solidFill>
                <a:latin typeface="Lobster" charset="0"/>
              </a:rPr>
              <a:t>ĐOẠN 3:</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Nhưng</a:t>
            </a:r>
            <a:r>
              <a:rPr lang="en-US" altLang="vi-VN" sz="3200" b="1" dirty="0">
                <a:solidFill>
                  <a:srgbClr val="FFFF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5.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3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2</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Rồi</a:t>
            </a:r>
            <a:r>
              <a:rPr lang="en-US" altLang="vi-VN" sz="3200" b="1" dirty="0">
                <a:solidFill>
                  <a:srgbClr val="8000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7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a:t>
            </a:r>
          </a:p>
          <a:p>
            <a:pPr lvl="0" fontAlgn="base">
              <a:spcBef>
                <a:spcPct val="50000"/>
              </a:spcBef>
              <a:spcAft>
                <a:spcPct val="0"/>
              </a:spcAft>
              <a:defRPr/>
            </a:pPr>
            <a:endParaRPr lang="en-US" altLang="vi-VN" sz="3200" b="1" dirty="0">
              <a:solidFill>
                <a:schemeClr val="bg1"/>
              </a:solidFill>
              <a:latin typeface="Lobster" charset="0"/>
            </a:endParaRPr>
          </a:p>
          <a:p>
            <a:pPr lvl="0" fontAlgn="base">
              <a:spcBef>
                <a:spcPct val="50000"/>
              </a:spcBef>
              <a:spcAft>
                <a:spcPct val="0"/>
              </a:spcAft>
              <a:defRPr/>
            </a:pPr>
            <a:endParaRPr lang="en-US" altLang="vi-VN" sz="3200" b="1" dirty="0">
              <a:solidFill>
                <a:schemeClr val="bg1"/>
              </a:solidFill>
              <a:latin typeface="Lobster" charset="0"/>
            </a:endParaRPr>
          </a:p>
        </p:txBody>
      </p:sp>
      <p:sp>
        <p:nvSpPr>
          <p:cNvPr id="33" name="Text Box 8"/>
          <p:cNvSpPr txBox="1">
            <a:spLocks noChangeArrowheads="1"/>
          </p:cNvSpPr>
          <p:nvPr/>
        </p:nvSpPr>
        <p:spPr bwMode="auto">
          <a:xfrm>
            <a:off x="914400" y="599721"/>
            <a:ext cx="9829800"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10000"/>
              </a:lnSpc>
              <a:spcBef>
                <a:spcPct val="50000"/>
              </a:spcBef>
              <a:spcAft>
                <a:spcPct val="0"/>
              </a:spcAft>
              <a:buNone/>
              <a:defRPr/>
            </a:pPr>
            <a:r>
              <a:rPr lang="vi-VN" altLang="vi-VN" sz="3500" dirty="0">
                <a:solidFill>
                  <a:srgbClr val="000066"/>
                </a:solidFill>
                <a:latin typeface="Lobster" charset="0"/>
              </a:rPr>
              <a:t>(6) Nhưng khi lửa ở cây gạo sắp lụi thì nó lại “bén” sang những cây </a:t>
            </a:r>
            <a:r>
              <a:rPr lang="en-US" altLang="vi-VN" sz="3500" dirty="0">
                <a:solidFill>
                  <a:srgbClr val="000066"/>
                </a:solidFill>
                <a:latin typeface="Lobster" charset="0"/>
              </a:rPr>
              <a:t>v</a:t>
            </a:r>
            <a:r>
              <a:rPr lang="vi-VN" altLang="vi-VN" sz="3500" dirty="0">
                <a:solidFill>
                  <a:srgbClr val="000066"/>
                </a:solidFill>
                <a:latin typeface="Lobster" charset="0"/>
              </a:rPr>
              <a:t>ông cạnh cầu Thê Húc. (7) Rồi thì cả một bãi vông lại bừng lên, đỏ gay, đỏ gắt suốt cả tháng tư.</a:t>
            </a:r>
          </a:p>
        </p:txBody>
      </p:sp>
      <p:sp>
        <p:nvSpPr>
          <p:cNvPr id="34" name="Rectangle 33"/>
          <p:cNvSpPr/>
          <p:nvPr/>
        </p:nvSpPr>
        <p:spPr>
          <a:xfrm>
            <a:off x="1664189" y="599721"/>
            <a:ext cx="1370888" cy="630942"/>
          </a:xfrm>
          <a:prstGeom prst="rect">
            <a:avLst/>
          </a:prstGeom>
        </p:spPr>
        <p:txBody>
          <a:bodyPr wrap="none">
            <a:spAutoFit/>
          </a:bodyPr>
          <a:lstStyle/>
          <a:p>
            <a:r>
              <a:rPr lang="en-US" altLang="vi-VN" sz="3500" b="1" dirty="0" err="1">
                <a:solidFill>
                  <a:srgbClr val="FF0000"/>
                </a:solidFill>
                <a:latin typeface="Lobster" charset="0"/>
              </a:rPr>
              <a:t>Nhưng</a:t>
            </a:r>
            <a:endParaRPr lang="vi-VN" sz="35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xmlns="" id="{10CCC72B-593B-4ECC-9A8C-CF0835BE6B5C}"/>
              </a:ext>
            </a:extLst>
          </p:cNvPr>
          <p:cNvSpPr/>
          <p:nvPr/>
        </p:nvSpPr>
        <p:spPr>
          <a:xfrm>
            <a:off x="11561618" y="3543300"/>
            <a:ext cx="6172200" cy="267564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4: </a:t>
            </a:r>
          </a:p>
          <a:p>
            <a:pPr lvl="0" algn="ctr" fontAlgn="base">
              <a:spcBef>
                <a:spcPct val="50000"/>
              </a:spcBef>
              <a:spcAft>
                <a:spcPct val="0"/>
              </a:spcAft>
              <a:defRPr/>
            </a:pPr>
            <a:r>
              <a:rPr lang="vi-VN" altLang="vi-VN" sz="3600" b="1" dirty="0">
                <a:solidFill>
                  <a:srgbClr val="FFFF00"/>
                </a:solidFill>
                <a:latin typeface="Lobster" charset="0"/>
              </a:rPr>
              <a:t>Đến</a:t>
            </a:r>
            <a:r>
              <a:rPr lang="vi-VN" altLang="vi-VN" sz="3600" b="1" dirty="0">
                <a:solidFill>
                  <a:srgbClr val="800000"/>
                </a:solidFill>
                <a:latin typeface="Lobster" charset="0"/>
              </a:rPr>
              <a:t> nối câu 8 với câu 7, nối đoạn 4 với đoạn 3</a:t>
            </a:r>
          </a:p>
        </p:txBody>
      </p:sp>
      <p:grpSp>
        <p:nvGrpSpPr>
          <p:cNvPr id="8" name="Group 7"/>
          <p:cNvGrpSpPr/>
          <p:nvPr/>
        </p:nvGrpSpPr>
        <p:grpSpPr>
          <a:xfrm>
            <a:off x="381000" y="3187218"/>
            <a:ext cx="10896600" cy="3150564"/>
            <a:chOff x="304800" y="2788918"/>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2788918"/>
              <a:ext cx="108966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9"/>
            <p:cNvSpPr>
              <a:spLocks noChangeArrowheads="1"/>
            </p:cNvSpPr>
            <p:nvPr/>
          </p:nvSpPr>
          <p:spPr bwMode="auto">
            <a:xfrm>
              <a:off x="632824" y="3077958"/>
              <a:ext cx="10210800" cy="214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(8) Đến tháng năm thì những cây phượng đón lấy lửa ấy, chạy tiếp cuộc chạy tiếp sức của các loài hoa trong thành phố, báo hiệu những ngày nghỉ hè thoải mái của chúng tôi sắp đến.</a:t>
              </a:r>
            </a:p>
          </p:txBody>
        </p:sp>
      </p:grpSp>
      <p:sp>
        <p:nvSpPr>
          <p:cNvPr id="39" name="Rectangle 38"/>
          <p:cNvSpPr/>
          <p:nvPr/>
        </p:nvSpPr>
        <p:spPr>
          <a:xfrm>
            <a:off x="1387098" y="3506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15" name="Text Box 19"/>
          <p:cNvSpPr txBox="1">
            <a:spLocks noChangeArrowheads="1"/>
          </p:cNvSpPr>
          <p:nvPr/>
        </p:nvSpPr>
        <p:spPr bwMode="auto">
          <a:xfrm>
            <a:off x="8872506" y="1179687"/>
            <a:ext cx="1338294" cy="630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500" b="1" i="0" u="none" strike="noStrike" kern="1200" cap="none" spc="0" normalizeH="0" baseline="0" noProof="0" dirty="0" err="1">
                <a:ln>
                  <a:noFill/>
                </a:ln>
                <a:solidFill>
                  <a:srgbClr val="FF0000"/>
                </a:solidFill>
                <a:effectLst/>
                <a:uLnTx/>
                <a:uFillTx/>
                <a:latin typeface="Lobster" charset="0"/>
              </a:rPr>
              <a:t>Rồi</a:t>
            </a:r>
            <a:endParaRPr kumimoji="0" lang="en-US" altLang="vi-VN" sz="3500" b="1" i="0" u="none" strike="noStrike" kern="1200" cap="none" spc="0" normalizeH="0" baseline="0" noProof="0" dirty="0">
              <a:ln>
                <a:noFill/>
              </a:ln>
              <a:solidFill>
                <a:srgbClr val="FF0000"/>
              </a:solidFill>
              <a:effectLst/>
              <a:uLnTx/>
              <a:uFillTx/>
              <a:latin typeface="Lobster" charset="0"/>
            </a:endParaRPr>
          </a:p>
        </p:txBody>
      </p:sp>
      <p:grpSp>
        <p:nvGrpSpPr>
          <p:cNvPr id="16" name="Group 15"/>
          <p:cNvGrpSpPr/>
          <p:nvPr/>
        </p:nvGrpSpPr>
        <p:grpSpPr>
          <a:xfrm>
            <a:off x="347694" y="6455990"/>
            <a:ext cx="11463306" cy="3831009"/>
            <a:chOff x="304800" y="2788917"/>
            <a:chExt cx="11463306" cy="3706293"/>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2788917"/>
              <a:ext cx="11463306" cy="37062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Rectangle 9"/>
            <p:cNvSpPr>
              <a:spLocks noChangeArrowheads="1"/>
            </p:cNvSpPr>
            <p:nvPr/>
          </p:nvSpPr>
          <p:spPr bwMode="auto">
            <a:xfrm>
              <a:off x="594415" y="3077957"/>
              <a:ext cx="11135282" cy="3215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(9) Nắng trời vừa bắt đầu gay gắt thì sắc hoa như muốn giảm đi độ chói chang của mình. (10)Hoa phượng màu hồng pha da cam chứ không đỏ gắt như vông như gạo. (11) Đến cái anh bằng lăng thì đã vừa hồng vừa tím. (12) Sang đến anh hoa muồng thì đã ngả hẳn sang sắc vàng chanh. </a:t>
              </a:r>
            </a:p>
          </p:txBody>
        </p:sp>
      </p:grpSp>
      <p:sp>
        <p:nvSpPr>
          <p:cNvPr id="19" name="Speech Bubble: Rectangle with Corners Rounded 6">
            <a:extLst>
              <a:ext uri="{FF2B5EF4-FFF2-40B4-BE49-F238E27FC236}">
                <a16:creationId xmlns:a16="http://schemas.microsoft.com/office/drawing/2014/main" xmlns="" id="{10CCC72B-593B-4ECC-9A8C-CF0835BE6B5C}"/>
              </a:ext>
            </a:extLst>
          </p:cNvPr>
          <p:cNvSpPr/>
          <p:nvPr/>
        </p:nvSpPr>
        <p:spPr>
          <a:xfrm>
            <a:off x="12101945" y="6920737"/>
            <a:ext cx="6172200" cy="302336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5:</a:t>
            </a:r>
          </a:p>
          <a:p>
            <a:pPr lvl="0" fontAlgn="base">
              <a:spcBef>
                <a:spcPct val="50000"/>
              </a:spcBef>
              <a:spcAft>
                <a:spcPct val="0"/>
              </a:spcAft>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a:t>
            </a:r>
            <a:r>
              <a:rPr lang="vi-VN" altLang="vi-VN" sz="3600" b="1" dirty="0">
                <a:solidFill>
                  <a:srgbClr val="800000"/>
                </a:solidFill>
                <a:latin typeface="Lobster" charset="0"/>
              </a:rPr>
              <a:t>nối câu 11 với câu 9,10</a:t>
            </a:r>
            <a:endParaRPr lang="en-US" altLang="vi-VN" sz="3600" b="1" dirty="0">
              <a:solidFill>
                <a:srgbClr val="800000"/>
              </a:solidFill>
              <a:latin typeface="Lobster" charset="0"/>
            </a:endParaRPr>
          </a:p>
          <a:p>
            <a:pPr lvl="0" fontAlgn="base">
              <a:spcBef>
                <a:spcPct val="50000"/>
              </a:spcBef>
              <a:spcAft>
                <a:spcPct val="0"/>
              </a:spcAft>
              <a:defRPr/>
            </a:pPr>
            <a:r>
              <a:rPr lang="vi-VN" altLang="vi-VN" sz="3600" b="1" dirty="0">
                <a:solidFill>
                  <a:srgbClr val="800000"/>
                </a:solidFill>
                <a:latin typeface="Lobster" charset="0"/>
              </a:rPr>
              <a:t>- </a:t>
            </a:r>
            <a:r>
              <a:rPr lang="vi-VN" altLang="vi-VN" sz="3600" b="1" dirty="0">
                <a:solidFill>
                  <a:srgbClr val="FFFF00"/>
                </a:solidFill>
                <a:latin typeface="Lobster" charset="0"/>
              </a:rPr>
              <a:t>Sang </a:t>
            </a:r>
            <a:r>
              <a:rPr lang="en-US" altLang="vi-VN" sz="3600" b="1" dirty="0">
                <a:solidFill>
                  <a:srgbClr val="FFFF00"/>
                </a:solidFill>
                <a:latin typeface="Lobster" charset="0"/>
              </a:rPr>
              <a:t> </a:t>
            </a:r>
            <a:r>
              <a:rPr lang="vi-VN" altLang="vi-VN" sz="3600" b="1" dirty="0">
                <a:solidFill>
                  <a:srgbClr val="FFFF00"/>
                </a:solidFill>
                <a:latin typeface="Lobster" charset="0"/>
              </a:rPr>
              <a:t>đến</a:t>
            </a:r>
            <a:r>
              <a:rPr lang="en-US" altLang="vi-VN" sz="3600" b="1" dirty="0">
                <a:solidFill>
                  <a:srgbClr val="FFFF00"/>
                </a:solidFill>
                <a:latin typeface="Lobster" charset="0"/>
              </a:rPr>
              <a:t> </a:t>
            </a:r>
            <a:r>
              <a:rPr lang="vi-VN" altLang="vi-VN" sz="3600" b="1" dirty="0">
                <a:solidFill>
                  <a:srgbClr val="800000"/>
                </a:solidFill>
                <a:latin typeface="Lobster" charset="0"/>
              </a:rPr>
              <a:t>nối câu 12 với các </a:t>
            </a:r>
            <a:r>
              <a:rPr lang="en-US" altLang="vi-VN" sz="3600" b="1" dirty="0">
                <a:solidFill>
                  <a:srgbClr val="800000"/>
                </a:solidFill>
                <a:latin typeface="Lobster" charset="0"/>
              </a:rPr>
              <a:t> </a:t>
            </a:r>
            <a:r>
              <a:rPr lang="vi-VN" altLang="vi-VN" sz="3600" b="1" dirty="0">
                <a:solidFill>
                  <a:srgbClr val="800000"/>
                </a:solidFill>
                <a:latin typeface="Lobster" charset="0"/>
              </a:rPr>
              <a:t>câu 9, 10, 11 </a:t>
            </a:r>
          </a:p>
        </p:txBody>
      </p:sp>
      <p:sp>
        <p:nvSpPr>
          <p:cNvPr id="20" name="Rectangle 19"/>
          <p:cNvSpPr/>
          <p:nvPr/>
        </p:nvSpPr>
        <p:spPr>
          <a:xfrm>
            <a:off x="9322415" y="8078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21" name="Rectangle 20"/>
          <p:cNvSpPr/>
          <p:nvPr/>
        </p:nvSpPr>
        <p:spPr>
          <a:xfrm>
            <a:off x="8245098" y="8724900"/>
            <a:ext cx="1981633" cy="646331"/>
          </a:xfrm>
          <a:prstGeom prst="rect">
            <a:avLst/>
          </a:prstGeom>
        </p:spPr>
        <p:txBody>
          <a:bodyPr wrap="none">
            <a:spAutoFit/>
          </a:bodyPr>
          <a:lstStyle/>
          <a:p>
            <a:r>
              <a:rPr lang="en-US" sz="3500" b="1" dirty="0">
                <a:solidFill>
                  <a:srgbClr val="FF0000"/>
                </a:solidFill>
                <a:latin typeface="Lobster" charset="0"/>
              </a:rPr>
              <a:t>Sang </a:t>
            </a:r>
            <a:r>
              <a:rPr lang="en-US" sz="3500" b="1" dirty="0" err="1">
                <a:solidFill>
                  <a:srgbClr val="FF0000"/>
                </a:solidFill>
                <a:latin typeface="Lobster" charset="0"/>
              </a:rPr>
              <a:t>đến</a:t>
            </a:r>
            <a:r>
              <a:rPr lang="en-US" sz="3500" b="1" dirty="0">
                <a:solidFill>
                  <a:srgbClr val="FF0000"/>
                </a:solidFill>
                <a:latin typeface="Lobster" charset="0"/>
              </a:rPr>
              <a:t> </a:t>
            </a:r>
            <a:endParaRPr lang="vi-VN" sz="3500" dirty="0">
              <a:solidFill>
                <a:srgbClr val="FF0000"/>
              </a:solidFill>
              <a:latin typeface="Lobster" charset="0"/>
            </a:endParaRPr>
          </a:p>
        </p:txBody>
      </p:sp>
    </p:spTree>
    <p:extLst>
      <p:ext uri="{BB962C8B-B14F-4D97-AF65-F5344CB8AC3E}">
        <p14:creationId xmlns:p14="http://schemas.microsoft.com/office/powerpoint/2010/main" xmlns="" val="27580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1000"/>
                                        <p:tgtEl>
                                          <p:spTgt spid="32">
                                            <p:txEl>
                                              <p:pRg st="2" end="2"/>
                                            </p:txEl>
                                          </p:spTgt>
                                        </p:tgtEl>
                                      </p:cBhvr>
                                    </p:animEffect>
                                    <p:anim calcmode="lin" valueType="num">
                                      <p:cBhvr>
                                        <p:cTn id="26"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xEl>
                                              <p:pRg st="3" end="3"/>
                                            </p:txEl>
                                          </p:spTgt>
                                        </p:tgtEl>
                                        <p:attrNameLst>
                                          <p:attrName>style.visibility</p:attrName>
                                        </p:attrNameLst>
                                      </p:cBhvr>
                                      <p:to>
                                        <p:strVal val="visible"/>
                                      </p:to>
                                    </p:set>
                                    <p:animEffect transition="in" filter="fade">
                                      <p:cBhvr>
                                        <p:cTn id="30" dur="1000"/>
                                        <p:tgtEl>
                                          <p:spTgt spid="32">
                                            <p:txEl>
                                              <p:pRg st="3" end="3"/>
                                            </p:txEl>
                                          </p:spTgt>
                                        </p:tgtEl>
                                      </p:cBhvr>
                                    </p:animEffect>
                                    <p:anim calcmode="lin" valueType="num">
                                      <p:cBhvr>
                                        <p:cTn id="31"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xEl>
                                              <p:pRg st="4" end="4"/>
                                            </p:txEl>
                                          </p:spTgt>
                                        </p:tgtEl>
                                        <p:attrNameLst>
                                          <p:attrName>style.visibility</p:attrName>
                                        </p:attrNameLst>
                                      </p:cBhvr>
                                      <p:to>
                                        <p:strVal val="visible"/>
                                      </p:to>
                                    </p:set>
                                    <p:animEffect transition="in" filter="fade">
                                      <p:cBhvr>
                                        <p:cTn id="42" dur="1000"/>
                                        <p:tgtEl>
                                          <p:spTgt spid="32">
                                            <p:txEl>
                                              <p:pRg st="4" end="4"/>
                                            </p:txEl>
                                          </p:spTgt>
                                        </p:tgtEl>
                                      </p:cBhvr>
                                    </p:animEffect>
                                    <p:anim calcmode="lin" valueType="num">
                                      <p:cBhvr>
                                        <p:cTn id="43"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1000"/>
                                        <p:tgtEl>
                                          <p:spTgt spid="19">
                                            <p:txEl>
                                              <p:pRg st="0" end="0"/>
                                            </p:txEl>
                                          </p:spTgt>
                                        </p:tgtEl>
                                      </p:cBhvr>
                                    </p:animEffect>
                                    <p:anim calcmode="lin" valueType="num">
                                      <p:cBhvr>
                                        <p:cTn id="8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fade">
                                      <p:cBhvr>
                                        <p:cTn id="90" dur="1000"/>
                                        <p:tgtEl>
                                          <p:spTgt spid="19">
                                            <p:txEl>
                                              <p:pRg st="1" end="1"/>
                                            </p:txEl>
                                          </p:spTgt>
                                        </p:tgtEl>
                                      </p:cBhvr>
                                    </p:animEffect>
                                    <p:anim calcmode="lin" valueType="num">
                                      <p:cBhvr>
                                        <p:cTn id="91"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xEl>
                                              <p:pRg st="2" end="2"/>
                                            </p:txEl>
                                          </p:spTgt>
                                        </p:tgtEl>
                                        <p:attrNameLst>
                                          <p:attrName>style.visibility</p:attrName>
                                        </p:attrNameLst>
                                      </p:cBhvr>
                                      <p:to>
                                        <p:strVal val="visible"/>
                                      </p:to>
                                    </p:set>
                                    <p:animEffect transition="in" filter="fade">
                                      <p:cBhvr>
                                        <p:cTn id="102" dur="1000"/>
                                        <p:tgtEl>
                                          <p:spTgt spid="19">
                                            <p:txEl>
                                              <p:pRg st="2" end="2"/>
                                            </p:txEl>
                                          </p:spTgt>
                                        </p:tgtEl>
                                      </p:cBhvr>
                                    </p:animEffect>
                                    <p:anim calcmode="lin" valueType="num">
                                      <p:cBhvr>
                                        <p:cTn id="10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15" grpId="0"/>
      <p:bldP spid="19" grpId="0" animBg="1"/>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xmlns="" id="{10CCC72B-593B-4ECC-9A8C-CF0835BE6B5C}"/>
              </a:ext>
            </a:extLst>
          </p:cNvPr>
          <p:cNvSpPr/>
          <p:nvPr/>
        </p:nvSpPr>
        <p:spPr>
          <a:xfrm>
            <a:off x="11596254" y="810169"/>
            <a:ext cx="6172200" cy="356235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defRPr/>
            </a:pPr>
            <a:r>
              <a:rPr lang="vi-VN" altLang="vi-VN" sz="3600" b="1" dirty="0">
                <a:solidFill>
                  <a:srgbClr val="800000"/>
                </a:solidFill>
                <a:latin typeface="Lobster" charset="0"/>
              </a:rPr>
              <a:t>ĐOẠN 6: </a:t>
            </a:r>
          </a:p>
          <a:p>
            <a:pPr fontAlgn="base">
              <a:spcBef>
                <a:spcPct val="50000"/>
              </a:spcBef>
              <a:spcAft>
                <a:spcPct val="0"/>
              </a:spcAft>
              <a:defRPr/>
            </a:pPr>
            <a:r>
              <a:rPr lang="vi-VN" altLang="vi-VN" sz="3600" b="1" dirty="0">
                <a:solidFill>
                  <a:srgbClr val="FFFF00"/>
                </a:solidFill>
                <a:latin typeface="Lobster" charset="0"/>
              </a:rPr>
              <a:t> </a:t>
            </a:r>
            <a:r>
              <a:rPr lang="en-US" altLang="vi-VN" sz="3600" b="1" dirty="0">
                <a:solidFill>
                  <a:srgbClr val="FFFF00"/>
                </a:solidFill>
                <a:latin typeface="Lobster" charset="0"/>
              </a:rPr>
              <a:t>- </a:t>
            </a:r>
            <a:r>
              <a:rPr lang="vi-VN" altLang="vi-VN" sz="3600" b="1" dirty="0">
                <a:solidFill>
                  <a:srgbClr val="FFFF00"/>
                </a:solidFill>
                <a:latin typeface="Lobster" charset="0"/>
              </a:rPr>
              <a:t>Nhưng </a:t>
            </a:r>
            <a:r>
              <a:rPr lang="vi-VN" altLang="vi-VN" sz="3600" b="1" dirty="0">
                <a:solidFill>
                  <a:srgbClr val="800000"/>
                </a:solidFill>
                <a:latin typeface="Lobster" charset="0"/>
              </a:rPr>
              <a:t>nối câu 13 với câu 12, nối đoạn 6 với đoạn 5</a:t>
            </a:r>
          </a:p>
          <a:p>
            <a:pPr fontAlgn="base">
              <a:spcBef>
                <a:spcPct val="50000"/>
              </a:spcBef>
              <a:spcAft>
                <a:spcPct val="0"/>
              </a:spcAft>
              <a:defRPr/>
            </a:pPr>
            <a:r>
              <a:rPr lang="vi-VN" altLang="vi-VN" sz="3600" b="1" dirty="0">
                <a:solidFill>
                  <a:srgbClr val="FFFF00"/>
                </a:solidFill>
                <a:latin typeface="Lobster" charset="0"/>
              </a:rPr>
              <a:t>- Mãi đến </a:t>
            </a:r>
            <a:r>
              <a:rPr lang="vi-VN" altLang="vi-VN" sz="3600" b="1" dirty="0">
                <a:solidFill>
                  <a:srgbClr val="800000"/>
                </a:solidFill>
                <a:latin typeface="Lobster" charset="0"/>
              </a:rPr>
              <a:t>nối câu 14 với câu 13</a:t>
            </a:r>
          </a:p>
        </p:txBody>
      </p:sp>
      <p:sp>
        <p:nvSpPr>
          <p:cNvPr id="33" name="Text Box 8"/>
          <p:cNvSpPr txBox="1">
            <a:spLocks noChangeArrowheads="1"/>
          </p:cNvSpPr>
          <p:nvPr/>
        </p:nvSpPr>
        <p:spPr bwMode="auto">
          <a:xfrm>
            <a:off x="838200" y="533400"/>
            <a:ext cx="9829800" cy="3707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10000"/>
              </a:lnSpc>
              <a:spcBef>
                <a:spcPct val="50000"/>
              </a:spcBef>
              <a:spcAft>
                <a:spcPct val="0"/>
              </a:spcAft>
              <a:buFontTx/>
              <a:buNone/>
              <a:defRPr/>
            </a:pPr>
            <a:r>
              <a:rPr lang="vi-VN" altLang="vi-VN" sz="3600" dirty="0">
                <a:solidFill>
                  <a:srgbClr val="000066"/>
                </a:solidFill>
                <a:latin typeface="Lobster" charset="0"/>
              </a:rPr>
              <a:t>(13) Nhưng nói chung, đó toàn là những màu sắc rực rỡ như muốn phô hết ra ngoài. (14) Mãi đến năm nay, khi đã lên lớp Năm, đã “ người lớn” hơn một tí, tôi mới nhận ra hoa sấu, những chùm hoa nhỏ xíu, sắc chỉ hơi hoe vàng, chìm lẫn vào từng đợt lá non, lẫn với màu nắng dịu.</a:t>
            </a:r>
          </a:p>
        </p:txBody>
      </p:sp>
      <p:sp>
        <p:nvSpPr>
          <p:cNvPr id="34" name="Rectangle 33"/>
          <p:cNvSpPr/>
          <p:nvPr/>
        </p:nvSpPr>
        <p:spPr>
          <a:xfrm>
            <a:off x="1719648" y="533400"/>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xmlns="" id="{10CCC72B-593B-4ECC-9A8C-CF0835BE6B5C}"/>
              </a:ext>
            </a:extLst>
          </p:cNvPr>
          <p:cNvSpPr/>
          <p:nvPr/>
        </p:nvSpPr>
        <p:spPr>
          <a:xfrm>
            <a:off x="11748655" y="5639080"/>
            <a:ext cx="6172200" cy="3619219"/>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ts val="1500"/>
              </a:spcBef>
              <a:spcAft>
                <a:spcPct val="0"/>
              </a:spcAft>
              <a:defRPr/>
            </a:pPr>
            <a:endParaRPr lang="en-US" altLang="vi-VN" sz="3600" b="1" dirty="0">
              <a:solidFill>
                <a:prstClr val="white"/>
              </a:solidFill>
              <a:latin typeface="Lobster" charset="0"/>
            </a:endParaRPr>
          </a:p>
        </p:txBody>
      </p:sp>
      <p:grpSp>
        <p:nvGrpSpPr>
          <p:cNvPr id="8" name="Group 7"/>
          <p:cNvGrpSpPr/>
          <p:nvPr/>
        </p:nvGrpSpPr>
        <p:grpSpPr>
          <a:xfrm>
            <a:off x="484909" y="5076532"/>
            <a:ext cx="10896600" cy="5210468"/>
            <a:chOff x="457200" y="3619500"/>
            <a:chExt cx="10896600" cy="3194445"/>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934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20000"/>
                </a:lnSpc>
                <a:spcBef>
                  <a:spcPct val="50000"/>
                </a:spcBef>
                <a:spcAft>
                  <a:spcPct val="0"/>
                </a:spcAft>
                <a:buFontTx/>
                <a:buNone/>
                <a:defRPr/>
              </a:pPr>
              <a:r>
                <a:rPr lang="vi-VN" altLang="vi-VN" sz="3600" dirty="0">
                  <a:solidFill>
                    <a:srgbClr val="000066"/>
                  </a:solidFill>
                  <a:latin typeface="Lobster" charset="0"/>
                </a:rPr>
                <a:t>(15) Đến khi các loài hoa rực rỡ như hoa gạo, vông, phượng, bằng lăng, muồng,…đã kéo quân qua bầu trời Hà Nội, cây sấu trước cửa nhà tôi mới lấp ló những chùm quả xanh giòn. (16)Rồi sau đó, quả chín, những quả chín vừa ngọt vừa chua, ngọt một cách e dè, khiêm tốn như tính tình hoa sấu vậy</a:t>
              </a:r>
            </a:p>
          </p:txBody>
        </p:sp>
      </p:grpSp>
      <p:sp>
        <p:nvSpPr>
          <p:cNvPr id="39" name="Rectangle 38"/>
          <p:cNvSpPr/>
          <p:nvPr/>
        </p:nvSpPr>
        <p:spPr>
          <a:xfrm>
            <a:off x="1778330" y="5563969"/>
            <a:ext cx="1673856" cy="646331"/>
          </a:xfrm>
          <a:prstGeom prst="rect">
            <a:avLst/>
          </a:prstGeom>
        </p:spPr>
        <p:txBody>
          <a:bodyPr wrap="none">
            <a:spAutoFit/>
          </a:bodyPr>
          <a:lstStyle/>
          <a:p>
            <a:r>
              <a:rPr lang="en-US" sz="3600" b="1" dirty="0" err="1">
                <a:solidFill>
                  <a:srgbClr val="FF0000"/>
                </a:solidFill>
                <a:latin typeface="Lobster" charset="0"/>
              </a:rPr>
              <a:t>Đến</a:t>
            </a:r>
            <a:r>
              <a:rPr lang="en-US" sz="3600" b="1" dirty="0">
                <a:solidFill>
                  <a:srgbClr val="FF0000"/>
                </a:solidFill>
                <a:latin typeface="Lobster" charset="0"/>
              </a:rPr>
              <a:t>  </a:t>
            </a:r>
            <a:r>
              <a:rPr lang="en-US" sz="3600" b="1" dirty="0" err="1">
                <a:solidFill>
                  <a:srgbClr val="FF0000"/>
                </a:solidFill>
                <a:latin typeface="Lobster" charset="0"/>
              </a:rPr>
              <a:t>khi</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6114008"/>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vi-VN" altLang="vi-VN" sz="3600" b="1" dirty="0">
                <a:solidFill>
                  <a:srgbClr val="800000"/>
                </a:solidFill>
                <a:latin typeface="Lobster" charset="0"/>
              </a:rPr>
              <a:t>ĐOẠN 7:</a:t>
            </a:r>
          </a:p>
          <a:p>
            <a:pPr fontAlgn="base">
              <a:spcBef>
                <a:spcPct val="50000"/>
              </a:spcBef>
              <a:spcAft>
                <a:spcPct val="0"/>
              </a:spcAft>
              <a:buFontTx/>
              <a:buNone/>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khi </a:t>
            </a:r>
            <a:r>
              <a:rPr lang="vi-VN" altLang="vi-VN" sz="3600" b="1" dirty="0">
                <a:solidFill>
                  <a:srgbClr val="800000"/>
                </a:solidFill>
                <a:latin typeface="Lobster" charset="0"/>
              </a:rPr>
              <a:t>nối câu 15 với câu 14, nối đoạn 7 với đoạn 6</a:t>
            </a:r>
          </a:p>
          <a:p>
            <a:pPr fontAlgn="base">
              <a:spcBef>
                <a:spcPct val="50000"/>
              </a:spcBef>
              <a:spcAft>
                <a:spcPct val="0"/>
              </a:spcAft>
              <a:buFontTx/>
              <a:buNone/>
              <a:defRPr/>
            </a:pPr>
            <a:r>
              <a:rPr lang="vi-VN" altLang="vi-VN" sz="3600" b="1" dirty="0">
                <a:solidFill>
                  <a:srgbClr val="800000"/>
                </a:solidFill>
                <a:latin typeface="Lobster" charset="0"/>
              </a:rPr>
              <a:t>- </a:t>
            </a:r>
            <a:r>
              <a:rPr lang="vi-VN" altLang="vi-VN" sz="3600" b="1" dirty="0">
                <a:solidFill>
                  <a:srgbClr val="FFFF00"/>
                </a:solidFill>
                <a:latin typeface="Lobster" charset="0"/>
              </a:rPr>
              <a:t>Rồi </a:t>
            </a:r>
            <a:r>
              <a:rPr lang="vi-VN" altLang="vi-VN" sz="3600" b="1" dirty="0">
                <a:solidFill>
                  <a:srgbClr val="800000"/>
                </a:solidFill>
                <a:latin typeface="Lobster" charset="0"/>
              </a:rPr>
              <a:t>nối câu 16 với câu 15</a:t>
            </a:r>
          </a:p>
        </p:txBody>
      </p:sp>
      <p:sp>
        <p:nvSpPr>
          <p:cNvPr id="41" name="Text Box 19"/>
          <p:cNvSpPr txBox="1">
            <a:spLocks noChangeArrowheads="1"/>
          </p:cNvSpPr>
          <p:nvPr/>
        </p:nvSpPr>
        <p:spPr bwMode="auto">
          <a:xfrm>
            <a:off x="5672106" y="7545169"/>
            <a:ext cx="133829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vi-VN" sz="3600" b="1" dirty="0" err="1">
                <a:solidFill>
                  <a:srgbClr val="FF0000"/>
                </a:solidFill>
                <a:latin typeface="Lobster" charset="0"/>
              </a:rPr>
              <a:t>Rồi</a:t>
            </a:r>
            <a:endParaRPr lang="en-US" altLang="vi-VN" sz="3600" b="1" dirty="0">
              <a:solidFill>
                <a:srgbClr val="FF0000"/>
              </a:solidFill>
              <a:latin typeface="Lobster" charset="0"/>
            </a:endParaRPr>
          </a:p>
        </p:txBody>
      </p:sp>
      <p:sp>
        <p:nvSpPr>
          <p:cNvPr id="15" name="Rectangle 14"/>
          <p:cNvSpPr/>
          <p:nvPr/>
        </p:nvSpPr>
        <p:spPr>
          <a:xfrm>
            <a:off x="7193796" y="1144369"/>
            <a:ext cx="1744388" cy="646331"/>
          </a:xfrm>
          <a:prstGeom prst="rect">
            <a:avLst/>
          </a:prstGeom>
        </p:spPr>
        <p:txBody>
          <a:bodyPr wrap="none">
            <a:spAutoFit/>
          </a:bodyPr>
          <a:lstStyle/>
          <a:p>
            <a:r>
              <a:rPr lang="en-US" altLang="vi-VN" sz="3600" b="1" dirty="0" err="1">
                <a:solidFill>
                  <a:srgbClr val="FF0000"/>
                </a:solidFill>
                <a:latin typeface="Lobster" charset="0"/>
              </a:rPr>
              <a:t>Mãi</a:t>
            </a:r>
            <a:r>
              <a:rPr lang="en-US" altLang="vi-VN" sz="3600" b="1" dirty="0">
                <a:solidFill>
                  <a:srgbClr val="FF0000"/>
                </a:solidFill>
                <a:latin typeface="Lobster" charset="0"/>
              </a:rPr>
              <a:t> </a:t>
            </a:r>
            <a:r>
              <a:rPr lang="en-US" altLang="vi-VN" sz="3600" b="1" dirty="0" err="1">
                <a:solidFill>
                  <a:srgbClr val="FF0000"/>
                </a:solidFill>
                <a:latin typeface="Lobster" charset="0"/>
              </a:rPr>
              <a:t>đến</a:t>
            </a:r>
            <a:r>
              <a:rPr lang="en-US" altLang="vi-VN" sz="3600" b="1" dirty="0">
                <a:solidFill>
                  <a:srgbClr val="FF0000"/>
                </a:solidFill>
                <a:latin typeface="Lobster" charset="0"/>
              </a:rPr>
              <a:t> </a:t>
            </a:r>
            <a:endParaRPr lang="vi-VN" sz="3200" dirty="0">
              <a:solidFill>
                <a:srgbClr val="FF0000"/>
              </a:solidFill>
              <a:latin typeface="Lobster" charset="0"/>
            </a:endParaRPr>
          </a:p>
        </p:txBody>
      </p:sp>
    </p:spTree>
    <p:extLst>
      <p:ext uri="{BB962C8B-B14F-4D97-AF65-F5344CB8AC3E}">
        <p14:creationId xmlns:p14="http://schemas.microsoft.com/office/powerpoint/2010/main" xmlns="" val="25643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down)">
                                      <p:cBhvr>
                                        <p:cTn id="27" dur="500"/>
                                        <p:tgtEl>
                                          <p:spTgt spid="32">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xEl>
                                              <p:pRg st="1" end="1"/>
                                            </p:txEl>
                                          </p:spTgt>
                                        </p:tgtEl>
                                        <p:attrNameLst>
                                          <p:attrName>style.visibility</p:attrName>
                                        </p:attrNameLst>
                                      </p:cBhvr>
                                      <p:to>
                                        <p:strVal val="visible"/>
                                      </p:to>
                                    </p:set>
                                    <p:animEffect transition="in" filter="wipe(down)">
                                      <p:cBhvr>
                                        <p:cTn id="30" dur="500"/>
                                        <p:tgtEl>
                                          <p:spTgt spid="3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wipe(down)">
                                      <p:cBhvr>
                                        <p:cTn id="40" dur="500"/>
                                        <p:tgtEl>
                                          <p:spTgt spid="3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0">
                                            <p:txEl>
                                              <p:pRg st="0" end="0"/>
                                            </p:txEl>
                                          </p:spTgt>
                                        </p:tgtEl>
                                        <p:attrNameLst>
                                          <p:attrName>style.visibility</p:attrName>
                                        </p:attrNameLst>
                                      </p:cBhvr>
                                      <p:to>
                                        <p:strVal val="visible"/>
                                      </p:to>
                                    </p:set>
                                    <p:anim calcmode="lin" valueType="num">
                                      <p:cBhvr additive="base">
                                        <p:cTn id="6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0">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0">
                                            <p:txEl>
                                              <p:pRg st="1" end="1"/>
                                            </p:txEl>
                                          </p:spTgt>
                                        </p:tgtEl>
                                        <p:attrNameLst>
                                          <p:attrName>style.visibility</p:attrName>
                                        </p:attrNameLst>
                                      </p:cBhvr>
                                      <p:to>
                                        <p:strVal val="visible"/>
                                      </p:to>
                                    </p:set>
                                    <p:anim calcmode="lin" valueType="num">
                                      <p:cBhvr additive="base">
                                        <p:cTn id="66"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inVertical)">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0">
                                            <p:txEl>
                                              <p:pRg st="2" end="2"/>
                                            </p:txEl>
                                          </p:spTgt>
                                        </p:tgtEl>
                                        <p:attrNameLst>
                                          <p:attrName>style.visibility</p:attrName>
                                        </p:attrNameLst>
                                      </p:cBhvr>
                                      <p:to>
                                        <p:strVal val="visible"/>
                                      </p:to>
                                    </p:set>
                                    <p:anim calcmode="lin" valueType="num">
                                      <p:cBhvr additive="base">
                                        <p:cTn id="7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aphicFrame>
        <p:nvGraphicFramePr>
          <p:cNvPr id="3" name="Group 111"/>
          <p:cNvGraphicFramePr>
            <a:graphicFrameLocks/>
          </p:cNvGraphicFramePr>
          <p:nvPr>
            <p:extLst>
              <p:ext uri="{D42A27DB-BD31-4B8C-83A1-F6EECF244321}">
                <p14:modId xmlns:p14="http://schemas.microsoft.com/office/powerpoint/2010/main" xmlns="" val="2878428933"/>
              </p:ext>
            </p:extLst>
          </p:nvPr>
        </p:nvGraphicFramePr>
        <p:xfrm>
          <a:off x="457200" y="190501"/>
          <a:ext cx="17373599" cy="9928132"/>
        </p:xfrm>
        <a:graphic>
          <a:graphicData uri="http://schemas.openxmlformats.org/drawingml/2006/table">
            <a:tbl>
              <a:tblPr/>
              <a:tblGrid>
                <a:gridCol w="1539632">
                  <a:extLst>
                    <a:ext uri="{9D8B030D-6E8A-4147-A177-3AD203B41FA5}">
                      <a16:colId xmlns:a16="http://schemas.microsoft.com/office/drawing/2014/main" xmlns="" val="20000"/>
                    </a:ext>
                  </a:extLst>
                </a:gridCol>
                <a:gridCol w="3132260">
                  <a:extLst>
                    <a:ext uri="{9D8B030D-6E8A-4147-A177-3AD203B41FA5}">
                      <a16:colId xmlns:a16="http://schemas.microsoft.com/office/drawing/2014/main" xmlns="" val="20001"/>
                    </a:ext>
                  </a:extLst>
                </a:gridCol>
                <a:gridCol w="6423852">
                  <a:extLst>
                    <a:ext uri="{9D8B030D-6E8A-4147-A177-3AD203B41FA5}">
                      <a16:colId xmlns:a16="http://schemas.microsoft.com/office/drawing/2014/main" xmlns="" val="20002"/>
                    </a:ext>
                  </a:extLst>
                </a:gridCol>
                <a:gridCol w="6277855">
                  <a:extLst>
                    <a:ext uri="{9D8B030D-6E8A-4147-A177-3AD203B41FA5}">
                      <a16:colId xmlns:a16="http://schemas.microsoft.com/office/drawing/2014/main" xmlns="" val="20003"/>
                    </a:ext>
                  </a:extLst>
                </a:gridCol>
              </a:tblGrid>
              <a:tr h="9647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Đoạn</a:t>
                      </a:r>
                      <a:r>
                        <a:rPr kumimoji="0" lang="en-US" sz="3200" b="0" i="0" u="none" strike="noStrike" cap="none" normalizeH="0" baseline="0" dirty="0">
                          <a:ln>
                            <a:noFill/>
                          </a:ln>
                          <a:solidFill>
                            <a:srgbClr val="00B050"/>
                          </a:solidFill>
                          <a:effectLst/>
                          <a:latin typeface="Lobster" charset="0"/>
                        </a:rPr>
                        <a:t> </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Từ</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câu</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đoạn</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Tác</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dụng</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kết</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nội</a:t>
                      </a:r>
                      <a:r>
                        <a:rPr kumimoji="0" lang="en-US" sz="3200" b="0" i="0" u="none" strike="noStrike" cap="none" normalizeH="0" baseline="0" dirty="0">
                          <a:ln>
                            <a:noFill/>
                          </a:ln>
                          <a:solidFill>
                            <a:srgbClr val="00B050"/>
                          </a:solidFill>
                          <a:effectLst/>
                          <a:latin typeface="Lobster" charset="0"/>
                        </a:rPr>
                        <a:t> dung</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77182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003300"/>
                          </a:solidFill>
                          <a:effectLst/>
                          <a:latin typeface="Lobster" charset="0"/>
                        </a:rPr>
                        <a:t>1</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Nhưng</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2</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120713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2</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Vì</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thế</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131510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3</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5,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9205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4</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8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13507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5</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Sang 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11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9, 10,11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3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4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14427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6</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Mãi</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chemeClr val="tx1"/>
                          </a:solidFill>
                          <a:effectLst/>
                          <a:latin typeface="Lobster" charset="0"/>
                        </a:rPr>
                        <a:t> </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5</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171354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7</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khi</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xmlns="" val="3362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15621000" cy="3847207"/>
          </a:xfrm>
          <a:prstGeom prst="rect">
            <a:avLst/>
          </a:prstGeom>
        </p:spPr>
        <p:txBody>
          <a:bodyPr wrap="square">
            <a:spAutoFit/>
          </a:bodyPr>
          <a:lstStyle/>
          <a:p>
            <a:pPr>
              <a:lnSpc>
                <a:spcPct val="130000"/>
              </a:lnSpc>
            </a:pPr>
            <a:r>
              <a:rPr lang="en-US" sz="4000" dirty="0">
                <a:solidFill>
                  <a:srgbClr val="800000"/>
                </a:solidFill>
                <a:latin typeface="Lobster" charset="0"/>
              </a:rPr>
              <a:t>  </a:t>
            </a:r>
            <a:r>
              <a:rPr lang="vi-VN" sz="4000" dirty="0">
                <a:solidFill>
                  <a:srgbClr val="800000"/>
                </a:solidFill>
                <a:latin typeface="Lobster" charset="0"/>
              </a:rPr>
              <a:t>- Bố ơi, bố có thể viết trong bóng tối được không?</a:t>
            </a:r>
          </a:p>
          <a:p>
            <a:pPr>
              <a:lnSpc>
                <a:spcPct val="130000"/>
              </a:lnSpc>
            </a:pPr>
            <a:r>
              <a:rPr lang="vi-VN" sz="4000" dirty="0">
                <a:solidFill>
                  <a:srgbClr val="800000"/>
                </a:solidFill>
                <a:latin typeface="Lobster" charset="0"/>
              </a:rPr>
              <a:t>  - Bố viết được.</a:t>
            </a:r>
          </a:p>
          <a:p>
            <a:pPr>
              <a:lnSpc>
                <a:spcPct val="130000"/>
              </a:lnSpc>
            </a:pPr>
            <a:r>
              <a:rPr lang="vi-VN" sz="4000" dirty="0">
                <a:solidFill>
                  <a:srgbClr val="800000"/>
                </a:solidFill>
                <a:latin typeface="Lobster" charset="0"/>
              </a:rPr>
              <a:t>  - Nhưng bố hãy tắt đèn đi và kí vào sổ liên lạc cho con.</a:t>
            </a:r>
          </a:p>
          <a:p>
            <a:pPr>
              <a:lnSpc>
                <a:spcPct val="110000"/>
              </a:lnSpc>
            </a:pPr>
            <a:r>
              <a:rPr lang="vi-VN" sz="4000" dirty="0">
                <a:solidFill>
                  <a:srgbClr val="800000"/>
                </a:solidFill>
                <a:latin typeface="Lobster" charset="0"/>
              </a:rPr>
              <a:t>  - ? ! </a:t>
            </a:r>
            <a:endParaRPr lang="en-US" sz="4000" dirty="0">
              <a:solidFill>
                <a:srgbClr val="800000"/>
              </a:solidFill>
              <a:latin typeface="Lobster" charset="0"/>
            </a:endParaRPr>
          </a:p>
          <a:p>
            <a:pPr algn="ctr">
              <a:lnSpc>
                <a:spcPct val="110000"/>
              </a:lnSpc>
            </a:pPr>
            <a:r>
              <a:rPr lang="en-US" sz="3200" dirty="0">
                <a:solidFill>
                  <a:srgbClr val="800000"/>
                </a:solidFill>
                <a:latin typeface="Lobster" charset="0"/>
              </a:rPr>
              <a:t>Minh </a:t>
            </a:r>
            <a:r>
              <a:rPr lang="en-US" sz="3200" dirty="0" err="1">
                <a:solidFill>
                  <a:srgbClr val="800000"/>
                </a:solidFill>
                <a:latin typeface="Lobster" charset="0"/>
              </a:rPr>
              <a:t>Châu</a:t>
            </a:r>
            <a:r>
              <a:rPr lang="en-US" sz="3200" dirty="0">
                <a:solidFill>
                  <a:srgbClr val="800000"/>
                </a:solidFill>
                <a:latin typeface="Lobster" charset="0"/>
              </a:rPr>
              <a:t> </a:t>
            </a:r>
            <a:r>
              <a:rPr lang="en-US" sz="3200" dirty="0" err="1">
                <a:solidFill>
                  <a:srgbClr val="800000"/>
                </a:solidFill>
                <a:latin typeface="Lobster" charset="0"/>
              </a:rPr>
              <a:t>sưu</a:t>
            </a:r>
            <a:r>
              <a:rPr lang="en-US" sz="3200" dirty="0">
                <a:solidFill>
                  <a:srgbClr val="800000"/>
                </a:solidFill>
                <a:latin typeface="Lobster" charset="0"/>
              </a:rPr>
              <a:t> </a:t>
            </a:r>
            <a:r>
              <a:rPr lang="en-US" sz="3200" dirty="0" err="1">
                <a:solidFill>
                  <a:srgbClr val="800000"/>
                </a:solidFill>
                <a:latin typeface="Lobster" charset="0"/>
              </a:rPr>
              <a:t>tầm</a:t>
            </a:r>
            <a:endParaRPr lang="vi-VN" sz="3200" dirty="0">
              <a:solidFill>
                <a:srgbClr val="800000"/>
              </a:solidFill>
              <a:latin typeface="Lobster" charset="0"/>
            </a:endParaRPr>
          </a:p>
        </p:txBody>
      </p:sp>
      <p:pic>
        <p:nvPicPr>
          <p:cNvPr id="14" name="Picture 2"/>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0820400" y="7784773"/>
            <a:ext cx="1728226" cy="2311727"/>
          </a:xfrm>
          <a:prstGeom prst="rect">
            <a:avLst/>
          </a:prstGeom>
        </p:spPr>
      </p:pic>
      <p:grpSp>
        <p:nvGrpSpPr>
          <p:cNvPr id="9" name="Group 8"/>
          <p:cNvGrpSpPr/>
          <p:nvPr/>
        </p:nvGrpSpPr>
        <p:grpSpPr>
          <a:xfrm>
            <a:off x="12474770" y="5494633"/>
            <a:ext cx="4495800" cy="1931172"/>
            <a:chOff x="12474770" y="5494633"/>
            <a:chExt cx="4495800" cy="1931172"/>
          </a:xfrm>
        </p:grpSpPr>
        <p:sp>
          <p:nvSpPr>
            <p:cNvPr id="17" name="Rounded Rectangular Callout 16"/>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8" name="Rectangle 17"/>
            <p:cNvSpPr/>
            <p:nvPr/>
          </p:nvSpPr>
          <p:spPr>
            <a:xfrm>
              <a:off x="12730429" y="5706873"/>
              <a:ext cx="3984482" cy="1718932"/>
            </a:xfrm>
            <a:prstGeom prst="rect">
              <a:avLst/>
            </a:prstGeom>
          </p:spPr>
          <p:txBody>
            <a:bodyPr wrap="square">
              <a:spAutoFit/>
            </a:bodyPr>
            <a:lstStyle/>
            <a:p>
              <a:pPr algn="ctr">
                <a:lnSpc>
                  <a:spcPct val="130000"/>
                </a:lnSpc>
              </a:pPr>
              <a:r>
                <a:rPr lang="vi-VN" sz="2800" dirty="0">
                  <a:latin typeface="Lobster" charset="0"/>
                </a:rPr>
                <a:t>Bố ơi, bố có thể viết trong bóng tối được không?</a:t>
              </a:r>
            </a:p>
            <a:p>
              <a:pPr>
                <a:lnSpc>
                  <a:spcPct val="130000"/>
                </a:lnSpc>
              </a:pPr>
              <a:r>
                <a:rPr lang="vi-VN" sz="2800" dirty="0">
                  <a:latin typeface="Lobster" charset="0"/>
                </a:rPr>
                <a:t>  </a:t>
              </a:r>
            </a:p>
          </p:txBody>
        </p:sp>
      </p:grpSp>
      <p:grpSp>
        <p:nvGrpSpPr>
          <p:cNvPr id="8" name="Group 7"/>
          <p:cNvGrpSpPr/>
          <p:nvPr/>
        </p:nvGrpSpPr>
        <p:grpSpPr>
          <a:xfrm>
            <a:off x="3004248" y="7122773"/>
            <a:ext cx="3810000" cy="1534970"/>
            <a:chOff x="3147337" y="5985721"/>
            <a:chExt cx="3810000" cy="1534970"/>
          </a:xfrm>
        </p:grpSpPr>
        <p:sp>
          <p:nvSpPr>
            <p:cNvPr id="7" name="Rounded Rectangular Callout 6"/>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9" name="Rectangle 18"/>
            <p:cNvSpPr/>
            <p:nvPr/>
          </p:nvSpPr>
          <p:spPr>
            <a:xfrm>
              <a:off x="3147337" y="6148008"/>
              <a:ext cx="3810000" cy="1372683"/>
            </a:xfrm>
            <a:prstGeom prst="rect">
              <a:avLst/>
            </a:prstGeom>
          </p:spPr>
          <p:txBody>
            <a:bodyPr wrap="square">
              <a:spAutoFit/>
            </a:bodyPr>
            <a:lstStyle/>
            <a:p>
              <a:pPr algn="ctr">
                <a:lnSpc>
                  <a:spcPct val="130000"/>
                </a:lnSpc>
              </a:pPr>
              <a:r>
                <a:rPr lang="en-US" sz="3200" dirty="0" err="1">
                  <a:latin typeface="Lobster" charset="0"/>
                </a:rPr>
                <a:t>Bố</a:t>
              </a:r>
              <a:r>
                <a:rPr lang="en-US" sz="3200" dirty="0">
                  <a:latin typeface="Lobster" charset="0"/>
                </a:rPr>
                <a:t> </a:t>
              </a:r>
              <a:r>
                <a:rPr lang="en-US" sz="3200" dirty="0" err="1">
                  <a:latin typeface="Lobster" charset="0"/>
                </a:rPr>
                <a:t>viết</a:t>
              </a:r>
              <a:r>
                <a:rPr lang="en-US" sz="3200" dirty="0">
                  <a:latin typeface="Lobster" charset="0"/>
                </a:rPr>
                <a:t> </a:t>
              </a:r>
              <a:r>
                <a:rPr lang="en-US" sz="3200" dirty="0" err="1">
                  <a:latin typeface="Lobster" charset="0"/>
                </a:rPr>
                <a:t>được</a:t>
              </a:r>
              <a:r>
                <a:rPr lang="en-US" sz="3200" dirty="0">
                  <a:latin typeface="Lobster" charset="0"/>
                </a:rPr>
                <a:t>.</a:t>
              </a:r>
              <a:endParaRPr lang="vi-VN" sz="3200" dirty="0">
                <a:latin typeface="Lobster" charset="0"/>
              </a:endParaRPr>
            </a:p>
            <a:p>
              <a:pPr>
                <a:lnSpc>
                  <a:spcPct val="130000"/>
                </a:lnSpc>
              </a:pPr>
              <a:r>
                <a:rPr lang="vi-VN" sz="3200" dirty="0">
                  <a:latin typeface="Lobster" charset="0"/>
                </a:rPr>
                <a:t>  </a:t>
              </a:r>
            </a:p>
          </p:txBody>
        </p:sp>
      </p:grpSp>
      <p:grpSp>
        <p:nvGrpSpPr>
          <p:cNvPr id="22" name="Group 21"/>
          <p:cNvGrpSpPr/>
          <p:nvPr/>
        </p:nvGrpSpPr>
        <p:grpSpPr>
          <a:xfrm>
            <a:off x="12548626" y="5644449"/>
            <a:ext cx="4495800" cy="1843780"/>
            <a:chOff x="12474770" y="5494633"/>
            <a:chExt cx="4495800" cy="1843780"/>
          </a:xfrm>
        </p:grpSpPr>
        <p:sp>
          <p:nvSpPr>
            <p:cNvPr id="23" name="Rounded Rectangular Callout 22"/>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4" name="Rectangle 23"/>
            <p:cNvSpPr/>
            <p:nvPr/>
          </p:nvSpPr>
          <p:spPr>
            <a:xfrm>
              <a:off x="12730429" y="5706873"/>
              <a:ext cx="3984482" cy="1158779"/>
            </a:xfrm>
            <a:prstGeom prst="rect">
              <a:avLst/>
            </a:prstGeom>
          </p:spPr>
          <p:txBody>
            <a:bodyPr wrap="square">
              <a:spAutoFit/>
            </a:bodyPr>
            <a:lstStyle/>
            <a:p>
              <a:pPr algn="ctr">
                <a:lnSpc>
                  <a:spcPct val="130000"/>
                </a:lnSpc>
              </a:pPr>
              <a:r>
                <a:rPr lang="vi-VN" sz="2800" dirty="0">
                  <a:latin typeface="Lobster" charset="0"/>
                </a:rPr>
                <a:t>Nhưng bố hãy tắt đèn đi và kí vào sổ liên lạc cho con</a:t>
              </a:r>
              <a:r>
                <a:rPr lang="en-US" sz="2800" dirty="0">
                  <a:latin typeface="Lobster" charset="0"/>
                </a:rPr>
                <a:t>.</a:t>
              </a:r>
              <a:r>
                <a:rPr lang="vi-VN" sz="2800" dirty="0">
                  <a:latin typeface="Lobster" charset="0"/>
                </a:rPr>
                <a:t> </a:t>
              </a:r>
            </a:p>
          </p:txBody>
        </p:sp>
      </p:grpSp>
      <p:grpSp>
        <p:nvGrpSpPr>
          <p:cNvPr id="25" name="Group 24"/>
          <p:cNvGrpSpPr/>
          <p:nvPr/>
        </p:nvGrpSpPr>
        <p:grpSpPr>
          <a:xfrm>
            <a:off x="2941685" y="7285060"/>
            <a:ext cx="3810000" cy="1606126"/>
            <a:chOff x="3147337" y="5985721"/>
            <a:chExt cx="3810000" cy="1606126"/>
          </a:xfrm>
        </p:grpSpPr>
        <p:sp>
          <p:nvSpPr>
            <p:cNvPr id="26" name="Rounded Rectangular Callout 25"/>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7" name="Rectangle 26"/>
            <p:cNvSpPr/>
            <p:nvPr/>
          </p:nvSpPr>
          <p:spPr>
            <a:xfrm>
              <a:off x="3147337" y="6280719"/>
              <a:ext cx="3810000" cy="1311128"/>
            </a:xfrm>
            <a:prstGeom prst="rect">
              <a:avLst/>
            </a:prstGeom>
          </p:spPr>
          <p:txBody>
            <a:bodyPr wrap="square">
              <a:spAutoFit/>
            </a:bodyPr>
            <a:lstStyle/>
            <a:p>
              <a:pPr algn="ctr">
                <a:lnSpc>
                  <a:spcPct val="130000"/>
                </a:lnSpc>
              </a:pPr>
              <a:r>
                <a:rPr lang="en-US" sz="3200" dirty="0">
                  <a:latin typeface="Lobster" charset="0"/>
                </a:rPr>
                <a:t>? ! </a:t>
              </a:r>
            </a:p>
            <a:p>
              <a:pPr>
                <a:lnSpc>
                  <a:spcPct val="130000"/>
                </a:lnSpc>
              </a:pPr>
              <a:r>
                <a:rPr lang="vi-VN" sz="3200" dirty="0">
                  <a:latin typeface="Lobster" charset="0"/>
                </a:rPr>
                <a:t>  </a:t>
              </a:r>
            </a:p>
          </p:txBody>
        </p:sp>
      </p:grpSp>
    </p:spTree>
    <p:extLst>
      <p:ext uri="{BB962C8B-B14F-4D97-AF65-F5344CB8AC3E}">
        <p14:creationId xmlns:p14="http://schemas.microsoft.com/office/powerpoint/2010/main" xmlns="" val="24520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29" name="Google Shape;231;p5"/>
          <p:cNvSpPr/>
          <p:nvPr/>
        </p:nvSpPr>
        <p:spPr>
          <a:xfrm>
            <a:off x="9710871" y="3102427"/>
            <a:ext cx="7801274"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lvl="0" algn="ctr" eaLnBrk="0" fontAlgn="base" hangingPunct="0">
              <a:spcBef>
                <a:spcPct val="50000"/>
              </a:spcBef>
              <a:spcAft>
                <a:spcPct val="0"/>
              </a:spcAft>
              <a:defRPr/>
            </a:pPr>
            <a:endParaRPr sz="3600" kern="0" dirty="0">
              <a:solidFill>
                <a:srgbClr val="FFFFFF"/>
              </a:solidFill>
              <a:latin typeface="Lobster" charset="0"/>
              <a:ea typeface="Calibri"/>
              <a:cs typeface="Calibri"/>
              <a:sym typeface="Calibri"/>
            </a:endParaRPr>
          </a:p>
        </p:txBody>
      </p:sp>
      <p:sp>
        <p:nvSpPr>
          <p:cNvPr id="3" name="Google Shape;231;p5"/>
          <p:cNvSpPr/>
          <p:nvPr/>
        </p:nvSpPr>
        <p:spPr>
          <a:xfrm>
            <a:off x="672667" y="3066800"/>
            <a:ext cx="8699933"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Từ nối dùng sai</a:t>
            </a:r>
          </a:p>
          <a:p>
            <a:pPr>
              <a:lnSpc>
                <a:spcPct val="130000"/>
              </a:lnSpc>
            </a:pPr>
            <a:r>
              <a:rPr lang="vi-VN" sz="3600" dirty="0">
                <a:solidFill>
                  <a:srgbClr val="800000"/>
                </a:solidFill>
                <a:latin typeface="Lobster" charset="0"/>
              </a:rPr>
              <a:t>- Bố ơi, bố có thể viết trong bóng tối được không?</a:t>
            </a:r>
          </a:p>
          <a:p>
            <a:pPr>
              <a:lnSpc>
                <a:spcPct val="130000"/>
              </a:lnSpc>
            </a:pPr>
            <a:r>
              <a:rPr lang="vi-VN" sz="3600" dirty="0">
                <a:solidFill>
                  <a:srgbClr val="800000"/>
                </a:solidFill>
                <a:latin typeface="Lobster" charset="0"/>
              </a:rPr>
              <a:t>- Bố viết được.</a:t>
            </a:r>
          </a:p>
          <a:p>
            <a:pPr>
              <a:lnSpc>
                <a:spcPct val="130000"/>
              </a:lnSpc>
            </a:pPr>
            <a:r>
              <a:rPr lang="vi-VN" sz="3600" dirty="0">
                <a:solidFill>
                  <a:srgbClr val="800000"/>
                </a:solidFill>
                <a:latin typeface="Lobster" charset="0"/>
              </a:rPr>
              <a:t>-  Nhưng bố hãy tắt đèn đi và kí vào sổ liên lạc cho con.</a:t>
            </a:r>
          </a:p>
          <a:p>
            <a:pPr>
              <a:lnSpc>
                <a:spcPct val="130000"/>
              </a:lnSpc>
            </a:pPr>
            <a:r>
              <a:rPr lang="vi-VN" sz="3600" dirty="0">
                <a:solidFill>
                  <a:srgbClr val="800000"/>
                </a:solidFill>
                <a:latin typeface="Lobster" charset="0"/>
              </a:rPr>
              <a:t>- ? !</a:t>
            </a:r>
          </a:p>
        </p:txBody>
      </p:sp>
      <p:pic>
        <p:nvPicPr>
          <p:cNvPr id="14" name="Picture 2"/>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6559774" y="8311455"/>
            <a:ext cx="1728226" cy="2311727"/>
          </a:xfrm>
          <a:prstGeom prst="rect">
            <a:avLst/>
          </a:prstGeom>
        </p:spPr>
      </p:pic>
      <p:sp>
        <p:nvSpPr>
          <p:cNvPr id="28" name="Line 22"/>
          <p:cNvSpPr>
            <a:spLocks noChangeShapeType="1"/>
          </p:cNvSpPr>
          <p:nvPr/>
        </p:nvSpPr>
        <p:spPr bwMode="auto">
          <a:xfrm>
            <a:off x="1371600" y="6896100"/>
            <a:ext cx="1295400" cy="0"/>
          </a:xfrm>
          <a:prstGeom prst="line">
            <a:avLst/>
          </a:prstGeom>
          <a:noFill/>
          <a:ln w="76200">
            <a:solidFill>
              <a:srgbClr val="00B05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Rectangle 29"/>
          <p:cNvSpPr/>
          <p:nvPr/>
        </p:nvSpPr>
        <p:spPr>
          <a:xfrm>
            <a:off x="9724726" y="34565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 Cách chữa</a:t>
            </a:r>
          </a:p>
          <a:p>
            <a:pPr>
              <a:lnSpc>
                <a:spcPct val="130000"/>
              </a:lnSpc>
            </a:pPr>
            <a:r>
              <a:rPr lang="vi-VN" sz="3600" dirty="0">
                <a:solidFill>
                  <a:srgbClr val="800000"/>
                </a:solidFill>
                <a:latin typeface="Lobster" charset="0"/>
              </a:rPr>
              <a:t>        Thay từ </a:t>
            </a:r>
            <a:r>
              <a:rPr lang="vi-VN" sz="3600" dirty="0">
                <a:solidFill>
                  <a:srgbClr val="00B050"/>
                </a:solidFill>
                <a:latin typeface="Lobster" charset="0"/>
              </a:rPr>
              <a:t>nhưng</a:t>
            </a:r>
            <a:r>
              <a:rPr lang="vi-VN" sz="3600" dirty="0">
                <a:solidFill>
                  <a:srgbClr val="800000"/>
                </a:solidFill>
                <a:latin typeface="Lobster" charset="0"/>
              </a:rPr>
              <a:t> bằng </a:t>
            </a:r>
            <a:r>
              <a:rPr lang="vi-VN" sz="3600" dirty="0">
                <a:solidFill>
                  <a:srgbClr val="00B050"/>
                </a:solidFill>
                <a:latin typeface="Lobster" charset="0"/>
              </a:rPr>
              <a:t>vậy, vậy thì, thế thì, nếu thế thì, nếu vậy thì.</a:t>
            </a:r>
          </a:p>
          <a:p>
            <a:pPr algn="ctr">
              <a:lnSpc>
                <a:spcPct val="130000"/>
              </a:lnSpc>
            </a:pPr>
            <a:r>
              <a:rPr lang="vi-VN" sz="3600" dirty="0">
                <a:solidFill>
                  <a:srgbClr val="FF0000"/>
                </a:solidFill>
                <a:latin typeface="Lobster" charset="0"/>
              </a:rPr>
              <a:t>         Câu văn sẽ là:</a:t>
            </a:r>
          </a:p>
          <a:p>
            <a:pPr>
              <a:lnSpc>
                <a:spcPct val="130000"/>
              </a:lnSpc>
            </a:pPr>
            <a:r>
              <a:rPr lang="vi-VN" sz="3600" dirty="0">
                <a:solidFill>
                  <a:srgbClr val="FF0000"/>
                </a:solidFill>
                <a:latin typeface="Lobster" charset="0"/>
              </a:rPr>
              <a:t> </a:t>
            </a:r>
            <a:r>
              <a:rPr lang="vi-VN" sz="3600" dirty="0">
                <a:solidFill>
                  <a:srgbClr val="00B050"/>
                </a:solidFill>
                <a:latin typeface="Lobster" charset="0"/>
              </a:rPr>
              <a:t>Vậy (vậy thì, nếu vậy thì, thế thì, nếu thế thì) </a:t>
            </a:r>
            <a:r>
              <a:rPr lang="vi-VN" sz="3600" dirty="0">
                <a:solidFill>
                  <a:srgbClr val="800000"/>
                </a:solidFill>
                <a:latin typeface="Lobster" charset="0"/>
              </a:rPr>
              <a:t>bố hãy tắt đèn đi và kí vào sổ liên lạc cho con.</a:t>
            </a:r>
          </a:p>
        </p:txBody>
      </p:sp>
    </p:spTree>
    <p:extLst>
      <p:ext uri="{BB962C8B-B14F-4D97-AF65-F5344CB8AC3E}">
        <p14:creationId xmlns:p14="http://schemas.microsoft.com/office/powerpoint/2010/main" xmlns="" val="1197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25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fade">
                                      <p:cBhvr>
                                        <p:cTn id="23" dur="500"/>
                                        <p:tgtEl>
                                          <p:spTgt spid="3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xEl>
                                              <p:pRg st="1" end="1"/>
                                            </p:txEl>
                                          </p:spTgt>
                                        </p:tgtEl>
                                        <p:attrNameLst>
                                          <p:attrName>style.visibility</p:attrName>
                                        </p:attrNameLst>
                                      </p:cBhvr>
                                      <p:to>
                                        <p:strVal val="visible"/>
                                      </p:to>
                                    </p:set>
                                    <p:animEffect transition="in" filter="fade">
                                      <p:cBhvr>
                                        <p:cTn id="26" dur="500"/>
                                        <p:tgtEl>
                                          <p:spTgt spid="3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500"/>
                                        <p:tgtEl>
                                          <p:spTgt spid="3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xEl>
                                              <p:pRg st="3" end="3"/>
                                            </p:txEl>
                                          </p:spTgt>
                                        </p:tgtEl>
                                        <p:attrNameLst>
                                          <p:attrName>style.visibility</p:attrName>
                                        </p:attrNameLst>
                                      </p:cBhvr>
                                      <p:to>
                                        <p:strVal val="visible"/>
                                      </p:to>
                                    </p:set>
                                    <p:animEffect transition="in" filter="fade">
                                      <p:cBhvr>
                                        <p:cTn id="34"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3764018" y="417278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8" name="Picture 9"/>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8553829" y="2127676"/>
            <a:ext cx="4663511" cy="6228394"/>
          </a:xfrm>
          <a:prstGeom prst="rect">
            <a:avLst/>
          </a:prstGeom>
        </p:spPr>
      </p:pic>
      <p:pic>
        <p:nvPicPr>
          <p:cNvPr id="19" name="Picture 14"/>
          <p:cNvPicPr>
            <a:picLocks noChangeAspect="1"/>
          </p:cNvPicPr>
          <p:nvPr/>
        </p:nvPicPr>
        <p:blipFill>
          <a:blip r:embed="rId20">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a:off x="13563600" y="6325832"/>
            <a:ext cx="5441826" cy="5503744"/>
          </a:xfrm>
          <a:prstGeom prst="rect">
            <a:avLst/>
          </a:prstGeom>
        </p:spPr>
      </p:pic>
    </p:spTree>
    <p:extLst>
      <p:ext uri="{BB962C8B-B14F-4D97-AF65-F5344CB8AC3E}">
        <p14:creationId xmlns:p14="http://schemas.microsoft.com/office/powerpoint/2010/main" xmlns="" val="28166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8" presetClass="emph" presetSubtype="0" repeatCount="indefinite" fill="hold" nodeType="afterEffect">
                                  <p:stCondLst>
                                    <p:cond delay="0"/>
                                  </p:stCondLst>
                                  <p:childTnLst>
                                    <p:animRot by="21600000">
                                      <p:cBhvr>
                                        <p:cTn id="19"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8850026" y="1028700"/>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1981200" y="4795592"/>
            <a:ext cx="9975096"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a:off x="12680534" y="2784042"/>
            <a:ext cx="5607466" cy="5607466"/>
          </a:xfrm>
          <a:prstGeom prst="rect">
            <a:avLst/>
          </a:prstGeom>
        </p:spPr>
      </p:pic>
      <p:sp>
        <p:nvSpPr>
          <p:cNvPr id="15" name="TextBox 15"/>
          <p:cNvSpPr txBox="1"/>
          <p:nvPr/>
        </p:nvSpPr>
        <p:spPr>
          <a:xfrm>
            <a:off x="5516925" y="38340"/>
            <a:ext cx="7969616" cy="1051570"/>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Kim </a:t>
            </a:r>
            <a:r>
              <a:rPr lang="en-US" sz="5892" dirty="0" err="1">
                <a:solidFill>
                  <a:schemeClr val="bg1"/>
                </a:solidFill>
                <a:latin typeface="Sigmar One"/>
              </a:rPr>
              <a:t>nóng</a:t>
            </a:r>
            <a:r>
              <a:rPr lang="en-US" sz="5892" dirty="0">
                <a:solidFill>
                  <a:schemeClr val="bg1"/>
                </a:solidFill>
                <a:latin typeface="Sigmar One"/>
              </a:rPr>
              <a:t> </a:t>
            </a:r>
            <a:r>
              <a:rPr lang="en-US" sz="5892" dirty="0" err="1">
                <a:solidFill>
                  <a:schemeClr val="bg1"/>
                </a:solidFill>
                <a:latin typeface="Sigmar One"/>
              </a:rPr>
              <a:t>bức</a:t>
            </a:r>
            <a:endParaRPr lang="en-US" sz="5892" dirty="0">
              <a:solidFill>
                <a:schemeClr val="bg1"/>
              </a:solidFill>
              <a:latin typeface="Sigmar One"/>
            </a:endParaRPr>
          </a:p>
        </p:txBody>
      </p:sp>
      <p:sp>
        <p:nvSpPr>
          <p:cNvPr id="16" name="TextBox 16"/>
          <p:cNvSpPr txBox="1"/>
          <p:nvPr/>
        </p:nvSpPr>
        <p:spPr>
          <a:xfrm>
            <a:off x="2808810" y="6022770"/>
            <a:ext cx="8392590" cy="1615827"/>
          </a:xfrm>
          <a:prstGeom prst="rect">
            <a:avLst/>
          </a:prstGeom>
        </p:spPr>
        <p:txBody>
          <a:bodyPr wrap="square"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Hải</a:t>
            </a:r>
            <a:r>
              <a:rPr lang="en-US" sz="4481" dirty="0">
                <a:solidFill>
                  <a:srgbClr val="4D8297"/>
                </a:solidFill>
                <a:latin typeface="Lobster"/>
              </a:rPr>
              <a:t> </a:t>
            </a:r>
            <a:r>
              <a:rPr lang="en-US" sz="4481" dirty="0" err="1">
                <a:solidFill>
                  <a:srgbClr val="4D8297"/>
                </a:solidFill>
                <a:latin typeface="Lobster"/>
              </a:rPr>
              <a:t>Vương</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repeatCount="indefinite" fill="hold" nodeType="clickEffect">
                                  <p:stCondLst>
                                    <p:cond delay="0"/>
                                  </p:stCondLst>
                                  <p:childTnLst>
                                    <p:animRot by="21600000">
                                      <p:cBhvr>
                                        <p:cTn id="14"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842092" y="-31012"/>
            <a:ext cx="14525431" cy="6738643"/>
            <a:chOff x="1960928" y="2937864"/>
            <a:chExt cx="14525431" cy="6738643"/>
          </a:xfrm>
        </p:grpSpPr>
        <p:pic>
          <p:nvPicPr>
            <p:cNvPr id="10" name="Picture 10"/>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1960928" y="4515300"/>
              <a:ext cx="11806650" cy="974626"/>
            </a:xfrm>
            <a:prstGeom prst="rect">
              <a:avLst/>
            </a:prstGeom>
          </p:spPr>
          <p:txBody>
            <a:bodyPr lIns="0" tIns="0" rIns="0" bIns="0" rtlCol="0" anchor="t">
              <a:spAutoFit/>
            </a:bodyPr>
            <a:lstStyle/>
            <a:p>
              <a:pPr algn="ctr">
                <a:lnSpc>
                  <a:spcPts val="7598"/>
                </a:lnSpc>
              </a:pPr>
              <a:r>
                <a:rPr lang="en-US" sz="5427" dirty="0" err="1">
                  <a:solidFill>
                    <a:schemeClr val="accent6">
                      <a:lumMod val="50000"/>
                    </a:schemeClr>
                  </a:solidFill>
                  <a:latin typeface="Bungee"/>
                </a:rPr>
                <a:t>Củng</a:t>
              </a:r>
              <a:r>
                <a:rPr lang="en-US" sz="5427" dirty="0">
                  <a:solidFill>
                    <a:schemeClr val="accent6">
                      <a:lumMod val="50000"/>
                    </a:schemeClr>
                  </a:solidFill>
                  <a:latin typeface="Bungee"/>
                </a:rPr>
                <a:t> </a:t>
              </a:r>
              <a:r>
                <a:rPr lang="en-US" sz="5427" dirty="0" err="1">
                  <a:solidFill>
                    <a:schemeClr val="accent6">
                      <a:lumMod val="50000"/>
                    </a:schemeClr>
                  </a:solidFill>
                  <a:latin typeface="Bungee"/>
                </a:rPr>
                <a:t>cố</a:t>
              </a:r>
              <a:endParaRPr lang="en-US" sz="5427" dirty="0">
                <a:solidFill>
                  <a:schemeClr val="accent6">
                    <a:lumMod val="50000"/>
                  </a:schemeClr>
                </a:solidFill>
                <a:latin typeface="Bungee"/>
              </a:endParaRPr>
            </a:p>
          </p:txBody>
        </p:sp>
      </p:gr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srgbClr val="F79646">
                    <a:lumMod val="75000"/>
                  </a:srgbClr>
                </a:solidFill>
                <a:latin typeface="Sigmar One"/>
              </a:rPr>
              <a:t>Hải</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vương</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lạnh</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lẽo</a:t>
            </a:r>
            <a:endParaRPr lang="en-US" sz="5400" dirty="0">
              <a:solidFill>
                <a:srgbClr val="F79646">
                  <a:lumMod val="75000"/>
                </a:srgbClr>
              </a:solidFill>
              <a:latin typeface="Sigmar One"/>
            </a:endParaRPr>
          </a:p>
        </p:txBody>
      </p:sp>
      <p:sp>
        <p:nvSpPr>
          <p:cNvPr id="18" name="TextBox 15"/>
          <p:cNvSpPr txBox="1"/>
          <p:nvPr/>
        </p:nvSpPr>
        <p:spPr>
          <a:xfrm>
            <a:off x="5060584" y="19050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prstClr val="white"/>
                </a:solidFill>
                <a:latin typeface="Sigmar One"/>
              </a:rPr>
              <a:t>Hải</a:t>
            </a:r>
            <a:r>
              <a:rPr lang="en-US" sz="5400" dirty="0">
                <a:solidFill>
                  <a:prstClr val="white"/>
                </a:solidFill>
                <a:latin typeface="Sigmar One"/>
              </a:rPr>
              <a:t> </a:t>
            </a:r>
            <a:r>
              <a:rPr lang="en-US" sz="5400" dirty="0" err="1">
                <a:solidFill>
                  <a:prstClr val="white"/>
                </a:solidFill>
                <a:latin typeface="Sigmar One"/>
              </a:rPr>
              <a:t>vương</a:t>
            </a:r>
            <a:r>
              <a:rPr lang="en-US" sz="5400" dirty="0">
                <a:solidFill>
                  <a:prstClr val="white"/>
                </a:solidFill>
                <a:latin typeface="Sigmar One"/>
              </a:rPr>
              <a:t> </a:t>
            </a:r>
            <a:r>
              <a:rPr lang="en-US" sz="5400" dirty="0" err="1">
                <a:solidFill>
                  <a:prstClr val="white"/>
                </a:solidFill>
                <a:latin typeface="Sigmar One"/>
              </a:rPr>
              <a:t>lạnh</a:t>
            </a:r>
            <a:r>
              <a:rPr lang="en-US" sz="5400" dirty="0">
                <a:solidFill>
                  <a:prstClr val="white"/>
                </a:solidFill>
                <a:latin typeface="Sigmar One"/>
              </a:rPr>
              <a:t> </a:t>
            </a:r>
            <a:r>
              <a:rPr lang="en-US" sz="5400" dirty="0" err="1">
                <a:solidFill>
                  <a:prstClr val="white"/>
                </a:solidFill>
                <a:latin typeface="Sigmar One"/>
              </a:rPr>
              <a:t>lẽo</a:t>
            </a:r>
            <a:endParaRPr lang="en-US" sz="5400" dirty="0">
              <a:solidFill>
                <a:prstClr val="white"/>
              </a:solidFill>
              <a:latin typeface="Sigmar One"/>
            </a:endParaRPr>
          </a:p>
        </p:txBody>
      </p:sp>
      <p:pic>
        <p:nvPicPr>
          <p:cNvPr id="20" name="Picture 16"/>
          <p:cNvPicPr>
            <a:picLocks noChangeAspect="1"/>
          </p:cNvPicPr>
          <p:nvPr/>
        </p:nvPicPr>
        <p:blipFill>
          <a:blip r:embed="rId21">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20722792">
            <a:off x="3548825" y="1429779"/>
            <a:ext cx="929929" cy="905519"/>
          </a:xfrm>
          <a:prstGeom prst="rect">
            <a:avLst/>
          </a:prstGeom>
        </p:spPr>
      </p:pic>
      <p:pic>
        <p:nvPicPr>
          <p:cNvPr id="23" name="Picture 14"/>
          <p:cNvPicPr>
            <a:picLocks noChangeAspect="1"/>
          </p:cNvPicPr>
          <p:nvPr/>
        </p:nvPicPr>
        <p:blipFill>
          <a:blip r:embed="rId23">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rcRect/>
          <a:stretch>
            <a:fillRect/>
          </a:stretch>
        </p:blipFill>
        <p:spPr>
          <a:xfrm>
            <a:off x="13764018" y="5826790"/>
            <a:ext cx="5607466" cy="5607466"/>
          </a:xfrm>
          <a:prstGeom prst="rect">
            <a:avLst/>
          </a:prstGeom>
        </p:spPr>
      </p:pic>
    </p:spTree>
    <p:extLst>
      <p:ext uri="{BB962C8B-B14F-4D97-AF65-F5344CB8AC3E}">
        <p14:creationId xmlns:p14="http://schemas.microsoft.com/office/powerpoint/2010/main" xmlns="" val="27441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par>
                    <p:cTn id="59" fill="hold">
                      <p:stCondLst>
                        <p:cond delay="indefinite"/>
                      </p:stCondLst>
                      <p:childTnLst>
                        <p:par>
                          <p:cTn id="60" fill="hold">
                            <p:stCondLst>
                              <p:cond delay="0"/>
                            </p:stCondLst>
                            <p:childTnLst>
                              <p:par>
                                <p:cTn id="61" presetID="8" presetClass="emph" presetSubtype="0" repeatCount="indefinite" fill="hold" nodeType="clickEffect">
                                  <p:stCondLst>
                                    <p:cond delay="0"/>
                                  </p:stCondLst>
                                  <p:childTnLst>
                                    <p:animRot by="21600000">
                                      <p:cBhvr>
                                        <p:cTn id="62"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pic>
        <p:nvPicPr>
          <p:cNvPr id="4" name="Picture 4"/>
          <p:cNvPicPr>
            <a:picLocks noChangeAspect="1"/>
          </p:cNvPicPr>
          <p:nvPr/>
        </p:nvPicPr>
        <p:blipFill>
          <a:blip r:embed="rId4"/>
          <a:srcRect/>
          <a:stretch>
            <a:fillRect/>
          </a:stretch>
        </p:blipFill>
        <p:spPr>
          <a:xfrm>
            <a:off x="9495981" y="3518620"/>
            <a:ext cx="7763319" cy="817902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20860817">
            <a:off x="523828" y="892559"/>
            <a:ext cx="11951877" cy="6200036"/>
          </a:xfrm>
          <a:prstGeom prst="rect">
            <a:avLst/>
          </a:prstGeom>
        </p:spPr>
      </p:pic>
      <p:sp>
        <p:nvSpPr>
          <p:cNvPr id="7" name="TextBox 7"/>
          <p:cNvSpPr txBox="1"/>
          <p:nvPr/>
        </p:nvSpPr>
        <p:spPr>
          <a:xfrm rot="20793294">
            <a:off x="615905" y="2037404"/>
            <a:ext cx="10982999" cy="2866747"/>
          </a:xfrm>
          <a:prstGeom prst="rect">
            <a:avLst/>
          </a:prstGeom>
        </p:spPr>
        <p:txBody>
          <a:bodyPr lIns="0" tIns="0" rIns="0" bIns="0" rtlCol="0" anchor="t">
            <a:spAutoFit/>
          </a:bodyPr>
          <a:lstStyle/>
          <a:p>
            <a:pPr algn="ctr">
              <a:lnSpc>
                <a:spcPts val="5714"/>
              </a:lnSpc>
            </a:pPr>
            <a:r>
              <a:rPr lang="en-US" sz="4081" dirty="0">
                <a:solidFill>
                  <a:srgbClr val="000000"/>
                </a:solidFill>
                <a:latin typeface="Lobster"/>
              </a:rPr>
              <a:t>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cùng</a:t>
            </a:r>
            <a:r>
              <a:rPr lang="en-US" sz="4081" dirty="0">
                <a:solidFill>
                  <a:srgbClr val="000000"/>
                </a:solidFill>
                <a:latin typeface="Lobster"/>
              </a:rPr>
              <a:t> </a:t>
            </a:r>
            <a:r>
              <a:rPr lang="en-US" sz="4081" dirty="0" err="1">
                <a:solidFill>
                  <a:srgbClr val="000000"/>
                </a:solidFill>
                <a:latin typeface="Lobster"/>
              </a:rPr>
              <a:t>nhau</a:t>
            </a:r>
            <a:r>
              <a:rPr lang="en-US" sz="4081" dirty="0">
                <a:solidFill>
                  <a:srgbClr val="000000"/>
                </a:solidFill>
                <a:latin typeface="Lobster"/>
              </a:rPr>
              <a:t> du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người</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của</a:t>
            </a:r>
            <a:r>
              <a:rPr lang="en-US" sz="4081" dirty="0">
                <a:solidFill>
                  <a:srgbClr val="000000"/>
                </a:solidFill>
                <a:latin typeface="Lobster"/>
              </a:rPr>
              <a:t> </a:t>
            </a:r>
            <a:r>
              <a:rPr lang="en-US" sz="4081" dirty="0" err="1">
                <a:solidFill>
                  <a:srgbClr val="000000"/>
                </a:solidFill>
                <a:latin typeface="Lobster"/>
              </a:rPr>
              <a:t>mình</a:t>
            </a:r>
            <a:r>
              <a:rPr lang="en-US" sz="4081" dirty="0">
                <a:solidFill>
                  <a:srgbClr val="000000"/>
                </a:solidFill>
                <a:latin typeface="Lobster"/>
              </a:rPr>
              <a:t>. </a:t>
            </a:r>
            <a:r>
              <a:rPr lang="en-US" sz="4081" dirty="0" err="1">
                <a:solidFill>
                  <a:srgbClr val="000000"/>
                </a:solidFill>
                <a:latin typeface="Lobster"/>
              </a:rPr>
              <a:t>Để</a:t>
            </a:r>
            <a:r>
              <a:rPr lang="en-US" sz="4081" dirty="0">
                <a:solidFill>
                  <a:srgbClr val="000000"/>
                </a:solidFill>
                <a:latin typeface="Lobster"/>
              </a:rPr>
              <a:t> </a:t>
            </a:r>
            <a:r>
              <a:rPr lang="en-US" sz="4081" dirty="0" err="1">
                <a:solidFill>
                  <a:srgbClr val="000000"/>
                </a:solidFill>
                <a:latin typeface="Lobster"/>
              </a:rPr>
              <a:t>có</a:t>
            </a:r>
            <a:r>
              <a:rPr lang="en-US" sz="4081" dirty="0">
                <a:solidFill>
                  <a:srgbClr val="000000"/>
                </a:solidFill>
                <a:latin typeface="Lobster"/>
              </a:rPr>
              <a:t> </a:t>
            </a:r>
            <a:r>
              <a:rPr lang="en-US" sz="4081" dirty="0" err="1">
                <a:solidFill>
                  <a:srgbClr val="000000"/>
                </a:solidFill>
                <a:latin typeface="Lobster"/>
              </a:rPr>
              <a:t>thể</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phải</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ở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tinh</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em</a:t>
            </a:r>
            <a:r>
              <a:rPr lang="en-US" sz="4081" dirty="0">
                <a:solidFill>
                  <a:srgbClr val="000000"/>
                </a:solidFill>
                <a:latin typeface="Lobster"/>
              </a:rPr>
              <a:t> </a:t>
            </a:r>
            <a:r>
              <a:rPr lang="en-US" sz="4081" dirty="0" err="1">
                <a:solidFill>
                  <a:srgbClr val="000000"/>
                </a:solidFill>
                <a:latin typeface="Lobster"/>
              </a:rPr>
              <a:t>hãy</a:t>
            </a:r>
            <a:r>
              <a:rPr lang="en-US" sz="4081" dirty="0">
                <a:solidFill>
                  <a:srgbClr val="000000"/>
                </a:solidFill>
                <a:latin typeface="Lobster"/>
              </a:rPr>
              <a:t> </a:t>
            </a:r>
            <a:r>
              <a:rPr lang="en-US" sz="4081" dirty="0" err="1">
                <a:solidFill>
                  <a:srgbClr val="000000"/>
                </a:solidFill>
                <a:latin typeface="Lobster"/>
              </a:rPr>
              <a:t>giúp</a:t>
            </a:r>
            <a:r>
              <a:rPr lang="en-US" sz="4081" dirty="0">
                <a:solidFill>
                  <a:srgbClr val="000000"/>
                </a:solidFill>
                <a:latin typeface="Lobster"/>
              </a:rPr>
              <a:t> 2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a:t>
            </a:r>
            <a:r>
              <a:rPr lang="en-US" sz="4081" dirty="0" err="1">
                <a:solidFill>
                  <a:srgbClr val="000000"/>
                </a:solidFill>
                <a:latin typeface="Lobster"/>
              </a:rPr>
              <a:t>nhé</a:t>
            </a:r>
            <a:r>
              <a:rPr lang="en-US" sz="4081" dirty="0">
                <a:solidFill>
                  <a:srgbClr val="000000"/>
                </a:solidFill>
                <a:latin typeface="Lobster"/>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43271" y="116062"/>
            <a:ext cx="14935200" cy="205563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867854" y="635444"/>
            <a:ext cx="13616763" cy="1323439"/>
          </a:xfrm>
          <a:prstGeom prst="rect">
            <a:avLst/>
          </a:prstGeom>
        </p:spPr>
        <p:txBody>
          <a:bodyPr wrap="square">
            <a:spAutoFit/>
          </a:bodyPr>
          <a:lstStyle/>
          <a:p>
            <a:r>
              <a:rPr lang="en-US" sz="4000" dirty="0">
                <a:solidFill>
                  <a:prstClr val="black"/>
                </a:solidFill>
                <a:latin typeface="Lobster" charset="0"/>
              </a:rPr>
              <a:t>Đ</a:t>
            </a:r>
            <a:r>
              <a:rPr lang="vi-VN" sz="4000" dirty="0">
                <a:solidFill>
                  <a:prstClr val="black"/>
                </a:solidFill>
                <a:latin typeface="Lobster" charset="0"/>
              </a:rPr>
              <a:t>ể thể hiện mối quan hệ về nội dung giữa các câu trong bài, ta có thể làm gì? </a:t>
            </a:r>
          </a:p>
        </p:txBody>
      </p:sp>
      <p:pic>
        <p:nvPicPr>
          <p:cNvPr id="6" name="Picture 10"/>
          <p:cNvPicPr>
            <a:picLocks noChangeAspect="1"/>
          </p:cNvPicPr>
          <p:nvPr/>
        </p:nvPicPr>
        <p:blipFill>
          <a:blip r:embed="rId5"/>
          <a:srcRect/>
          <a:stretch>
            <a:fillRect/>
          </a:stretch>
        </p:blipFill>
        <p:spPr>
          <a:xfrm>
            <a:off x="-422579" y="-1004032"/>
            <a:ext cx="3809986" cy="4014001"/>
          </a:xfrm>
          <a:prstGeom prst="rect">
            <a:avLst/>
          </a:prstGeom>
        </p:spPr>
      </p:pic>
      <p:grpSp>
        <p:nvGrpSpPr>
          <p:cNvPr id="9" name="Group 8"/>
          <p:cNvGrpSpPr/>
          <p:nvPr/>
        </p:nvGrpSpPr>
        <p:grpSpPr>
          <a:xfrm>
            <a:off x="2000777" y="2375854"/>
            <a:ext cx="13772624" cy="2792089"/>
            <a:chOff x="2000777" y="2375854"/>
            <a:chExt cx="13772624" cy="2792089"/>
          </a:xfrm>
        </p:grpSpPr>
        <p:grpSp>
          <p:nvGrpSpPr>
            <p:cNvPr id="8" name="Group 7"/>
            <p:cNvGrpSpPr/>
            <p:nvPr/>
          </p:nvGrpSpPr>
          <p:grpSpPr>
            <a:xfrm>
              <a:off x="2000777" y="2375854"/>
              <a:ext cx="13772624" cy="2792089"/>
              <a:chOff x="1989952" y="3335610"/>
              <a:chExt cx="14535273" cy="3020467"/>
            </a:xfrm>
          </p:grpSpPr>
          <p:pic>
            <p:nvPicPr>
              <p:cNvPr id="16"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17" name="Picture 16"/>
              <p:cNvPicPr>
                <a:picLocks noChangeAspect="1"/>
              </p:cNvPicPr>
              <p:nvPr/>
            </p:nvPicPr>
            <p:blipFill>
              <a:blip r:embed="rId8"/>
              <a:srcRect/>
              <a:stretch>
                <a:fillRect/>
              </a:stretch>
            </p:blipFill>
            <p:spPr>
              <a:xfrm>
                <a:off x="1989952" y="3335610"/>
                <a:ext cx="2346483" cy="2308118"/>
              </a:xfrm>
              <a:prstGeom prst="rect">
                <a:avLst/>
              </a:prstGeom>
            </p:spPr>
          </p:pic>
          <p:sp>
            <p:nvSpPr>
              <p:cNvPr id="7" name="TextBox 6"/>
              <p:cNvSpPr txBox="1"/>
              <p:nvPr/>
            </p:nvSpPr>
            <p:spPr>
              <a:xfrm>
                <a:off x="2653128" y="4464256"/>
                <a:ext cx="762000" cy="923330"/>
              </a:xfrm>
              <a:prstGeom prst="rect">
                <a:avLst/>
              </a:prstGeom>
              <a:noFill/>
            </p:spPr>
            <p:txBody>
              <a:bodyPr wrap="square" rtlCol="0">
                <a:spAutoFit/>
              </a:bodyPr>
              <a:lstStyle/>
              <a:p>
                <a:r>
                  <a:rPr lang="en-US" sz="5400" dirty="0">
                    <a:latin typeface="Lobster" charset="0"/>
                  </a:rPr>
                  <a:t>A</a:t>
                </a:r>
              </a:p>
            </p:txBody>
          </p:sp>
        </p:grpSp>
        <p:sp>
          <p:nvSpPr>
            <p:cNvPr id="39" name="Rectangle 38"/>
            <p:cNvSpPr/>
            <p:nvPr/>
          </p:nvSpPr>
          <p:spPr>
            <a:xfrm>
              <a:off x="4370295" y="3184203"/>
              <a:ext cx="10054541" cy="1323439"/>
            </a:xfrm>
            <a:prstGeom prst="rect">
              <a:avLst/>
            </a:prstGeom>
          </p:spPr>
          <p:txBody>
            <a:bodyPr wrap="square">
              <a:spAutoFit/>
            </a:bodyPr>
            <a:lstStyle/>
            <a:p>
              <a:r>
                <a:rPr lang="en-US" sz="4000" dirty="0" err="1">
                  <a:solidFill>
                    <a:schemeClr val="bg1"/>
                  </a:solidFill>
                  <a:latin typeface="Lobster" charset="0"/>
                </a:rPr>
                <a:t>Nối</a:t>
              </a:r>
              <a:r>
                <a:rPr lang="en-US" sz="4000" dirty="0">
                  <a:solidFill>
                    <a:schemeClr val="bg1"/>
                  </a:solidFill>
                  <a:latin typeface="Lobster" charset="0"/>
                </a:rPr>
                <a: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grpSp>
        <p:nvGrpSpPr>
          <p:cNvPr id="10" name="Group 9"/>
          <p:cNvGrpSpPr/>
          <p:nvPr/>
        </p:nvGrpSpPr>
        <p:grpSpPr>
          <a:xfrm>
            <a:off x="1840984" y="4823340"/>
            <a:ext cx="14237215" cy="2899857"/>
            <a:chOff x="1840984" y="4823340"/>
            <a:chExt cx="14237215" cy="2899857"/>
          </a:xfrm>
        </p:grpSpPr>
        <p:grpSp>
          <p:nvGrpSpPr>
            <p:cNvPr id="27" name="Group 26"/>
            <p:cNvGrpSpPr/>
            <p:nvPr/>
          </p:nvGrpSpPr>
          <p:grpSpPr>
            <a:xfrm>
              <a:off x="1840984" y="4823340"/>
              <a:ext cx="14237215" cy="2899857"/>
              <a:chOff x="1989952" y="3219027"/>
              <a:chExt cx="14535273" cy="3137050"/>
            </a:xfrm>
          </p:grpSpPr>
          <p:pic>
            <p:nvPicPr>
              <p:cNvPr id="31"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33" name="Picture 32"/>
              <p:cNvPicPr>
                <a:picLocks noChangeAspect="1"/>
              </p:cNvPicPr>
              <p:nvPr/>
            </p:nvPicPr>
            <p:blipFill>
              <a:blip r:embed="rId8"/>
              <a:srcRect/>
              <a:stretch>
                <a:fillRect/>
              </a:stretch>
            </p:blipFill>
            <p:spPr>
              <a:xfrm>
                <a:off x="1989952" y="3219027"/>
                <a:ext cx="2346483" cy="2424702"/>
              </a:xfrm>
              <a:prstGeom prst="rect">
                <a:avLst/>
              </a:prstGeom>
            </p:spPr>
          </p:pic>
          <p:sp>
            <p:nvSpPr>
              <p:cNvPr id="34" name="TextBox 33"/>
              <p:cNvSpPr txBox="1"/>
              <p:nvPr/>
            </p:nvSpPr>
            <p:spPr>
              <a:xfrm>
                <a:off x="2643496" y="4471579"/>
                <a:ext cx="762000" cy="998854"/>
              </a:xfrm>
              <a:prstGeom prst="rect">
                <a:avLst/>
              </a:prstGeom>
              <a:noFill/>
            </p:spPr>
            <p:txBody>
              <a:bodyPr wrap="square" rtlCol="0">
                <a:spAutoFit/>
              </a:bodyPr>
              <a:lstStyle/>
              <a:p>
                <a:r>
                  <a:rPr lang="en-US" sz="5400" dirty="0">
                    <a:latin typeface="Lobster" charset="0"/>
                  </a:rPr>
                  <a:t>B</a:t>
                </a:r>
              </a:p>
            </p:txBody>
          </p:sp>
        </p:grpSp>
        <p:sp>
          <p:nvSpPr>
            <p:cNvPr id="40" name="Rectangle 39"/>
            <p:cNvSpPr/>
            <p:nvPr/>
          </p:nvSpPr>
          <p:spPr>
            <a:xfrm>
              <a:off x="4370296" y="5888296"/>
              <a:ext cx="10054541" cy="707886"/>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p>
          </p:txBody>
        </p:sp>
      </p:grpSp>
      <p:grpSp>
        <p:nvGrpSpPr>
          <p:cNvPr id="11" name="Group 10"/>
          <p:cNvGrpSpPr/>
          <p:nvPr/>
        </p:nvGrpSpPr>
        <p:grpSpPr>
          <a:xfrm>
            <a:off x="2129930" y="7426585"/>
            <a:ext cx="13948270" cy="2860415"/>
            <a:chOff x="2129930" y="7426585"/>
            <a:chExt cx="13948270" cy="2860415"/>
          </a:xfrm>
        </p:grpSpPr>
        <p:grpSp>
          <p:nvGrpSpPr>
            <p:cNvPr id="35" name="Group 34"/>
            <p:cNvGrpSpPr/>
            <p:nvPr/>
          </p:nvGrpSpPr>
          <p:grpSpPr>
            <a:xfrm>
              <a:off x="2129930" y="7426585"/>
              <a:ext cx="13948270" cy="2860415"/>
              <a:chOff x="1989952" y="3261695"/>
              <a:chExt cx="14535273" cy="3094382"/>
            </a:xfrm>
          </p:grpSpPr>
          <p:pic>
            <p:nvPicPr>
              <p:cNvPr id="36"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37" name="Picture 36"/>
              <p:cNvPicPr>
                <a:picLocks noChangeAspect="1"/>
              </p:cNvPicPr>
              <p:nvPr/>
            </p:nvPicPr>
            <p:blipFill>
              <a:blip r:embed="rId8"/>
              <a:srcRect/>
              <a:stretch>
                <a:fillRect/>
              </a:stretch>
            </p:blipFill>
            <p:spPr>
              <a:xfrm>
                <a:off x="1989952" y="3261695"/>
                <a:ext cx="2346483" cy="2382034"/>
              </a:xfrm>
              <a:prstGeom prst="rect">
                <a:avLst/>
              </a:prstGeom>
            </p:spPr>
          </p:pic>
          <p:sp>
            <p:nvSpPr>
              <p:cNvPr id="38" name="TextBox 37"/>
              <p:cNvSpPr txBox="1"/>
              <p:nvPr/>
            </p:nvSpPr>
            <p:spPr>
              <a:xfrm>
                <a:off x="2527462" y="4452711"/>
                <a:ext cx="635731" cy="998854"/>
              </a:xfrm>
              <a:prstGeom prst="rect">
                <a:avLst/>
              </a:prstGeom>
              <a:noFill/>
            </p:spPr>
            <p:txBody>
              <a:bodyPr wrap="square" rtlCol="0">
                <a:spAutoFit/>
              </a:bodyPr>
              <a:lstStyle/>
              <a:p>
                <a:r>
                  <a:rPr lang="en-US" sz="5400" dirty="0">
                    <a:latin typeface="Lobster" charset="0"/>
                  </a:rPr>
                  <a:t>C</a:t>
                </a:r>
              </a:p>
            </p:txBody>
          </p:sp>
        </p:grpSp>
        <p:sp>
          <p:nvSpPr>
            <p:cNvPr id="41" name="Rectangle 40"/>
            <p:cNvSpPr/>
            <p:nvPr/>
          </p:nvSpPr>
          <p:spPr>
            <a:xfrm>
              <a:off x="4549277" y="8305074"/>
              <a:ext cx="10054541" cy="1323439"/>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pic>
        <p:nvPicPr>
          <p:cNvPr id="24" name="Picture 6" descr="Cách đánh dấu tích trong word mới nhất | Vivureviews.com">
            <a:extLst>
              <a:ext uri="{FF2B5EF4-FFF2-40B4-BE49-F238E27FC236}">
                <a16:creationId xmlns:a16="http://schemas.microsoft.com/office/drawing/2014/main" xmlns="" id="{755EDDCA-EA9A-46FC-8410-6F496E6A8412}"/>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4460599" y="7723197"/>
            <a:ext cx="2024018" cy="159101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ultiply 2"/>
          <p:cNvSpPr/>
          <p:nvPr/>
        </p:nvSpPr>
        <p:spPr>
          <a:xfrm>
            <a:off x="13616034" y="276413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13610234" y="536784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478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childTnLst>
        </p:cTn>
      </p:par>
    </p:tnLst>
    <p:bldLst>
      <p:bldP spid="4" grpId="0" animBg="1"/>
      <p:bldP spid="5" grpId="0"/>
      <p:bldP spid="3"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9868199" y="6123432"/>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9" name="Picture 14"/>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3487400" y="6085837"/>
            <a:ext cx="5607466" cy="5607466"/>
          </a:xfrm>
          <a:prstGeom prst="rect">
            <a:avLst/>
          </a:prstGeom>
        </p:spPr>
      </p:pic>
      <p:pic>
        <p:nvPicPr>
          <p:cNvPr id="20" name="Picture 15"/>
          <p:cNvPicPr>
            <a:picLocks noChangeAspect="1"/>
          </p:cNvPicPr>
          <p:nvPr/>
        </p:nvPicPr>
        <p:blipFill>
          <a:blip r:embed="rId20" cstate="print">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a:off x="9963601" y="2867298"/>
            <a:ext cx="3413509" cy="5072461"/>
          </a:xfrm>
          <a:prstGeom prst="rect">
            <a:avLst/>
          </a:prstGeom>
        </p:spPr>
      </p:pic>
    </p:spTree>
    <p:extLst>
      <p:ext uri="{BB962C8B-B14F-4D97-AF65-F5344CB8AC3E}">
        <p14:creationId xmlns:p14="http://schemas.microsoft.com/office/powerpoint/2010/main" xmlns="" val="955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xmlns=""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1. </a:t>
            </a:r>
            <a:r>
              <a:rPr lang="en-US" sz="4400" b="1" dirty="0" err="1">
                <a:solidFill>
                  <a:srgbClr val="F79646">
                    <a:lumMod val="75000"/>
                  </a:srgbClr>
                </a:solidFill>
                <a:latin typeface="Lobster" charset="0"/>
                <a:cs typeface="Calibri" panose="020F0502020204030204" pitchFamily="34" charset="0"/>
              </a:rPr>
              <a:t>Giúp</a:t>
            </a:r>
            <a:r>
              <a:rPr lang="en-US" sz="4400" b="1" dirty="0">
                <a:solidFill>
                  <a:srgbClr val="F79646">
                    <a:lumMod val="75000"/>
                  </a:srgbClr>
                </a:solidFill>
                <a:latin typeface="Lobster" charset="0"/>
                <a:cs typeface="Calibri" panose="020F0502020204030204" pitchFamily="34" charset="0"/>
              </a:rPr>
              <a:t> HS </a:t>
            </a:r>
            <a:r>
              <a:rPr lang="en-US" sz="4400" b="1" dirty="0" err="1">
                <a:solidFill>
                  <a:srgbClr val="F79646">
                    <a:lumMod val="75000"/>
                  </a:srgbClr>
                </a:solidFill>
                <a:latin typeface="Lobster" charset="0"/>
                <a:cs typeface="Calibri" panose="020F0502020204030204" pitchFamily="34" charset="0"/>
              </a:rPr>
              <a:t>hiểu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thế</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nào</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là</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liên</a:t>
            </a:r>
            <a:r>
              <a:rPr lang="en-US" sz="4400" b="1" dirty="0">
                <a:solidFill>
                  <a:srgbClr val="F79646">
                    <a:lumMod val="75000"/>
                  </a:srgbClr>
                </a:solidFill>
                <a:latin typeface="Lobster" charset="0"/>
                <a:cs typeface="Calibri" panose="020F0502020204030204" pitchFamily="34" charset="0"/>
              </a:rPr>
              <a:t> kết </a:t>
            </a:r>
            <a:r>
              <a:rPr lang="en-US" sz="4400" b="1" dirty="0" err="1">
                <a:solidFill>
                  <a:srgbClr val="F79646">
                    <a:lumMod val="75000"/>
                  </a:srgbClr>
                </a:solidFill>
                <a:latin typeface="Lobster" charset="0"/>
                <a:cs typeface="Calibri" panose="020F0502020204030204" pitchFamily="34" charset="0"/>
              </a:rPr>
              <a:t>câu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bằng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từ</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ngữ</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tác</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dụng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của</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phép</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a:t>
            </a:r>
          </a:p>
        </p:txBody>
      </p:sp>
      <p:sp>
        <p:nvSpPr>
          <p:cNvPr id="11" name="Speech Bubble: Rectangle with Corners Rounded 6">
            <a:extLst>
              <a:ext uri="{FF2B5EF4-FFF2-40B4-BE49-F238E27FC236}">
                <a16:creationId xmlns:a16="http://schemas.microsoft.com/office/drawing/2014/main" xmlns=""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2. </a:t>
            </a:r>
            <a:r>
              <a:rPr lang="vi-VN" sz="4400" b="1" dirty="0">
                <a:solidFill>
                  <a:srgbClr val="F79646">
                    <a:lumMod val="75000"/>
                  </a:srgb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rgbClr val="F79646">
                    <a:lumMod val="75000"/>
                  </a:srgbClr>
                </a:solidFill>
                <a:latin typeface="Lobster" charset="0"/>
                <a:cs typeface="Calibri" panose="020F0502020204030204" pitchFamily="34" charset="0"/>
              </a:rPr>
              <a:t> </a:t>
            </a:r>
            <a:r>
              <a:rPr lang="vi-VN" sz="4400" b="1" dirty="0">
                <a:solidFill>
                  <a:srgbClr val="F79646">
                    <a:lumMod val="75000"/>
                  </a:srgbClr>
                </a:solidFill>
                <a:latin typeface="Lobster" charset="0"/>
                <a:cs typeface="Calibri" panose="020F0502020204030204" pitchFamily="34" charset="0"/>
              </a:rPr>
              <a:t>sử dụng các từ ngữ nối để liên kết câu.</a:t>
            </a:r>
            <a:endParaRPr lang="en-US" sz="4400" b="1" dirty="0">
              <a:solidFill>
                <a:srgbClr val="F79646">
                  <a:lumMod val="75000"/>
                </a:srgbClr>
              </a:solidFill>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xmlns=""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4400" b="1" dirty="0">
                <a:solidFill>
                  <a:srgbClr val="F79646">
                    <a:lumMod val="75000"/>
                  </a:srgbClr>
                </a:solidFill>
                <a:latin typeface="Lobster" charset="0"/>
                <a:cs typeface="Calibri" panose="020F0502020204030204" pitchFamily="34" charset="0"/>
              </a:rPr>
              <a:t>3. </a:t>
            </a:r>
            <a:r>
              <a:rPr lang="vi-VN" sz="4400" b="1" dirty="0">
                <a:solidFill>
                  <a:srgbClr val="F79646">
                    <a:lumMod val="75000"/>
                  </a:srgbClr>
                </a:solidFill>
                <a:latin typeface="Lobster" charset="0"/>
                <a:cs typeface="Calibri" panose="020F0502020204030204" pitchFamily="34" charset="0"/>
              </a:rPr>
              <a:t>Thực hiện được yêu cầu bài tập </a:t>
            </a:r>
            <a:r>
              <a:rPr lang="en-US" sz="4400" b="1" dirty="0">
                <a:solidFill>
                  <a:srgbClr val="F79646">
                    <a:lumMod val="75000"/>
                  </a:srgbClr>
                </a:solidFill>
                <a:latin typeface="Lobster" charset="0"/>
                <a:cs typeface="Calibri" panose="020F0502020204030204" pitchFamily="34" charset="0"/>
              </a:rPr>
              <a:t>1, 2 </a:t>
            </a:r>
            <a:r>
              <a:rPr lang="en-US" sz="4400" b="1" dirty="0" err="1">
                <a:solidFill>
                  <a:srgbClr val="F79646">
                    <a:lumMod val="75000"/>
                  </a:srgbClr>
                </a:solidFill>
                <a:latin typeface="Lobster" charset="0"/>
                <a:cs typeface="Calibri" panose="020F0502020204030204" pitchFamily="34" charset="0"/>
              </a:rPr>
              <a:t>phần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Luyện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tập</a:t>
            </a:r>
            <a:r>
              <a:rPr lang="en-US" sz="4400" b="1" dirty="0">
                <a:solidFill>
                  <a:srgbClr val="F79646">
                    <a:lumMod val="75000"/>
                  </a:srgbClr>
                </a:solidFill>
                <a:latin typeface="Lobster" charset="0"/>
                <a:cs typeface="Calibri" panose="020F0502020204030204" pitchFamily="34" charset="0"/>
              </a:rPr>
              <a:t>.</a:t>
            </a:r>
          </a:p>
        </p:txBody>
      </p:sp>
      <p:pic>
        <p:nvPicPr>
          <p:cNvPr id="14" name="Picture 1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622138" y="3816926"/>
            <a:ext cx="2046178" cy="2057400"/>
          </a:xfrm>
          <a:prstGeom prst="rect">
            <a:avLst/>
          </a:prstGeom>
        </p:spPr>
      </p:pic>
      <p:pic>
        <p:nvPicPr>
          <p:cNvPr id="17" name="Picture 4"/>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12792354" y="4628954"/>
            <a:ext cx="615763" cy="599600"/>
          </a:xfrm>
          <a:prstGeom prst="rect">
            <a:avLst/>
          </a:prstGeom>
        </p:spPr>
      </p:pic>
      <p:pic>
        <p:nvPicPr>
          <p:cNvPr id="21" name="Picture 6" descr="Cách đánh dấu tích trong word mới nhất | Vivureviews.com">
            <a:extLst>
              <a:ext uri="{FF2B5EF4-FFF2-40B4-BE49-F238E27FC236}">
                <a16:creationId xmlns:a16="http://schemas.microsoft.com/office/drawing/2014/main" xmlns=""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5850626" y="3455097"/>
            <a:ext cx="1529389" cy="1591014"/>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6" descr="Cách đánh dấu tích trong word mới nhất | Vivureviews.com">
            <a:extLst>
              <a:ext uri="{FF2B5EF4-FFF2-40B4-BE49-F238E27FC236}">
                <a16:creationId xmlns:a16="http://schemas.microsoft.com/office/drawing/2014/main" xmlns=""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5734606" y="5874326"/>
            <a:ext cx="1319890" cy="1591014"/>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Cách đánh dấu tích trong word mới nhất | Vivureviews.com">
            <a:extLst>
              <a:ext uri="{FF2B5EF4-FFF2-40B4-BE49-F238E27FC236}">
                <a16:creationId xmlns:a16="http://schemas.microsoft.com/office/drawing/2014/main" xmlns=""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5503775" y="8159725"/>
            <a:ext cx="1319890" cy="15910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347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8"/>
            <a:chOff x="0" y="0"/>
            <a:chExt cx="25004616" cy="13216691"/>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7625508" y="2191522"/>
              <a:ext cx="9753600" cy="2206752"/>
            </a:xfrm>
            <a:prstGeom prst="rect">
              <a:avLst/>
            </a:prstGeom>
          </p:spPr>
        </p:pic>
      </p:grpSp>
      <p:sp>
        <p:nvSpPr>
          <p:cNvPr id="13" name="TextBox 13"/>
          <p:cNvSpPr txBox="1"/>
          <p:nvPr/>
        </p:nvSpPr>
        <p:spPr>
          <a:xfrm>
            <a:off x="2497066" y="4076646"/>
            <a:ext cx="10543451" cy="4250138"/>
          </a:xfrm>
          <a:prstGeom prst="rect">
            <a:avLst/>
          </a:prstGeom>
        </p:spPr>
        <p:txBody>
          <a:bodyPr lIns="0" tIns="0" rIns="0" bIns="0" rtlCol="0" anchor="t">
            <a:spAutoFit/>
          </a:bodyPr>
          <a:lstStyle/>
          <a:p>
            <a:pPr marL="685800" indent="-685800">
              <a:lnSpc>
                <a:spcPct val="150000"/>
              </a:lnSpc>
              <a:buFont typeface="Wingdings" pitchFamily="2" charset="2"/>
              <a:buChar char="v"/>
            </a:pPr>
            <a:r>
              <a:rPr lang="vi-VN" sz="4603" dirty="0">
                <a:solidFill>
                  <a:srgbClr val="925A05"/>
                </a:solidFill>
                <a:latin typeface="Lobster"/>
              </a:rPr>
              <a:t>Học thuộc lòng phần ghi nhớ.</a:t>
            </a:r>
          </a:p>
          <a:p>
            <a:pPr marL="685800" indent="-685800">
              <a:lnSpc>
                <a:spcPct val="150000"/>
              </a:lnSpc>
              <a:buFont typeface="Wingdings" pitchFamily="2" charset="2"/>
              <a:buChar char="v"/>
            </a:pPr>
            <a:r>
              <a:rPr lang="en-US" sz="4603" dirty="0" err="1" smtClean="0">
                <a:solidFill>
                  <a:srgbClr val="925A05"/>
                </a:solidFill>
                <a:latin typeface="Lobster"/>
              </a:rPr>
              <a:t>Hoàn</a:t>
            </a:r>
            <a:r>
              <a:rPr lang="en-US" sz="4603" dirty="0" smtClean="0">
                <a:solidFill>
                  <a:srgbClr val="925A05"/>
                </a:solidFill>
                <a:latin typeface="Lobster"/>
              </a:rPr>
              <a:t> </a:t>
            </a:r>
            <a:r>
              <a:rPr lang="en-US" sz="4603" dirty="0" err="1" smtClean="0">
                <a:solidFill>
                  <a:srgbClr val="925A05"/>
                </a:solidFill>
                <a:latin typeface="Lobster"/>
              </a:rPr>
              <a:t>thành</a:t>
            </a:r>
            <a:r>
              <a:rPr lang="vi-VN" sz="4603" dirty="0" smtClean="0">
                <a:solidFill>
                  <a:srgbClr val="925A05"/>
                </a:solidFill>
                <a:latin typeface="Lobster"/>
              </a:rPr>
              <a:t> </a:t>
            </a:r>
            <a:r>
              <a:rPr lang="vi-VN" sz="4603" dirty="0">
                <a:solidFill>
                  <a:srgbClr val="925A05"/>
                </a:solidFill>
                <a:latin typeface="Lobster"/>
              </a:rPr>
              <a:t>bài </a:t>
            </a:r>
            <a:r>
              <a:rPr lang="vi-VN" sz="4603">
                <a:solidFill>
                  <a:srgbClr val="925A05"/>
                </a:solidFill>
                <a:latin typeface="Lobster"/>
              </a:rPr>
              <a:t>tập </a:t>
            </a:r>
            <a:r>
              <a:rPr lang="vi-VN" sz="4603" smtClean="0">
                <a:solidFill>
                  <a:srgbClr val="925A05"/>
                </a:solidFill>
                <a:latin typeface="Lobster"/>
              </a:rPr>
              <a:t>1</a:t>
            </a:r>
            <a:endParaRPr lang="vi-VN" sz="4603" dirty="0">
              <a:solidFill>
                <a:srgbClr val="925A05"/>
              </a:solidFill>
              <a:latin typeface="Lobster"/>
            </a:endParaRPr>
          </a:p>
          <a:p>
            <a:pPr marL="685800" indent="-685800">
              <a:lnSpc>
                <a:spcPct val="150000"/>
              </a:lnSpc>
              <a:buFont typeface="Wingdings" pitchFamily="2" charset="2"/>
              <a:buChar char="v"/>
            </a:pPr>
            <a:r>
              <a:rPr lang="vi-VN" sz="4603" dirty="0">
                <a:solidFill>
                  <a:srgbClr val="925A05"/>
                </a:solidFill>
                <a:latin typeface="Lobster"/>
              </a:rPr>
              <a:t>Xem trước bài Ôn tập, SGK trang 100.</a:t>
            </a:r>
          </a:p>
          <a:p>
            <a:pPr marL="685800" indent="-685800">
              <a:lnSpc>
                <a:spcPct val="150000"/>
              </a:lnSpc>
              <a:buFont typeface="Wingdings" pitchFamily="2" charset="2"/>
              <a:buChar char="v"/>
            </a:pPr>
            <a:endParaRPr lang="en-US" sz="4603" dirty="0">
              <a:solidFill>
                <a:srgbClr val="925A05"/>
              </a:solidFill>
              <a:latin typeface="Lobster"/>
            </a:endParaRPr>
          </a:p>
        </p:txBody>
      </p:sp>
      <p:pic>
        <p:nvPicPr>
          <p:cNvPr id="14" name="Picture 14"/>
          <p:cNvPicPr>
            <a:picLocks noChangeAspect="1"/>
          </p:cNvPicPr>
          <p:nvPr/>
        </p:nvPicPr>
        <p:blipFill>
          <a:blip r:embed="rId16">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xmlns="" val="0"/>
              </a:ext>
              <a:ext uri="{96DAC541-7B7A-43D3-8B79-37D633B846F1}">
                <asvg:svgBlip xmlns:asvg="http://schemas.microsoft.com/office/drawing/2016/SVG/main" xmlns="" r:embed="rId19"/>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xmlns="" val="0"/>
              </a:ext>
              <a:ext uri="{96DAC541-7B7A-43D3-8B79-37D633B846F1}">
                <asvg:svgBlip xmlns:asvg="http://schemas.microsoft.com/office/drawing/2016/SVG/main" xmlns="" r:embed="rId21"/>
              </a:ext>
            </a:extLst>
          </a:blip>
          <a:srcRect/>
          <a:stretch>
            <a:fillRect/>
          </a:stretch>
        </p:blipFill>
        <p:spPr>
          <a:xfrm>
            <a:off x="6549234" y="7946453"/>
            <a:ext cx="2046178" cy="2057400"/>
          </a:xfrm>
          <a:prstGeom prst="rect">
            <a:avLst/>
          </a:prstGeom>
        </p:spPr>
      </p:pic>
      <p:sp>
        <p:nvSpPr>
          <p:cNvPr id="17" name="TextBox 17"/>
          <p:cNvSpPr txBox="1"/>
          <p:nvPr/>
        </p:nvSpPr>
        <p:spPr>
          <a:xfrm rot="-61915">
            <a:off x="2504885" y="2871463"/>
            <a:ext cx="11806650" cy="974626"/>
          </a:xfrm>
          <a:prstGeom prst="rect">
            <a:avLst/>
          </a:prstGeom>
        </p:spPr>
        <p:txBody>
          <a:bodyPr lIns="0" tIns="0" rIns="0" bIns="0" rtlCol="0" anchor="t">
            <a:spAutoFit/>
          </a:bodyPr>
          <a:lstStyle/>
          <a:p>
            <a:pPr algn="ctr">
              <a:lnSpc>
                <a:spcPts val="7598"/>
              </a:lnSpc>
            </a:pPr>
            <a:r>
              <a:rPr lang="en-US" sz="5427" dirty="0" err="1">
                <a:solidFill>
                  <a:srgbClr val="4BACC6">
                    <a:lumMod val="75000"/>
                  </a:srgbClr>
                </a:solidFill>
                <a:latin typeface="Bungee"/>
              </a:rPr>
              <a:t>Dặn</a:t>
            </a:r>
            <a:r>
              <a:rPr lang="en-US" sz="5427" dirty="0">
                <a:solidFill>
                  <a:srgbClr val="4BACC6">
                    <a:lumMod val="75000"/>
                  </a:srgbClr>
                </a:solidFill>
                <a:latin typeface="Bungee"/>
              </a:rPr>
              <a:t> </a:t>
            </a:r>
            <a:r>
              <a:rPr lang="en-US" sz="5427" dirty="0" err="1">
                <a:solidFill>
                  <a:srgbClr val="4BACC6">
                    <a:lumMod val="75000"/>
                  </a:srgbClr>
                </a:solidFill>
                <a:latin typeface="Bungee"/>
              </a:rPr>
              <a:t>dò</a:t>
            </a:r>
            <a:endParaRPr lang="en-US" sz="5427" dirty="0">
              <a:solidFill>
                <a:srgbClr val="4BACC6">
                  <a:lumMod val="75000"/>
                </a:srgbClr>
              </a:solidFill>
              <a:latin typeface="Bungee"/>
            </a:endParaRPr>
          </a:p>
        </p:txBody>
      </p:sp>
    </p:spTree>
    <p:extLst>
      <p:ext uri="{BB962C8B-B14F-4D97-AF65-F5344CB8AC3E}">
        <p14:creationId xmlns:p14="http://schemas.microsoft.com/office/powerpoint/2010/main" xmlns="" val="18829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620154" y="-758005"/>
            <a:ext cx="9764154"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370595" y="1028700"/>
            <a:ext cx="7537804" cy="277014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9144000" y="4148528"/>
            <a:ext cx="7910704" cy="2907184"/>
          </a:xfrm>
          <a:prstGeom prst="rect">
            <a:avLst/>
          </a:prstGeom>
        </p:spPr>
      </p:pic>
      <p:pic>
        <p:nvPicPr>
          <p:cNvPr id="7" name="Picture 7"/>
          <p:cNvPicPr>
            <a:picLocks noChangeAspect="1"/>
          </p:cNvPicPr>
          <p:nvPr/>
        </p:nvPicPr>
        <p:blipFill>
          <a:blip r:embed="rId8"/>
          <a:srcRect/>
          <a:stretch>
            <a:fillRect/>
          </a:stretch>
        </p:blipFill>
        <p:spPr>
          <a:xfrm>
            <a:off x="8145789" y="4436722"/>
            <a:ext cx="1996423" cy="174012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5888441" y="4551600"/>
            <a:ext cx="2039918" cy="210104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9516899" y="7160070"/>
            <a:ext cx="7537804" cy="27701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16162421" y="7736456"/>
            <a:ext cx="2193757" cy="2193757"/>
          </a:xfrm>
          <a:prstGeom prst="rect">
            <a:avLst/>
          </a:prstGeom>
        </p:spPr>
      </p:pic>
      <p:sp>
        <p:nvSpPr>
          <p:cNvPr id="12" name="TextBox 12"/>
          <p:cNvSpPr txBox="1"/>
          <p:nvPr/>
        </p:nvSpPr>
        <p:spPr>
          <a:xfrm>
            <a:off x="10160592" y="7943162"/>
            <a:ext cx="6421503" cy="1103948"/>
          </a:xfrm>
          <a:prstGeom prst="rect">
            <a:avLst/>
          </a:prstGeom>
        </p:spPr>
        <p:txBody>
          <a:bodyPr lIns="0" tIns="0" rIns="0" bIns="0" rtlCol="0" anchor="t">
            <a:spAutoFit/>
          </a:bodyPr>
          <a:lstStyle/>
          <a:p>
            <a:pPr algn="ctr">
              <a:lnSpc>
                <a:spcPts val="9240"/>
              </a:lnSpc>
            </a:pPr>
            <a:r>
              <a:rPr lang="en-US" sz="6000" dirty="0" err="1">
                <a:solidFill>
                  <a:srgbClr val="0F2D62"/>
                </a:solidFill>
                <a:latin typeface="Lobster"/>
              </a:rPr>
              <a:t>Hải</a:t>
            </a:r>
            <a:r>
              <a:rPr lang="en-US" sz="6000" dirty="0">
                <a:solidFill>
                  <a:srgbClr val="0F2D62"/>
                </a:solidFill>
                <a:latin typeface="Lobster"/>
              </a:rPr>
              <a:t> </a:t>
            </a:r>
            <a:r>
              <a:rPr lang="en-US" sz="6000" dirty="0" err="1">
                <a:solidFill>
                  <a:srgbClr val="0F2D62"/>
                </a:solidFill>
                <a:latin typeface="Lobster"/>
              </a:rPr>
              <a:t>Vương</a:t>
            </a:r>
            <a:r>
              <a:rPr lang="en-US" sz="6000" dirty="0">
                <a:solidFill>
                  <a:srgbClr val="0F2D62"/>
                </a:solidFill>
                <a:latin typeface="Lobster"/>
              </a:rPr>
              <a:t> </a:t>
            </a:r>
            <a:r>
              <a:rPr lang="en-US" sz="6000" dirty="0" err="1">
                <a:solidFill>
                  <a:srgbClr val="0F2D62"/>
                </a:solidFill>
                <a:latin typeface="Lobster"/>
              </a:rPr>
              <a:t>lạnh</a:t>
            </a:r>
            <a:r>
              <a:rPr lang="en-US" sz="6000" dirty="0">
                <a:solidFill>
                  <a:srgbClr val="0F2D62"/>
                </a:solidFill>
                <a:latin typeface="Lobster"/>
              </a:rPr>
              <a:t> </a:t>
            </a:r>
            <a:r>
              <a:rPr lang="en-US" sz="6000" dirty="0" err="1">
                <a:solidFill>
                  <a:srgbClr val="0F2D62"/>
                </a:solidFill>
                <a:latin typeface="Lobster"/>
              </a:rPr>
              <a:t>lẽo</a:t>
            </a:r>
            <a:endParaRPr lang="en-US" sz="6000" dirty="0">
              <a:solidFill>
                <a:srgbClr val="0F2D62"/>
              </a:solidFill>
              <a:latin typeface="Lobster"/>
            </a:endParaRPr>
          </a:p>
        </p:txBody>
      </p:sp>
      <p:pic>
        <p:nvPicPr>
          <p:cNvPr id="13" name="Picture 13"/>
          <p:cNvPicPr>
            <a:picLocks noChangeAspect="1"/>
          </p:cNvPicPr>
          <p:nvPr/>
        </p:nvPicPr>
        <p:blipFill>
          <a:blip r:embed="rId8"/>
          <a:srcRect/>
          <a:stretch>
            <a:fillRect/>
          </a:stretch>
        </p:blipFill>
        <p:spPr>
          <a:xfrm>
            <a:off x="8372384" y="7675079"/>
            <a:ext cx="1996423" cy="1740125"/>
          </a:xfrm>
          <a:prstGeom prst="rect">
            <a:avLst/>
          </a:prstGeom>
        </p:spPr>
      </p:pic>
      <p:sp>
        <p:nvSpPr>
          <p:cNvPr id="14" name="TextBox 14"/>
          <p:cNvSpPr txBox="1"/>
          <p:nvPr/>
        </p:nvSpPr>
        <p:spPr>
          <a:xfrm>
            <a:off x="10165912" y="4966802"/>
            <a:ext cx="5947172" cy="1069524"/>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Kim </a:t>
            </a:r>
            <a:r>
              <a:rPr lang="en-US" sz="6000" dirty="0" err="1">
                <a:solidFill>
                  <a:srgbClr val="0F2D62"/>
                </a:solidFill>
                <a:latin typeface="Lobster"/>
              </a:rPr>
              <a:t>nóng</a:t>
            </a:r>
            <a:r>
              <a:rPr lang="en-US" sz="6000" dirty="0">
                <a:solidFill>
                  <a:srgbClr val="0F2D62"/>
                </a:solidFill>
                <a:latin typeface="Lobster"/>
              </a:rPr>
              <a:t> </a:t>
            </a:r>
            <a:r>
              <a:rPr lang="en-US" sz="6000" dirty="0" err="1">
                <a:solidFill>
                  <a:srgbClr val="0F2D62"/>
                </a:solidFill>
                <a:latin typeface="Lobster"/>
              </a:rPr>
              <a:t>bức</a:t>
            </a:r>
            <a:endParaRPr lang="en-US" sz="6000" dirty="0">
              <a:solidFill>
                <a:srgbClr val="0F2D62"/>
              </a:solidFill>
              <a:latin typeface="Lobster"/>
            </a:endParaRPr>
          </a:p>
        </p:txBody>
      </p:sp>
      <p:pic>
        <p:nvPicPr>
          <p:cNvPr id="16" name="Picture 16"/>
          <p:cNvPicPr>
            <a:picLocks noChangeAspect="1"/>
          </p:cNvPicPr>
          <p:nvPr/>
        </p:nvPicPr>
        <p:blipFill>
          <a:blip r:embed="rId8"/>
          <a:srcRect/>
          <a:stretch>
            <a:fillRect/>
          </a:stretch>
        </p:blipFill>
        <p:spPr>
          <a:xfrm>
            <a:off x="8515691" y="1187337"/>
            <a:ext cx="1996423" cy="1740125"/>
          </a:xfrm>
          <a:prstGeom prst="rect">
            <a:avLst/>
          </a:prstGeom>
        </p:spPr>
      </p:pic>
      <p:pic>
        <p:nvPicPr>
          <p:cNvPr id="17" name="Picture 17"/>
          <p:cNvPicPr>
            <a:picLocks noChangeAspect="1"/>
          </p:cNvPicPr>
          <p:nvPr/>
        </p:nvPicPr>
        <p:blipFill>
          <a:blip r:embed="rId15"/>
          <a:srcRect/>
          <a:stretch>
            <a:fillRect/>
          </a:stretch>
        </p:blipFill>
        <p:spPr>
          <a:xfrm>
            <a:off x="15888440" y="1512092"/>
            <a:ext cx="1803358" cy="1803358"/>
          </a:xfrm>
          <a:prstGeom prst="rect">
            <a:avLst/>
          </a:prstGeom>
        </p:spPr>
      </p:pic>
      <p:sp>
        <p:nvSpPr>
          <p:cNvPr id="18" name="TextBox 18"/>
          <p:cNvSpPr txBox="1"/>
          <p:nvPr/>
        </p:nvSpPr>
        <p:spPr>
          <a:xfrm>
            <a:off x="10589259" y="1811791"/>
            <a:ext cx="5393085" cy="1103948"/>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a:t>
            </a:r>
            <a:r>
              <a:rPr lang="en-US" sz="6000" dirty="0" err="1">
                <a:solidFill>
                  <a:srgbClr val="0F2D62"/>
                </a:solidFill>
                <a:latin typeface="Lobster"/>
              </a:rPr>
              <a:t>Thủy</a:t>
            </a:r>
            <a:r>
              <a:rPr lang="en-US" sz="6000" dirty="0">
                <a:solidFill>
                  <a:srgbClr val="0F2D62"/>
                </a:solidFill>
                <a:latin typeface="Lobster"/>
              </a:rPr>
              <a:t> </a:t>
            </a:r>
            <a:r>
              <a:rPr lang="en-US" sz="6000" dirty="0" err="1">
                <a:solidFill>
                  <a:srgbClr val="0F2D62"/>
                </a:solidFill>
                <a:latin typeface="Lobster"/>
              </a:rPr>
              <a:t>nhỏ</a:t>
            </a:r>
            <a:r>
              <a:rPr lang="en-US" sz="6000" dirty="0">
                <a:solidFill>
                  <a:srgbClr val="0F2D62"/>
                </a:solidFill>
                <a:latin typeface="Lobster"/>
              </a:rPr>
              <a:t> </a:t>
            </a:r>
            <a:r>
              <a:rPr lang="en-US" sz="6000" dirty="0" err="1">
                <a:solidFill>
                  <a:srgbClr val="0F2D62"/>
                </a:solidFill>
                <a:latin typeface="Lobster"/>
              </a:rPr>
              <a:t>bé</a:t>
            </a:r>
            <a:endParaRPr lang="en-US" sz="6000" dirty="0">
              <a:solidFill>
                <a:srgbClr val="0F2D62"/>
              </a:solidFill>
              <a:latin typeface="Lob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repeatCount="1200" fill="hold" nodeType="afterEffect">
                                  <p:stCondLst>
                                    <p:cond delay="0"/>
                                  </p:stCondLst>
                                  <p:childTnLst>
                                    <p:animRot by="21600000">
                                      <p:cBhvr>
                                        <p:cTn id="22" dur="2000" fill="hold"/>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8" presetClass="emph" presetSubtype="0" repeatCount="indefinite" fill="hold" nodeType="withEffect">
                                  <p:stCondLst>
                                    <p:cond delay="0"/>
                                  </p:stCondLst>
                                  <p:childTnLst>
                                    <p:animRot by="21600000">
                                      <p:cBhvr>
                                        <p:cTn id="41" dur="2000" fill="hold"/>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8" presetClass="emph" presetSubtype="0" fill="hold" nodeType="withEffect">
                                  <p:stCondLst>
                                    <p:cond delay="0"/>
                                  </p:stCondLst>
                                  <p:childTnLst>
                                    <p:animRot by="21600000">
                                      <p:cBhvr>
                                        <p:cTn id="6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srcRect/>
          <a:stretch>
            <a:fillRect/>
          </a:stretch>
        </p:blipFill>
        <p:spPr>
          <a:xfrm>
            <a:off x="12558572" y="442772"/>
            <a:ext cx="9401456" cy="94014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5118077" y="1262364"/>
            <a:ext cx="1516620" cy="147680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422305" y="7775286"/>
            <a:ext cx="878292" cy="8552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4683989" y="9277372"/>
            <a:ext cx="1036845" cy="100962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8850026" y="1028700"/>
            <a:ext cx="2059188" cy="138152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9992178" y="6907897"/>
            <a:ext cx="3165553" cy="3303708"/>
          </a:xfrm>
          <a:prstGeom prst="rect">
            <a:avLst/>
          </a:prstGeom>
        </p:spPr>
      </p:pic>
      <p:pic>
        <p:nvPicPr>
          <p:cNvPr id="10" name="Picture 10"/>
          <p:cNvPicPr>
            <a:picLocks noChangeAspect="1"/>
          </p:cNvPicPr>
          <p:nvPr/>
        </p:nvPicPr>
        <p:blipFill>
          <a:blip r:embed="rId12"/>
          <a:srcRect/>
          <a:stretch>
            <a:fillRect/>
          </a:stretch>
        </p:blipFill>
        <p:spPr>
          <a:xfrm>
            <a:off x="-3899078" y="-2070901"/>
            <a:ext cx="6396145" cy="67386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rcRect/>
          <a:stretch>
            <a:fillRect/>
          </a:stretch>
        </p:blipFill>
        <p:spPr>
          <a:xfrm>
            <a:off x="6182350" y="2467442"/>
            <a:ext cx="1501341" cy="1764397"/>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rcRect/>
          <a:stretch>
            <a:fillRect/>
          </a:stretch>
        </p:blipFill>
        <p:spPr>
          <a:xfrm>
            <a:off x="2257906" y="4795592"/>
            <a:ext cx="10851570" cy="446270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rot="1368318">
            <a:off x="9287330" y="4416326"/>
            <a:ext cx="1184581" cy="115348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321314">
            <a:off x="2588864" y="7860870"/>
            <a:ext cx="1930215" cy="2057400"/>
          </a:xfrm>
          <a:prstGeom prst="rect">
            <a:avLst/>
          </a:prstGeom>
        </p:spPr>
      </p:pic>
      <p:sp>
        <p:nvSpPr>
          <p:cNvPr id="15" name="TextBox 15"/>
          <p:cNvSpPr txBox="1"/>
          <p:nvPr/>
        </p:nvSpPr>
        <p:spPr>
          <a:xfrm>
            <a:off x="4151085" y="24679"/>
            <a:ext cx="8174664" cy="1273742"/>
          </a:xfrm>
          <a:prstGeom prst="rect">
            <a:avLst/>
          </a:prstGeom>
        </p:spPr>
        <p:txBody>
          <a:bodyPr lIns="0" tIns="0" rIns="0" bIns="0" rtlCol="0" anchor="t">
            <a:spAutoFit/>
          </a:bodyPr>
          <a:lstStyle/>
          <a:p>
            <a:pPr algn="ctr">
              <a:lnSpc>
                <a:spcPts val="8249"/>
              </a:lnSpc>
            </a:pPr>
            <a:r>
              <a:rPr lang="en-US" sz="5892" dirty="0">
                <a:solidFill>
                  <a:srgbClr val="79A6A1"/>
                </a:solidFill>
                <a:latin typeface="Sigmar One"/>
              </a:rPr>
              <a:t>SAO THỦY NHỎ BÉ</a:t>
            </a:r>
          </a:p>
        </p:txBody>
      </p:sp>
      <p:sp>
        <p:nvSpPr>
          <p:cNvPr id="16" name="TextBox 16"/>
          <p:cNvSpPr txBox="1"/>
          <p:nvPr/>
        </p:nvSpPr>
        <p:spPr>
          <a:xfrm>
            <a:off x="2808810" y="6022770"/>
            <a:ext cx="9749762"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Thủy</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4093536" y="190500"/>
            <a:ext cx="8174664" cy="1015406"/>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THỦY NHỎ BÉ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90344E-6 L 0.17578 0.16644 " pathEditMode="relative" rAng="0" ptsTypes="AA">
                                      <p:cBhvr>
                                        <p:cTn id="6" dur="2000" fill="hold"/>
                                        <p:tgtEl>
                                          <p:spTgt spid="10"/>
                                        </p:tgtEl>
                                        <p:attrNameLst>
                                          <p:attrName>ppt_x</p:attrName>
                                          <p:attrName>ppt_y</p:attrName>
                                        </p:attrNameLst>
                                      </p:cBhvr>
                                      <p:rCtr x="8785" y="831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xmlns=""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9525000" y="-1657534"/>
            <a:ext cx="16118217" cy="7172957"/>
            <a:chOff x="-1117852" y="-19681"/>
            <a:chExt cx="16118217" cy="7172957"/>
          </a:xfrm>
        </p:grpSpPr>
        <p:pic>
          <p:nvPicPr>
            <p:cNvPr id="8" name="Picture 8"/>
            <p:cNvPicPr>
              <a:picLocks noChangeAspect="1"/>
            </p:cNvPicPr>
            <p:nvPr/>
          </p:nvPicPr>
          <p:blipFill>
            <a:blip r:embed="rId18"/>
            <a:srcRect/>
            <a:stretch>
              <a:fillRect/>
            </a:stretch>
          </p:blipFill>
          <p:spPr>
            <a:xfrm>
              <a:off x="-1117852" y="-19681"/>
              <a:ext cx="6396145" cy="6738643"/>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rcRect/>
            <a:stretch>
              <a:fillRect/>
            </a:stretch>
          </p:blipFill>
          <p:spPr>
            <a:xfrm rot="70560">
              <a:off x="4649421" y="3301035"/>
              <a:ext cx="9367151" cy="3852241"/>
            </a:xfrm>
            <a:prstGeom prst="rect">
              <a:avLst/>
            </a:prstGeom>
          </p:spPr>
        </p:pic>
        <p:sp>
          <p:nvSpPr>
            <p:cNvPr id="15" name="TextBox 15"/>
            <p:cNvSpPr txBox="1"/>
            <p:nvPr/>
          </p:nvSpPr>
          <p:spPr>
            <a:xfrm>
              <a:off x="3193715" y="4486367"/>
              <a:ext cx="11806650" cy="1029056"/>
            </a:xfrm>
            <a:prstGeom prst="rect">
              <a:avLst/>
            </a:prstGeom>
          </p:spPr>
          <p:txBody>
            <a:bodyPr lIns="0" tIns="0" rIns="0" bIns="0" rtlCol="0" anchor="t">
              <a:spAutoFit/>
            </a:bodyPr>
            <a:lstStyle/>
            <a:p>
              <a:pPr algn="ctr">
                <a:lnSpc>
                  <a:spcPts val="7598"/>
                </a:lnSpc>
              </a:pPr>
              <a:r>
                <a:rPr lang="en-US" sz="5427" dirty="0">
                  <a:solidFill>
                    <a:srgbClr val="545454"/>
                  </a:solidFill>
                  <a:latin typeface="Bungee"/>
                </a:rPr>
                <a:t>I. NHẬN XÉT</a:t>
              </a: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grpSp>
        <p:nvGrpSpPr>
          <p:cNvPr id="18" name="Group 17"/>
          <p:cNvGrpSpPr/>
          <p:nvPr/>
        </p:nvGrpSpPr>
        <p:grpSpPr>
          <a:xfrm>
            <a:off x="4610876" y="24624"/>
            <a:ext cx="8190724" cy="1120181"/>
            <a:chOff x="4610876" y="24624"/>
            <a:chExt cx="8190724" cy="1120181"/>
          </a:xfrm>
        </p:grpSpPr>
        <p:sp>
          <p:nvSpPr>
            <p:cNvPr id="14" name="TextBox 14"/>
            <p:cNvSpPr txBox="1"/>
            <p:nvPr/>
          </p:nvSpPr>
          <p:spPr>
            <a:xfrm>
              <a:off x="4610876" y="24624"/>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chemeClr val="bg1"/>
                  </a:solidFill>
                  <a:latin typeface="Sigmar One"/>
                </a:rPr>
                <a:t>SAO THỦY NHỎ BÉ</a:t>
              </a:r>
            </a:p>
          </p:txBody>
        </p:sp>
        <p:sp>
          <p:nvSpPr>
            <p:cNvPr id="17" name="TextBox 14"/>
            <p:cNvSpPr txBox="1"/>
            <p:nvPr/>
          </p:nvSpPr>
          <p:spPr>
            <a:xfrm>
              <a:off x="4626936" y="129399"/>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rgbClr val="FFC000"/>
                  </a:solidFill>
                  <a:latin typeface="Sigmar One"/>
                </a:rPr>
                <a:t>SAO THỦY NHỎ BÉ</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52778E-6 -3.23461E-6 L 0.48429 0.26793 " pathEditMode="relative" rAng="0" ptsTypes="AA">
                                      <p:cBhvr>
                                        <p:cTn id="28" dur="2000" fill="hold"/>
                                        <p:tgtEl>
                                          <p:spTgt spid="19"/>
                                        </p:tgtEl>
                                        <p:attrNameLst>
                                          <p:attrName>ppt_x</p:attrName>
                                          <p:attrName>ppt_y</p:attrName>
                                        </p:attrNameLst>
                                      </p:cBhvr>
                                      <p:rCtr x="24210" y="13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58812" y="27813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0" lang="en-US"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3200386" y="1017654"/>
            <a:ext cx="11346376" cy="707886"/>
          </a:xfrm>
          <a:prstGeom prst="rect">
            <a:avLst/>
          </a:prstGeom>
        </p:spPr>
        <p:txBody>
          <a:bodyPr wrap="none">
            <a:spAutoFit/>
          </a:bodyPr>
          <a:lstStyle/>
          <a:p>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a:t>
            </a:r>
            <a:r>
              <a:rPr lang="vi-VN" sz="4000" dirty="0">
                <a:solidFill>
                  <a:schemeClr val="accent6">
                    <a:lumMod val="50000"/>
                  </a:schemeClr>
                </a:solidFill>
                <a:latin typeface="Lobster" charset="0"/>
              </a:rPr>
              <a:t>1.  Mỗi từ ngữ được in đậm dưới </a:t>
            </a:r>
            <a:r>
              <a:rPr lang="en-US" sz="4000" dirty="0">
                <a:solidFill>
                  <a:schemeClr val="accent6">
                    <a:lumMod val="50000"/>
                  </a:schemeClr>
                </a:solidFill>
                <a:latin typeface="Lobster" charset="0"/>
              </a:rPr>
              <a:t>đ</a:t>
            </a:r>
            <a:r>
              <a:rPr lang="vi-VN" sz="4000" dirty="0">
                <a:solidFill>
                  <a:schemeClr val="accent6">
                    <a:lumMod val="50000"/>
                  </a:schemeClr>
                </a:solidFill>
                <a:latin typeface="Lobster" charset="0"/>
              </a:rPr>
              <a:t>ây có tác dụng gì?</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sp>
        <p:nvSpPr>
          <p:cNvPr id="10" name="Text Box 10"/>
          <p:cNvSpPr txBox="1">
            <a:spLocks noChangeArrowheads="1"/>
          </p:cNvSpPr>
          <p:nvPr/>
        </p:nvSpPr>
        <p:spPr bwMode="auto">
          <a:xfrm>
            <a:off x="1272349" y="3010233"/>
            <a:ext cx="15544800" cy="3379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30000"/>
              </a:lnSpc>
              <a:spcBef>
                <a:spcPct val="50000"/>
              </a:spcBef>
            </a:pPr>
            <a:r>
              <a:rPr lang="en-US" altLang="en-US" sz="3600" i="1"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em</a:t>
            </a:r>
            <a:r>
              <a:rPr lang="en-US" altLang="en-US" sz="4000" dirty="0">
                <a:solidFill>
                  <a:srgbClr val="000066"/>
                </a:solidFill>
                <a:latin typeface="Lobster" charset="0"/>
              </a:rPr>
              <a:t> </a:t>
            </a:r>
            <a:r>
              <a:rPr lang="en-US" altLang="en-US" sz="4000" dirty="0" err="1">
                <a:solidFill>
                  <a:srgbClr val="000066"/>
                </a:solidFill>
                <a:latin typeface="Lobster" charset="0"/>
              </a:rPr>
              <a:t>bé</a:t>
            </a:r>
            <a:r>
              <a:rPr lang="en-US" altLang="en-US" sz="4000" dirty="0">
                <a:solidFill>
                  <a:srgbClr val="000066"/>
                </a:solidFill>
                <a:latin typeface="Lobster" charset="0"/>
              </a:rPr>
              <a:t> </a:t>
            </a:r>
            <a:r>
              <a:rPr lang="en-US" altLang="en-US" sz="4000" dirty="0" err="1">
                <a:solidFill>
                  <a:srgbClr val="FF0000"/>
                </a:solidFill>
                <a:latin typeface="Lobster" charset="0"/>
              </a:rPr>
              <a:t>hoặc</a:t>
            </a:r>
            <a:r>
              <a:rPr lang="en-US" altLang="en-US" sz="4000" dirty="0">
                <a:solidFill>
                  <a:srgbClr val="FF0000"/>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chú</a:t>
            </a:r>
            <a:r>
              <a:rPr lang="en-US" altLang="en-US" sz="4000" dirty="0">
                <a:solidFill>
                  <a:srgbClr val="000066"/>
                </a:solidFill>
                <a:latin typeface="Lobster" charset="0"/>
              </a:rPr>
              <a:t> </a:t>
            </a:r>
            <a:r>
              <a:rPr lang="en-US" altLang="en-US" sz="4000" dirty="0" err="1">
                <a:solidFill>
                  <a:srgbClr val="000066"/>
                </a:solidFill>
                <a:latin typeface="Lobster" charset="0"/>
              </a:rPr>
              <a:t>mèo</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cây</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dòng</a:t>
            </a:r>
            <a:r>
              <a:rPr lang="en-US" altLang="en-US" sz="4000" dirty="0">
                <a:solidFill>
                  <a:srgbClr val="000066"/>
                </a:solidFill>
                <a:latin typeface="Lobster" charset="0"/>
              </a:rPr>
              <a:t> </a:t>
            </a:r>
            <a:r>
              <a:rPr lang="en-US" altLang="en-US" sz="4000" dirty="0" err="1">
                <a:solidFill>
                  <a:srgbClr val="000066"/>
                </a:solidFill>
                <a:latin typeface="Lobster" charset="0"/>
              </a:rPr>
              <a:t>sông</a:t>
            </a:r>
            <a:r>
              <a:rPr lang="en-US" altLang="en-US" sz="4000" dirty="0">
                <a:solidFill>
                  <a:srgbClr val="000066"/>
                </a:solidFill>
                <a:latin typeface="Lobster" charset="0"/>
              </a:rPr>
              <a:t> </a:t>
            </a:r>
            <a:r>
              <a:rPr lang="en-US" altLang="en-US" sz="4000" dirty="0" err="1">
                <a:solidFill>
                  <a:srgbClr val="000066"/>
                </a:solidFill>
                <a:latin typeface="Lobster" charset="0"/>
              </a:rPr>
              <a:t>mà</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cũng</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giống</a:t>
            </a:r>
            <a:r>
              <a:rPr lang="en-US" altLang="en-US" sz="4000" dirty="0">
                <a:solidFill>
                  <a:srgbClr val="000066"/>
                </a:solidFill>
                <a:latin typeface="Lobster" charset="0"/>
              </a:rPr>
              <a:t> </a:t>
            </a:r>
            <a:r>
              <a:rPr lang="en-US" altLang="en-US" sz="4000" dirty="0" err="1">
                <a:solidFill>
                  <a:srgbClr val="000066"/>
                </a:solidFill>
                <a:latin typeface="Lobster" charset="0"/>
              </a:rPr>
              <a:t>nhau</a:t>
            </a:r>
            <a:r>
              <a:rPr lang="en-US" altLang="en-US" sz="4000" dirty="0">
                <a:solidFill>
                  <a:srgbClr val="000066"/>
                </a:solidFill>
                <a:latin typeface="Lobster" charset="0"/>
              </a:rPr>
              <a:t> </a:t>
            </a:r>
            <a:r>
              <a:rPr lang="en-US" altLang="en-US" sz="4000" dirty="0" err="1">
                <a:solidFill>
                  <a:srgbClr val="000066"/>
                </a:solidFill>
                <a:latin typeface="Lobster" charset="0"/>
              </a:rPr>
              <a:t>thì</a:t>
            </a:r>
            <a:r>
              <a:rPr lang="en-US" altLang="en-US" sz="4000" dirty="0">
                <a:solidFill>
                  <a:srgbClr val="000066"/>
                </a:solidFill>
                <a:latin typeface="Lobster" charset="0"/>
              </a:rPr>
              <a:t> </a:t>
            </a:r>
            <a:r>
              <a:rPr lang="en-US" altLang="en-US" sz="4000" dirty="0" err="1">
                <a:solidFill>
                  <a:srgbClr val="000066"/>
                </a:solidFill>
                <a:latin typeface="Lobster" charset="0"/>
              </a:rPr>
              <a:t>không</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thích</a:t>
            </a:r>
            <a:r>
              <a:rPr lang="en-US" altLang="en-US" sz="4000" dirty="0">
                <a:solidFill>
                  <a:srgbClr val="000066"/>
                </a:solidFill>
                <a:latin typeface="Lobster" charset="0"/>
              </a:rPr>
              <a:t> </a:t>
            </a:r>
            <a:r>
              <a:rPr lang="en-US" altLang="en-US" sz="4000" dirty="0" err="1">
                <a:solidFill>
                  <a:srgbClr val="000066"/>
                </a:solidFill>
                <a:latin typeface="Lobster" charset="0"/>
              </a:rPr>
              <a:t>đọc</a:t>
            </a:r>
            <a:r>
              <a:rPr lang="en-US" altLang="en-US" sz="4000" dirty="0">
                <a:solidFill>
                  <a:srgbClr val="000066"/>
                </a:solidFill>
                <a:latin typeface="Lobster" charset="0"/>
              </a:rPr>
              <a:t>. </a:t>
            </a:r>
            <a:r>
              <a:rPr lang="en-US" altLang="en-US" sz="4000" i="1" dirty="0">
                <a:solidFill>
                  <a:srgbClr val="000066"/>
                </a:solidFill>
                <a:latin typeface="Lobster" charset="0"/>
              </a:rPr>
              <a:t>  </a:t>
            </a:r>
            <a:r>
              <a:rPr lang="en-US" altLang="en-US" sz="4000" dirty="0" err="1">
                <a:solidFill>
                  <a:srgbClr val="FF0000"/>
                </a:solidFill>
                <a:latin typeface="Lobster" charset="0"/>
              </a:rPr>
              <a:t>Vì</a:t>
            </a:r>
            <a:r>
              <a:rPr lang="en-US" altLang="en-US" sz="4000" dirty="0">
                <a:solidFill>
                  <a:srgbClr val="FF0000"/>
                </a:solidFill>
                <a:latin typeface="Lobster" charset="0"/>
              </a:rPr>
              <a:t> </a:t>
            </a:r>
            <a:r>
              <a:rPr lang="en-US" altLang="en-US" sz="4000" dirty="0" err="1">
                <a:solidFill>
                  <a:srgbClr val="FF0000"/>
                </a:solidFill>
                <a:latin typeface="Lobster" charset="0"/>
              </a:rPr>
              <a:t>vậy</a:t>
            </a:r>
            <a:r>
              <a:rPr lang="en-US" altLang="en-US" sz="4000" dirty="0">
                <a:solidFill>
                  <a:srgbClr val="FF0000"/>
                </a:solidFill>
                <a:latin typeface="Lobster" charset="0"/>
              </a:rPr>
              <a:t> </a:t>
            </a:r>
            <a:r>
              <a:rPr lang="en-US" altLang="en-US" sz="4000" dirty="0" err="1">
                <a:solidFill>
                  <a:srgbClr val="000066"/>
                </a:solidFill>
                <a:latin typeface="Lobster" charset="0"/>
              </a:rPr>
              <a:t>ngay</a:t>
            </a:r>
            <a:r>
              <a:rPr lang="en-US" altLang="en-US" sz="4000" dirty="0">
                <a:solidFill>
                  <a:srgbClr val="000066"/>
                </a:solidFill>
                <a:latin typeface="Lobster" charset="0"/>
              </a:rPr>
              <a:t> </a:t>
            </a:r>
            <a:r>
              <a:rPr lang="en-US" altLang="en-US" sz="4000" dirty="0" err="1">
                <a:solidFill>
                  <a:srgbClr val="000066"/>
                </a:solidFill>
                <a:latin typeface="Lobster" charset="0"/>
              </a:rPr>
              <a:t>trong</a:t>
            </a:r>
            <a:r>
              <a:rPr lang="en-US" altLang="en-US" sz="4000" dirty="0">
                <a:solidFill>
                  <a:srgbClr val="000066"/>
                </a:solidFill>
                <a:latin typeface="Lobster" charset="0"/>
              </a:rPr>
              <a:t> </a:t>
            </a:r>
            <a:r>
              <a:rPr lang="en-US" altLang="en-US" sz="4000" dirty="0" err="1">
                <a:solidFill>
                  <a:srgbClr val="000066"/>
                </a:solidFill>
                <a:latin typeface="Lobster" charset="0"/>
              </a:rPr>
              <a:t>quan</a:t>
            </a:r>
            <a:r>
              <a:rPr lang="en-US" altLang="en-US" sz="4000" dirty="0">
                <a:solidFill>
                  <a:srgbClr val="000066"/>
                </a:solidFill>
                <a:latin typeface="Lobster" charset="0"/>
              </a:rPr>
              <a:t> </a:t>
            </a:r>
            <a:r>
              <a:rPr lang="en-US" altLang="en-US" sz="4000" dirty="0" err="1">
                <a:solidFill>
                  <a:srgbClr val="000066"/>
                </a:solidFill>
                <a:latin typeface="Lobster" charset="0"/>
              </a:rPr>
              <a:t>sát</a:t>
            </a:r>
            <a:r>
              <a:rPr lang="en-US" altLang="en-US" sz="4000" dirty="0">
                <a:solidFill>
                  <a:srgbClr val="000066"/>
                </a:solidFill>
                <a:latin typeface="Lobster" charset="0"/>
              </a:rPr>
              <a:t> </a:t>
            </a:r>
            <a:r>
              <a:rPr lang="en-US" altLang="en-US" sz="4000" dirty="0" err="1">
                <a:solidFill>
                  <a:srgbClr val="000066"/>
                </a:solidFill>
                <a:latin typeface="Lobster" charset="0"/>
              </a:rPr>
              <a:t>để</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người</a:t>
            </a:r>
            <a:r>
              <a:rPr lang="en-US" altLang="en-US" sz="4000" dirty="0">
                <a:solidFill>
                  <a:srgbClr val="000066"/>
                </a:solidFill>
                <a:latin typeface="Lobster" charset="0"/>
              </a:rPr>
              <a:t> </a:t>
            </a:r>
            <a:r>
              <a:rPr lang="en-US" altLang="en-US" sz="4000" dirty="0" err="1">
                <a:solidFill>
                  <a:srgbClr val="000066"/>
                </a:solidFill>
                <a:latin typeface="Lobster" charset="0"/>
              </a:rPr>
              <a:t>viết</a:t>
            </a:r>
            <a:r>
              <a:rPr lang="en-US" altLang="en-US" sz="4000" dirty="0">
                <a:solidFill>
                  <a:srgbClr val="000066"/>
                </a:solidFill>
                <a:latin typeface="Lobster" charset="0"/>
              </a:rPr>
              <a:t> </a:t>
            </a:r>
            <a:r>
              <a:rPr lang="en-US" altLang="en-US" sz="4000" dirty="0" err="1">
                <a:solidFill>
                  <a:srgbClr val="000066"/>
                </a:solidFill>
                <a:latin typeface="Lobster" charset="0"/>
              </a:rPr>
              <a:t>phải</a:t>
            </a:r>
            <a:r>
              <a:rPr lang="en-US" altLang="en-US" sz="4000" dirty="0">
                <a:solidFill>
                  <a:srgbClr val="000066"/>
                </a:solidFill>
                <a:latin typeface="Lobster" charset="0"/>
              </a:rPr>
              <a:t> </a:t>
            </a:r>
            <a:r>
              <a:rPr lang="en-US" altLang="en-US" sz="4000" dirty="0" err="1">
                <a:solidFill>
                  <a:srgbClr val="000066"/>
                </a:solidFill>
                <a:latin typeface="Lobster" charset="0"/>
              </a:rPr>
              <a:t>tìm</a:t>
            </a:r>
            <a:r>
              <a:rPr lang="en-US" altLang="en-US" sz="4000" dirty="0">
                <a:solidFill>
                  <a:srgbClr val="000066"/>
                </a:solidFill>
                <a:latin typeface="Lobster" charset="0"/>
              </a:rPr>
              <a:t> </a:t>
            </a:r>
            <a:r>
              <a:rPr lang="en-US" altLang="en-US" sz="4000" dirty="0" err="1">
                <a:solidFill>
                  <a:srgbClr val="000066"/>
                </a:solidFill>
                <a:latin typeface="Lobster" charset="0"/>
              </a:rPr>
              <a:t>ra</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mới</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riêng</a:t>
            </a:r>
            <a:r>
              <a:rPr lang="en-US" altLang="en-US" sz="4000" dirty="0">
                <a:solidFill>
                  <a:srgbClr val="000066"/>
                </a:solidFill>
                <a:latin typeface="Lobster" charset="0"/>
              </a:rPr>
              <a:t>.                                  </a:t>
            </a:r>
          </a:p>
          <a:p>
            <a:pPr algn="just">
              <a:lnSpc>
                <a:spcPct val="130000"/>
              </a:lnSpc>
              <a:spcBef>
                <a:spcPct val="50000"/>
              </a:spcBef>
            </a:pPr>
            <a:r>
              <a:rPr lang="en-US" altLang="en-US" sz="3200" dirty="0">
                <a:solidFill>
                  <a:srgbClr val="000066"/>
                </a:solidFill>
                <a:latin typeface="Lobster" charset="0"/>
              </a:rPr>
              <a:t>                                                                                                            Theo </a:t>
            </a:r>
            <a:r>
              <a:rPr lang="en-US" altLang="en-US" sz="3200" dirty="0" err="1">
                <a:solidFill>
                  <a:srgbClr val="000066"/>
                </a:solidFill>
                <a:latin typeface="Lobster" charset="0"/>
              </a:rPr>
              <a:t>Phạm</a:t>
            </a:r>
            <a:r>
              <a:rPr lang="en-US" altLang="en-US" sz="3200" dirty="0">
                <a:solidFill>
                  <a:srgbClr val="000066"/>
                </a:solidFill>
                <a:latin typeface="Lobster" charset="0"/>
              </a:rPr>
              <a:t> </a:t>
            </a:r>
            <a:r>
              <a:rPr lang="en-US" altLang="en-US" sz="3200" dirty="0" err="1">
                <a:solidFill>
                  <a:srgbClr val="000066"/>
                </a:solidFill>
                <a:latin typeface="Lobster" charset="0"/>
              </a:rPr>
              <a:t>Hổ</a:t>
            </a:r>
            <a:endParaRPr lang="en-US" altLang="en-US" sz="3200" i="1" dirty="0">
              <a:solidFill>
                <a:srgbClr val="000066"/>
              </a:solidFill>
              <a:latin typeface="Lobster" charset="0"/>
            </a:endParaRPr>
          </a:p>
        </p:txBody>
      </p:sp>
      <p:cxnSp>
        <p:nvCxnSpPr>
          <p:cNvPr id="11" name="Straight Connector 10"/>
          <p:cNvCxnSpPr/>
          <p:nvPr/>
        </p:nvCxnSpPr>
        <p:spPr>
          <a:xfrm>
            <a:off x="5334000" y="1664190"/>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848600" y="1648436"/>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11000" y="1630236"/>
            <a:ext cx="1752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26019" y="3042555"/>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(1)</a:t>
            </a:r>
          </a:p>
        </p:txBody>
      </p:sp>
      <p:sp>
        <p:nvSpPr>
          <p:cNvPr id="22" name="TextBox 21"/>
          <p:cNvSpPr txBox="1"/>
          <p:nvPr/>
        </p:nvSpPr>
        <p:spPr>
          <a:xfrm>
            <a:off x="10668000" y="3782080"/>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(2)</a:t>
            </a:r>
          </a:p>
        </p:txBody>
      </p:sp>
      <p:sp>
        <p:nvSpPr>
          <p:cNvPr id="23" name="Oval 22"/>
          <p:cNvSpPr/>
          <p:nvPr/>
        </p:nvSpPr>
        <p:spPr>
          <a:xfrm>
            <a:off x="5927271" y="3103240"/>
            <a:ext cx="1159329" cy="72138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800600" y="3763939"/>
            <a:ext cx="120287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01000" y="3739563"/>
            <a:ext cx="1676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84253" y="6879266"/>
            <a:ext cx="7680308" cy="800219"/>
          </a:xfrm>
          <a:prstGeom prst="rect">
            <a:avLst/>
          </a:prstGeom>
        </p:spPr>
        <p:txBody>
          <a:bodyPr wrap="none" tIns="91440" bIns="91440">
            <a:spAutoFit/>
          </a:bodyPr>
          <a:lstStyle/>
          <a:p>
            <a:r>
              <a:rPr lang="en-US" altLang="en-US" sz="4000" dirty="0">
                <a:solidFill>
                  <a:srgbClr val="7030A0"/>
                </a:solidFill>
                <a:latin typeface="Lobster" charset="0"/>
              </a:rPr>
              <a:t> </a:t>
            </a:r>
            <a:r>
              <a:rPr lang="en-US" altLang="en-US" sz="4000" dirty="0" err="1">
                <a:solidFill>
                  <a:srgbClr val="7030A0"/>
                </a:solidFill>
                <a:latin typeface="Lobster" charset="0"/>
              </a:rPr>
              <a:t>nối</a:t>
            </a:r>
            <a:r>
              <a:rPr lang="en-US" altLang="en-US" sz="4000" dirty="0">
                <a:solidFill>
                  <a:srgbClr val="7030A0"/>
                </a:solidFill>
                <a:latin typeface="Lobster" charset="0"/>
              </a:rPr>
              <a:t> </a:t>
            </a:r>
            <a:r>
              <a:rPr lang="en-US" altLang="en-US" sz="4000" dirty="0" err="1">
                <a:solidFill>
                  <a:srgbClr val="7030A0"/>
                </a:solidFill>
                <a:latin typeface="Lobster" charset="0"/>
              </a:rPr>
              <a:t>từ</a:t>
            </a:r>
            <a:r>
              <a:rPr lang="en-US" altLang="en-US" sz="4000" b="1" dirty="0">
                <a:solidFill>
                  <a:srgbClr val="7030A0"/>
                </a:solidFill>
                <a:latin typeface="Lobster" charset="0"/>
              </a:rPr>
              <a:t> </a:t>
            </a:r>
            <a:r>
              <a:rPr lang="en-US" altLang="en-US" sz="4000" b="1" u="sng" dirty="0" err="1">
                <a:solidFill>
                  <a:srgbClr val="7030A0"/>
                </a:solidFill>
                <a:latin typeface="Lobster" charset="0"/>
              </a:rPr>
              <a:t>em</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bé</a:t>
            </a:r>
            <a:r>
              <a:rPr lang="en-US" altLang="en-US" sz="4000" b="1" u="sng" dirty="0">
                <a:solidFill>
                  <a:srgbClr val="7030A0"/>
                </a:solidFill>
                <a:latin typeface="Lobster" charset="0"/>
              </a:rPr>
              <a:t>  </a:t>
            </a:r>
            <a:r>
              <a:rPr lang="en-US" altLang="en-US" sz="4000" dirty="0" err="1">
                <a:solidFill>
                  <a:srgbClr val="7030A0"/>
                </a:solidFill>
                <a:latin typeface="Lobster" charset="0"/>
              </a:rPr>
              <a:t>với</a:t>
            </a:r>
            <a:r>
              <a:rPr lang="en-US" altLang="en-US" sz="4000" dirty="0">
                <a:solidFill>
                  <a:srgbClr val="7030A0"/>
                </a:solidFill>
                <a:latin typeface="Lobster" charset="0"/>
              </a:rPr>
              <a:t>  </a:t>
            </a:r>
            <a:r>
              <a:rPr lang="en-US" altLang="en-US" sz="4000" dirty="0" err="1" smtClean="0">
                <a:solidFill>
                  <a:srgbClr val="7030A0"/>
                </a:solidFill>
                <a:latin typeface="Lobster" charset="0"/>
              </a:rPr>
              <a:t>một</a:t>
            </a:r>
            <a:r>
              <a:rPr lang="en-US" altLang="en-US" sz="4000" dirty="0" smtClean="0">
                <a:solidFill>
                  <a:srgbClr val="7030A0"/>
                </a:solidFill>
                <a:latin typeface="Lobster" charset="0"/>
              </a:rPr>
              <a:t> </a:t>
            </a:r>
            <a:r>
              <a:rPr lang="en-US" altLang="en-US" sz="4000" b="1" u="sng" dirty="0" err="1" smtClean="0">
                <a:solidFill>
                  <a:srgbClr val="7030A0"/>
                </a:solidFill>
                <a:latin typeface="Lobster" charset="0"/>
              </a:rPr>
              <a:t>chú</a:t>
            </a:r>
            <a:r>
              <a:rPr lang="en-US" altLang="en-US" sz="4000" b="1" u="sng" dirty="0" smtClean="0">
                <a:solidFill>
                  <a:srgbClr val="7030A0"/>
                </a:solidFill>
                <a:latin typeface="Lobster" charset="0"/>
              </a:rPr>
              <a:t> </a:t>
            </a:r>
            <a:r>
              <a:rPr lang="en-US" altLang="en-US" sz="4000" b="1" u="sng" dirty="0" err="1">
                <a:solidFill>
                  <a:srgbClr val="7030A0"/>
                </a:solidFill>
                <a:latin typeface="Lobster" charset="0"/>
              </a:rPr>
              <a:t>mèo</a:t>
            </a:r>
            <a:r>
              <a:rPr lang="en-US" altLang="en-US" sz="4000" b="1" dirty="0">
                <a:solidFill>
                  <a:srgbClr val="7030A0"/>
                </a:solidFill>
                <a:latin typeface="Lobster" charset="0"/>
              </a:rPr>
              <a:t> </a:t>
            </a:r>
            <a:r>
              <a:rPr lang="en-US" altLang="en-US" sz="4000" dirty="0">
                <a:solidFill>
                  <a:srgbClr val="7030A0"/>
                </a:solidFill>
                <a:latin typeface="Lobster" charset="0"/>
              </a:rPr>
              <a:t>ở </a:t>
            </a:r>
            <a:r>
              <a:rPr lang="en-US" altLang="en-US" sz="4000" dirty="0" err="1">
                <a:solidFill>
                  <a:srgbClr val="7030A0"/>
                </a:solidFill>
                <a:latin typeface="Lobster" charset="0"/>
              </a:rPr>
              <a:t>câu</a:t>
            </a:r>
            <a:r>
              <a:rPr lang="en-US" altLang="en-US" sz="4000" dirty="0">
                <a:solidFill>
                  <a:srgbClr val="7030A0"/>
                </a:solidFill>
                <a:latin typeface="Lobster" charset="0"/>
              </a:rPr>
              <a:t> 1.</a:t>
            </a:r>
            <a:endParaRPr lang="en-US" sz="4000" dirty="0">
              <a:solidFill>
                <a:srgbClr val="7030A0"/>
              </a:solidFill>
              <a:latin typeface="Lobster" charset="0"/>
            </a:endParaRPr>
          </a:p>
        </p:txBody>
      </p:sp>
      <p:sp>
        <p:nvSpPr>
          <p:cNvPr id="29" name="Text Box 14"/>
          <p:cNvSpPr txBox="1">
            <a:spLocks noChangeArrowheads="1"/>
          </p:cNvSpPr>
          <p:nvPr/>
        </p:nvSpPr>
        <p:spPr bwMode="auto">
          <a:xfrm>
            <a:off x="1726019" y="6905847"/>
            <a:ext cx="439175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hoặc</a:t>
            </a:r>
            <a:endParaRPr lang="en-US" altLang="en-US" sz="4000" b="1" i="1" dirty="0">
              <a:solidFill>
                <a:srgbClr val="FF0000"/>
              </a:solidFill>
              <a:latin typeface="Lobster" charset="0"/>
            </a:endParaRPr>
          </a:p>
        </p:txBody>
      </p:sp>
      <p:sp>
        <p:nvSpPr>
          <p:cNvPr id="30" name="Text Box 15"/>
          <p:cNvSpPr txBox="1">
            <a:spLocks noChangeArrowheads="1"/>
          </p:cNvSpPr>
          <p:nvPr/>
        </p:nvSpPr>
        <p:spPr bwMode="auto">
          <a:xfrm>
            <a:off x="1788294" y="7886700"/>
            <a:ext cx="316470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Cụm</a:t>
            </a:r>
            <a:r>
              <a:rPr lang="en-US" altLang="en-US" sz="4000"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vì</a:t>
            </a:r>
            <a:r>
              <a:rPr lang="en-US" altLang="en-US" sz="4000" b="1" i="1" dirty="0">
                <a:solidFill>
                  <a:srgbClr val="FF0000"/>
                </a:solidFill>
                <a:latin typeface="Lobster" charset="0"/>
              </a:rPr>
              <a:t> </a:t>
            </a:r>
            <a:r>
              <a:rPr lang="en-US" altLang="en-US" sz="4000" b="1" i="1" dirty="0" err="1">
                <a:solidFill>
                  <a:srgbClr val="FF0000"/>
                </a:solidFill>
                <a:latin typeface="Lobster" charset="0"/>
              </a:rPr>
              <a:t>vậy</a:t>
            </a:r>
            <a:r>
              <a:rPr lang="en-US" altLang="en-US" sz="4000" b="1" i="1" dirty="0">
                <a:solidFill>
                  <a:srgbClr val="FF0000"/>
                </a:solidFill>
                <a:latin typeface="Lobster" charset="0"/>
              </a:rPr>
              <a:t>  </a:t>
            </a:r>
          </a:p>
        </p:txBody>
      </p:sp>
      <p:sp>
        <p:nvSpPr>
          <p:cNvPr id="31" name="Rectangle 30"/>
          <p:cNvSpPr/>
          <p:nvPr/>
        </p:nvSpPr>
        <p:spPr>
          <a:xfrm>
            <a:off x="5173553" y="7934052"/>
            <a:ext cx="3889206" cy="707886"/>
          </a:xfrm>
          <a:prstGeom prst="rect">
            <a:avLst/>
          </a:prstGeom>
        </p:spPr>
        <p:txBody>
          <a:bodyPr wrap="none">
            <a:spAutoFit/>
          </a:bodyPr>
          <a:lstStyle/>
          <a:p>
            <a:pPr>
              <a:spcBef>
                <a:spcPct val="50000"/>
              </a:spcBef>
            </a:pPr>
            <a:r>
              <a:rPr lang="en-US" altLang="en-US" sz="4000" dirty="0" err="1">
                <a:solidFill>
                  <a:srgbClr val="7030A0"/>
                </a:solidFill>
                <a:latin typeface="Lobster" charset="0"/>
              </a:rPr>
              <a:t>nối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a:t>
            </a:r>
            <a:r>
              <a:rPr lang="en-US" altLang="en-US" sz="4000" b="1" u="sng" dirty="0" smtClean="0">
                <a:solidFill>
                  <a:srgbClr val="7030A0"/>
                </a:solidFill>
                <a:latin typeface="Lobster" charset="0"/>
              </a:rPr>
              <a:t>2</a:t>
            </a:r>
            <a:r>
              <a:rPr lang="en-US" altLang="en-US" sz="4000" b="1" dirty="0" smtClean="0">
                <a:solidFill>
                  <a:srgbClr val="7030A0"/>
                </a:solidFill>
                <a:latin typeface="Lobster" charset="0"/>
              </a:rPr>
              <a:t> </a:t>
            </a:r>
            <a:r>
              <a:rPr lang="en-US" altLang="en-US" sz="4000" dirty="0" err="1">
                <a:solidFill>
                  <a:srgbClr val="7030A0"/>
                </a:solidFill>
                <a:latin typeface="Lobster" charset="0"/>
              </a:rPr>
              <a:t>với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a:t>
            </a:r>
            <a:r>
              <a:rPr lang="en-US" altLang="en-US" sz="4000" b="1" u="sng" dirty="0" smtClean="0">
                <a:solidFill>
                  <a:srgbClr val="7030A0"/>
                </a:solidFill>
                <a:latin typeface="Lobster" charset="0"/>
              </a:rPr>
              <a:t>1.</a:t>
            </a:r>
            <a:endParaRPr lang="en-US" altLang="en-US" sz="4000" b="1" u="sng" dirty="0">
              <a:solidFill>
                <a:srgbClr val="7030A0"/>
              </a:solidFill>
              <a:latin typeface="Lobster" charset="0"/>
            </a:endParaRPr>
          </a:p>
        </p:txBody>
      </p:sp>
      <p:pic>
        <p:nvPicPr>
          <p:cNvPr id="32" name="Picture 11"/>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4249400" y="7613733"/>
            <a:ext cx="4038600" cy="2709534"/>
          </a:xfrm>
          <a:prstGeom prst="rect">
            <a:avLst/>
          </a:prstGeom>
        </p:spPr>
      </p:pic>
    </p:spTree>
    <p:extLst>
      <p:ext uri="{BB962C8B-B14F-4D97-AF65-F5344CB8AC3E}">
        <p14:creationId xmlns:p14="http://schemas.microsoft.com/office/powerpoint/2010/main" xmlns="" val="34937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out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1000"/>
                                        <p:tgtEl>
                                          <p:spTgt spid="29"/>
                                        </p:tgtEl>
                                      </p:cBhvr>
                                    </p:animEffect>
                                  </p:childTnLst>
                                </p:cTn>
                              </p:par>
                            </p:childTnLst>
                          </p:cTn>
                        </p:par>
                        <p:par>
                          <p:cTn id="62" fill="hold">
                            <p:stCondLst>
                              <p:cond delay="1000"/>
                            </p:stCondLst>
                            <p:childTnLst>
                              <p:par>
                                <p:cTn id="63" presetID="6" presetClass="entr" presetSubtype="16"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circle(in)">
                                      <p:cBhvr>
                                        <p:cTn id="65" dur="20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ox(in)">
                                      <p:cBhvr>
                                        <p:cTn id="70" dur="1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anim calcmode="lin" valueType="num">
                                      <p:cBhvr>
                                        <p:cTn id="76" dur="1000" fill="hold"/>
                                        <p:tgtEl>
                                          <p:spTgt spid="31"/>
                                        </p:tgtEl>
                                        <p:attrNameLst>
                                          <p:attrName>ppt_x</p:attrName>
                                        </p:attrNameLst>
                                      </p:cBhvr>
                                      <p:tavLst>
                                        <p:tav tm="0">
                                          <p:val>
                                            <p:strVal val="#ppt_x"/>
                                          </p:val>
                                        </p:tav>
                                        <p:tav tm="100000">
                                          <p:val>
                                            <p:strVal val="#ppt_x"/>
                                          </p:val>
                                        </p:tav>
                                      </p:tavLst>
                                    </p:anim>
                                    <p:anim calcmode="lin" valueType="num">
                                      <p:cBhvr>
                                        <p:cTn id="7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21" grpId="0"/>
      <p:bldP spid="22" grpId="0"/>
      <p:bldP spid="23" grpId="0" animBg="1"/>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1955"/>
            <a:ext cx="18288000" cy="10287000"/>
          </a:xfrm>
          <a:prstGeom prst="rect">
            <a:avLst/>
          </a:prstGeom>
        </p:spPr>
      </p:pic>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6" y="419096"/>
            <a:ext cx="13335013" cy="1688154"/>
          </a:xfrm>
          <a:prstGeom prst="rect">
            <a:avLst/>
          </a:prstGeom>
        </p:spPr>
        <p:txBody>
          <a:bodyPr wrap="square">
            <a:spAutoFit/>
          </a:bodyPr>
          <a:lstStyle/>
          <a:p>
            <a:pPr>
              <a:lnSpc>
                <a:spcPct val="130000"/>
              </a:lnSpc>
              <a:spcBef>
                <a:spcPct val="50000"/>
              </a:spcBef>
            </a:pPr>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2</a:t>
            </a:r>
            <a:r>
              <a:rPr lang="vi-VN"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Tìm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thêm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những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ngữ</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mà</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em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biết</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có</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tác</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dụng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giống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như</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cụm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400" dirty="0" err="1">
                <a:solidFill>
                  <a:srgbClr val="00B050"/>
                </a:solidFill>
                <a:latin typeface="Lobster" charset="0"/>
              </a:rPr>
              <a:t>vì</a:t>
            </a:r>
            <a:r>
              <a:rPr lang="en-US" altLang="en-US" sz="4400" dirty="0">
                <a:solidFill>
                  <a:srgbClr val="00B050"/>
                </a:solidFill>
                <a:latin typeface="Lobster" charset="0"/>
              </a:rPr>
              <a:t> </a:t>
            </a:r>
            <a:r>
              <a:rPr lang="en-US" altLang="en-US" sz="4400" dirty="0" err="1">
                <a:solidFill>
                  <a:srgbClr val="00B050"/>
                </a:solidFill>
                <a:latin typeface="Lobster" charset="0"/>
              </a:rPr>
              <a:t>vậy</a:t>
            </a:r>
            <a:r>
              <a:rPr lang="en-US" altLang="en-US" sz="4000" dirty="0">
                <a:solidFill>
                  <a:srgbClr val="00B050"/>
                </a:solidFill>
                <a:latin typeface="Lobster" charset="0"/>
              </a:rPr>
              <a:t> </a:t>
            </a:r>
            <a:r>
              <a:rPr lang="en-US" altLang="en-US" sz="4000" dirty="0">
                <a:solidFill>
                  <a:schemeClr val="accent6">
                    <a:lumMod val="50000"/>
                  </a:schemeClr>
                </a:solidFill>
                <a:latin typeface="Lobster" charset="0"/>
              </a:rPr>
              <a:t>ở </a:t>
            </a:r>
            <a:r>
              <a:rPr lang="en-US" altLang="en-US" sz="4000" dirty="0" err="1">
                <a:solidFill>
                  <a:schemeClr val="accent6">
                    <a:lumMod val="50000"/>
                  </a:schemeClr>
                </a:solidFill>
                <a:latin typeface="Lobster" charset="0"/>
              </a:rPr>
              <a:t>đoạn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văn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trên</a:t>
            </a:r>
            <a:r>
              <a:rPr lang="en-US" altLang="en-US" sz="4000" dirty="0">
                <a:solidFill>
                  <a:schemeClr val="accent6">
                    <a:lumMod val="50000"/>
                  </a:schemeClr>
                </a:solidFill>
                <a:latin typeface="Lobster" charset="0"/>
              </a:rPr>
              <a:t>.</a:t>
            </a:r>
            <a:r>
              <a:rPr lang="en-US" altLang="en-US" sz="3600" dirty="0">
                <a:solidFill>
                  <a:schemeClr val="accent6">
                    <a:lumMod val="50000"/>
                  </a:schemeClr>
                </a:solidFill>
                <a:latin typeface="Lobster" charset="0"/>
              </a:rPr>
              <a:t> </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4249400" y="7613733"/>
            <a:ext cx="4038600" cy="2709534"/>
          </a:xfrm>
          <a:prstGeom prst="rect">
            <a:avLst/>
          </a:prstGeom>
        </p:spPr>
      </p:pic>
      <p:sp>
        <p:nvSpPr>
          <p:cNvPr id="26" name="Speech Bubble: Rectangle with Corners Rounded 6">
            <a:extLst>
              <a:ext uri="{FF2B5EF4-FFF2-40B4-BE49-F238E27FC236}">
                <a16:creationId xmlns:a16="http://schemas.microsoft.com/office/drawing/2014/main" xmlns="" id="{10CCC72B-593B-4ECC-9A8C-CF0835BE6B5C}"/>
              </a:ext>
            </a:extLst>
          </p:cNvPr>
          <p:cNvSpPr/>
          <p:nvPr/>
        </p:nvSpPr>
        <p:spPr>
          <a:xfrm>
            <a:off x="1459908" y="36957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tuy</a:t>
            </a:r>
            <a:r>
              <a:rPr lang="en-US" altLang="en-US" sz="4000" dirty="0">
                <a:solidFill>
                  <a:srgbClr val="C00000"/>
                </a:solidFill>
                <a:latin typeface="Lobster" charset="0"/>
              </a:rPr>
              <a:t> </a:t>
            </a:r>
            <a:r>
              <a:rPr lang="en-US" altLang="en-US" sz="4000" dirty="0" err="1">
                <a:solidFill>
                  <a:srgbClr val="C00000"/>
                </a:solidFill>
                <a:latin typeface="Lobster" charset="0"/>
              </a:rPr>
              <a:t>nhiên</a:t>
            </a:r>
            <a:endParaRPr lang="en-US" sz="4000" dirty="0">
              <a:solidFill>
                <a:srgbClr val="C00000"/>
              </a:solidFill>
              <a:latin typeface="Lobster" charset="0"/>
              <a:cs typeface="Calibri" panose="020F0502020204030204" pitchFamily="34" charset="0"/>
            </a:endParaRPr>
          </a:p>
        </p:txBody>
      </p:sp>
      <p:sp>
        <p:nvSpPr>
          <p:cNvPr id="33" name="Speech Bubble: Rectangle with Corners Rounded 6">
            <a:extLst>
              <a:ext uri="{FF2B5EF4-FFF2-40B4-BE49-F238E27FC236}">
                <a16:creationId xmlns:a16="http://schemas.microsoft.com/office/drawing/2014/main" xmlns="" id="{10CCC72B-593B-4ECC-9A8C-CF0835BE6B5C}"/>
              </a:ext>
            </a:extLst>
          </p:cNvPr>
          <p:cNvSpPr/>
          <p:nvPr/>
        </p:nvSpPr>
        <p:spPr>
          <a:xfrm>
            <a:off x="4648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mặc</a:t>
            </a:r>
            <a:r>
              <a:rPr lang="en-US" altLang="en-US" sz="4000" dirty="0">
                <a:solidFill>
                  <a:srgbClr val="C00000"/>
                </a:solidFill>
                <a:latin typeface="Lobster" charset="0"/>
              </a:rPr>
              <a:t> </a:t>
            </a:r>
            <a:r>
              <a:rPr lang="en-US" altLang="en-US" sz="4000" dirty="0" err="1">
                <a:solidFill>
                  <a:srgbClr val="C00000"/>
                </a:solidFill>
                <a:latin typeface="Lobster" charset="0"/>
              </a:rPr>
              <a:t>dù</a:t>
            </a:r>
            <a:endParaRPr lang="en-US" sz="4000" dirty="0">
              <a:solidFill>
                <a:srgbClr val="C00000"/>
              </a:solidFill>
              <a:latin typeface="Lobster" charset="0"/>
              <a:cs typeface="Calibri" panose="020F0502020204030204" pitchFamily="34" charset="0"/>
            </a:endParaRPr>
          </a:p>
        </p:txBody>
      </p:sp>
      <p:sp>
        <p:nvSpPr>
          <p:cNvPr id="34" name="Speech Bubble: Rectangle with Corners Rounded 6">
            <a:extLst>
              <a:ext uri="{FF2B5EF4-FFF2-40B4-BE49-F238E27FC236}">
                <a16:creationId xmlns:a16="http://schemas.microsoft.com/office/drawing/2014/main" xmlns="" id="{10CCC72B-593B-4ECC-9A8C-CF0835BE6B5C}"/>
              </a:ext>
            </a:extLst>
          </p:cNvPr>
          <p:cNvSpPr/>
          <p:nvPr/>
        </p:nvSpPr>
        <p:spPr>
          <a:xfrm>
            <a:off x="8077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nhưng</a:t>
            </a:r>
            <a:endParaRPr lang="en-US" sz="4000" dirty="0">
              <a:solidFill>
                <a:srgbClr val="C00000"/>
              </a:solidFill>
              <a:latin typeface="Lobster" charset="0"/>
              <a:cs typeface="Calibri" panose="020F0502020204030204" pitchFamily="34" charset="0"/>
            </a:endParaRPr>
          </a:p>
        </p:txBody>
      </p:sp>
      <p:sp>
        <p:nvSpPr>
          <p:cNvPr id="35" name="Speech Bubble: Rectangle with Corners Rounded 6">
            <a:extLst>
              <a:ext uri="{FF2B5EF4-FFF2-40B4-BE49-F238E27FC236}">
                <a16:creationId xmlns:a16="http://schemas.microsoft.com/office/drawing/2014/main" xmlns="" id="{10CCC72B-593B-4ECC-9A8C-CF0835BE6B5C}"/>
              </a:ext>
            </a:extLst>
          </p:cNvPr>
          <p:cNvSpPr/>
          <p:nvPr/>
        </p:nvSpPr>
        <p:spPr>
          <a:xfrm>
            <a:off x="115824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thậm</a:t>
            </a:r>
            <a:r>
              <a:rPr lang="en-US" sz="4000" dirty="0">
                <a:solidFill>
                  <a:srgbClr val="C00000"/>
                </a:solidFill>
                <a:latin typeface="Lobster" charset="0"/>
              </a:rPr>
              <a:t> </a:t>
            </a:r>
            <a:r>
              <a:rPr lang="en-US" sz="4000" dirty="0" err="1">
                <a:solidFill>
                  <a:srgbClr val="C00000"/>
                </a:solidFill>
                <a:latin typeface="Lobster" charset="0"/>
              </a:rPr>
              <a:t>chí</a:t>
            </a:r>
            <a:endParaRPr lang="en-US" sz="4000" dirty="0">
              <a:solidFill>
                <a:srgbClr val="C00000"/>
              </a:solidFill>
              <a:latin typeface="Lobster" charset="0"/>
              <a:cs typeface="Calibri" panose="020F0502020204030204" pitchFamily="34" charset="0"/>
            </a:endParaRPr>
          </a:p>
        </p:txBody>
      </p:sp>
      <p:sp>
        <p:nvSpPr>
          <p:cNvPr id="36" name="Speech Bubble: Rectangle with Corners Rounded 6">
            <a:extLst>
              <a:ext uri="{FF2B5EF4-FFF2-40B4-BE49-F238E27FC236}">
                <a16:creationId xmlns:a16="http://schemas.microsoft.com/office/drawing/2014/main" xmlns="" id="{10CCC72B-593B-4ECC-9A8C-CF0835BE6B5C}"/>
              </a:ext>
            </a:extLst>
          </p:cNvPr>
          <p:cNvSpPr/>
          <p:nvPr/>
        </p:nvSpPr>
        <p:spPr>
          <a:xfrm>
            <a:off x="15131753" y="3713019"/>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cuối</a:t>
            </a:r>
            <a:r>
              <a:rPr lang="en-US" altLang="en-US" sz="4000" dirty="0">
                <a:solidFill>
                  <a:srgbClr val="C00000"/>
                </a:solidFill>
                <a:latin typeface="Lobster" charset="0"/>
              </a:rPr>
              <a:t> </a:t>
            </a:r>
            <a:r>
              <a:rPr lang="en-US" altLang="en-US" sz="4000" dirty="0" err="1">
                <a:solidFill>
                  <a:srgbClr val="C00000"/>
                </a:solidFill>
                <a:latin typeface="Lobster" charset="0"/>
              </a:rPr>
              <a:t>cùng</a:t>
            </a:r>
            <a:endParaRPr lang="en-US" sz="4000" dirty="0">
              <a:solidFill>
                <a:srgbClr val="C00000"/>
              </a:solidFill>
              <a:latin typeface="Lobster" charset="0"/>
              <a:cs typeface="Calibri" panose="020F0502020204030204" pitchFamily="34" charset="0"/>
            </a:endParaRPr>
          </a:p>
        </p:txBody>
      </p:sp>
      <p:sp>
        <p:nvSpPr>
          <p:cNvPr id="37" name="Speech Bubble: Rectangle with Corners Rounded 6">
            <a:extLst>
              <a:ext uri="{FF2B5EF4-FFF2-40B4-BE49-F238E27FC236}">
                <a16:creationId xmlns:a16="http://schemas.microsoft.com/office/drawing/2014/main" xmlns="" id="{10CCC72B-593B-4ECC-9A8C-CF0835BE6B5C}"/>
              </a:ext>
            </a:extLst>
          </p:cNvPr>
          <p:cNvSpPr/>
          <p:nvPr/>
        </p:nvSpPr>
        <p:spPr>
          <a:xfrm>
            <a:off x="2177740" y="56769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ngoài</a:t>
            </a:r>
            <a:r>
              <a:rPr lang="en-US" altLang="en-US" sz="4000" dirty="0">
                <a:solidFill>
                  <a:srgbClr val="C00000"/>
                </a:solidFill>
                <a:latin typeface="Lobster" charset="0"/>
              </a:rPr>
              <a:t> </a:t>
            </a:r>
            <a:r>
              <a:rPr lang="en-US" altLang="en-US" sz="4000" dirty="0" err="1">
                <a:solidFill>
                  <a:srgbClr val="C00000"/>
                </a:solidFill>
                <a:latin typeface="Lobster" charset="0"/>
              </a:rPr>
              <a:t>ra</a:t>
            </a:r>
            <a:endParaRPr lang="en-US" sz="4000" dirty="0">
              <a:solidFill>
                <a:srgbClr val="C00000"/>
              </a:solidFill>
              <a:latin typeface="Lobster" charset="0"/>
              <a:cs typeface="Calibri" panose="020F0502020204030204" pitchFamily="34" charset="0"/>
            </a:endParaRPr>
          </a:p>
        </p:txBody>
      </p:sp>
      <p:sp>
        <p:nvSpPr>
          <p:cNvPr id="38" name="Speech Bubble: Rectangle with Corners Rounded 6">
            <a:extLst>
              <a:ext uri="{FF2B5EF4-FFF2-40B4-BE49-F238E27FC236}">
                <a16:creationId xmlns:a16="http://schemas.microsoft.com/office/drawing/2014/main" xmlns="" id="{10CCC72B-593B-4ECC-9A8C-CF0835BE6B5C}"/>
              </a:ext>
            </a:extLst>
          </p:cNvPr>
          <p:cNvSpPr/>
          <p:nvPr/>
        </p:nvSpPr>
        <p:spPr>
          <a:xfrm>
            <a:off x="5498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mặt</a:t>
            </a:r>
            <a:r>
              <a:rPr lang="en-US" altLang="en-US" sz="4000" dirty="0">
                <a:solidFill>
                  <a:srgbClr val="C00000"/>
                </a:solidFill>
                <a:latin typeface="Lobster" charset="0"/>
              </a:rPr>
              <a:t> </a:t>
            </a:r>
            <a:r>
              <a:rPr lang="en-US" altLang="en-US" sz="4000" dirty="0" err="1">
                <a:solidFill>
                  <a:srgbClr val="C00000"/>
                </a:solidFill>
                <a:latin typeface="Lobster" charset="0"/>
              </a:rPr>
              <a:t>khác</a:t>
            </a:r>
            <a:endParaRPr lang="en-US" sz="4000" dirty="0">
              <a:solidFill>
                <a:srgbClr val="C00000"/>
              </a:solidFill>
              <a:latin typeface="Lobster" charset="0"/>
              <a:cs typeface="Calibri" panose="020F0502020204030204" pitchFamily="34" charset="0"/>
            </a:endParaRPr>
          </a:p>
        </p:txBody>
      </p:sp>
      <p:sp>
        <p:nvSpPr>
          <p:cNvPr id="39" name="Speech Bubble: Rectangle with Corners Rounded 6">
            <a:extLst>
              <a:ext uri="{FF2B5EF4-FFF2-40B4-BE49-F238E27FC236}">
                <a16:creationId xmlns:a16="http://schemas.microsoft.com/office/drawing/2014/main" xmlns="" id="{10CCC72B-593B-4ECC-9A8C-CF0835BE6B5C}"/>
              </a:ext>
            </a:extLst>
          </p:cNvPr>
          <p:cNvSpPr/>
          <p:nvPr/>
        </p:nvSpPr>
        <p:spPr>
          <a:xfrm>
            <a:off x="8927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vậy</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0" name="Speech Bubble: Rectangle with Corners Rounded 6">
            <a:extLst>
              <a:ext uri="{FF2B5EF4-FFF2-40B4-BE49-F238E27FC236}">
                <a16:creationId xmlns:a16="http://schemas.microsoft.com/office/drawing/2014/main" xmlns="" id="{10CCC72B-593B-4ECC-9A8C-CF0835BE6B5C}"/>
              </a:ext>
            </a:extLst>
          </p:cNvPr>
          <p:cNvSpPr/>
          <p:nvPr/>
        </p:nvSpPr>
        <p:spPr>
          <a:xfrm>
            <a:off x="124327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thế</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2" name="Speech Bubble: Rectangle with Corners Rounded 6">
            <a:extLst>
              <a:ext uri="{FF2B5EF4-FFF2-40B4-BE49-F238E27FC236}">
                <a16:creationId xmlns:a16="http://schemas.microsoft.com/office/drawing/2014/main" xmlns="" id="{10CCC72B-593B-4ECC-9A8C-CF0835BE6B5C}"/>
              </a:ext>
            </a:extLst>
          </p:cNvPr>
          <p:cNvSpPr/>
          <p:nvPr/>
        </p:nvSpPr>
        <p:spPr>
          <a:xfrm>
            <a:off x="3168354"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vì</a:t>
            </a:r>
            <a:r>
              <a:rPr lang="en-US" altLang="en-US" sz="4000" dirty="0">
                <a:solidFill>
                  <a:srgbClr val="C00000"/>
                </a:solidFill>
                <a:latin typeface="Lobster" charset="0"/>
              </a:rPr>
              <a:t> </a:t>
            </a:r>
            <a:r>
              <a:rPr lang="en-US" altLang="en-US" sz="4000" dirty="0" err="1">
                <a:solidFill>
                  <a:srgbClr val="C00000"/>
                </a:solidFill>
                <a:latin typeface="Lobster" charset="0"/>
              </a:rPr>
              <a:t>thế</a:t>
            </a:r>
            <a:endParaRPr lang="en-US" sz="4000" dirty="0">
              <a:solidFill>
                <a:srgbClr val="C00000"/>
              </a:solidFill>
              <a:latin typeface="Lobster" charset="0"/>
              <a:cs typeface="Calibri" panose="020F0502020204030204" pitchFamily="34" charset="0"/>
            </a:endParaRPr>
          </a:p>
        </p:txBody>
      </p:sp>
      <p:sp>
        <p:nvSpPr>
          <p:cNvPr id="43" name="Speech Bubble: Rectangle with Corners Rounded 6">
            <a:extLst>
              <a:ext uri="{FF2B5EF4-FFF2-40B4-BE49-F238E27FC236}">
                <a16:creationId xmlns:a16="http://schemas.microsoft.com/office/drawing/2014/main" xmlns="" id="{10CCC72B-593B-4ECC-9A8C-CF0835BE6B5C}"/>
              </a:ext>
            </a:extLst>
          </p:cNvPr>
          <p:cNvSpPr/>
          <p:nvPr/>
        </p:nvSpPr>
        <p:spPr>
          <a:xfrm>
            <a:off x="6842399" y="750636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rồi</a:t>
            </a:r>
            <a:endParaRPr lang="en-US" sz="4000" dirty="0">
              <a:solidFill>
                <a:srgbClr val="C00000"/>
              </a:solidFill>
              <a:latin typeface="Lobster" charset="0"/>
              <a:cs typeface="Calibri" panose="020F0502020204030204" pitchFamily="34" charset="0"/>
            </a:endParaRPr>
          </a:p>
        </p:txBody>
      </p:sp>
      <p:sp>
        <p:nvSpPr>
          <p:cNvPr id="44" name="Speech Bubble: Rectangle with Corners Rounded 6">
            <a:extLst>
              <a:ext uri="{FF2B5EF4-FFF2-40B4-BE49-F238E27FC236}">
                <a16:creationId xmlns:a16="http://schemas.microsoft.com/office/drawing/2014/main" xmlns="" id="{10CCC72B-593B-4ECC-9A8C-CF0835BE6B5C}"/>
              </a:ext>
            </a:extLst>
          </p:cNvPr>
          <p:cNvSpPr/>
          <p:nvPr/>
        </p:nvSpPr>
        <p:spPr>
          <a:xfrm>
            <a:off x="10668000"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đồng</a:t>
            </a:r>
            <a:r>
              <a:rPr lang="en-US" sz="4000" dirty="0">
                <a:solidFill>
                  <a:srgbClr val="C00000"/>
                </a:solidFill>
                <a:latin typeface="Lobster" charset="0"/>
              </a:rPr>
              <a:t> </a:t>
            </a:r>
            <a:r>
              <a:rPr lang="en-US" sz="4000" dirty="0" err="1">
                <a:solidFill>
                  <a:srgbClr val="C00000"/>
                </a:solidFill>
                <a:latin typeface="Lobster" charset="0"/>
              </a:rPr>
              <a:t>thời</a:t>
            </a:r>
            <a:endParaRPr lang="en-US" sz="4000" dirty="0">
              <a:solidFill>
                <a:srgbClr val="C00000"/>
              </a:solidFill>
              <a:latin typeface="Lobster" charset="0"/>
              <a:cs typeface="Calibri" panose="020F0502020204030204" pitchFamily="34" charset="0"/>
            </a:endParaRPr>
          </a:p>
        </p:txBody>
      </p:sp>
      <p:sp>
        <p:nvSpPr>
          <p:cNvPr id="45" name="Speech Bubble: Rectangle with Corners Rounded 6">
            <a:extLst>
              <a:ext uri="{FF2B5EF4-FFF2-40B4-BE49-F238E27FC236}">
                <a16:creationId xmlns:a16="http://schemas.microsoft.com/office/drawing/2014/main" xmlns="" id="{10CCC72B-593B-4ECC-9A8C-CF0835BE6B5C}"/>
              </a:ext>
            </a:extLst>
          </p:cNvPr>
          <p:cNvSpPr/>
          <p:nvPr/>
        </p:nvSpPr>
        <p:spPr>
          <a:xfrm>
            <a:off x="6968836" y="8968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a:solidFill>
                  <a:srgbClr val="C00000"/>
                </a:solidFill>
                <a:latin typeface="Lobster" charset="0"/>
              </a:rPr>
              <a:t>…..</a:t>
            </a:r>
            <a:endParaRPr lang="en-US" sz="4000" dirty="0">
              <a:solidFill>
                <a:srgbClr val="C00000"/>
              </a:solidFill>
              <a:latin typeface="Lobster" charset="0"/>
              <a:cs typeface="Calibri" panose="020F0502020204030204" pitchFamily="34" charset="0"/>
            </a:endParaRPr>
          </a:p>
        </p:txBody>
      </p:sp>
    </p:spTree>
    <p:extLst>
      <p:ext uri="{BB962C8B-B14F-4D97-AF65-F5344CB8AC3E}">
        <p14:creationId xmlns:p14="http://schemas.microsoft.com/office/powerpoint/2010/main" xmlns="" val="34868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1000"/>
                                        <p:tgtEl>
                                          <p:spTgt spid="40"/>
                                        </p:tgtEl>
                                      </p:cBhvr>
                                    </p:animEffect>
                                    <p:anim calcmode="lin" valueType="num">
                                      <p:cBhvr>
                                        <p:cTn id="81" dur="1000" fill="hold"/>
                                        <p:tgtEl>
                                          <p:spTgt spid="40"/>
                                        </p:tgtEl>
                                        <p:attrNameLst>
                                          <p:attrName>ppt_x</p:attrName>
                                        </p:attrNameLst>
                                      </p:cBhvr>
                                      <p:tavLst>
                                        <p:tav tm="0">
                                          <p:val>
                                            <p:strVal val="#ppt_x"/>
                                          </p:val>
                                        </p:tav>
                                        <p:tav tm="100000">
                                          <p:val>
                                            <p:strVal val="#ppt_x"/>
                                          </p:val>
                                        </p:tav>
                                      </p:tavLst>
                                    </p:anim>
                                    <p:anim calcmode="lin" valueType="num">
                                      <p:cBhvr>
                                        <p:cTn id="8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1000"/>
                                        <p:tgtEl>
                                          <p:spTgt spid="43"/>
                                        </p:tgtEl>
                                      </p:cBhvr>
                                    </p:animEffect>
                                    <p:anim calcmode="lin" valueType="num">
                                      <p:cBhvr>
                                        <p:cTn id="95" dur="1000" fill="hold"/>
                                        <p:tgtEl>
                                          <p:spTgt spid="43"/>
                                        </p:tgtEl>
                                        <p:attrNameLst>
                                          <p:attrName>ppt_x</p:attrName>
                                        </p:attrNameLst>
                                      </p:cBhvr>
                                      <p:tavLst>
                                        <p:tav tm="0">
                                          <p:val>
                                            <p:strVal val="#ppt_x"/>
                                          </p:val>
                                        </p:tav>
                                        <p:tav tm="100000">
                                          <p:val>
                                            <p:strVal val="#ppt_x"/>
                                          </p:val>
                                        </p:tav>
                                      </p:tavLst>
                                    </p:anim>
                                    <p:anim calcmode="lin" valueType="num">
                                      <p:cBhvr>
                                        <p:cTn id="9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6"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pic>
        <p:nvPicPr>
          <p:cNvPr id="11" name="Picture 11"/>
          <p:cNvPicPr>
            <a:picLocks noChangeAspect="1"/>
          </p:cNvPicPr>
          <p:nvPr/>
        </p:nvPicPr>
        <p:blipFill>
          <a:blip r:embed="rId16"/>
          <a:srcRect/>
          <a:stretch>
            <a:fillRect/>
          </a:stretch>
        </p:blipFill>
        <p:spPr>
          <a:xfrm>
            <a:off x="0" y="129399"/>
            <a:ext cx="22202394" cy="12488846"/>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7">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7">
              <a:extLst>
                <a:ext uri="{28A0092B-C50C-407E-A947-70E740481C1C}">
                  <a14:useLocalDpi xmlns:a14="http://schemas.microsoft.com/office/drawing/2010/main" xmlns="" val="0"/>
                </a:ext>
                <a:ext uri="{96DAC541-7B7A-43D3-8B79-37D633B846F1}">
                  <asvg:svgBlip xmlns:asvg="http://schemas.microsoft.com/office/drawing/2016/SVG/main" xmlns="" r:embed="rId18"/>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8802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TotalTime>
  <Words>2751</Words>
  <Application>Microsoft Office PowerPoint</Application>
  <PresentationFormat>Custom</PresentationFormat>
  <Paragraphs>252</Paragraphs>
  <Slides>33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Sigmar One</vt:lpstr>
      <vt:lpstr>Calibri</vt:lpstr>
      <vt:lpstr>Lobster</vt:lpstr>
      <vt:lpstr>Bungee</vt:lpstr>
      <vt:lpstr>Times New Roman</vt:lpstr>
      <vt:lpstr>黑体</vt:lpstr>
      <vt:lpstr>Pattaya</vt:lpstr>
      <vt:lpstr>Wingdings</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 LTVC - LIÊN KẾT CÁC CÂU TRONG BÀI BẰNG TỪ NGỮ NỐI -MIKICACON</dc:title>
  <dc:creator>User</dc:creator>
  <cp:lastModifiedBy>admi</cp:lastModifiedBy>
  <cp:revision>55</cp:revision>
  <dcterms:created xsi:type="dcterms:W3CDTF">2006-08-16T00:00:00Z</dcterms:created>
  <dcterms:modified xsi:type="dcterms:W3CDTF">2022-03-27T03:45:19Z</dcterms:modified>
  <dc:identifier>DAE4nWSQ5GQ</dc:identifier>
</cp:coreProperties>
</file>