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85" r:id="rId2"/>
    <p:sldId id="272" r:id="rId3"/>
    <p:sldId id="296" r:id="rId4"/>
    <p:sldId id="303" r:id="rId5"/>
    <p:sldId id="256" r:id="rId6"/>
    <p:sldId id="295" r:id="rId7"/>
    <p:sldId id="314" r:id="rId8"/>
    <p:sldId id="315" r:id="rId9"/>
    <p:sldId id="297" r:id="rId10"/>
    <p:sldId id="313" r:id="rId11"/>
    <p:sldId id="316" r:id="rId12"/>
    <p:sldId id="317" r:id="rId13"/>
    <p:sldId id="310" r:id="rId14"/>
    <p:sldId id="308" r:id="rId15"/>
    <p:sldId id="299" r:id="rId16"/>
    <p:sldId id="301" r:id="rId17"/>
    <p:sldId id="302" r:id="rId18"/>
    <p:sldId id="294" r:id="rId19"/>
    <p:sldId id="318" r:id="rId20"/>
    <p:sldId id="280" r:id="rId21"/>
    <p:sldId id="284" r:id="rId22"/>
  </p:sldIdLst>
  <p:sldSz cx="12192000" cy="6858000"/>
  <p:notesSz cx="6858000" cy="9144000"/>
  <p:embeddedFontLst>
    <p:embeddedFont>
      <p:font typeface="#9Slide05 VL Fadilla" charset="0"/>
      <p:regular r:id="rId24"/>
    </p:embeddedFont>
    <p:embeddedFont>
      <p:font typeface="Tahoma" pitchFamily="34" charset="0"/>
      <p:regular r:id="rId25"/>
      <p:bold r:id="rId26"/>
    </p:embeddedFont>
    <p:embeddedFont>
      <p:font typeface="微软雅黑" pitchFamily="34" charset="-122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#9Slide05 SVNBlenda Script" charset="0"/>
      <p:regular r:id="rId33"/>
    </p:embeddedFont>
    <p:embeddedFont>
      <p:font typeface="锐字工房洪荒之光中黑简1.0" charset="-122"/>
      <p:regular r:id="rId34"/>
    </p:embeddedFont>
    <p:embeddedFont>
      <p:font typeface="字体管家棉花糖" charset="-122"/>
      <p:regular r:id="rId35"/>
    </p:embeddedFont>
    <p:embeddedFont>
      <p:font typeface="字体管家天蝎座" charset="-122"/>
      <p:regular r:id="rId36"/>
    </p:embeddedFont>
    <p:embeddedFont>
      <p:font typeface="#9Slide03 Arima Madurai Black" charset="0"/>
      <p:bold r:id="rId37"/>
    </p:embeddedFont>
    <p:embeddedFont>
      <p:font typeface="#9Slide05 SVNCattleya Script" charset="0"/>
      <p:regular r:id="rId38"/>
    </p:embeddedFont>
    <p:embeddedFont>
      <p:font typeface="方正胖娃简体" charset="-122"/>
      <p:regular r:id="rId39"/>
    </p:embeddedFont>
    <p:embeddedFont>
      <p:font typeface="#9Slide03 Roboto Slab Bold" charset="0"/>
      <p:bold r:id="rId40"/>
    </p:embeddedFont>
    <p:embeddedFont>
      <p:font typeface="宋体" pitchFamily="2" charset="-122"/>
      <p:regular r:id="rId41"/>
    </p:embeddedFont>
    <p:embeddedFont>
      <p:font typeface="Lato" charset="0"/>
      <p:regular r:id="rId42"/>
      <p:bold r:id="rId43"/>
      <p:italic r:id="rId44"/>
      <p:boldItalic r:id="rId45"/>
    </p:embeddedFont>
    <p:embeddedFont>
      <p:font typeface="#9Slide03 Arima Madurai ExtraBo" charset="0"/>
      <p:bold r:id="rId46"/>
    </p:embeddedFont>
    <p:embeddedFont>
      <p:font typeface="#9Slide03 BoosterNextFYBlack" charset="0"/>
      <p:regular r:id="rId47"/>
    </p:embeddedFont>
    <p:embeddedFont>
      <p:font typeface="#9Slide05 Lobster" charset="0"/>
      <p:regular r:id="rId48"/>
    </p:embeddedFont>
    <p:embeddedFont>
      <p:font typeface="Calibri Light" pitchFamily="34" charset="0"/>
      <p:regular r:id="rId49"/>
      <p:italic r:id="rId50"/>
    </p:embeddedFont>
  </p:embeddedFontLst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7680" userDrawn="1">
          <p15:clr>
            <a:srgbClr val="A4A3A4"/>
          </p15:clr>
        </p15:guide>
        <p15:guide id="7" pos="24" userDrawn="1">
          <p15:clr>
            <a:srgbClr val="A4A3A4"/>
          </p15:clr>
        </p15:guide>
        <p15:guide id="8" orient="horz" pos="24" userDrawn="1">
          <p15:clr>
            <a:srgbClr val="A4A3A4"/>
          </p15:clr>
        </p15:guide>
        <p15:guide id="9" orient="horz" pos="4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42F43"/>
    <a:srgbClr val="B000B9"/>
    <a:srgbClr val="C448CA"/>
    <a:srgbClr val="ED1E79"/>
    <a:srgbClr val="0000FF"/>
    <a:srgbClr val="EAEAEA"/>
    <a:srgbClr val="EED7CE"/>
    <a:srgbClr val="FF87CA"/>
    <a:srgbClr val="FFFFFF"/>
    <a:srgbClr val="FF5F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73" autoAdjust="0"/>
    <p:restoredTop sz="78810" autoAdjust="0"/>
  </p:normalViewPr>
  <p:slideViewPr>
    <p:cSldViewPr snapToGrid="0">
      <p:cViewPr varScale="1">
        <p:scale>
          <a:sx n="62" d="100"/>
          <a:sy n="62" d="100"/>
        </p:scale>
        <p:origin x="78" y="-276"/>
      </p:cViewPr>
      <p:guideLst>
        <p:guide orient="horz" pos="24"/>
        <p:guide orient="horz" pos="4296"/>
        <p:guide pos="7680"/>
        <p:guide pos="2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985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6010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4863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4260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071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24180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nghĩa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ngôi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sao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3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24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2748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14155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2429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976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5752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610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146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hồng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chỉ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người</a:t>
            </a:r>
            <a:r>
              <a:rPr lang="en-US" altLang="zh-CN" baseline="0" dirty="0" smtClean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Bấm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màu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xanh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với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câu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chỉ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hoạt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động</a:t>
            </a:r>
            <a:r>
              <a:rPr lang="en-US" altLang="zh-CN" baseline="0" dirty="0" smtClean="0"/>
              <a:t>,..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ngôi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nhà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đến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4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9536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66794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Bẩm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 </a:t>
            </a:r>
            <a:r>
              <a:rPr lang="en-US" altLang="zh-CN" baseline="0" dirty="0" err="1" smtClean="0"/>
              <a:t>chú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công</a:t>
            </a:r>
            <a:r>
              <a:rPr lang="en-US" altLang="zh-CN" baseline="0" dirty="0" smtClean="0"/>
              <a:t> an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quay </a:t>
            </a:r>
            <a:r>
              <a:rPr lang="en-US" altLang="zh-CN" baseline="0" dirty="0" err="1" smtClean="0"/>
              <a:t>về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khung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lời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4090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42668" b="-1650"/>
          <a:stretch/>
        </p:blipFill>
        <p:spPr>
          <a:xfrm>
            <a:off x="68704" y="3147236"/>
            <a:ext cx="3375565" cy="25701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009" y="3752459"/>
            <a:ext cx="2097793" cy="2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212" y="951000"/>
            <a:ext cx="7119668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 smtClean="0">
                <a:latin typeface="#9Slide05 VL Fadilla" pitchFamily="2" charset="0"/>
              </a:rPr>
              <a:t>câu</a:t>
            </a:r>
            <a:r>
              <a:rPr lang="en-US" sz="5333" dirty="0" smtClean="0">
                <a:latin typeface="#9Slide05 VL Fadilla" pitchFamily="2" charset="0"/>
              </a:rPr>
              <a:t>- </a:t>
            </a:r>
            <a:r>
              <a:rPr lang="en-US" sz="5333" dirty="0" err="1" smtClean="0">
                <a:latin typeface="#9Slide05 VL Fadilla" pitchFamily="2" charset="0"/>
              </a:rPr>
              <a:t>Lớp</a:t>
            </a:r>
            <a:r>
              <a:rPr lang="en-US" sz="5333" dirty="0" smtClean="0">
                <a:latin typeface="#9Slide05 VL Fadilla" pitchFamily="2" charset="0"/>
              </a:rPr>
              <a:t> 5A1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62761" y="327401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altLang="zh-CN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uyện</a:t>
            </a:r>
            <a:r>
              <a:rPr lang="en-US" altLang="zh-C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altLang="zh-C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zh-C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zh-C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zh-C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zh-C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altLang="zh-C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zh-C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endParaRPr lang="en-US" altLang="zh-CN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zh-CN" sz="5333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altLang="zh-CN" sz="5333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5080" y="36576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Tiểu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ngọc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Lâm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6680" y="4465320"/>
            <a:ext cx="585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GV: </a:t>
            </a:r>
            <a:r>
              <a:rPr lang="en-US" sz="3600" dirty="0" err="1" smtClean="0">
                <a:solidFill>
                  <a:srgbClr val="00B050"/>
                </a:solidFill>
              </a:rPr>
              <a:t>Nguyễn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Thị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Thoan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592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9840" y="1683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print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73373" y="11574254"/>
            <a:ext cx="2992120" cy="2992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556942-935E-4013-8A64-710B0A1B55B5}"/>
              </a:ext>
            </a:extLst>
          </p:cNvPr>
          <p:cNvSpPr txBox="1"/>
          <p:nvPr/>
        </p:nvSpPr>
        <p:spPr>
          <a:xfrm>
            <a:off x="169840" y="1300529"/>
            <a:ext cx="11815946" cy="523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 ở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Yên (Thanh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mẽ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võ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phường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săn đi săn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dữ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trai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 dân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giặc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tan,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cướp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vô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nung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thù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đền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nợ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quét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bờ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cõi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248,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chống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quân xâm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vi-VN" sz="2800" b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tuy không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công nhưng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gương anh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dũng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Triệu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Trinh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non sông,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FB29B05-27E2-4277-8ED2-FFEF6F39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87" y="1303971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2">
            <a:extLst>
              <a:ext uri="{FF2B5EF4-FFF2-40B4-BE49-F238E27FC236}">
                <a16:creationId xmlns="" xmlns:a16="http://schemas.microsoft.com/office/drawing/2014/main" id="{D1BBCA3D-20E8-400F-B751-B675D678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843" y="131036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Oval 12">
            <a:extLst>
              <a:ext uri="{FF2B5EF4-FFF2-40B4-BE49-F238E27FC236}">
                <a16:creationId xmlns="" xmlns:a16="http://schemas.microsoft.com/office/drawing/2014/main" id="{0FE52BF5-C4E4-4104-B541-0C0A581C0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151" y="1764887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12">
            <a:extLst>
              <a:ext uri="{FF2B5EF4-FFF2-40B4-BE49-F238E27FC236}">
                <a16:creationId xmlns="" xmlns:a16="http://schemas.microsoft.com/office/drawing/2014/main" id="{A2F114D1-6610-4581-9040-CA310008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209" y="2226623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Oval 12">
            <a:extLst>
              <a:ext uri="{FF2B5EF4-FFF2-40B4-BE49-F238E27FC236}">
                <a16:creationId xmlns="" xmlns:a16="http://schemas.microsoft.com/office/drawing/2014/main" id="{863FA0D4-A3AA-4212-9855-C8E20EFF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5" y="39180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Oval 12">
            <a:extLst>
              <a:ext uri="{FF2B5EF4-FFF2-40B4-BE49-F238E27FC236}">
                <a16:creationId xmlns="" xmlns:a16="http://schemas.microsoft.com/office/drawing/2014/main" id="{199F6912-5DD9-43A5-B741-A821BB26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18" y="4477520"/>
            <a:ext cx="467006" cy="33652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Oval 12">
            <a:extLst>
              <a:ext uri="{FF2B5EF4-FFF2-40B4-BE49-F238E27FC236}">
                <a16:creationId xmlns="" xmlns:a16="http://schemas.microsoft.com/office/drawing/2014/main" id="{1A005C19-C3CA-456B-ADF8-AF48CDFF9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187" y="5396272"/>
            <a:ext cx="472043" cy="4001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135040" y="-2445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5813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a Trieu (225-248)">
            <a:extLst>
              <a:ext uri="{FF2B5EF4-FFF2-40B4-BE49-F238E27FC236}">
                <a16:creationId xmlns="" xmlns:a16="http://schemas.microsoft.com/office/drawing/2014/main" id="{E6980374-7DB6-4A75-81C9-6E9CA8C6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="" xmlns:a16="http://schemas.microsoft.com/office/drawing/2014/main" id="{498C37F4-7127-4992-A9E7-9220C3CC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76201"/>
            <a:ext cx="69088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cưỡi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248</a:t>
            </a:r>
          </a:p>
        </p:txBody>
      </p:sp>
    </p:spTree>
    <p:extLst>
      <p:ext uri="{BB962C8B-B14F-4D97-AF65-F5344CB8AC3E}">
        <p14:creationId xmlns="" xmlns:p14="http://schemas.microsoft.com/office/powerpoint/2010/main" val="3724264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51327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332208"/>
            <a:ext cx="2992120" cy="2992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423" y="1763162"/>
            <a:ext cx="11965577" cy="4358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248,                                   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ĐIỂN NHÂN VẬT LỊCH SỬ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5113" y="3266097"/>
            <a:ext cx="174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412" y="3657980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778" y="171744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478818" y="1730532"/>
            <a:ext cx="382203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662057" y="2106475"/>
            <a:ext cx="107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04330" y="2455696"/>
            <a:ext cx="14213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982010" y="4010947"/>
            <a:ext cx="5535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435757" y="4791738"/>
            <a:ext cx="814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1"/>
          <p:cNvGrpSpPr/>
          <p:nvPr/>
        </p:nvGrpSpPr>
        <p:grpSpPr>
          <a:xfrm>
            <a:off x="169840" y="87662"/>
            <a:ext cx="965200" cy="1009015"/>
            <a:chOff x="11295" y="1307"/>
            <a:chExt cx="3874" cy="4046"/>
          </a:xfrm>
        </p:grpSpPr>
        <p:pic>
          <p:nvPicPr>
            <p:cNvPr id="23" name="图片 8" descr="f7d30ea4b628d33971365e72821aa1c5"/>
            <p:cNvPicPr>
              <a:picLocks noChangeAspect="1"/>
            </p:cNvPicPr>
            <p:nvPr/>
          </p:nvPicPr>
          <p:blipFill>
            <a:blip r:embed="rId5" cstate="print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2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5" name="文本框 9"/>
          <p:cNvSpPr txBox="1"/>
          <p:nvPr/>
        </p:nvSpPr>
        <p:spPr>
          <a:xfrm>
            <a:off x="1135040" y="61629"/>
            <a:ext cx="103780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66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 thay thế những từ ngữ lặp lại trong hai đoạn văn sau bằng đại từ hoặc từ ngữ đồng nghĩa</a:t>
            </a:r>
            <a:endParaRPr lang="zh-CN" altLang="en-US" sz="1600" b="1" spc="300" dirty="0">
              <a:solidFill>
                <a:srgbClr val="C00000"/>
              </a:solidFill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0372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3373" y="11412890"/>
            <a:ext cx="2992120" cy="29921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7727850" y="8277806"/>
            <a:ext cx="92363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</a:t>
            </a:r>
            <a:r>
              <a:rPr lang="en-US" sz="44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biên</a:t>
            </a:r>
            <a:r>
              <a:rPr lang="en-US" sz="4400" dirty="0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4400" dirty="0" err="1" smtClean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phòng</a:t>
            </a:r>
            <a:endParaRPr lang="en-US" sz="4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52" y="1085131"/>
            <a:ext cx="11218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 một </a:t>
            </a:r>
            <a:r>
              <a:rPr lang="en-US" altLang="en-US" sz="28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2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một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1529" y="2410887"/>
            <a:ext cx="11178039" cy="166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thể dùng đại từ hoặc những từ đồng nghĩa thay thế cho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từ</a:t>
            </a:r>
            <a:r>
              <a:rPr lang="en-US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 ở câu đứng trước để tạo mối liên hệ giữa các câu và tránh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lặp từ</a:t>
            </a:r>
            <a:r>
              <a:rPr lang="en-US" altLang="en-US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 </a:t>
            </a:r>
            <a:r>
              <a:rPr lang="vi-VN" alt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lần.</a:t>
            </a:r>
            <a:endParaRPr lang="en-US" altLang="en-US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图片 8" descr="f7d30ea4b628d33971365e72821aa1c5"/>
          <p:cNvPicPr>
            <a:picLocks noChangeAspect="1"/>
          </p:cNvPicPr>
          <p:nvPr/>
        </p:nvPicPr>
        <p:blipFill>
          <a:blip r:embed="rId5" cstate="print"/>
          <a:srcRect l="16885" t="7870" r="18795" b="24954"/>
          <a:stretch>
            <a:fillRect/>
          </a:stretch>
        </p:blipFill>
        <p:spPr>
          <a:xfrm>
            <a:off x="68541" y="5610720"/>
            <a:ext cx="965200" cy="1009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5073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21023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5073" y="4060122"/>
            <a:ext cx="2992120" cy="299212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071850" y="1446882"/>
            <a:ext cx="7858930" cy="1191816"/>
            <a:chOff x="170539" y="1588230"/>
            <a:chExt cx="5560409" cy="1770131"/>
          </a:xfrm>
        </p:grpSpPr>
        <p:sp>
          <p:nvSpPr>
            <p:cNvPr id="63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văn này, con có cảm nghĩ gì về bà Triệu Thị Trinh?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1430692"/>
            <a:ext cx="831693" cy="112115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071850" y="3549106"/>
            <a:ext cx="7858930" cy="1191816"/>
            <a:chOff x="170539" y="1588230"/>
            <a:chExt cx="5560409" cy="1770131"/>
          </a:xfrm>
        </p:grpSpPr>
        <p:sp>
          <p:nvSpPr>
            <p:cNvPr id="22" name="Rectangle 62"/>
            <p:cNvSpPr/>
            <p:nvPr/>
          </p:nvSpPr>
          <p:spPr>
            <a:xfrm>
              <a:off x="170539" y="1588230"/>
              <a:ext cx="5560409" cy="1687867"/>
            </a:xfrm>
            <a:prstGeom prst="roundRect">
              <a:avLst/>
            </a:prstGeom>
            <a:solidFill>
              <a:srgbClr val="FFAB4C"/>
            </a:solidFill>
            <a:ln>
              <a:solidFill>
                <a:srgbClr val="FFAB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539" y="1588230"/>
              <a:ext cx="5316809" cy="177013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tên những Nữ tướng tài giỏi ở nước ta?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050" y="3532916"/>
            <a:ext cx="831693" cy="1121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2703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4198987" y="-588244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print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756" y="4800855"/>
            <a:ext cx="2571568" cy="2571568"/>
          </a:xfrm>
          <a:prstGeom prst="rect">
            <a:avLst/>
          </a:prstGeom>
        </p:spPr>
      </p:pic>
      <p:grpSp>
        <p:nvGrpSpPr>
          <p:cNvPr id="10" name="组合 11"/>
          <p:cNvGrpSpPr/>
          <p:nvPr/>
        </p:nvGrpSpPr>
        <p:grpSpPr>
          <a:xfrm>
            <a:off x="87706" y="224938"/>
            <a:ext cx="965200" cy="1009015"/>
            <a:chOff x="11295" y="1307"/>
            <a:chExt cx="3874" cy="4046"/>
          </a:xfrm>
        </p:grpSpPr>
        <p:pic>
          <p:nvPicPr>
            <p:cNvPr id="13" name="图片 8" descr="f7d30ea4b628d33971365e72821aa1c5"/>
            <p:cNvPicPr>
              <a:picLocks noChangeAspect="1"/>
            </p:cNvPicPr>
            <p:nvPr/>
          </p:nvPicPr>
          <p:blipFill>
            <a:blip r:embed="rId4" cstate="print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4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3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24" name="文本框 9"/>
          <p:cNvSpPr txBox="1"/>
          <p:nvPr/>
        </p:nvSpPr>
        <p:spPr>
          <a:xfrm>
            <a:off x="1150821" y="325657"/>
            <a:ext cx="1053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kể về một tấm gương hiếu học, trong đó có sử dụng phép thay thế từ ngữ để liên kết câu.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85247" y="1573307"/>
            <a:ext cx="5526742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Hãy kể tên những tấm gương hiếu học mà em biết?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305" y="3319782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Nguyễn Hiền – ông Trạng 13 tuổi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2716305" y="3955608"/>
            <a:ext cx="693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Nguyễn Ngọc Kí – bị liệt hai tay, viết bằng chân</a:t>
            </a:r>
            <a:endParaRPr lang="en-US" sz="2800"/>
          </a:p>
        </p:txBody>
      </p:sp>
      <p:sp>
        <p:nvSpPr>
          <p:cNvPr id="29" name="TextBox 28"/>
          <p:cNvSpPr txBox="1"/>
          <p:nvPr/>
        </p:nvSpPr>
        <p:spPr>
          <a:xfrm>
            <a:off x="2716305" y="4539245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Mạc Đĩnh Chi – nhà nghèo nhưng rất hiếu học</a:t>
            </a:r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2716305" y="5227363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Cao Bá Quát – người nổi tiếng văn hay chữ tốt</a:t>
            </a:r>
            <a:endParaRPr lang="en-US" sz="2800"/>
          </a:p>
        </p:txBody>
      </p:sp>
      <p:sp>
        <p:nvSpPr>
          <p:cNvPr id="32" name="TextBox 31"/>
          <p:cNvSpPr txBox="1"/>
          <p:nvPr/>
        </p:nvSpPr>
        <p:spPr>
          <a:xfrm>
            <a:off x="2716305" y="5814689"/>
            <a:ext cx="712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.....</a:t>
            </a:r>
            <a:endParaRPr lang="en-US" sz="2800"/>
          </a:p>
        </p:txBody>
      </p:sp>
    </p:spTree>
    <p:extLst>
      <p:ext uri="{BB962C8B-B14F-4D97-AF65-F5344CB8AC3E}">
        <p14:creationId xmlns="" xmlns:p14="http://schemas.microsoft.com/office/powerpoint/2010/main" val="7316199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4" grpId="0"/>
      <p:bldP spid="25" grpId="0"/>
      <p:bldP spid="29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print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614105" y="-266246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31283" y="2288630"/>
            <a:ext cx="2992120" cy="2992120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47109" y="897293"/>
            <a:ext cx="2992120" cy="2992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8406" y="291292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Ban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35" y="419933"/>
            <a:ext cx="10603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366681" y="5280750"/>
            <a:ext cx="6858001" cy="1627094"/>
          </a:xfrm>
          <a:prstGeom prst="cloud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smtClean="0">
                <a:solidFill>
                  <a:srgbClr val="FF0000"/>
                </a:solidFill>
              </a:rPr>
              <a:t>Em học tập được gì qua những tấm gương hiếu học đó?</a:t>
            </a:r>
            <a:endParaRPr lang="en-US" sz="2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0810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9"/>
          <p:cNvSpPr txBox="1"/>
          <p:nvPr/>
        </p:nvSpPr>
        <p:spPr>
          <a:xfrm>
            <a:off x="431256" y="-2655823"/>
            <a:ext cx="1006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Hãy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xếp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những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từ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sau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đây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vào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nhóm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thích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hợp</a:t>
            </a:r>
            <a:r>
              <a:rPr lang="en-US" altLang="zh-CN" sz="3200" dirty="0" smtClean="0">
                <a:solidFill>
                  <a:srgbClr val="C00000"/>
                </a:solidFill>
                <a:latin typeface="Arial" panose="020B0604020202020204" pitchFamily="34" charset="0"/>
                <a:ea typeface="字体管家棉花糖" panose="00020600040101010101" charset="-122"/>
                <a:cs typeface="Arial" panose="020B0604020202020204" pitchFamily="34" charset="0"/>
              </a:rPr>
              <a:t>: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công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đồn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biên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phòng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tòa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án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xét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xử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bảo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cảnh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giác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cơ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quan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an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ninh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giữ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bí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mật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,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thẩm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 </a:t>
            </a:r>
            <a:r>
              <a:rPr lang="en-US" altLang="zh-CN" sz="3200" dirty="0" err="1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phán</a:t>
            </a:r>
            <a:r>
              <a:rPr lang="en-US" altLang="zh-CN" sz="3200" dirty="0" smtClean="0">
                <a:solidFill>
                  <a:srgbClr val="C00000"/>
                </a:solidFill>
                <a:latin typeface="#9Slide05 SVNBlenda Script" panose="02000804000000020003" pitchFamily="2" charset="0"/>
                <a:ea typeface="字体管家棉花糖" panose="00020600040101010101" charset="-122"/>
                <a:cs typeface="#9Slide03 Arima Madurai ExtraBo" panose="00000900000000000000" pitchFamily="2" charset="0"/>
              </a:rPr>
              <a:t>.</a:t>
            </a:r>
            <a:endParaRPr lang="zh-CN" altLang="en-US" b="1" spc="300" dirty="0">
              <a:solidFill>
                <a:srgbClr val="C00000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  <a:cs typeface="#9Slide03 Arima Madurai ExtraBo" panose="00000900000000000000" pitchFamily="2" charset="0"/>
            </a:endParaRPr>
          </a:p>
        </p:txBody>
      </p:sp>
      <p:pic>
        <p:nvPicPr>
          <p:cNvPr id="17" name="图片 8" descr="f7d30ea4b628d33971365e72821aa1c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16885" t="7870" r="18795" b="24954"/>
          <a:stretch>
            <a:fillRect/>
          </a:stretch>
        </p:blipFill>
        <p:spPr>
          <a:xfrm>
            <a:off x="139481" y="5833140"/>
            <a:ext cx="940237" cy="9829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495BB89-66B4-41BE-94FA-B3661752D874}"/>
              </a:ext>
            </a:extLst>
          </p:cNvPr>
          <p:cNvSpPr/>
          <p:nvPr/>
        </p:nvSpPr>
        <p:spPr>
          <a:xfrm>
            <a:off x="1752600" y="304800"/>
            <a:ext cx="29718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E6A73217-F007-41DC-A5DD-7231FB4FB8EF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 flipV="1">
            <a:off x="4724400" y="838200"/>
            <a:ext cx="1600200" cy="6477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>
            <a:extLst>
              <a:ext uri="{FF2B5EF4-FFF2-40B4-BE49-F238E27FC236}">
                <a16:creationId xmlns="" xmlns:a16="http://schemas.microsoft.com/office/drawing/2014/main" id="{4328135C-DFC2-4542-B57E-87F61799E6E2}"/>
              </a:ext>
            </a:extLst>
          </p:cNvPr>
          <p:cNvSpPr/>
          <p:nvPr/>
        </p:nvSpPr>
        <p:spPr>
          <a:xfrm>
            <a:off x="6934200" y="2895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lặp</a:t>
            </a:r>
            <a:endParaRPr lang="en-US" sz="2800" dirty="0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="" xmlns:a16="http://schemas.microsoft.com/office/drawing/2014/main" id="{0A42CA8D-811F-47CF-BC77-E2FB602F4464}"/>
              </a:ext>
            </a:extLst>
          </p:cNvPr>
          <p:cNvSpPr/>
          <p:nvPr/>
        </p:nvSpPr>
        <p:spPr>
          <a:xfrm>
            <a:off x="6324600" y="228600"/>
            <a:ext cx="22098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endParaRPr lang="en-US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9395D26F-5CC1-4A55-95E6-F57092AEB19E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724400" y="1485900"/>
            <a:ext cx="2209800" cy="2019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97F51A3-5B17-4D8E-9E34-5BE6F1F2FD6E}"/>
              </a:ext>
            </a:extLst>
          </p:cNvPr>
          <p:cNvSpPr/>
          <p:nvPr/>
        </p:nvSpPr>
        <p:spPr>
          <a:xfrm>
            <a:off x="1600200" y="3505200"/>
            <a:ext cx="36576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đồng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nghĩa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từ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chỉ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đối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tượng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:</a:t>
            </a:r>
          </a:p>
          <a:p>
            <a:pPr algn="ctr">
              <a:defRPr/>
            </a:pPr>
            <a:endParaRPr lang="en-US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7AA6686A-2BE5-467B-B0FD-01719E400D05}"/>
              </a:ext>
            </a:extLst>
          </p:cNvPr>
          <p:cNvCxnSpPr>
            <a:endCxn id="29" idx="1"/>
          </p:cNvCxnSpPr>
          <p:nvPr/>
        </p:nvCxnSpPr>
        <p:spPr>
          <a:xfrm>
            <a:off x="5257800" y="4495800"/>
            <a:ext cx="990600" cy="1219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Alternate Process 28">
            <a:extLst>
              <a:ext uri="{FF2B5EF4-FFF2-40B4-BE49-F238E27FC236}">
                <a16:creationId xmlns="" xmlns:a16="http://schemas.microsoft.com/office/drawing/2014/main" id="{FD930588-DEDA-485D-AE4A-3D6F54CC5DF9}"/>
              </a:ext>
            </a:extLst>
          </p:cNvPr>
          <p:cNvSpPr/>
          <p:nvPr/>
        </p:nvSpPr>
        <p:spPr>
          <a:xfrm>
            <a:off x="6248400" y="5105400"/>
            <a:ext cx="39624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phụ</a:t>
            </a:r>
            <a:r>
              <a:rPr lang="en-US" sz="2800" dirty="0"/>
              <a:t> (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).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D1E2DAD5-6E03-401D-92D4-CB6F341E536C}"/>
              </a:ext>
            </a:extLst>
          </p:cNvPr>
          <p:cNvCxnSpPr/>
          <p:nvPr/>
        </p:nvCxnSpPr>
        <p:spPr>
          <a:xfrm flipV="1">
            <a:off x="5257800" y="3505200"/>
            <a:ext cx="1676400" cy="9525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Callout 30">
            <a:extLst>
              <a:ext uri="{FF2B5EF4-FFF2-40B4-BE49-F238E27FC236}">
                <a16:creationId xmlns="" xmlns:a16="http://schemas.microsoft.com/office/drawing/2014/main" id="{8B195D5C-AFF8-4C5B-843A-B171AA87F422}"/>
              </a:ext>
            </a:extLst>
          </p:cNvPr>
          <p:cNvSpPr/>
          <p:nvPr/>
        </p:nvSpPr>
        <p:spPr>
          <a:xfrm>
            <a:off x="3724701" y="1378534"/>
            <a:ext cx="5892800" cy="1989909"/>
          </a:xfrm>
          <a:prstGeom prst="wedgeEllipseCallout">
            <a:avLst>
              <a:gd name="adj1" fmla="val -64586"/>
              <a:gd name="adj2" fmla="val 25308"/>
            </a:avLst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 smtClean="0">
                <a:solidFill>
                  <a:schemeClr val="tx1"/>
                </a:solidFill>
              </a:rPr>
              <a:t>Nêu tác dụng của việc thay thế từ ngữ?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70409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6" grpId="0" animBg="1"/>
      <p:bldP spid="29" grpId="0" animBg="1"/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2604" y="-436458"/>
            <a:ext cx="7522959" cy="30945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137995" y="575028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Đánh giá mục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41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 cstate="print"/>
          <a:srcRect t="61080" r="51656"/>
          <a:stretch>
            <a:fillRect/>
          </a:stretch>
        </p:blipFill>
        <p:spPr>
          <a:xfrm>
            <a:off x="0" y="2884088"/>
            <a:ext cx="3951293" cy="409011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32571" y="4663440"/>
            <a:ext cx="1959429" cy="2092751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3864569" y="1855160"/>
            <a:ext cx="678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mtClean="0">
                <a:solidFill>
                  <a:srgbClr val="2E7E38"/>
                </a:solidFill>
                <a:latin typeface="#9Slide05 SVNBlenda Script" panose="02000804000000020003" pitchFamily="2" charset="0"/>
                <a:ea typeface="字体管家棉花糖" panose="00020600040101010101" charset="-122"/>
              </a:rPr>
              <a:t>KHỞI ĐỘNG</a:t>
            </a:r>
            <a:endParaRPr lang="zh-CN" altLang="en-US" sz="7200" b="1" spc="300" dirty="0">
              <a:solidFill>
                <a:srgbClr val="2E7E38"/>
              </a:solidFill>
              <a:uFillTx/>
              <a:latin typeface="#9Slide05 SVNBlenda Script" panose="02000804000000020003" pitchFamily="2" charset="0"/>
              <a:ea typeface="字体管家天蝎座" panose="00020600040101010101" charset="-122"/>
            </a:endParaRPr>
          </a:p>
        </p:txBody>
      </p:sp>
      <p:pic>
        <p:nvPicPr>
          <p:cNvPr id="8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8100" y="-18499"/>
            <a:ext cx="4719320" cy="286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139662"/>
            <a:ext cx="2880360" cy="1807210"/>
          </a:xfrm>
          <a:prstGeom prst="rect">
            <a:avLst/>
          </a:prstGeom>
        </p:spPr>
      </p:pic>
      <p:pic>
        <p:nvPicPr>
          <p:cNvPr id="5" name="图片 4" descr="8fd71eaf8677ef70d2293deb973682b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6440" y="4496624"/>
            <a:ext cx="2575560" cy="2353945"/>
          </a:xfrm>
          <a:prstGeom prst="rect">
            <a:avLst/>
          </a:prstGeom>
        </p:spPr>
      </p:pic>
      <p:pic>
        <p:nvPicPr>
          <p:cNvPr id="53" name="图片 3" descr="5c95d9be9ffa50fc92ed5552156a00c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9666" y="-391512"/>
            <a:ext cx="7858760" cy="36106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59200" y="1043267"/>
            <a:ext cx="410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Dặn</a:t>
            </a:r>
            <a:r>
              <a:rPr lang="en-US" altLang="zh-CN" sz="7200" dirty="0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 </a:t>
            </a:r>
            <a:r>
              <a:rPr lang="en-US" altLang="zh-CN" sz="7200" dirty="0" err="1" smtClean="0">
                <a:solidFill>
                  <a:srgbClr val="2E7E38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dò</a:t>
            </a:r>
            <a:endParaRPr lang="zh-CN" altLang="en-US" sz="7200" dirty="0">
              <a:solidFill>
                <a:srgbClr val="2E7E38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  <p:grpSp>
        <p:nvGrpSpPr>
          <p:cNvPr id="55" name="组合 22"/>
          <p:cNvGrpSpPr/>
          <p:nvPr/>
        </p:nvGrpSpPr>
        <p:grpSpPr>
          <a:xfrm>
            <a:off x="576835" y="3349417"/>
            <a:ext cx="1329055" cy="1275080"/>
            <a:chOff x="707" y="2702"/>
            <a:chExt cx="3118" cy="3118"/>
          </a:xfrm>
        </p:grpSpPr>
        <p:grpSp>
          <p:nvGrpSpPr>
            <p:cNvPr id="64" name="组合 2"/>
            <p:cNvGrpSpPr/>
            <p:nvPr/>
          </p:nvGrpSpPr>
          <p:grpSpPr>
            <a:xfrm>
              <a:off x="707" y="2702"/>
              <a:ext cx="3118" cy="3118"/>
              <a:chOff x="1736" y="2746"/>
              <a:chExt cx="3118" cy="3118"/>
            </a:xfrm>
            <a:solidFill>
              <a:srgbClr val="00B0F0"/>
            </a:solidFill>
          </p:grpSpPr>
          <p:sp>
            <p:nvSpPr>
              <p:cNvPr id="66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FFDE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5" name="图片 21" descr="2008022008522758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11" y="3405"/>
              <a:ext cx="1711" cy="1711"/>
            </a:xfrm>
            <a:prstGeom prst="rect">
              <a:avLst/>
            </a:prstGeom>
          </p:spPr>
        </p:pic>
      </p:grpSp>
      <p:grpSp>
        <p:nvGrpSpPr>
          <p:cNvPr id="56" name="组合 24"/>
          <p:cNvGrpSpPr/>
          <p:nvPr/>
        </p:nvGrpSpPr>
        <p:grpSpPr>
          <a:xfrm>
            <a:off x="577049" y="4914838"/>
            <a:ext cx="1329055" cy="1275080"/>
            <a:chOff x="5073" y="2724"/>
            <a:chExt cx="3118" cy="3118"/>
          </a:xfrm>
        </p:grpSpPr>
        <p:grpSp>
          <p:nvGrpSpPr>
            <p:cNvPr id="60" name="组合 15"/>
            <p:cNvGrpSpPr/>
            <p:nvPr/>
          </p:nvGrpSpPr>
          <p:grpSpPr>
            <a:xfrm>
              <a:off x="5073" y="2724"/>
              <a:ext cx="3118" cy="3118"/>
              <a:chOff x="1736" y="2746"/>
              <a:chExt cx="3118" cy="3118"/>
            </a:xfrm>
            <a:solidFill>
              <a:srgbClr val="FFC000"/>
            </a:solidFill>
          </p:grpSpPr>
          <p:sp>
            <p:nvSpPr>
              <p:cNvPr id="62" name=" 271"/>
              <p:cNvSpPr/>
              <p:nvPr/>
            </p:nvSpPr>
            <p:spPr>
              <a:xfrm>
                <a:off x="1736" y="2746"/>
                <a:ext cx="3118" cy="3118"/>
              </a:xfrm>
              <a:custGeom>
                <a:avLst/>
                <a:gdLst>
                  <a:gd name="connsiteX0" fmla="*/ 2055718 w 4111436"/>
                  <a:gd name="connsiteY0" fmla="*/ 3729003 h 4111436"/>
                  <a:gd name="connsiteX1" fmla="*/ 2055718 w 4111436"/>
                  <a:gd name="connsiteY1" fmla="*/ 4019426 h 4111436"/>
                  <a:gd name="connsiteX2" fmla="*/ 2055718 w 4111436"/>
                  <a:gd name="connsiteY2" fmla="*/ 3729003 h 4111436"/>
                  <a:gd name="connsiteX3" fmla="*/ 2488796 w 4111436"/>
                  <a:gd name="connsiteY3" fmla="*/ 3671988 h 4111436"/>
                  <a:gd name="connsiteX4" fmla="*/ 2563963 w 4111436"/>
                  <a:gd name="connsiteY4" fmla="*/ 3952515 h 4111436"/>
                  <a:gd name="connsiteX5" fmla="*/ 2488796 w 4111436"/>
                  <a:gd name="connsiteY5" fmla="*/ 3671988 h 4111436"/>
                  <a:gd name="connsiteX6" fmla="*/ 1622639 w 4111436"/>
                  <a:gd name="connsiteY6" fmla="*/ 3671987 h 4111436"/>
                  <a:gd name="connsiteX7" fmla="*/ 1547472 w 4111436"/>
                  <a:gd name="connsiteY7" fmla="*/ 3952514 h 4111436"/>
                  <a:gd name="connsiteX8" fmla="*/ 1622639 w 4111436"/>
                  <a:gd name="connsiteY8" fmla="*/ 3671987 h 4111436"/>
                  <a:gd name="connsiteX9" fmla="*/ 2892361 w 4111436"/>
                  <a:gd name="connsiteY9" fmla="*/ 3504825 h 4111436"/>
                  <a:gd name="connsiteX10" fmla="*/ 3037572 w 4111436"/>
                  <a:gd name="connsiteY10" fmla="*/ 3756339 h 4111436"/>
                  <a:gd name="connsiteX11" fmla="*/ 2892361 w 4111436"/>
                  <a:gd name="connsiteY11" fmla="*/ 3504825 h 4111436"/>
                  <a:gd name="connsiteX12" fmla="*/ 1219076 w 4111436"/>
                  <a:gd name="connsiteY12" fmla="*/ 3504825 h 4111436"/>
                  <a:gd name="connsiteX13" fmla="*/ 1073864 w 4111436"/>
                  <a:gd name="connsiteY13" fmla="*/ 3756338 h 4111436"/>
                  <a:gd name="connsiteX14" fmla="*/ 1219076 w 4111436"/>
                  <a:gd name="connsiteY14" fmla="*/ 3504825 h 4111436"/>
                  <a:gd name="connsiteX15" fmla="*/ 3323502 w 4111436"/>
                  <a:gd name="connsiteY15" fmla="*/ 3230123 h 4111436"/>
                  <a:gd name="connsiteX16" fmla="*/ 3444269 w 4111436"/>
                  <a:gd name="connsiteY16" fmla="*/ 3444269 h 4111436"/>
                  <a:gd name="connsiteX17" fmla="*/ 3238909 w 4111436"/>
                  <a:gd name="connsiteY17" fmla="*/ 3238909 h 4111436"/>
                  <a:gd name="connsiteX18" fmla="*/ 3323502 w 4111436"/>
                  <a:gd name="connsiteY18" fmla="*/ 3230123 h 4111436"/>
                  <a:gd name="connsiteX19" fmla="*/ 787934 w 4111436"/>
                  <a:gd name="connsiteY19" fmla="*/ 3230122 h 4111436"/>
                  <a:gd name="connsiteX20" fmla="*/ 872527 w 4111436"/>
                  <a:gd name="connsiteY20" fmla="*/ 3238909 h 4111436"/>
                  <a:gd name="connsiteX21" fmla="*/ 667167 w 4111436"/>
                  <a:gd name="connsiteY21" fmla="*/ 3444269 h 4111436"/>
                  <a:gd name="connsiteX22" fmla="*/ 787934 w 4111436"/>
                  <a:gd name="connsiteY22" fmla="*/ 3230122 h 4111436"/>
                  <a:gd name="connsiteX23" fmla="*/ 3715047 w 4111436"/>
                  <a:gd name="connsiteY23" fmla="*/ 2836253 h 4111436"/>
                  <a:gd name="connsiteX24" fmla="*/ 3756338 w 4111436"/>
                  <a:gd name="connsiteY24" fmla="*/ 3037573 h 4111436"/>
                  <a:gd name="connsiteX25" fmla="*/ 3504825 w 4111436"/>
                  <a:gd name="connsiteY25" fmla="*/ 2892361 h 4111436"/>
                  <a:gd name="connsiteX26" fmla="*/ 3715047 w 4111436"/>
                  <a:gd name="connsiteY26" fmla="*/ 2836253 h 4111436"/>
                  <a:gd name="connsiteX27" fmla="*/ 396389 w 4111436"/>
                  <a:gd name="connsiteY27" fmla="*/ 2836252 h 4111436"/>
                  <a:gd name="connsiteX28" fmla="*/ 606611 w 4111436"/>
                  <a:gd name="connsiteY28" fmla="*/ 2892361 h 4111436"/>
                  <a:gd name="connsiteX29" fmla="*/ 355097 w 4111436"/>
                  <a:gd name="connsiteY29" fmla="*/ 3037572 h 4111436"/>
                  <a:gd name="connsiteX30" fmla="*/ 396389 w 4111436"/>
                  <a:gd name="connsiteY30" fmla="*/ 2836252 h 4111436"/>
                  <a:gd name="connsiteX31" fmla="*/ 3954844 w 4111436"/>
                  <a:gd name="connsiteY31" fmla="*/ 2366424 h 4111436"/>
                  <a:gd name="connsiteX32" fmla="*/ 3952514 w 4111436"/>
                  <a:gd name="connsiteY32" fmla="*/ 2563964 h 4111436"/>
                  <a:gd name="connsiteX33" fmla="*/ 3671987 w 4111436"/>
                  <a:gd name="connsiteY33" fmla="*/ 2488797 h 4111436"/>
                  <a:gd name="connsiteX34" fmla="*/ 3954844 w 4111436"/>
                  <a:gd name="connsiteY34" fmla="*/ 2366424 h 4111436"/>
                  <a:gd name="connsiteX35" fmla="*/ 156592 w 4111436"/>
                  <a:gd name="connsiteY35" fmla="*/ 2366423 h 4111436"/>
                  <a:gd name="connsiteX36" fmla="*/ 439449 w 4111436"/>
                  <a:gd name="connsiteY36" fmla="*/ 2488796 h 4111436"/>
                  <a:gd name="connsiteX37" fmla="*/ 158922 w 4111436"/>
                  <a:gd name="connsiteY37" fmla="*/ 2563963 h 4111436"/>
                  <a:gd name="connsiteX38" fmla="*/ 156592 w 4111436"/>
                  <a:gd name="connsiteY38" fmla="*/ 2366423 h 4111436"/>
                  <a:gd name="connsiteX39" fmla="*/ 4008082 w 4111436"/>
                  <a:gd name="connsiteY39" fmla="*/ 1860732 h 4111436"/>
                  <a:gd name="connsiteX40" fmla="*/ 4019426 w 4111436"/>
                  <a:gd name="connsiteY40" fmla="*/ 2055719 h 4111436"/>
                  <a:gd name="connsiteX41" fmla="*/ 3729003 w 4111436"/>
                  <a:gd name="connsiteY41" fmla="*/ 2055719 h 4111436"/>
                  <a:gd name="connsiteX42" fmla="*/ 4008082 w 4111436"/>
                  <a:gd name="connsiteY42" fmla="*/ 1860732 h 4111436"/>
                  <a:gd name="connsiteX43" fmla="*/ 103354 w 4111436"/>
                  <a:gd name="connsiteY43" fmla="*/ 1860732 h 4111436"/>
                  <a:gd name="connsiteX44" fmla="*/ 382433 w 4111436"/>
                  <a:gd name="connsiteY44" fmla="*/ 2055718 h 4111436"/>
                  <a:gd name="connsiteX45" fmla="*/ 92010 w 4111436"/>
                  <a:gd name="connsiteY45" fmla="*/ 2055718 h 4111436"/>
                  <a:gd name="connsiteX46" fmla="*/ 103354 w 4111436"/>
                  <a:gd name="connsiteY46" fmla="*/ 1860732 h 4111436"/>
                  <a:gd name="connsiteX47" fmla="*/ 3923829 w 4111436"/>
                  <a:gd name="connsiteY47" fmla="*/ 1358232 h 4111436"/>
                  <a:gd name="connsiteX48" fmla="*/ 3952515 w 4111436"/>
                  <a:gd name="connsiteY48" fmla="*/ 1547474 h 4111436"/>
                  <a:gd name="connsiteX49" fmla="*/ 3671988 w 4111436"/>
                  <a:gd name="connsiteY49" fmla="*/ 1622641 h 4111436"/>
                  <a:gd name="connsiteX50" fmla="*/ 3923829 w 4111436"/>
                  <a:gd name="connsiteY50" fmla="*/ 1358232 h 4111436"/>
                  <a:gd name="connsiteX51" fmla="*/ 187608 w 4111436"/>
                  <a:gd name="connsiteY51" fmla="*/ 1358232 h 4111436"/>
                  <a:gd name="connsiteX52" fmla="*/ 439450 w 4111436"/>
                  <a:gd name="connsiteY52" fmla="*/ 1622641 h 4111436"/>
                  <a:gd name="connsiteX53" fmla="*/ 158923 w 4111436"/>
                  <a:gd name="connsiteY53" fmla="*/ 1547474 h 4111436"/>
                  <a:gd name="connsiteX54" fmla="*/ 187608 w 4111436"/>
                  <a:gd name="connsiteY54" fmla="*/ 1358232 h 4111436"/>
                  <a:gd name="connsiteX55" fmla="*/ 3709013 w 4111436"/>
                  <a:gd name="connsiteY55" fmla="*/ 895087 h 4111436"/>
                  <a:gd name="connsiteX56" fmla="*/ 3756339 w 4111436"/>
                  <a:gd name="connsiteY56" fmla="*/ 1073865 h 4111436"/>
                  <a:gd name="connsiteX57" fmla="*/ 3504825 w 4111436"/>
                  <a:gd name="connsiteY57" fmla="*/ 1219077 h 4111436"/>
                  <a:gd name="connsiteX58" fmla="*/ 3709013 w 4111436"/>
                  <a:gd name="connsiteY58" fmla="*/ 895087 h 4111436"/>
                  <a:gd name="connsiteX59" fmla="*/ 402423 w 4111436"/>
                  <a:gd name="connsiteY59" fmla="*/ 895086 h 4111436"/>
                  <a:gd name="connsiteX60" fmla="*/ 606612 w 4111436"/>
                  <a:gd name="connsiteY60" fmla="*/ 1219076 h 4111436"/>
                  <a:gd name="connsiteX61" fmla="*/ 355098 w 4111436"/>
                  <a:gd name="connsiteY61" fmla="*/ 1073864 h 4111436"/>
                  <a:gd name="connsiteX62" fmla="*/ 402423 w 4111436"/>
                  <a:gd name="connsiteY62" fmla="*/ 895086 h 4111436"/>
                  <a:gd name="connsiteX63" fmla="*/ 3379430 w 4111436"/>
                  <a:gd name="connsiteY63" fmla="*/ 504060 h 4111436"/>
                  <a:gd name="connsiteX64" fmla="*/ 3444269 w 4111436"/>
                  <a:gd name="connsiteY64" fmla="*/ 667168 h 4111436"/>
                  <a:gd name="connsiteX65" fmla="*/ 3238909 w 4111436"/>
                  <a:gd name="connsiteY65" fmla="*/ 872528 h 4111436"/>
                  <a:gd name="connsiteX66" fmla="*/ 3379430 w 4111436"/>
                  <a:gd name="connsiteY66" fmla="*/ 504060 h 4111436"/>
                  <a:gd name="connsiteX67" fmla="*/ 732007 w 4111436"/>
                  <a:gd name="connsiteY67" fmla="*/ 504060 h 4111436"/>
                  <a:gd name="connsiteX68" fmla="*/ 872528 w 4111436"/>
                  <a:gd name="connsiteY68" fmla="*/ 872527 h 4111436"/>
                  <a:gd name="connsiteX69" fmla="*/ 667167 w 4111436"/>
                  <a:gd name="connsiteY69" fmla="*/ 667167 h 4111436"/>
                  <a:gd name="connsiteX70" fmla="*/ 732007 w 4111436"/>
                  <a:gd name="connsiteY70" fmla="*/ 504060 h 4111436"/>
                  <a:gd name="connsiteX71" fmla="*/ 2958580 w 4111436"/>
                  <a:gd name="connsiteY71" fmla="*/ 212554 h 4111436"/>
                  <a:gd name="connsiteX72" fmla="*/ 3037573 w 4111436"/>
                  <a:gd name="connsiteY72" fmla="*/ 355098 h 4111436"/>
                  <a:gd name="connsiteX73" fmla="*/ 2892361 w 4111436"/>
                  <a:gd name="connsiteY73" fmla="*/ 606612 h 4111436"/>
                  <a:gd name="connsiteX74" fmla="*/ 2958580 w 4111436"/>
                  <a:gd name="connsiteY74" fmla="*/ 212554 h 4111436"/>
                  <a:gd name="connsiteX75" fmla="*/ 1152857 w 4111436"/>
                  <a:gd name="connsiteY75" fmla="*/ 212554 h 4111436"/>
                  <a:gd name="connsiteX76" fmla="*/ 1219077 w 4111436"/>
                  <a:gd name="connsiteY76" fmla="*/ 606611 h 4111436"/>
                  <a:gd name="connsiteX77" fmla="*/ 1073865 w 4111436"/>
                  <a:gd name="connsiteY77" fmla="*/ 355098 h 4111436"/>
                  <a:gd name="connsiteX78" fmla="*/ 1152857 w 4111436"/>
                  <a:gd name="connsiteY78" fmla="*/ 212554 h 4111436"/>
                  <a:gd name="connsiteX79" fmla="*/ 2476140 w 4111436"/>
                  <a:gd name="connsiteY79" fmla="*/ 40943 h 4111436"/>
                  <a:gd name="connsiteX80" fmla="*/ 2563964 w 4111436"/>
                  <a:gd name="connsiteY80" fmla="*/ 158922 h 4111436"/>
                  <a:gd name="connsiteX81" fmla="*/ 2488797 w 4111436"/>
                  <a:gd name="connsiteY81" fmla="*/ 439449 h 4111436"/>
                  <a:gd name="connsiteX82" fmla="*/ 2476140 w 4111436"/>
                  <a:gd name="connsiteY82" fmla="*/ 40943 h 4111436"/>
                  <a:gd name="connsiteX83" fmla="*/ 1635297 w 4111436"/>
                  <a:gd name="connsiteY83" fmla="*/ 40941 h 4111436"/>
                  <a:gd name="connsiteX84" fmla="*/ 1622640 w 4111436"/>
                  <a:gd name="connsiteY84" fmla="*/ 439449 h 4111436"/>
                  <a:gd name="connsiteX85" fmla="*/ 1547473 w 4111436"/>
                  <a:gd name="connsiteY85" fmla="*/ 158922 h 4111436"/>
                  <a:gd name="connsiteX86" fmla="*/ 1635297 w 4111436"/>
                  <a:gd name="connsiteY86" fmla="*/ 40941 h 4111436"/>
                  <a:gd name="connsiteX87" fmla="*/ 2171086 w 4111436"/>
                  <a:gd name="connsiteY87" fmla="*/ 781 h 4111436"/>
                  <a:gd name="connsiteX88" fmla="*/ 2055719 w 4111436"/>
                  <a:gd name="connsiteY88" fmla="*/ 382434 h 4111436"/>
                  <a:gd name="connsiteX89" fmla="*/ 1940352 w 4111436"/>
                  <a:gd name="connsiteY89" fmla="*/ 783 h 4111436"/>
                  <a:gd name="connsiteX90" fmla="*/ 2055719 w 4111436"/>
                  <a:gd name="connsiteY90" fmla="*/ 92011 h 4111436"/>
                  <a:gd name="connsiteX91" fmla="*/ 2171086 w 4111436"/>
                  <a:gd name="connsiteY91" fmla="*/ 781 h 41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11436" h="4111436">
                    <a:moveTo>
                      <a:pt x="2055718" y="3729003"/>
                    </a:moveTo>
                    <a:cubicBezTo>
                      <a:pt x="2451017" y="4019426"/>
                      <a:pt x="2136392" y="4245311"/>
                      <a:pt x="2055718" y="4019426"/>
                    </a:cubicBezTo>
                    <a:cubicBezTo>
                      <a:pt x="1975045" y="4245311"/>
                      <a:pt x="1660420" y="4019426"/>
                      <a:pt x="2055718" y="3729003"/>
                    </a:cubicBezTo>
                    <a:close/>
                    <a:moveTo>
                      <a:pt x="2488796" y="3671988"/>
                    </a:moveTo>
                    <a:cubicBezTo>
                      <a:pt x="2945792" y="3850204"/>
                      <a:pt x="2700351" y="4149823"/>
                      <a:pt x="2563963" y="3952515"/>
                    </a:cubicBezTo>
                    <a:cubicBezTo>
                      <a:pt x="2544502" y="4191583"/>
                      <a:pt x="2182134" y="4054825"/>
                      <a:pt x="2488796" y="3671988"/>
                    </a:cubicBezTo>
                    <a:close/>
                    <a:moveTo>
                      <a:pt x="1622639" y="3671987"/>
                    </a:moveTo>
                    <a:cubicBezTo>
                      <a:pt x="1929302" y="4054825"/>
                      <a:pt x="1566934" y="4191583"/>
                      <a:pt x="1547472" y="3952514"/>
                    </a:cubicBezTo>
                    <a:cubicBezTo>
                      <a:pt x="1411085" y="4149823"/>
                      <a:pt x="1165644" y="3850204"/>
                      <a:pt x="1622639" y="3671987"/>
                    </a:cubicBezTo>
                    <a:close/>
                    <a:moveTo>
                      <a:pt x="2892361" y="3504825"/>
                    </a:moveTo>
                    <a:cubicBezTo>
                      <a:pt x="3379911" y="3558689"/>
                      <a:pt x="3220380" y="3911624"/>
                      <a:pt x="3037572" y="3756339"/>
                    </a:cubicBezTo>
                    <a:cubicBezTo>
                      <a:pt x="3080650" y="3992297"/>
                      <a:pt x="2695234" y="3953988"/>
                      <a:pt x="2892361" y="3504825"/>
                    </a:cubicBezTo>
                    <a:close/>
                    <a:moveTo>
                      <a:pt x="1219076" y="3504825"/>
                    </a:moveTo>
                    <a:cubicBezTo>
                      <a:pt x="1416203" y="3953988"/>
                      <a:pt x="1030787" y="3992297"/>
                      <a:pt x="1073864" y="3756338"/>
                    </a:cubicBezTo>
                    <a:cubicBezTo>
                      <a:pt x="891057" y="3911624"/>
                      <a:pt x="731526" y="3558689"/>
                      <a:pt x="1219076" y="3504825"/>
                    </a:cubicBezTo>
                    <a:close/>
                    <a:moveTo>
                      <a:pt x="3323502" y="3230123"/>
                    </a:moveTo>
                    <a:cubicBezTo>
                      <a:pt x="3715342" y="3210632"/>
                      <a:pt x="3647491" y="3540532"/>
                      <a:pt x="3444269" y="3444269"/>
                    </a:cubicBezTo>
                    <a:cubicBezTo>
                      <a:pt x="3546949" y="3661039"/>
                      <a:pt x="3164751" y="3723787"/>
                      <a:pt x="3238909" y="3238909"/>
                    </a:cubicBezTo>
                    <a:cubicBezTo>
                      <a:pt x="3269214" y="3234274"/>
                      <a:pt x="3297379" y="3231422"/>
                      <a:pt x="3323502" y="3230123"/>
                    </a:cubicBezTo>
                    <a:close/>
                    <a:moveTo>
                      <a:pt x="787934" y="3230122"/>
                    </a:moveTo>
                    <a:cubicBezTo>
                      <a:pt x="814056" y="3231422"/>
                      <a:pt x="842222" y="3234274"/>
                      <a:pt x="872527" y="3238909"/>
                    </a:cubicBezTo>
                    <a:cubicBezTo>
                      <a:pt x="946685" y="3723787"/>
                      <a:pt x="564487" y="3661039"/>
                      <a:pt x="667167" y="3444269"/>
                    </a:cubicBezTo>
                    <a:cubicBezTo>
                      <a:pt x="463946" y="3540532"/>
                      <a:pt x="396094" y="3210632"/>
                      <a:pt x="787934" y="3230122"/>
                    </a:cubicBezTo>
                    <a:close/>
                    <a:moveTo>
                      <a:pt x="3715047" y="2836253"/>
                    </a:moveTo>
                    <a:cubicBezTo>
                      <a:pt x="3958712" y="2824701"/>
                      <a:pt x="3948055" y="3072573"/>
                      <a:pt x="3756338" y="3037573"/>
                    </a:cubicBezTo>
                    <a:cubicBezTo>
                      <a:pt x="3911624" y="3220380"/>
                      <a:pt x="3558689" y="3379911"/>
                      <a:pt x="3504825" y="2892361"/>
                    </a:cubicBezTo>
                    <a:cubicBezTo>
                      <a:pt x="3589043" y="2855400"/>
                      <a:pt x="3658817" y="2838918"/>
                      <a:pt x="3715047" y="2836253"/>
                    </a:cubicBezTo>
                    <a:close/>
                    <a:moveTo>
                      <a:pt x="396389" y="2836252"/>
                    </a:moveTo>
                    <a:cubicBezTo>
                      <a:pt x="452619" y="2838918"/>
                      <a:pt x="522393" y="2855399"/>
                      <a:pt x="606611" y="2892361"/>
                    </a:cubicBezTo>
                    <a:cubicBezTo>
                      <a:pt x="552747" y="3379911"/>
                      <a:pt x="199812" y="3220380"/>
                      <a:pt x="355097" y="3037572"/>
                    </a:cubicBezTo>
                    <a:cubicBezTo>
                      <a:pt x="163381" y="3072573"/>
                      <a:pt x="152725" y="2824701"/>
                      <a:pt x="396389" y="2836252"/>
                    </a:cubicBezTo>
                    <a:close/>
                    <a:moveTo>
                      <a:pt x="3954844" y="2366424"/>
                    </a:moveTo>
                    <a:cubicBezTo>
                      <a:pt x="4103597" y="2375127"/>
                      <a:pt x="4116874" y="2550584"/>
                      <a:pt x="3952514" y="2563964"/>
                    </a:cubicBezTo>
                    <a:cubicBezTo>
                      <a:pt x="4149823" y="2700351"/>
                      <a:pt x="3850204" y="2945792"/>
                      <a:pt x="3671987" y="2488797"/>
                    </a:cubicBezTo>
                    <a:cubicBezTo>
                      <a:pt x="3791624" y="2392965"/>
                      <a:pt x="3887230" y="2362468"/>
                      <a:pt x="3954844" y="2366424"/>
                    </a:cubicBezTo>
                    <a:close/>
                    <a:moveTo>
                      <a:pt x="156592" y="2366423"/>
                    </a:moveTo>
                    <a:cubicBezTo>
                      <a:pt x="224207" y="2362467"/>
                      <a:pt x="319813" y="2392964"/>
                      <a:pt x="439449" y="2488796"/>
                    </a:cubicBezTo>
                    <a:cubicBezTo>
                      <a:pt x="261233" y="2945792"/>
                      <a:pt x="-38385" y="2700351"/>
                      <a:pt x="158922" y="2563963"/>
                    </a:cubicBezTo>
                    <a:cubicBezTo>
                      <a:pt x="-5437" y="2550584"/>
                      <a:pt x="7840" y="2375127"/>
                      <a:pt x="156592" y="2366423"/>
                    </a:cubicBezTo>
                    <a:close/>
                    <a:moveTo>
                      <a:pt x="4008082" y="1860732"/>
                    </a:moveTo>
                    <a:cubicBezTo>
                      <a:pt x="4125310" y="1863490"/>
                      <a:pt x="4160604" y="2005298"/>
                      <a:pt x="4019426" y="2055719"/>
                    </a:cubicBezTo>
                    <a:cubicBezTo>
                      <a:pt x="4245311" y="2136392"/>
                      <a:pt x="4019426" y="2451017"/>
                      <a:pt x="3729003" y="2055719"/>
                    </a:cubicBezTo>
                    <a:cubicBezTo>
                      <a:pt x="3837912" y="1907482"/>
                      <a:pt x="3937745" y="1859078"/>
                      <a:pt x="4008082" y="1860732"/>
                    </a:cubicBezTo>
                    <a:close/>
                    <a:moveTo>
                      <a:pt x="103354" y="1860732"/>
                    </a:moveTo>
                    <a:cubicBezTo>
                      <a:pt x="173691" y="1859078"/>
                      <a:pt x="273524" y="1907481"/>
                      <a:pt x="382433" y="2055718"/>
                    </a:cubicBezTo>
                    <a:cubicBezTo>
                      <a:pt x="92010" y="2451017"/>
                      <a:pt x="-133875" y="2136392"/>
                      <a:pt x="92010" y="2055718"/>
                    </a:cubicBezTo>
                    <a:cubicBezTo>
                      <a:pt x="-49167" y="2005298"/>
                      <a:pt x="-13874" y="1863489"/>
                      <a:pt x="103354" y="1860732"/>
                    </a:cubicBezTo>
                    <a:close/>
                    <a:moveTo>
                      <a:pt x="3923829" y="1358232"/>
                    </a:moveTo>
                    <a:cubicBezTo>
                      <a:pt x="4017255" y="1359533"/>
                      <a:pt x="4063500" y="1470756"/>
                      <a:pt x="3952515" y="1547474"/>
                    </a:cubicBezTo>
                    <a:cubicBezTo>
                      <a:pt x="4191583" y="1566935"/>
                      <a:pt x="4054825" y="1929303"/>
                      <a:pt x="3671988" y="1622641"/>
                    </a:cubicBezTo>
                    <a:cubicBezTo>
                      <a:pt x="3749957" y="1422705"/>
                      <a:pt x="3851164" y="1357220"/>
                      <a:pt x="3923829" y="1358232"/>
                    </a:cubicBezTo>
                    <a:close/>
                    <a:moveTo>
                      <a:pt x="187608" y="1358232"/>
                    </a:moveTo>
                    <a:cubicBezTo>
                      <a:pt x="260273" y="1357220"/>
                      <a:pt x="361480" y="1422705"/>
                      <a:pt x="439450" y="1622641"/>
                    </a:cubicBezTo>
                    <a:cubicBezTo>
                      <a:pt x="56612" y="1929303"/>
                      <a:pt x="-80145" y="1566935"/>
                      <a:pt x="158923" y="1547474"/>
                    </a:cubicBezTo>
                    <a:cubicBezTo>
                      <a:pt x="47937" y="1470756"/>
                      <a:pt x="94182" y="1359532"/>
                      <a:pt x="187608" y="1358232"/>
                    </a:cubicBezTo>
                    <a:close/>
                    <a:moveTo>
                      <a:pt x="3709013" y="895087"/>
                    </a:moveTo>
                    <a:cubicBezTo>
                      <a:pt x="3784569" y="896877"/>
                      <a:pt x="3833981" y="982461"/>
                      <a:pt x="3756339" y="1073865"/>
                    </a:cubicBezTo>
                    <a:cubicBezTo>
                      <a:pt x="3992297" y="1030788"/>
                      <a:pt x="3953988" y="1416203"/>
                      <a:pt x="3504825" y="1219077"/>
                    </a:cubicBezTo>
                    <a:cubicBezTo>
                      <a:pt x="3531757" y="975302"/>
                      <a:pt x="3633457" y="893297"/>
                      <a:pt x="3709013" y="895087"/>
                    </a:cubicBezTo>
                    <a:close/>
                    <a:moveTo>
                      <a:pt x="402423" y="895086"/>
                    </a:moveTo>
                    <a:cubicBezTo>
                      <a:pt x="477979" y="893297"/>
                      <a:pt x="579679" y="975301"/>
                      <a:pt x="606612" y="1219076"/>
                    </a:cubicBezTo>
                    <a:cubicBezTo>
                      <a:pt x="157448" y="1416203"/>
                      <a:pt x="119139" y="1030788"/>
                      <a:pt x="355098" y="1073864"/>
                    </a:cubicBezTo>
                    <a:cubicBezTo>
                      <a:pt x="277455" y="982461"/>
                      <a:pt x="326867" y="896876"/>
                      <a:pt x="402423" y="895086"/>
                    </a:cubicBezTo>
                    <a:close/>
                    <a:moveTo>
                      <a:pt x="3379430" y="504060"/>
                    </a:moveTo>
                    <a:cubicBezTo>
                      <a:pt x="3441305" y="506975"/>
                      <a:pt x="3489192" y="572331"/>
                      <a:pt x="3444269" y="667168"/>
                    </a:cubicBezTo>
                    <a:cubicBezTo>
                      <a:pt x="3661039" y="564487"/>
                      <a:pt x="3723787" y="946686"/>
                      <a:pt x="3238909" y="872528"/>
                    </a:cubicBezTo>
                    <a:cubicBezTo>
                      <a:pt x="3197195" y="599784"/>
                      <a:pt x="3299875" y="500312"/>
                      <a:pt x="3379430" y="504060"/>
                    </a:cubicBezTo>
                    <a:close/>
                    <a:moveTo>
                      <a:pt x="732007" y="504060"/>
                    </a:moveTo>
                    <a:cubicBezTo>
                      <a:pt x="811561" y="500312"/>
                      <a:pt x="914241" y="599783"/>
                      <a:pt x="872528" y="872527"/>
                    </a:cubicBezTo>
                    <a:cubicBezTo>
                      <a:pt x="387649" y="946686"/>
                      <a:pt x="450398" y="564487"/>
                      <a:pt x="667167" y="667167"/>
                    </a:cubicBezTo>
                    <a:cubicBezTo>
                      <a:pt x="622245" y="572331"/>
                      <a:pt x="670131" y="506975"/>
                      <a:pt x="732007" y="504060"/>
                    </a:cubicBezTo>
                    <a:close/>
                    <a:moveTo>
                      <a:pt x="2958580" y="212554"/>
                    </a:moveTo>
                    <a:cubicBezTo>
                      <a:pt x="3009624" y="216698"/>
                      <a:pt x="3053727" y="266613"/>
                      <a:pt x="3037573" y="355098"/>
                    </a:cubicBezTo>
                    <a:cubicBezTo>
                      <a:pt x="3220380" y="199812"/>
                      <a:pt x="3379911" y="552747"/>
                      <a:pt x="2892361" y="606612"/>
                    </a:cubicBezTo>
                    <a:cubicBezTo>
                      <a:pt x="2769157" y="325885"/>
                      <a:pt x="2873508" y="205647"/>
                      <a:pt x="2958580" y="212554"/>
                    </a:cubicBezTo>
                    <a:close/>
                    <a:moveTo>
                      <a:pt x="1152857" y="212554"/>
                    </a:moveTo>
                    <a:cubicBezTo>
                      <a:pt x="1237929" y="205647"/>
                      <a:pt x="1342281" y="325885"/>
                      <a:pt x="1219077" y="606611"/>
                    </a:cubicBezTo>
                    <a:cubicBezTo>
                      <a:pt x="731526" y="552747"/>
                      <a:pt x="891057" y="199812"/>
                      <a:pt x="1073865" y="355098"/>
                    </a:cubicBezTo>
                    <a:cubicBezTo>
                      <a:pt x="1057711" y="266613"/>
                      <a:pt x="1101814" y="216698"/>
                      <a:pt x="1152857" y="212554"/>
                    </a:cubicBezTo>
                    <a:close/>
                    <a:moveTo>
                      <a:pt x="2476140" y="40943"/>
                    </a:moveTo>
                    <a:cubicBezTo>
                      <a:pt x="2518313" y="46208"/>
                      <a:pt x="2557882" y="84213"/>
                      <a:pt x="2563964" y="158922"/>
                    </a:cubicBezTo>
                    <a:cubicBezTo>
                      <a:pt x="2700351" y="-38385"/>
                      <a:pt x="2945792" y="261233"/>
                      <a:pt x="2488797" y="439449"/>
                    </a:cubicBezTo>
                    <a:cubicBezTo>
                      <a:pt x="2277966" y="176248"/>
                      <a:pt x="2383357" y="29360"/>
                      <a:pt x="2476140" y="40943"/>
                    </a:cubicBezTo>
                    <a:close/>
                    <a:moveTo>
                      <a:pt x="1635297" y="40941"/>
                    </a:moveTo>
                    <a:cubicBezTo>
                      <a:pt x="1728079" y="29358"/>
                      <a:pt x="1833470" y="176248"/>
                      <a:pt x="1622640" y="439449"/>
                    </a:cubicBezTo>
                    <a:cubicBezTo>
                      <a:pt x="1165644" y="261233"/>
                      <a:pt x="1411085" y="-38387"/>
                      <a:pt x="1547473" y="158922"/>
                    </a:cubicBezTo>
                    <a:cubicBezTo>
                      <a:pt x="1553555" y="84213"/>
                      <a:pt x="1593123" y="46206"/>
                      <a:pt x="1635297" y="40941"/>
                    </a:cubicBezTo>
                    <a:close/>
                    <a:moveTo>
                      <a:pt x="2171086" y="781"/>
                    </a:moveTo>
                    <a:cubicBezTo>
                      <a:pt x="2263704" y="13607"/>
                      <a:pt x="2327487" y="182768"/>
                      <a:pt x="2055719" y="382434"/>
                    </a:cubicBezTo>
                    <a:cubicBezTo>
                      <a:pt x="1783951" y="182768"/>
                      <a:pt x="1847733" y="13608"/>
                      <a:pt x="1940352" y="783"/>
                    </a:cubicBezTo>
                    <a:cubicBezTo>
                      <a:pt x="1982451" y="-5047"/>
                      <a:pt x="2030509" y="21423"/>
                      <a:pt x="2055719" y="92011"/>
                    </a:cubicBezTo>
                    <a:cubicBezTo>
                      <a:pt x="2080930" y="21423"/>
                      <a:pt x="2128987" y="-5049"/>
                      <a:pt x="2171086" y="781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 184"/>
              <p:cNvSpPr/>
              <p:nvPr/>
            </p:nvSpPr>
            <p:spPr>
              <a:xfrm>
                <a:off x="2125" y="3135"/>
                <a:ext cx="2339" cy="233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1" name="图片 23" descr="ueg5jojpevf5dkh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6" y="3179"/>
              <a:ext cx="2091" cy="2091"/>
            </a:xfrm>
            <a:prstGeom prst="rect">
              <a:avLst/>
            </a:prstGeom>
          </p:spPr>
        </p:pic>
      </p:grpSp>
      <p:sp>
        <p:nvSpPr>
          <p:cNvPr id="69" name="文本框 13"/>
          <p:cNvSpPr txBox="1"/>
          <p:nvPr/>
        </p:nvSpPr>
        <p:spPr>
          <a:xfrm>
            <a:off x="2040160" y="3676485"/>
            <a:ext cx="76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360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Làm</a:t>
            </a:r>
            <a:r>
              <a:rPr lang="en-US" altLang="zh-CN" sz="360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bài 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3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vào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vở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  <p:sp>
        <p:nvSpPr>
          <p:cNvPr id="71" name="文本框 13"/>
          <p:cNvSpPr txBox="1"/>
          <p:nvPr/>
        </p:nvSpPr>
        <p:spPr>
          <a:xfrm>
            <a:off x="2071916" y="5107100"/>
            <a:ext cx="895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Chuẩn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dirty="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bị</a:t>
            </a:r>
            <a:r>
              <a:rPr lang="en-US" altLang="zh-CN" sz="3600" dirty="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</a:t>
            </a:r>
            <a:r>
              <a:rPr lang="en-US" altLang="zh-CN" sz="3600" err="1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bài</a:t>
            </a:r>
            <a:r>
              <a:rPr lang="en-US" altLang="zh-CN" sz="3600" smtClean="0">
                <a:solidFill>
                  <a:srgbClr val="142F43"/>
                </a:solidFill>
                <a:latin typeface="#9Slide05 Lobster" panose="02000506000000020003" pitchFamily="2" charset="0"/>
                <a:ea typeface="字体管家棉花糖" panose="00020600040101010101" charset="-122"/>
              </a:rPr>
              <a:t> sau “Mở rộng vốn từ: Truyền thống”.  </a:t>
            </a:r>
            <a:endParaRPr lang="zh-CN" altLang="en-US" sz="3600" dirty="0">
              <a:solidFill>
                <a:srgbClr val="142F43"/>
              </a:solidFill>
              <a:latin typeface="#9Slide05 Lobster" panose="02000506000000020003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41939" y="1570431"/>
            <a:ext cx="68484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7200" dirty="0" smtClean="0">
                <a:solidFill>
                  <a:srgbClr val="4984BA"/>
                </a:solidFill>
                <a:latin typeface="#9Slide03 BoosterNextFYBlack" panose="02000A03000000020004" pitchFamily="2" charset="0"/>
                <a:ea typeface="字体管家棉花糖" panose="00020600040101010101" charset="-122"/>
              </a:rPr>
              <a:t>Thanks you</a:t>
            </a:r>
            <a:endParaRPr lang="zh-CN" altLang="en-US" sz="7200" dirty="0">
              <a:solidFill>
                <a:srgbClr val="4984BA"/>
              </a:solidFill>
              <a:latin typeface="#9Slide03 BoosterNextFYBlack" panose="02000A03000000020004" pitchFamily="2" charset="0"/>
              <a:ea typeface="字体管家棉花糖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2012075" y="693222"/>
            <a:ext cx="8581902" cy="3648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vi-VN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 sau nói về ai, những từ ngữ nào cho em biết điều đó?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xuôi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Thưa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giùm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Bắc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không nguôi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Ông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ngời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Áo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nâu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túi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vải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tươi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vi-VN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 sz="2000" dirty="0"/>
          </a:p>
        </p:txBody>
      </p:sp>
      <p:grpSp>
        <p:nvGrpSpPr>
          <p:cNvPr id="17" name="组合 11"/>
          <p:cNvGrpSpPr/>
          <p:nvPr/>
        </p:nvGrpSpPr>
        <p:grpSpPr>
          <a:xfrm>
            <a:off x="10424160" y="4963886"/>
            <a:ext cx="1767840" cy="1792305"/>
            <a:chOff x="11295" y="1307"/>
            <a:chExt cx="3874" cy="4046"/>
          </a:xfrm>
        </p:grpSpPr>
        <p:pic>
          <p:nvPicPr>
            <p:cNvPr id="18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9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000" dirty="0">
                <a:latin typeface="#9Slide05 SVNBlenda Script" panose="02000804000000020003" pitchFamily="2" charset="0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20" name="图片 29" descr="8b0fccb2e21d61b25266c16d7d8224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" y="-18499"/>
            <a:ext cx="3194127" cy="19387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DF20F05-6EAF-43D6-A4FA-7ECE6A43F3D3}"/>
              </a:ext>
            </a:extLst>
          </p:cNvPr>
          <p:cNvSpPr txBox="1"/>
          <p:nvPr/>
        </p:nvSpPr>
        <p:spPr>
          <a:xfrm>
            <a:off x="1619662" y="4145582"/>
            <a:ext cx="880449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</a:t>
            </a:r>
            <a:r>
              <a:rPr lang="vi-VN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 thì ta có thể liên kết câu bằng việc thay thế từ ngữ ?</a:t>
            </a:r>
            <a:endParaRPr lang="vi-VN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0187A1E-8166-4440-909B-60CC080CD4CD}"/>
              </a:ext>
            </a:extLst>
          </p:cNvPr>
          <p:cNvSpPr txBox="1"/>
          <p:nvPr/>
        </p:nvSpPr>
        <p:spPr>
          <a:xfrm>
            <a:off x="1819300" y="4866833"/>
            <a:ext cx="8199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Khi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trong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văn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thay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cho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câu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mối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liên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câu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tránh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lặp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vi-VN" sz="1600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69280" y="2116183"/>
            <a:ext cx="535577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817429" y="2677886"/>
            <a:ext cx="731520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2059" y="3252866"/>
            <a:ext cx="1030467" cy="37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98237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967073" y="-1275261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print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4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11640" y="0"/>
            <a:ext cx="2880360" cy="1807210"/>
          </a:xfrm>
          <a:prstGeom prst="rect">
            <a:avLst/>
          </a:prstGeom>
        </p:spPr>
      </p:pic>
      <p:pic>
        <p:nvPicPr>
          <p:cNvPr id="33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1140" y="-131775"/>
            <a:ext cx="2642293" cy="2642293"/>
          </a:xfrm>
          <a:prstGeom prst="rect">
            <a:avLst/>
          </a:prstGeom>
        </p:spPr>
      </p:pic>
      <p:pic>
        <p:nvPicPr>
          <p:cNvPr id="71" name="图片 32" descr="129e31cd37098471b19ff0d691246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01873" y="9328929"/>
            <a:ext cx="2992120" cy="299212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03125" y="4520535"/>
            <a:ext cx="4298787" cy="2337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08452" y="646200"/>
            <a:ext cx="60650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 err="1">
                <a:latin typeface="#9Slide05 VL Fadilla" pitchFamily="2" charset="0"/>
              </a:rPr>
              <a:t>Luyện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từ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và</a:t>
            </a:r>
            <a:r>
              <a:rPr lang="en-US" sz="5333" dirty="0">
                <a:latin typeface="#9Slide05 VL Fadilla" pitchFamily="2" charset="0"/>
              </a:rPr>
              <a:t> </a:t>
            </a:r>
            <a:r>
              <a:rPr lang="en-US" sz="5333" dirty="0" err="1">
                <a:latin typeface="#9Slide05 VL Fadilla" pitchFamily="2" charset="0"/>
              </a:rPr>
              <a:t>câu</a:t>
            </a:r>
            <a:endParaRPr lang="en-US" sz="5333" dirty="0">
              <a:latin typeface="#9Slide05 VL Fadilla" pitchFamily="2" charset="0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1930401" y="2801572"/>
            <a:ext cx="9564913" cy="11534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thay thế từ ngữ để liên kết câu</a:t>
            </a:r>
          </a:p>
          <a:p>
            <a:pPr algn="ctr"/>
            <a:r>
              <a:rPr lang="en-US" altLang="zh-CN" sz="5333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A352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86</a:t>
            </a:r>
            <a:endParaRPr lang="zh-CN" altLang="en-US" sz="5333" b="1" dirty="0">
              <a:ln w="13462">
                <a:solidFill>
                  <a:schemeClr val="bg1"/>
                </a:solidFill>
                <a:prstDash val="solid"/>
              </a:ln>
              <a:solidFill>
                <a:srgbClr val="DA352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4777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05262" y="5242073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73283" y="0"/>
            <a:ext cx="5116057" cy="235050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921391" y="735052"/>
            <a:ext cx="6848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Mục</a:t>
            </a:r>
            <a:r>
              <a:rPr lang="en-US" altLang="zh-CN" sz="8000" dirty="0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 </a:t>
            </a:r>
            <a:r>
              <a:rPr lang="en-US" altLang="zh-CN" sz="8000" dirty="0" err="1" smtClean="0">
                <a:solidFill>
                  <a:srgbClr val="2E7E38"/>
                </a:solidFill>
                <a:latin typeface="#9Slide05 SVNCattleya Script" panose="02000000000000000000" pitchFamily="2" charset="0"/>
                <a:ea typeface="方正胖娃简体" panose="03000509000000000000" pitchFamily="65" charset="-122"/>
              </a:rPr>
              <a:t>tiêu</a:t>
            </a:r>
            <a:endParaRPr lang="zh-CN" altLang="en-US" sz="3600" b="1" spc="180" dirty="0">
              <a:solidFill>
                <a:srgbClr val="6FA068"/>
              </a:solidFill>
              <a:uFillTx/>
              <a:latin typeface="#9Slide05 SVNCattleya Script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5262" y="2587421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7369" y="2776544"/>
            <a:ext cx="7998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Củng cố hiểu biết về biện pháp thay thế từ ngữ để liên kết câu – BT1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6532" y="5444657"/>
            <a:ext cx="8102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Viết đoạn văn có sử dụng phép thay thế để liên kết câu – BT3.</a:t>
            </a:r>
            <a:endParaRPr lang="en-US" sz="2800" b="1">
              <a:solidFill>
                <a:srgbClr val="142F43"/>
              </a:solidFill>
            </a:endParaRPr>
          </a:p>
        </p:txBody>
      </p:sp>
      <p:sp>
        <p:nvSpPr>
          <p:cNvPr id="11" name="Freeform 147"/>
          <p:cNvSpPr>
            <a:spLocks noEditPoints="1"/>
          </p:cNvSpPr>
          <p:nvPr/>
        </p:nvSpPr>
        <p:spPr bwMode="auto">
          <a:xfrm>
            <a:off x="1515727" y="2912403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Rounded Rectangle 143"/>
          <p:cNvSpPr/>
          <p:nvPr/>
        </p:nvSpPr>
        <p:spPr>
          <a:xfrm>
            <a:off x="1310310" y="5446637"/>
            <a:ext cx="732013" cy="73267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3" name="Freeform 67"/>
          <p:cNvSpPr>
            <a:spLocks noEditPoints="1"/>
          </p:cNvSpPr>
          <p:nvPr/>
        </p:nvSpPr>
        <p:spPr bwMode="auto">
          <a:xfrm>
            <a:off x="1474519" y="5587026"/>
            <a:ext cx="403595" cy="48913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Lato" charset="0"/>
                <a:ea typeface="+mn-ea"/>
                <a:cs typeface="+mn-ea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05262" y="3900998"/>
            <a:ext cx="9570111" cy="122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47369" y="4056920"/>
            <a:ext cx="820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rgbClr val="142F43"/>
                </a:solidFill>
              </a:rPr>
              <a:t>Biết sử dụng biện pháp thay thế từ ngữ để liên kết câu – BT2</a:t>
            </a:r>
            <a:endParaRPr lang="en-US" sz="4800" b="1" dirty="0">
              <a:solidFill>
                <a:srgbClr val="142F43"/>
              </a:solidFill>
              <a:latin typeface="Arial" panose="020B0604020202020204" pitchFamily="34" charset="0"/>
              <a:ea typeface="#9Slide03 Roboto Slab Bold" pitchFamily="2" charset="0"/>
              <a:cs typeface="Arial" panose="020B0604020202020204" pitchFamily="34" charset="0"/>
            </a:endParaRPr>
          </a:p>
        </p:txBody>
      </p:sp>
      <p:sp>
        <p:nvSpPr>
          <p:cNvPr id="17" name="Rounded Rectangle 131"/>
          <p:cNvSpPr/>
          <p:nvPr/>
        </p:nvSpPr>
        <p:spPr>
          <a:xfrm>
            <a:off x="1310310" y="4082425"/>
            <a:ext cx="732013" cy="732671"/>
          </a:xfrm>
          <a:prstGeom prst="roundRect">
            <a:avLst/>
          </a:prstGeom>
          <a:solidFill>
            <a:srgbClr val="2E7E38"/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sp>
        <p:nvSpPr>
          <p:cNvPr id="18" name="Freeform 147"/>
          <p:cNvSpPr>
            <a:spLocks noEditPoints="1"/>
          </p:cNvSpPr>
          <p:nvPr/>
        </p:nvSpPr>
        <p:spPr bwMode="auto">
          <a:xfrm>
            <a:off x="1515727" y="4194911"/>
            <a:ext cx="321178" cy="507697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Rounded Rectangle 137"/>
          <p:cNvSpPr/>
          <p:nvPr/>
        </p:nvSpPr>
        <p:spPr>
          <a:xfrm>
            <a:off x="1310309" y="2832375"/>
            <a:ext cx="732013" cy="73267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rgbClr val="19AAE1">
              <a:shade val="50000"/>
            </a:srgbClr>
          </a:lnRef>
          <a:fillRef idx="1">
            <a:srgbClr val="19AAE1"/>
          </a:fillRef>
          <a:effectRef idx="0">
            <a:srgbClr val="19AAE1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2100" dirty="0">
              <a:latin typeface="La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72" y="2880996"/>
            <a:ext cx="684050" cy="68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4721" y="24401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print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1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998200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039921" y="133347"/>
            <a:ext cx="10916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đoạn văn sau, người viết đã dùng những từ ngữ nào để chỉ nhân vật </a:t>
            </a:r>
            <a:r>
              <a:rPr lang="en-US" altLang="en-US" sz="27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 Đổng Thiên Vương</a:t>
            </a:r>
            <a:r>
              <a:rPr lang="en-US" altLang="en-US" sz="2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(Thánh Gióng)? Việc dùng nhiều từ ngữ thay thế cho nhau như vậy có tác dụng gì?</a:t>
            </a: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03035"/>
            <a:ext cx="11887200" cy="363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8570" y="4768017"/>
            <a:ext cx="245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3531" y="1878040"/>
            <a:ext cx="253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6267" y="2283767"/>
            <a:ext cx="200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238" y="3037928"/>
            <a:ext cx="456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389738"/>
            <a:ext cx="10693400" cy="5078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934670"/>
            <a:ext cx="10693400" cy="923330"/>
          </a:xfrm>
          <a:prstGeom prst="rect">
            <a:avLst/>
          </a:prstGeom>
          <a:solidFill>
            <a:srgbClr val="FFEFBD"/>
          </a:solidFill>
        </p:spPr>
        <p:txBody>
          <a:bodyPr wrap="square" rtlCol="0">
            <a:spAutoFit/>
          </a:bodyPr>
          <a:lstStyle/>
          <a:p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rõ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8832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 animBg="1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2">
            <a:extLst>
              <a:ext uri="{FF2B5EF4-FFF2-40B4-BE49-F238E27FC236}">
                <a16:creationId xmlns="" xmlns:a16="http://schemas.microsoft.com/office/drawing/2014/main" id="{48748200-3569-4A9D-B58A-E3DB8656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52"/>
            <a:ext cx="12192000" cy="68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C8FA8CF-DE91-4416-86E4-6970D912B181}"/>
              </a:ext>
            </a:extLst>
          </p:cNvPr>
          <p:cNvSpPr txBox="1"/>
          <p:nvPr/>
        </p:nvSpPr>
        <p:spPr>
          <a:xfrm>
            <a:off x="8183090" y="6109682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3038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566">
            <a:extLst>
              <a:ext uri="{FF2B5EF4-FFF2-40B4-BE49-F238E27FC236}">
                <a16:creationId xmlns="" xmlns:a16="http://schemas.microsoft.com/office/drawing/2014/main" id="{ED936D19-7941-4AA3-8419-66E35476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"/>
            <a:ext cx="12065329" cy="68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A1D350-4C18-43AE-B48E-AFE7BBA19645}"/>
              </a:ext>
            </a:extLst>
          </p:cNvPr>
          <p:cNvSpPr txBox="1"/>
          <p:nvPr/>
        </p:nvSpPr>
        <p:spPr>
          <a:xfrm>
            <a:off x="6982692" y="6103917"/>
            <a:ext cx="369916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Ân</a:t>
            </a:r>
          </a:p>
        </p:txBody>
      </p:sp>
    </p:spTree>
    <p:extLst>
      <p:ext uri="{BB962C8B-B14F-4D97-AF65-F5344CB8AC3E}">
        <p14:creationId xmlns="" xmlns:p14="http://schemas.microsoft.com/office/powerpoint/2010/main" val="9900297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3438" y="338143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print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#9Slide03 Arima Madurai Black" panose="00000A00000000000000" pitchFamily="2" charset="0"/>
                  <a:ea typeface="锐字工房洪荒之光中黑简1.0" panose="02010600030101010101" charset="-122"/>
                  <a:cs typeface="#9Slide03 Arima Madurai Black" panose="00000A00000000000000" pitchFamily="2" charset="0"/>
                </a:rPr>
                <a:t>2</a:t>
              </a:r>
              <a:endParaRPr lang="en-US" altLang="zh-CN" sz="2400" dirty="0">
                <a:latin typeface="#9Slide03 Arima Madurai Black" panose="00000A00000000000000" pitchFamily="2" charset="0"/>
                <a:ea typeface="锐字工房洪荒之光中黑简1.0" panose="02010600030101010101" charset="-122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10890624" y="-1275261"/>
            <a:ext cx="2880360" cy="1807210"/>
          </a:xfrm>
          <a:prstGeom prst="rect">
            <a:avLst/>
          </a:prstGeom>
        </p:spPr>
      </p:pic>
      <p:sp>
        <p:nvSpPr>
          <p:cNvPr id="34" name="文本框 9"/>
          <p:cNvSpPr txBox="1"/>
          <p:nvPr/>
        </p:nvSpPr>
        <p:spPr>
          <a:xfrm>
            <a:off x="1138638" y="338143"/>
            <a:ext cx="10411731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rgbClr val="66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 thay thế những từ ngữ lặp lại trong hai đoạn văn sau bằng đại từ hoặc từ ngữ đồng nghĩa</a:t>
            </a:r>
            <a:endParaRPr lang="zh-CN" altLang="en-US" sz="1400" b="1" spc="300" dirty="0">
              <a:solidFill>
                <a:srgbClr val="C00000"/>
              </a:solidFill>
              <a:uFillTx/>
              <a:latin typeface="Tahoma" panose="020B0604030504040204" pitchFamily="34" charset="0"/>
              <a:ea typeface="字体管家天蝎座" panose="00020600040101010101" charset="-122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904479" y="7661710"/>
            <a:ext cx="4897757" cy="220751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8847" y="1843844"/>
            <a:ext cx="11965577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thú.Có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248,  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ĐIỂN NHÂN VẬT LỊCH SỬ VIỆT NAM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2202" y="2181698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9156" y="1798324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4456" y="258088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192" y="4121329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7124" y="489222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4448" y="3346783"/>
            <a:ext cx="155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36" y="3738662"/>
            <a:ext cx="97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202" y="1798131"/>
            <a:ext cx="240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6275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PRESENTATION_TITLE" val="儿童卡通教育说课通用动态PPT课件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1741</Words>
  <Application>Microsoft Office PowerPoint</Application>
  <PresentationFormat>Custom</PresentationFormat>
  <Paragraphs>134</Paragraphs>
  <Slides>21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Arial</vt:lpstr>
      <vt:lpstr>#9Slide05 VL Fadilla</vt:lpstr>
      <vt:lpstr>Tahoma</vt:lpstr>
      <vt:lpstr>微软雅黑</vt:lpstr>
      <vt:lpstr>Calibri</vt:lpstr>
      <vt:lpstr>#9Slide05 SVNBlenda Script</vt:lpstr>
      <vt:lpstr>锐字工房洪荒之光中黑简1.0</vt:lpstr>
      <vt:lpstr>字体管家棉花糖</vt:lpstr>
      <vt:lpstr>字体管家天蝎座</vt:lpstr>
      <vt:lpstr>Times New Roman</vt:lpstr>
      <vt:lpstr>#9Slide03 Arima Madurai Black</vt:lpstr>
      <vt:lpstr>#9Slide05 SVNCattleya Script</vt:lpstr>
      <vt:lpstr>方正胖娃简体</vt:lpstr>
      <vt:lpstr>#9Slide03 Roboto Slab Bold</vt:lpstr>
      <vt:lpstr>宋体</vt:lpstr>
      <vt:lpstr>Lato</vt:lpstr>
      <vt:lpstr>#9Slide03 Arima Madurai ExtraBo</vt:lpstr>
      <vt:lpstr>#9Slide03 BoosterNextFYBlack</vt:lpstr>
      <vt:lpstr>#9Slide05 Lobster</vt:lpstr>
      <vt:lpstr>Calibri Light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儿童卡通教育说课通用动态PPT课件</dc:title>
  <dc:creator>Administrator</dc:creator>
  <cp:lastModifiedBy>admi</cp:lastModifiedBy>
  <cp:revision>560</cp:revision>
  <dcterms:created xsi:type="dcterms:W3CDTF">2015-05-05T08:02:00Z</dcterms:created>
  <dcterms:modified xsi:type="dcterms:W3CDTF">2022-03-18T06:48:21Z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