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Lst>
  <p:notesMasterIdLst>
    <p:notesMasterId r:id="rId43"/>
  </p:notesMasterIdLst>
  <p:sldIdLst>
    <p:sldId id="409" r:id="rId4"/>
    <p:sldId id="437" r:id="rId5"/>
    <p:sldId id="466" r:id="rId6"/>
    <p:sldId id="471" r:id="rId7"/>
    <p:sldId id="470" r:id="rId8"/>
    <p:sldId id="472" r:id="rId9"/>
    <p:sldId id="473" r:id="rId10"/>
    <p:sldId id="474" r:id="rId11"/>
    <p:sldId id="478" r:id="rId12"/>
    <p:sldId id="482" r:id="rId13"/>
    <p:sldId id="353" r:id="rId14"/>
    <p:sldId id="483" r:id="rId15"/>
    <p:sldId id="485" r:id="rId16"/>
    <p:sldId id="539" r:id="rId17"/>
    <p:sldId id="487" r:id="rId18"/>
    <p:sldId id="488" r:id="rId19"/>
    <p:sldId id="489" r:id="rId20"/>
    <p:sldId id="360" r:id="rId21"/>
    <p:sldId id="512" r:id="rId22"/>
    <p:sldId id="480" r:id="rId23"/>
    <p:sldId id="513" r:id="rId24"/>
    <p:sldId id="518" r:id="rId25"/>
    <p:sldId id="520" r:id="rId26"/>
    <p:sldId id="521" r:id="rId27"/>
    <p:sldId id="522" r:id="rId28"/>
    <p:sldId id="523" r:id="rId29"/>
    <p:sldId id="524" r:id="rId30"/>
    <p:sldId id="526" r:id="rId31"/>
    <p:sldId id="540" r:id="rId32"/>
    <p:sldId id="527" r:id="rId33"/>
    <p:sldId id="481" r:id="rId34"/>
    <p:sldId id="538" r:id="rId35"/>
    <p:sldId id="363" r:id="rId36"/>
    <p:sldId id="532" r:id="rId37"/>
    <p:sldId id="533" r:id="rId38"/>
    <p:sldId id="534" r:id="rId39"/>
    <p:sldId id="366" r:id="rId40"/>
    <p:sldId id="529" r:id="rId41"/>
    <p:sldId id="361" r:id="rId42"/>
  </p:sldIdLst>
  <p:sldSz cx="12192000" cy="6858000"/>
  <p:notesSz cx="6858000" cy="9144000"/>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D5F4FF"/>
    <a:srgbClr val="EC124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3310" autoAdjust="0"/>
    <p:restoredTop sz="94660"/>
  </p:normalViewPr>
  <p:slideViewPr>
    <p:cSldViewPr snapToGrid="0">
      <p:cViewPr varScale="1">
        <p:scale>
          <a:sx n="73" d="100"/>
          <a:sy n="73" d="100"/>
        </p:scale>
        <p:origin x="-456"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3E79F-8FFA-4035-BCC1-97FDC506DC9D}" type="datetimeFigureOut">
              <a:rPr lang="zh-CN" altLang="en-US" smtClean="0"/>
              <a:pPr/>
              <a:t>2022/10/29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C9894-CA3D-4ED8-9F7D-57A290CE556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ltLang="en-GB"/>
              <a:t>Bạn vui lòng xem trang web: </a:t>
            </a:r>
            <a:r>
              <a:rPr lang="en-GB" altLang="en-US" b="1">
                <a:latin typeface="Times New Roman" panose="02020603050405020304" pitchFamily="18" charset="0"/>
                <a:cs typeface="Times New Roman" panose="02020603050405020304" pitchFamily="18" charset="0"/>
                <a:sym typeface="+mn-ea"/>
              </a:rPr>
              <a:t>https://www.nhaccuatui.com/bai-hat/khuc-nhac-rung-xanh-xuan-nghi.PxlHvsN9zpgM.html</a:t>
            </a:r>
            <a:endParaRPr lang="en-GB" altLang="en-US" b="1">
              <a:latin typeface="Times New Roman" panose="02020603050405020304" pitchFamily="18" charset="0"/>
              <a:cs typeface="Times New Roman" panose="02020603050405020304" pitchFamily="18" charset="0"/>
            </a:endParaRPr>
          </a:p>
          <a:p>
            <a:endParaRPr lang="vi-VN" alt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18</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Rừng khộp được gọi là “giang sơn vàng rợi” vì có sự phối hợp của rất nhiều sắc vàng: lá vàng, con mang vàng, ánh nắng cũng rất vàng trong một không gian rộng lớn</a:t>
            </a:r>
            <a:endParaRPr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 Con rất thích cảnh rừng núi</a:t>
            </a:r>
          </a:p>
          <a:p>
            <a:r>
              <a:rPr lang="en-GB" altLang="en-US"/>
              <a:t>+ Con rất háo hức muốn có dịp được vào rừng.</a:t>
            </a:r>
          </a:p>
          <a:p>
            <a:r>
              <a:rPr lang="en-GB" altLang="en-US"/>
              <a:t>+ Con thích được đi rừng với bố mẹ và người thân để tận mắt ngắm cảnh đẹp của thiên nhiên.</a:t>
            </a:r>
          </a:p>
          <a:p>
            <a:r>
              <a:rPr lang="en-GB" altLang="en-US"/>
              <a:t>+ Bài văn cho ta thấy tình cảm yêu mến, ngưỡng mộ của tác giả đối với vẻ đẹp kì thú của rừng.</a:t>
            </a:r>
          </a:p>
          <a:p>
            <a:r>
              <a:rPr lang="vi-VN" altLang="en-GB"/>
              <a:t>+</a:t>
            </a:r>
            <a:r>
              <a:rPr lang="en-GB" altLang="en-US"/>
              <a:t> Bài văn hay và đẹp khiến em yêu mến hơn những cánh rừng và mong muốn mọi người chung sức bảo vệ thiên nhiên.</a:t>
            </a:r>
          </a:p>
          <a:p>
            <a:r>
              <a:rPr lang="vi-VN" altLang="en-GB"/>
              <a:t>+</a:t>
            </a:r>
            <a:r>
              <a:rPr lang="en-GB" altLang="en-US"/>
              <a:t> Khu rừng mà tác giả miêu tả đẹp như một khu vườn cổ tích, em ao ước một lần mình được lạc vào thế giới diệu kì ấy.</a:t>
            </a:r>
          </a:p>
          <a:p>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33</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34</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35</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36</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10</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37</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38</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39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pPr/>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2022/10/29</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 xmlns:a14="http://schemas.microsoft.com/office/drawing/2010/main" val="0"/>
              </a:ext>
            </a:extLst>
          </a:blip>
          <a:srcRect b="47099"/>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l="22222" t="55590"/>
            <a:stretch>
              <a:fillRect/>
            </a:stretch>
          </p:blipFill>
          <p:spPr>
            <a:xfrm flipH="1">
              <a:off x="6858000" y="3812345"/>
              <a:ext cx="5334000" cy="3045655"/>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pPr/>
              <a:t>2022/10/29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pPr/>
              <a:t>2022/10/29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pPr/>
              <a:t>2022/10/29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pPr/>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pPr/>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pPr/>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pPr/>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pPr/>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pPr/>
              <a:t>2022/10/29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pPr/>
              <a:t>2022/10/29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pPr/>
              <a:t>2022/10/29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8.svg"/><Relationship Id="rId10" Type="http://schemas.openxmlformats.org/officeDocument/2006/relationships/image" Target="../media/image10.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3.svg"/><Relationship Id="rId18" Type="http://schemas.openxmlformats.org/officeDocument/2006/relationships/image" Target="../media/image47.png"/><Relationship Id="rId3" Type="http://schemas.openxmlformats.org/officeDocument/2006/relationships/image" Target="../media/image53.sv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44.png"/><Relationship Id="rId17" Type="http://schemas.openxmlformats.org/officeDocument/2006/relationships/image" Target="../media/image67.svg"/><Relationship Id="rId2" Type="http://schemas.openxmlformats.org/officeDocument/2006/relationships/image" Target="../media/image39.png"/><Relationship Id="rId16" Type="http://schemas.openxmlformats.org/officeDocument/2006/relationships/image" Target="../media/image46.png"/><Relationship Id="rId20" Type="http://schemas.openxmlformats.org/officeDocument/2006/relationships/image" Target="../media/image48.png"/><Relationship Id="rId1" Type="http://schemas.openxmlformats.org/officeDocument/2006/relationships/slideLayout" Target="../slideLayouts/slideLayout30.xml"/><Relationship Id="rId6" Type="http://schemas.openxmlformats.org/officeDocument/2006/relationships/image" Target="../media/image41.png"/><Relationship Id="rId11" Type="http://schemas.openxmlformats.org/officeDocument/2006/relationships/image" Target="../media/image61.svg"/><Relationship Id="rId24" Type="http://schemas.openxmlformats.org/officeDocument/2006/relationships/image" Target="../media/image50.png"/><Relationship Id="rId5" Type="http://schemas.openxmlformats.org/officeDocument/2006/relationships/image" Target="../media/image55.svg"/><Relationship Id="rId15" Type="http://schemas.openxmlformats.org/officeDocument/2006/relationships/image" Target="../media/image65.svg"/><Relationship Id="rId23" Type="http://schemas.openxmlformats.org/officeDocument/2006/relationships/image" Target="../media/image73.svg"/><Relationship Id="rId10" Type="http://schemas.openxmlformats.org/officeDocument/2006/relationships/image" Target="../media/image43.png"/><Relationship Id="rId19" Type="http://schemas.openxmlformats.org/officeDocument/2006/relationships/image" Target="../media/image69.svg"/><Relationship Id="rId4" Type="http://schemas.openxmlformats.org/officeDocument/2006/relationships/image" Target="../media/image40.png"/><Relationship Id="rId9" Type="http://schemas.openxmlformats.org/officeDocument/2006/relationships/image" Target="../media/image59.svg"/><Relationship Id="rId14" Type="http://schemas.openxmlformats.org/officeDocument/2006/relationships/image" Target="../media/image45.png"/><Relationship Id="rId22"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51.png"/><Relationship Id="rId1" Type="http://schemas.openxmlformats.org/officeDocument/2006/relationships/slideLayout" Target="../slideLayouts/slideLayout30.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51.png"/><Relationship Id="rId1" Type="http://schemas.openxmlformats.org/officeDocument/2006/relationships/slideLayout" Target="../slideLayouts/slideLayout30.xml"/><Relationship Id="rId5" Type="http://schemas.microsoft.com/office/2007/relationships/hdphoto" Target="../media/hdphoto3.wdp"/><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51.png"/><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51.png"/><Relationship Id="rId1" Type="http://schemas.openxmlformats.org/officeDocument/2006/relationships/slideLayout" Target="../slideLayouts/slideLayout30.xml"/><Relationship Id="rId5" Type="http://schemas.openxmlformats.org/officeDocument/2006/relationships/image" Target="../media/image55.sv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55.png"/><Relationship Id="rId1" Type="http://schemas.openxmlformats.org/officeDocument/2006/relationships/slideLayout" Target="../slideLayouts/slideLayout30.xml"/><Relationship Id="rId5" Type="http://schemas.openxmlformats.org/officeDocument/2006/relationships/image" Target="../media/image76.sv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76.sv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86.sv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3.png"/><Relationship Id="rId7" Type="http://schemas.openxmlformats.org/officeDocument/2006/relationships/image" Target="../media/image19.svg"/><Relationship Id="rId12" Type="http://schemas.openxmlformats.org/officeDocument/2006/relationships/slide" Target="slide10.xml"/><Relationship Id="rId2" Type="http://schemas.openxmlformats.org/officeDocument/2006/relationships/slide" Target="slide5.xml"/><Relationship Id="rId1" Type="http://schemas.openxmlformats.org/officeDocument/2006/relationships/slideLayout" Target="../slideLayouts/slideLayout30.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slide" Target="slide4.xml"/><Relationship Id="rId10" Type="http://schemas.openxmlformats.org/officeDocument/2006/relationships/image" Target="../media/image21.svg"/><Relationship Id="rId4" Type="http://schemas.openxmlformats.org/officeDocument/2006/relationships/image" Target="../media/image17.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2.png"/><Relationship Id="rId1" Type="http://schemas.openxmlformats.org/officeDocument/2006/relationships/slideLayout" Target="../slideLayouts/slideLayout30.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102.sv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30.xml"/><Relationship Id="rId5" Type="http://schemas.openxmlformats.org/officeDocument/2006/relationships/slide" Target="slide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slide" Target="slide3.xml"/><Relationship Id="rId5" Type="http://schemas.openxmlformats.org/officeDocument/2006/relationships/image" Target="../media/image17.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slide" Target="slide3.xml"/><Relationship Id="rId5" Type="http://schemas.openxmlformats.org/officeDocument/2006/relationships/image" Target="../media/image21.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9.svg"/><Relationship Id="rId5" Type="http://schemas.openxmlformats.org/officeDocument/2006/relationships/image" Target="../media/image20.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34.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77" y="875212"/>
            <a:ext cx="12189023" cy="6858000"/>
          </a:xfrm>
          <a:prstGeom prst="rect">
            <a:avLst/>
          </a:prstGeom>
        </p:spPr>
      </p:pic>
      <p:grpSp>
        <p:nvGrpSpPr>
          <p:cNvPr id="8" name="组合 7"/>
          <p:cNvGrpSpPr/>
          <p:nvPr/>
        </p:nvGrpSpPr>
        <p:grpSpPr>
          <a:xfrm rot="1444180">
            <a:off x="1111885" y="396875"/>
            <a:ext cx="1207135" cy="1301115"/>
            <a:chOff x="9249518" y="409718"/>
            <a:chExt cx="2032419" cy="2737100"/>
          </a:xfrm>
        </p:grpSpPr>
        <p:sp>
          <p:nvSpPr>
            <p:cNvPr id="258" name="ï$ḷîdè"/>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iŝľiḑê"/>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ŝḷîḑe"/>
            <p:cNvSpPr/>
            <p:nvPr/>
          </p:nvSpPr>
          <p:spPr bwMode="auto">
            <a:xfrm>
              <a:off x="10171860" y="2552782"/>
              <a:ext cx="192268" cy="151457"/>
            </a:xfrm>
            <a:prstGeom prst="rect">
              <a:avLst/>
            </a:prstGeom>
            <a:solidFill>
              <a:srgbClr val="41171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61" name="îśḻíḑè"/>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2" name="iš1ïḍe"/>
            <p:cNvSpPr/>
            <p:nvPr/>
          </p:nvSpPr>
          <p:spPr bwMode="auto">
            <a:xfrm>
              <a:off x="10238972" y="2611732"/>
              <a:ext cx="56229" cy="56229"/>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3" name="îśľïḑè"/>
            <p:cNvSpPr/>
            <p:nvPr/>
          </p:nvSpPr>
          <p:spPr bwMode="auto">
            <a:xfrm>
              <a:off x="10171860" y="2447579"/>
              <a:ext cx="192268" cy="193175"/>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4" name="ïṩ1îḓé"/>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5" name="îś1ïḑê"/>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6" name="íş1íḍè"/>
            <p:cNvSpPr/>
            <p:nvPr/>
          </p:nvSpPr>
          <p:spPr bwMode="auto">
            <a:xfrm>
              <a:off x="10290667" y="2543713"/>
              <a:ext cx="19952" cy="19046"/>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7" name="iṡļíḑe"/>
            <p:cNvSpPr/>
            <p:nvPr/>
          </p:nvSpPr>
          <p:spPr bwMode="auto">
            <a:xfrm>
              <a:off x="10225369" y="2543713"/>
              <a:ext cx="18138" cy="19046"/>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8" name="íśliḍè"/>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9" name="íṥ1íḓe"/>
            <p:cNvSpPr/>
            <p:nvPr/>
          </p:nvSpPr>
          <p:spPr bwMode="auto">
            <a:xfrm>
              <a:off x="10306992" y="2570921"/>
              <a:ext cx="24487" cy="24487"/>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0" name="ïşļiḓe"/>
            <p:cNvSpPr/>
            <p:nvPr/>
          </p:nvSpPr>
          <p:spPr bwMode="auto">
            <a:xfrm>
              <a:off x="10204509" y="2570921"/>
              <a:ext cx="24487" cy="24487"/>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1" name="ísľiḑè"/>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2" name="isḻïḑè"/>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3" name="ïṩḻïdè"/>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4" name="íṩḻîḑê"/>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5" name="ïsliḑè"/>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6" name="ïşļídè"/>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7" name="ïṡḷïdè"/>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8" name="íṥḻïḍè"/>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9" name="išḷiḓè"/>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0" name="íṣļíḋè"/>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1" name="iSļídé"/>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2" name="îṩľídê"/>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3" name="îṥlîḋe"/>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4" name="isḷïḓé"/>
            <p:cNvSpPr/>
            <p:nvPr/>
          </p:nvSpPr>
          <p:spPr bwMode="auto">
            <a:xfrm>
              <a:off x="10404033" y="2704239"/>
              <a:ext cx="42626" cy="435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5" name="îŝ1idè"/>
            <p:cNvSpPr/>
            <p:nvPr/>
          </p:nvSpPr>
          <p:spPr bwMode="auto">
            <a:xfrm>
              <a:off x="10243507" y="2704239"/>
              <a:ext cx="42626" cy="435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6" name="ïṩ1íḑe"/>
            <p:cNvSpPr/>
            <p:nvPr/>
          </p:nvSpPr>
          <p:spPr bwMode="auto">
            <a:xfrm>
              <a:off x="10082981" y="2704239"/>
              <a:ext cx="41719" cy="435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7" name="ïşľídê"/>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8" name="ïŝḷiḑè"/>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9" name="iṧlîḍe"/>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0" name="îślïḓè"/>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1" name="íṥľiḑé"/>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2" name="îsḻiḓè"/>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3" name="îŝ1îḋe"/>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4" name="ïṣ1ïde"/>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5" name="iṡ1iḓè"/>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6" name="ïş1iďè"/>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7" name="îŝ1iḍè"/>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8" name="íš1ïďé"/>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73" name="íṩľíḋê"/>
          <p:cNvSpPr/>
          <p:nvPr/>
        </p:nvSpPr>
        <p:spPr bwMode="auto">
          <a:xfrm>
            <a:off x="3506470" y="922301"/>
            <a:ext cx="4711700" cy="1904084"/>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grpSp>
        <p:nvGrpSpPr>
          <p:cNvPr id="6" name="组合 1"/>
          <p:cNvGrpSpPr/>
          <p:nvPr/>
        </p:nvGrpSpPr>
        <p:grpSpPr>
          <a:xfrm rot="20562943">
            <a:off x="2494280" y="1017905"/>
            <a:ext cx="1278890" cy="1407160"/>
            <a:chOff x="10890144" y="1759223"/>
            <a:chExt cx="864300" cy="1155422"/>
          </a:xfrm>
        </p:grpSpPr>
        <p:sp>
          <p:nvSpPr>
            <p:cNvPr id="209"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iSlïďè"/>
            <p:cNvSpPr/>
            <p:nvPr/>
          </p:nvSpPr>
          <p:spPr bwMode="auto">
            <a:xfrm>
              <a:off x="11382605" y="2726912"/>
              <a:ext cx="18138"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pic>
        <p:nvPicPr>
          <p:cNvPr id="74" name="Picture 3"/>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8122285" y="289560"/>
            <a:ext cx="2045970" cy="2425700"/>
          </a:xfrm>
          <a:prstGeom prst="rect">
            <a:avLst/>
          </a:prstGeom>
        </p:spPr>
      </p:pic>
      <p:pic>
        <p:nvPicPr>
          <p:cNvPr id="76" name="Picture 2"/>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7785" y="3785870"/>
            <a:ext cx="3578860" cy="3072130"/>
          </a:xfrm>
          <a:prstGeom prst="rect">
            <a:avLst/>
          </a:prstGeom>
        </p:spPr>
      </p:pic>
      <p:pic>
        <p:nvPicPr>
          <p:cNvPr id="5" name="Picture 4" descr="Kì diệu rừng xanh (11)"/>
          <p:cNvPicPr>
            <a:picLocks noChangeAspect="1"/>
          </p:cNvPicPr>
          <p:nvPr/>
        </p:nvPicPr>
        <p:blipFill>
          <a:blip r:embed="rId8"/>
          <a:srcRect l="16089" t="15250" r="10505" b="58222"/>
          <a:stretch>
            <a:fillRect/>
          </a:stretch>
        </p:blipFill>
        <p:spPr>
          <a:xfrm>
            <a:off x="617220" y="2303780"/>
            <a:ext cx="10490200" cy="2131695"/>
          </a:xfrm>
          <a:prstGeom prst="rect">
            <a:avLst/>
          </a:prstGeom>
        </p:spPr>
      </p:pic>
      <p:pic>
        <p:nvPicPr>
          <p:cNvPr id="80" name="图片 13"/>
          <p:cNvPicPr>
            <a:picLocks noChangeAspect="1"/>
          </p:cNvPicPr>
          <p:nvPr/>
        </p:nvPicPr>
        <p:blipFill rotWithShape="1">
          <a:blip r:embed="rId9" cstate="print">
            <a:extLst>
              <a:ext uri="{28A0092B-C50C-407E-A947-70E740481C1C}">
                <a14:useLocalDpi xmlns="" xmlns:a14="http://schemas.microsoft.com/office/drawing/2010/main" val="0"/>
              </a:ext>
            </a:extLst>
          </a:blip>
          <a:srcRect r="32462" b="76623"/>
          <a:stretch>
            <a:fillRect/>
          </a:stretch>
        </p:blipFill>
        <p:spPr>
          <a:xfrm flipH="1">
            <a:off x="8017747" y="-3047"/>
            <a:ext cx="4174253" cy="2167401"/>
          </a:xfrm>
          <a:prstGeom prst="rect">
            <a:avLst/>
          </a:prstGeom>
        </p:spPr>
      </p:pic>
      <p:pic>
        <p:nvPicPr>
          <p:cNvPr id="83" name="图片 5"/>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54609" y="4220739"/>
            <a:ext cx="12086590" cy="2842895"/>
          </a:xfrm>
          <a:prstGeom prst="rect">
            <a:avLst/>
          </a:prstGeom>
        </p:spPr>
      </p:pic>
      <p:sp>
        <p:nvSpPr>
          <p:cNvPr id="78" name="TextBox 77"/>
          <p:cNvSpPr txBox="1"/>
          <p:nvPr/>
        </p:nvSpPr>
        <p:spPr>
          <a:xfrm>
            <a:off x="3853542" y="1240971"/>
            <a:ext cx="4741817" cy="584775"/>
          </a:xfrm>
          <a:prstGeom prst="rect">
            <a:avLst/>
          </a:prstGeom>
          <a:noFill/>
        </p:spPr>
        <p:txBody>
          <a:bodyPr wrap="square" rtlCol="0">
            <a:spAutoFit/>
          </a:bodyPr>
          <a:lstStyle/>
          <a:p>
            <a:r>
              <a:rPr lang="en-US" sz="3200" dirty="0" err="1" smtClean="0">
                <a:solidFill>
                  <a:srgbClr val="FF0000"/>
                </a:solidFill>
                <a:latin typeface="Times New Roman" pitchFamily="18" charset="0"/>
                <a:cs typeface="Times New Roman" pitchFamily="18" charset="0"/>
              </a:rPr>
              <a:t>Trường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Tiểu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Ngọc</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Lâm</a:t>
            </a:r>
            <a:endParaRPr lang="en-US" sz="3200" dirty="0">
              <a:solidFill>
                <a:srgbClr val="FF0000"/>
              </a:solidFill>
              <a:latin typeface="Times New Roman" pitchFamily="18" charset="0"/>
              <a:cs typeface="Times New Roman" pitchFamily="18" charset="0"/>
            </a:endParaRPr>
          </a:p>
        </p:txBody>
      </p:sp>
      <p:sp>
        <p:nvSpPr>
          <p:cNvPr id="79" name="TextBox 78"/>
          <p:cNvSpPr txBox="1"/>
          <p:nvPr/>
        </p:nvSpPr>
        <p:spPr>
          <a:xfrm>
            <a:off x="3814354" y="1985554"/>
            <a:ext cx="5055326" cy="523220"/>
          </a:xfrm>
          <a:prstGeom prst="rect">
            <a:avLst/>
          </a:prstGeom>
          <a:noFill/>
        </p:spPr>
        <p:txBody>
          <a:bodyPr wrap="square" rtlCol="0">
            <a:spAutoFit/>
          </a:bodyPr>
          <a:lstStyle/>
          <a:p>
            <a:r>
              <a:rPr lang="en-US" sz="2800" dirty="0" smtClean="0">
                <a:solidFill>
                  <a:srgbClr val="7030A0"/>
                </a:solidFill>
                <a:latin typeface="Times New Roman" pitchFamily="18" charset="0"/>
                <a:cs typeface="Times New Roman" pitchFamily="18" charset="0"/>
              </a:rPr>
              <a:t>TẬP ĐỌC _ LỚP 5 – TUẦN 8</a:t>
            </a:r>
            <a:endParaRPr lang="en-US" sz="2800" dirty="0">
              <a:solidFill>
                <a:srgbClr val="7030A0"/>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arn(inVertical)">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000" fill="hold">
                                          <p:stCondLst>
                                            <p:cond delay="0"/>
                                          </p:stCondLst>
                                        </p:cTn>
                                        <p:tgtEl>
                                          <p:spTgt spid="83"/>
                                        </p:tgtEl>
                                        <p:attrNameLst>
                                          <p:attrName>style.visibility</p:attrName>
                                        </p:attrNameLst>
                                      </p:cBhvr>
                                      <p:to>
                                        <p:strVal val="visible"/>
                                      </p:to>
                                    </p:set>
                                    <p:anim calcmode="lin" valueType="num">
                                      <p:cBhvr additive="base">
                                        <p:cTn id="18" dur="1000" fill="hold"/>
                                        <p:tgtEl>
                                          <p:spTgt spid="83"/>
                                        </p:tgtEl>
                                        <p:attrNameLst>
                                          <p:attrName>ppt_x</p:attrName>
                                        </p:attrNameLst>
                                      </p:cBhvr>
                                      <p:tavLst>
                                        <p:tav tm="0">
                                          <p:val>
                                            <p:strVal val="#ppt_x"/>
                                          </p:val>
                                        </p:tav>
                                        <p:tav tm="100000">
                                          <p:val>
                                            <p:strVal val="#ppt_x"/>
                                          </p:val>
                                        </p:tav>
                                      </p:tavLst>
                                    </p:anim>
                                    <p:anim calcmode="lin" valueType="num">
                                      <p:cBhvr additive="base">
                                        <p:cTn id="19"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37" name="Group 9"/>
          <p:cNvGrpSpPr>
            <a:grpSpLocks noChangeAspect="1"/>
          </p:cNvGrpSpPr>
          <p:nvPr/>
        </p:nvGrpSpPr>
        <p:grpSpPr bwMode="auto">
          <a:xfrm>
            <a:off x="459105" y="2579370"/>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44" name="Group 9"/>
          <p:cNvGrpSpPr>
            <a:grpSpLocks noChangeAspect="1"/>
          </p:cNvGrpSpPr>
          <p:nvPr/>
        </p:nvGrpSpPr>
        <p:grpSpPr bwMode="auto">
          <a:xfrm>
            <a:off x="459105" y="4070985"/>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cs typeface="+mn-ea"/>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299835"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Loanh quanh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lúp xúp dưới chân.</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2386965" y="2740025"/>
            <a:ext cx="577342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Nắng trưa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đưa mắt nhìn theo.</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6" name="Text Box 35"/>
          <p:cNvSpPr txBox="1"/>
          <p:nvPr/>
        </p:nvSpPr>
        <p:spPr>
          <a:xfrm>
            <a:off x="2386965" y="4156075"/>
            <a:ext cx="560197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Sau một hồi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thế giới thần bí.</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459105" y="1339850"/>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1</a:t>
            </a:r>
          </a:p>
        </p:txBody>
      </p:sp>
      <p:sp>
        <p:nvSpPr>
          <p:cNvPr id="41" name="Text Box 40"/>
          <p:cNvSpPr txBox="1"/>
          <p:nvPr/>
        </p:nvSpPr>
        <p:spPr>
          <a:xfrm>
            <a:off x="459105" y="2740660"/>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2</a:t>
            </a:r>
          </a:p>
        </p:txBody>
      </p:sp>
      <p:sp>
        <p:nvSpPr>
          <p:cNvPr id="42" name="Text Box 41"/>
          <p:cNvSpPr txBox="1"/>
          <p:nvPr/>
        </p:nvSpPr>
        <p:spPr>
          <a:xfrm>
            <a:off x="459105" y="4201795"/>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3</a:t>
            </a:r>
          </a:p>
        </p:txBody>
      </p:sp>
      <p:sp>
        <p:nvSpPr>
          <p:cNvPr id="43" name="Text Box 42"/>
          <p:cNvSpPr txBox="1"/>
          <p:nvPr/>
        </p:nvSpPr>
        <p:spPr>
          <a:xfrm>
            <a:off x="2089785" y="1816735"/>
            <a:ext cx="9192260" cy="1014730"/>
          </a:xfrm>
          <a:prstGeom prst="rect">
            <a:avLst/>
          </a:prstGeom>
          <a:noFill/>
        </p:spPr>
        <p:txBody>
          <a:bodyPr wrap="square" rtlCol="0" anchor="t">
            <a:spAutoFit/>
          </a:bodyPr>
          <a:lstStyle/>
          <a:p>
            <a:r>
              <a:rPr lang="en-GB" altLang="en-US" sz="3000">
                <a:solidFill>
                  <a:srgbClr val="FF0000"/>
                </a:solidFill>
                <a:latin typeface="Times New Roman" panose="02020603050405020304" pitchFamily="18" charset="0"/>
                <a:cs typeface="Times New Roman" panose="02020603050405020304" pitchFamily="18" charset="0"/>
              </a:rPr>
              <a:t>Cảnh vật được miêu tả qua một loạt liên tưởng - cần giọng đọc khoan thai thể hiện thái đ</a:t>
            </a:r>
            <a:r>
              <a:rPr lang="vi-VN" altLang="en-GB" sz="3000">
                <a:solidFill>
                  <a:srgbClr val="FF0000"/>
                </a:solidFill>
                <a:latin typeface="Times New Roman" panose="02020603050405020304" pitchFamily="18" charset="0"/>
                <a:cs typeface="Times New Roman" panose="02020603050405020304" pitchFamily="18" charset="0"/>
              </a:rPr>
              <a:t>ộ</a:t>
            </a:r>
            <a:r>
              <a:rPr lang="en-GB" altLang="en-US" sz="3000">
                <a:solidFill>
                  <a:srgbClr val="FF0000"/>
                </a:solidFill>
                <a:latin typeface="Times New Roman" panose="02020603050405020304" pitchFamily="18" charset="0"/>
                <a:cs typeface="Times New Roman" panose="02020603050405020304" pitchFamily="18" charset="0"/>
              </a:rPr>
              <a:t> ngỡ ngàng, ngưỡng mộ.</a:t>
            </a:r>
          </a:p>
        </p:txBody>
      </p:sp>
      <p:sp>
        <p:nvSpPr>
          <p:cNvPr id="44" name="Text Box 43"/>
          <p:cNvSpPr txBox="1"/>
          <p:nvPr/>
        </p:nvSpPr>
        <p:spPr>
          <a:xfrm>
            <a:off x="2089785" y="3323590"/>
            <a:ext cx="9396730" cy="1014730"/>
          </a:xfrm>
          <a:prstGeom prst="rect">
            <a:avLst/>
          </a:prstGeom>
          <a:noFill/>
        </p:spPr>
        <p:txBody>
          <a:bodyPr wrap="square" rtlCol="0" anchor="t">
            <a:spAutoFit/>
          </a:bodyPr>
          <a:lstStyle/>
          <a:p>
            <a:pPr algn="l">
              <a:buClrTx/>
              <a:buSzTx/>
              <a:buFontTx/>
            </a:pPr>
            <a:r>
              <a:rPr lang="en-GB" altLang="en-US" sz="3000">
                <a:solidFill>
                  <a:srgbClr val="FF0000"/>
                </a:solidFill>
                <a:latin typeface="Times New Roman" panose="02020603050405020304" pitchFamily="18" charset="0"/>
                <a:cs typeface="Times New Roman" panose="02020603050405020304" pitchFamily="18" charset="0"/>
              </a:rPr>
              <a:t>Đọc nhanh hơn nữa ở những câu miêu tả hình ảnh thoắt ẩn, thoắt hiện của muông thú.</a:t>
            </a:r>
            <a:endParaRPr lang="en-GB" altLang="en-US"/>
          </a:p>
        </p:txBody>
      </p:sp>
      <p:sp>
        <p:nvSpPr>
          <p:cNvPr id="45" name="Text Box 44"/>
          <p:cNvSpPr txBox="1"/>
          <p:nvPr/>
        </p:nvSpPr>
        <p:spPr>
          <a:xfrm>
            <a:off x="2089785" y="4739640"/>
            <a:ext cx="10230485" cy="1476375"/>
          </a:xfrm>
          <a:prstGeom prst="rect">
            <a:avLst/>
          </a:prstGeom>
          <a:noFill/>
        </p:spPr>
        <p:txBody>
          <a:bodyPr wrap="square" rtlCol="0" anchor="t">
            <a:spAutoFit/>
          </a:bodyPr>
          <a:lstStyle/>
          <a:p>
            <a:pPr algn="l">
              <a:buClrTx/>
              <a:buSzTx/>
              <a:buFontTx/>
            </a:pPr>
            <a:r>
              <a:rPr lang="en-GB" altLang="en-US" sz="3000">
                <a:solidFill>
                  <a:srgbClr val="FF0000"/>
                </a:solidFill>
                <a:latin typeface="Times New Roman" panose="02020603050405020304" pitchFamily="18" charset="0"/>
                <a:cs typeface="Times New Roman" panose="02020603050405020304" pitchFamily="18" charset="0"/>
              </a:rPr>
              <a:t>Đọc thong thả ở những câu cuối miêu tả vẻ đẹp mơ mộng của cánh rừng trong sắc vàng mênh mông.</a:t>
            </a:r>
          </a:p>
          <a:p>
            <a:pPr algn="l">
              <a:buClrTx/>
              <a:buSzTx/>
              <a:buFontTx/>
            </a:pPr>
            <a:endParaRPr lang="en-GB" altLang="en-US" sz="3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dissolve">
                                      <p:cBhvr>
                                        <p:cTn id="21" dur="500"/>
                                        <p:tgtEl>
                                          <p:spTgt spid="43"/>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0-#ppt_w/2"/>
                                          </p:val>
                                        </p:tav>
                                        <p:tav tm="100000">
                                          <p:val>
                                            <p:strVal val="#ppt_x"/>
                                          </p:val>
                                        </p:tav>
                                      </p:tavLst>
                                    </p:anim>
                                    <p:anim calcmode="lin" valueType="num">
                                      <p:cBhvr additive="base">
                                        <p:cTn id="26"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dissolve">
                                      <p:cBhvr>
                                        <p:cTn id="37" dur="500"/>
                                        <p:tgtEl>
                                          <p:spTgt spid="44"/>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144"/>
                                        </p:tgtEl>
                                        <p:attrNameLst>
                                          <p:attrName>style.visibility</p:attrName>
                                        </p:attrNameLst>
                                      </p:cBhvr>
                                      <p:to>
                                        <p:strVal val="visible"/>
                                      </p:to>
                                    </p:set>
                                    <p:anim calcmode="lin" valueType="num">
                                      <p:cBhvr additive="base">
                                        <p:cTn id="41" dur="500" fill="hold"/>
                                        <p:tgtEl>
                                          <p:spTgt spid="144"/>
                                        </p:tgtEl>
                                        <p:attrNameLst>
                                          <p:attrName>ppt_x</p:attrName>
                                        </p:attrNameLst>
                                      </p:cBhvr>
                                      <p:tavLst>
                                        <p:tav tm="0">
                                          <p:val>
                                            <p:strVal val="0-#ppt_w/2"/>
                                          </p:val>
                                        </p:tav>
                                        <p:tav tm="100000">
                                          <p:val>
                                            <p:strVal val="#ppt_x"/>
                                          </p:val>
                                        </p:tav>
                                      </p:tavLst>
                                    </p:anim>
                                    <p:anim calcmode="lin" valueType="num">
                                      <p:cBhvr additive="base">
                                        <p:cTn id="42"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strips(downLeft)">
                                      <p:cBhvr>
                                        <p:cTn id="47" dur="500"/>
                                        <p:tgtEl>
                                          <p:spTgt spid="4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strips(downLeft)">
                                      <p:cBhvr>
                                        <p:cTn id="50" dur="500"/>
                                        <p:tgtEl>
                                          <p:spTgt spid="3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dissolve">
                                      <p:cBhvr>
                                        <p:cTn id="5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3"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622425" y="2129155"/>
            <a:ext cx="1981200" cy="58356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Lúp xúp</a:t>
            </a:r>
          </a:p>
        </p:txBody>
      </p:sp>
      <p:grpSp>
        <p:nvGrpSpPr>
          <p:cNvPr id="7" name="Group 6"/>
          <p:cNvGrpSpPr/>
          <p:nvPr/>
        </p:nvGrpSpPr>
        <p:grpSpPr>
          <a:xfrm>
            <a:off x="83820" y="3562985"/>
            <a:ext cx="4646930" cy="1271270"/>
            <a:chOff x="132" y="5611"/>
            <a:chExt cx="7318"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765"/>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ở liền nhau, thấp và </a:t>
              </a:r>
            </a:p>
            <a:p>
              <a:pPr algn="ctr"/>
              <a:r>
                <a:rPr lang="en-US" sz="3200" b="1" dirty="0">
                  <a:latin typeface="Times New Roman" panose="02020603050405020304" pitchFamily="18" charset="0"/>
                  <a:cs typeface="Times New Roman" panose="02020603050405020304" pitchFamily="18" charset="0"/>
                </a:rPr>
                <a:t>sàn sàn như nhau</a:t>
              </a:r>
            </a:p>
          </p:txBody>
        </p:sp>
      </p:grpSp>
      <p:pic>
        <p:nvPicPr>
          <p:cNvPr id="102" name="Picture 101"/>
          <p:cNvPicPr/>
          <p:nvPr/>
        </p:nvPicPr>
        <p:blipFill>
          <a:blip r:embed="rId3"/>
          <a:stretch>
            <a:fillRect/>
          </a:stretch>
        </p:blipFill>
        <p:spPr>
          <a:xfrm>
            <a:off x="5341620" y="1489710"/>
            <a:ext cx="5800090" cy="3488690"/>
          </a:xfrm>
          <a:prstGeom prst="rect">
            <a:avLst/>
          </a:prstGeom>
          <a:noFill/>
          <a:ln w="9525">
            <a:noFill/>
          </a:ln>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4863" cy="1115"/>
            </a:xfrm>
            <a:prstGeom prst="rect">
              <a:avLst/>
            </a:prstGeom>
            <a:noFill/>
            <a:ln>
              <a:noFill/>
            </a:ln>
          </p:spPr>
          <p:txBody>
            <a:bodyPr wrap="none" rtlCol="0" anchor="t">
              <a:spAutoFit/>
            </a:bodyPr>
            <a:lstStyle/>
            <a:p>
              <a:pPr algn="ctr"/>
              <a:r>
                <a:rPr lang="vi-VN" altLang="en-GB" sz="4000" b="1" dirty="0">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000" fill="hold">
                                          <p:stCondLst>
                                            <p:cond delay="0"/>
                                          </p:stCondLst>
                                        </p:cTn>
                                        <p:tgtEl>
                                          <p:spTgt spid="102"/>
                                        </p:tgtEl>
                                        <p:attrNameLst>
                                          <p:attrName>style.visibility</p:attrName>
                                        </p:attrNameLst>
                                      </p:cBhvr>
                                      <p:to>
                                        <p:strVal val="visible"/>
                                      </p:to>
                                    </p:set>
                                    <p:animEffect transition="in" filter="circle(in)">
                                      <p:cBhvr>
                                        <p:cTn id="13"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622425" y="2129155"/>
            <a:ext cx="1981200" cy="58356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Ấm tích</a:t>
            </a:r>
          </a:p>
        </p:txBody>
      </p:sp>
      <p:grpSp>
        <p:nvGrpSpPr>
          <p:cNvPr id="7" name="Group 6"/>
          <p:cNvGrpSpPr/>
          <p:nvPr/>
        </p:nvGrpSpPr>
        <p:grpSpPr>
          <a:xfrm>
            <a:off x="83820" y="3562985"/>
            <a:ext cx="4647565" cy="127127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765"/>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ấm to bằng sứ dùng để đựng nước uống</a:t>
              </a:r>
            </a:p>
          </p:txBody>
        </p:sp>
      </p:gr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rcRect l="15410" t="18568" r="18557" b="15410"/>
          <a:stretch>
            <a:fillRect/>
          </a:stretch>
        </p:blipFill>
        <p:spPr>
          <a:xfrm>
            <a:off x="6642100" y="1278890"/>
            <a:ext cx="4228465" cy="4227830"/>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23558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810895" y="2129155"/>
            <a:ext cx="1981200"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Tân kỳ</a:t>
            </a:r>
          </a:p>
        </p:txBody>
      </p:sp>
      <p:grpSp>
        <p:nvGrpSpPr>
          <p:cNvPr id="7" name="Group 6"/>
          <p:cNvGrpSpPr/>
          <p:nvPr/>
        </p:nvGrpSpPr>
        <p:grpSpPr>
          <a:xfrm>
            <a:off x="83820" y="3562985"/>
            <a:ext cx="2568575" cy="81280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820"/>
              <a:ext cx="7096" cy="1437"/>
            </a:xfrm>
            <a:prstGeom prst="rect">
              <a:avLst/>
            </a:prstGeom>
            <a:noFill/>
          </p:spPr>
          <p:txBody>
            <a:bodyPr wrap="square" rtlCol="0">
              <a:spAutoFit/>
            </a:bodyPr>
            <a:lstStyle/>
            <a:p>
              <a:pPr algn="ctr"/>
              <a:r>
                <a:rPr lang="vi-VN" altLang="en-US" sz="3200" b="1" dirty="0">
                  <a:latin typeface="Times New Roman" panose="02020603050405020304" pitchFamily="18" charset="0"/>
                  <a:cs typeface="Times New Roman" panose="02020603050405020304" pitchFamily="18" charset="0"/>
                </a:rPr>
                <a:t>mới lạ</a:t>
              </a:r>
            </a:p>
          </p:txBody>
        </p:sp>
      </p:grpSp>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3"/>
            <a:srcRect/>
            <a:stretch>
              <a:fillRect/>
            </a:stretch>
          </p:blipFill>
          <p:spPr>
            <a:xfrm>
              <a:off x="4177" y="371"/>
              <a:ext cx="10847" cy="1643"/>
            </a:xfrm>
            <a:prstGeom prst="rect">
              <a:avLst/>
            </a:prstGeom>
          </p:spPr>
        </p:pic>
        <p:sp>
          <p:nvSpPr>
            <p:cNvPr id="10" name="Rectangles 9"/>
            <p:cNvSpPr/>
            <p:nvPr/>
          </p:nvSpPr>
          <p:spPr>
            <a:xfrm>
              <a:off x="7451" y="636"/>
              <a:ext cx="4863" cy="1115"/>
            </a:xfrm>
            <a:prstGeom prst="rect">
              <a:avLst/>
            </a:prstGeom>
            <a:noFill/>
            <a:ln>
              <a:noFill/>
            </a:ln>
          </p:spPr>
          <p:txBody>
            <a:bodyPr wrap="none" rtlCol="0" anchor="t">
              <a:spAutoFit/>
            </a:bodyPr>
            <a:lstStyle/>
            <a:p>
              <a:pPr algn="ctr"/>
              <a:r>
                <a:rPr lang="vi-VN" altLang="en-GB" sz="4000" b="1" dirty="0">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pic>
        <p:nvPicPr>
          <p:cNvPr id="9218" name="Picture 2" descr="C:\Users\Welcome\Desktop\kientrucnutinh1.jpg"/>
          <p:cNvPicPr>
            <a:picLocks noChangeAspect="1"/>
          </p:cNvPicPr>
          <p:nvPr/>
        </p:nvPicPr>
        <p:blipFill>
          <a:blip r:embed="rId4"/>
          <a:stretch>
            <a:fillRect/>
          </a:stretch>
        </p:blipFill>
        <p:spPr>
          <a:xfrm>
            <a:off x="2830830" y="3819525"/>
            <a:ext cx="4876800" cy="2895600"/>
          </a:xfrm>
          <a:prstGeom prst="rect">
            <a:avLst/>
          </a:prstGeom>
          <a:noFill/>
          <a:ln w="9525">
            <a:noFill/>
          </a:ln>
        </p:spPr>
      </p:pic>
      <p:pic>
        <p:nvPicPr>
          <p:cNvPr id="9221" name="Picture 4" descr="C:\Users\Welcome\Desktop\Marriott.JPG"/>
          <p:cNvPicPr>
            <a:picLocks noChangeAspect="1"/>
          </p:cNvPicPr>
          <p:nvPr/>
        </p:nvPicPr>
        <p:blipFill>
          <a:blip r:embed="rId5"/>
          <a:stretch>
            <a:fillRect/>
          </a:stretch>
        </p:blipFill>
        <p:spPr>
          <a:xfrm>
            <a:off x="6836410" y="1252220"/>
            <a:ext cx="4831715" cy="3373120"/>
          </a:xfrm>
          <a:prstGeom prst="rect">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p:tgtEl>
                                          <p:spTgt spid="9218"/>
                                        </p:tgtEl>
                                        <p:attrNameLst>
                                          <p:attrName>ppt_y</p:attrName>
                                        </p:attrNameLst>
                                      </p:cBhvr>
                                      <p:tavLst>
                                        <p:tav tm="0">
                                          <p:val>
                                            <p:strVal val="#ppt_y+#ppt_h*1.125000"/>
                                          </p:val>
                                        </p:tav>
                                        <p:tav tm="100000">
                                          <p:val>
                                            <p:strVal val="#ppt_y"/>
                                          </p:val>
                                        </p:tav>
                                      </p:tavLst>
                                    </p:anim>
                                    <p:animEffect transition="in" filter="wipe(up)">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randombar(horizontal)">
                                      <p:cBhvr>
                                        <p:cTn id="19"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177925" y="2129155"/>
            <a:ext cx="2949575"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Vượn bạc má</a:t>
            </a:r>
          </a:p>
        </p:txBody>
      </p:sp>
      <p:grpSp>
        <p:nvGrpSpPr>
          <p:cNvPr id="7" name="Group 6"/>
          <p:cNvGrpSpPr/>
          <p:nvPr/>
        </p:nvGrpSpPr>
        <p:grpSpPr>
          <a:xfrm>
            <a:off x="83820" y="3562985"/>
            <a:ext cx="5344795" cy="127127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một loài vượn có chòm lông trắng như bông ở hai má</a:t>
              </a:r>
            </a:p>
          </p:txBody>
        </p:sp>
      </p:grpSp>
      <p:pic>
        <p:nvPicPr>
          <p:cNvPr id="8" name="Picture 7"/>
          <p:cNvPicPr>
            <a:picLocks noChangeAspect="1"/>
          </p:cNvPicPr>
          <p:nvPr/>
        </p:nvPicPr>
        <p:blipFill>
          <a:blip r:embed="rId3"/>
          <a:srcRect l="15620" t="914"/>
          <a:stretch>
            <a:fillRect/>
          </a:stretch>
        </p:blipFill>
        <p:spPr>
          <a:xfrm>
            <a:off x="6146800" y="1621790"/>
            <a:ext cx="4406265" cy="3762375"/>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2" name="Rectangles 11"/>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21920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2004060" y="1726565"/>
            <a:ext cx="1792605"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khộp</a:t>
            </a:r>
          </a:p>
        </p:txBody>
      </p:sp>
      <p:grpSp>
        <p:nvGrpSpPr>
          <p:cNvPr id="7" name="Group 6"/>
          <p:cNvGrpSpPr/>
          <p:nvPr/>
        </p:nvGrpSpPr>
        <p:grpSpPr>
          <a:xfrm>
            <a:off x="83820" y="3153410"/>
            <a:ext cx="4647565" cy="1610995"/>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949"/>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cây thân gỗ thẳng, họ dầu, lá to và rụng sớm vào mùa khô</a:t>
              </a:r>
            </a:p>
          </p:txBody>
        </p:sp>
      </p:grpSp>
      <p:pic>
        <p:nvPicPr>
          <p:cNvPr id="2" name="Picture 1"/>
          <p:cNvPicPr>
            <a:picLocks noChangeAspect="1"/>
          </p:cNvPicPr>
          <p:nvPr/>
        </p:nvPicPr>
        <p:blipFill>
          <a:blip r:embed="rId3"/>
          <a:stretch>
            <a:fillRect/>
          </a:stretch>
        </p:blipFill>
        <p:spPr>
          <a:xfrm>
            <a:off x="5054600" y="1076325"/>
            <a:ext cx="6608445" cy="4130675"/>
          </a:xfrm>
          <a:prstGeom prst="rect">
            <a:avLst/>
          </a:prstGeom>
        </p:spPr>
      </p:pic>
      <p:grpSp>
        <p:nvGrpSpPr>
          <p:cNvPr id="11" name="Group 10"/>
          <p:cNvGrpSpPr/>
          <p:nvPr/>
        </p:nvGrpSpPr>
        <p:grpSpPr>
          <a:xfrm>
            <a:off x="2652395" y="235585"/>
            <a:ext cx="6887210" cy="1042670"/>
            <a:chOff x="4177" y="371"/>
            <a:chExt cx="10846" cy="1642"/>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3649" cy="1113"/>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SVN-Monday" charset="0"/>
                  <a:cs typeface="SVN-Monday" charset="0"/>
                </a:rPr>
                <a:t>Giải nghĩa từ</a:t>
              </a:r>
            </a:p>
          </p:txBody>
        </p:sp>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972820" y="669290"/>
            <a:ext cx="3293110" cy="209804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1144270" y="1296035"/>
            <a:ext cx="2949575" cy="1076325"/>
          </a:xfrm>
          <a:prstGeom prst="rect">
            <a:avLst/>
          </a:prstGeom>
          <a:noFill/>
        </p:spPr>
        <p:txBody>
          <a:bodyPr wrap="square" rtlCol="0">
            <a:spAutoFit/>
          </a:bodyPr>
          <a:lstStyle/>
          <a:p>
            <a:pPr algn="ctr"/>
            <a:r>
              <a:rPr lang="vi-VN" altLang="en-US" sz="3200" b="1" dirty="0">
                <a:solidFill>
                  <a:schemeClr val="bg1"/>
                </a:solidFill>
                <a:latin typeface="Times New Roman" panose="02020603050405020304" pitchFamily="18" charset="0"/>
                <a:cs typeface="Times New Roman" panose="02020603050405020304" pitchFamily="18" charset="0"/>
              </a:rPr>
              <a:t>Con mang</a:t>
            </a:r>
          </a:p>
          <a:p>
            <a:pPr algn="ctr"/>
            <a:r>
              <a:rPr lang="vi-VN" altLang="en-US" sz="3200" b="1" dirty="0">
                <a:solidFill>
                  <a:schemeClr val="bg1"/>
                </a:solidFill>
                <a:latin typeface="Times New Roman" panose="02020603050405020304" pitchFamily="18" charset="0"/>
                <a:cs typeface="Times New Roman" panose="02020603050405020304" pitchFamily="18" charset="0"/>
              </a:rPr>
              <a:t> (con hoẵng)</a:t>
            </a:r>
          </a:p>
        </p:txBody>
      </p:sp>
      <p:grpSp>
        <p:nvGrpSpPr>
          <p:cNvPr id="7" name="Group 6"/>
          <p:cNvGrpSpPr/>
          <p:nvPr/>
        </p:nvGrpSpPr>
        <p:grpSpPr>
          <a:xfrm>
            <a:off x="83820" y="2952750"/>
            <a:ext cx="5183505" cy="164783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906"/>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loài thú rừng cùng họ với hươu, sừng bé có hai </a:t>
              </a:r>
            </a:p>
            <a:p>
              <a:pPr algn="ctr"/>
              <a:r>
                <a:rPr lang="en-US" sz="3200" b="1" dirty="0">
                  <a:latin typeface="Times New Roman" panose="02020603050405020304" pitchFamily="18" charset="0"/>
                  <a:cs typeface="Times New Roman" panose="02020603050405020304" pitchFamily="18" charset="0"/>
                </a:rPr>
                <a:t>nhánh, lông màu vàng đỏ</a:t>
              </a:r>
            </a:p>
          </p:txBody>
        </p:sp>
      </p:grpSp>
      <p:pic>
        <p:nvPicPr>
          <p:cNvPr id="2" name="Picture 1"/>
          <p:cNvPicPr>
            <a:picLocks noChangeAspect="1"/>
          </p:cNvPicPr>
          <p:nvPr/>
        </p:nvPicPr>
        <p:blipFill>
          <a:blip r:embed="rId3"/>
          <a:stretch>
            <a:fillRect/>
          </a:stretch>
        </p:blipFill>
        <p:spPr>
          <a:xfrm>
            <a:off x="5405755" y="1221740"/>
            <a:ext cx="6534785" cy="3921125"/>
          </a:xfrm>
          <a:prstGeom prst="rect">
            <a:avLst/>
          </a:prstGeom>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7451" y="636"/>
              <a:ext cx="4863" cy="1115"/>
            </a:xfrm>
            <a:prstGeom prst="rect">
              <a:avLst/>
            </a:prstGeom>
            <a:noFill/>
            <a:ln>
              <a:noFill/>
            </a:ln>
          </p:spPr>
          <p:txBody>
            <a:bodyPr wrap="none" rtlCol="0" anchor="t">
              <a:spAutoFit/>
            </a:bodyPr>
            <a:lstStyle/>
            <a:p>
              <a:pPr algn="ctr"/>
              <a:r>
                <a:rPr lang="vi-VN" altLang="en-GB" sz="4000" b="1" dirty="0">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p:nvPr/>
        </p:nvCxnSpPr>
        <p:spPr>
          <a:xfrm flipH="1">
            <a:off x="767715" y="527050"/>
            <a:ext cx="383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8526145" y="527050"/>
            <a:ext cx="293497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696" name="椭圆 31"/>
          <p:cNvSpPr/>
          <p:nvPr/>
        </p:nvSpPr>
        <p:spPr>
          <a:xfrm rot="5400000">
            <a:off x="4658995" y="-1895475"/>
            <a:ext cx="3790315" cy="1007999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p:spPr>
        <p:style>
          <a:lnRef idx="2">
            <a:schemeClr val="accent4"/>
          </a:lnRef>
          <a:fillRef idx="1">
            <a:schemeClr val="lt1"/>
          </a:fillRef>
          <a:effectRef idx="0">
            <a:schemeClr val="accent4"/>
          </a:effectRef>
          <a:fontRef idx="minor">
            <a:schemeClr val="dk1"/>
          </a:fontRef>
        </p:style>
        <p:txBody>
          <a:bodyPr anchor="ctr"/>
          <a:lstStyle/>
          <a:p>
            <a:pPr algn="ctr" fontAlgn="auto"/>
            <a:endParaRPr lang="zh-CN" altLang="en-US" noProof="1">
              <a:solidFill>
                <a:schemeClr val="tx1">
                  <a:lumMod val="65000"/>
                  <a:lumOff val="35000"/>
                </a:schemeClr>
              </a:solidFill>
            </a:endParaRPr>
          </a:p>
        </p:txBody>
      </p:sp>
      <p:pic>
        <p:nvPicPr>
          <p:cNvPr id="699" name="图片 55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220075" y="3566795"/>
            <a:ext cx="3045460" cy="2229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74619" y="-3716"/>
            <a:ext cx="5393608" cy="1113155"/>
          </a:xfrm>
          <a:prstGeom prst="rect">
            <a:avLst/>
          </a:prstGeom>
        </p:spPr>
      </p:pic>
      <p:sp>
        <p:nvSpPr>
          <p:cNvPr id="3" name="Text Box 2"/>
          <p:cNvSpPr txBox="1"/>
          <p:nvPr/>
        </p:nvSpPr>
        <p:spPr>
          <a:xfrm>
            <a:off x="2272030" y="1974215"/>
            <a:ext cx="8702675" cy="1938020"/>
          </a:xfrm>
          <a:prstGeom prst="rect">
            <a:avLst/>
          </a:prstGeom>
          <a:noFill/>
        </p:spPr>
        <p:txBody>
          <a:bodyPr wrap="square" rtlCol="0" anchor="t">
            <a:spAutoFit/>
          </a:bodyPr>
          <a:lstStyle/>
          <a:p>
            <a:r>
              <a:rPr lang="vi-VN" altLang="en-GB" sz="4000" b="1">
                <a:latin typeface="Times New Roman" panose="02020603050405020304" pitchFamily="18" charset="0"/>
                <a:cs typeface="Times New Roman" panose="02020603050405020304" pitchFamily="18" charset="0"/>
              </a:rPr>
              <a:t>      </a:t>
            </a:r>
            <a:r>
              <a:rPr lang="en-GB" altLang="en-US" sz="4000" b="1">
                <a:latin typeface="Times New Roman" panose="02020603050405020304" pitchFamily="18" charset="0"/>
                <a:cs typeface="Times New Roman" panose="02020603050405020304" pitchFamily="18" charset="0"/>
              </a:rPr>
              <a:t>Tôi có cảm giác mình là một người khổng lồ đi lạc vào kinh đô của vương quốc những người tí hon.</a:t>
            </a:r>
          </a:p>
        </p:txBody>
      </p:sp>
      <p:cxnSp>
        <p:nvCxnSpPr>
          <p:cNvPr id="37" name="Straight Connector 36"/>
          <p:cNvCxnSpPr/>
          <p:nvPr/>
        </p:nvCxnSpPr>
        <p:spPr>
          <a:xfrm flipH="1">
            <a:off x="4150360" y="2660015"/>
            <a:ext cx="267970" cy="6203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32725" y="3280410"/>
            <a:ext cx="387350" cy="647700"/>
            <a:chOff x="12335" y="5166"/>
            <a:chExt cx="610" cy="1020"/>
          </a:xfrm>
        </p:grpSpPr>
        <p:cxnSp>
          <p:nvCxnSpPr>
            <p:cNvPr id="38" name="Straight Connector 37"/>
            <p:cNvCxnSpPr/>
            <p:nvPr/>
          </p:nvCxnSpPr>
          <p:spPr>
            <a:xfrm flipH="1">
              <a:off x="12335" y="5166"/>
              <a:ext cx="422" cy="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2523" y="5210"/>
              <a:ext cx="422" cy="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696"/>
                                        </p:tgtEl>
                                        <p:attrNameLst>
                                          <p:attrName>style.visibility</p:attrName>
                                        </p:attrNameLst>
                                      </p:cBhvr>
                                      <p:to>
                                        <p:strVal val="visible"/>
                                      </p:to>
                                    </p:set>
                                    <p:animEffect transition="in" filter="fade">
                                      <p:cBhvr>
                                        <p:cTn id="31" dur="1000"/>
                                        <p:tgtEl>
                                          <p:spTgt spid="696"/>
                                        </p:tgtEl>
                                      </p:cBhvr>
                                    </p:animEffect>
                                    <p:anim calcmode="lin" valueType="num">
                                      <p:cBhvr>
                                        <p:cTn id="32" dur="1000" fill="hold"/>
                                        <p:tgtEl>
                                          <p:spTgt spid="696"/>
                                        </p:tgtEl>
                                        <p:attrNameLst>
                                          <p:attrName>ppt_x</p:attrName>
                                        </p:attrNameLst>
                                      </p:cBhvr>
                                      <p:tavLst>
                                        <p:tav tm="0">
                                          <p:val>
                                            <p:strVal val="#ppt_x"/>
                                          </p:val>
                                        </p:tav>
                                        <p:tav tm="100000">
                                          <p:val>
                                            <p:strVal val="#ppt_x"/>
                                          </p:val>
                                        </p:tav>
                                      </p:tavLst>
                                    </p:anim>
                                    <p:anim calcmode="lin" valueType="num">
                                      <p:cBhvr>
                                        <p:cTn id="33" dur="1000" fill="hold"/>
                                        <p:tgtEl>
                                          <p:spTgt spid="696"/>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699"/>
                                        </p:tgtEl>
                                        <p:attrNameLst>
                                          <p:attrName>style.visibility</p:attrName>
                                        </p:attrNameLst>
                                      </p:cBhvr>
                                      <p:to>
                                        <p:strVal val="visible"/>
                                      </p:to>
                                    </p:set>
                                    <p:animEffect transition="in" filter="fade">
                                      <p:cBhvr>
                                        <p:cTn id="37" dur="1000"/>
                                        <p:tgtEl>
                                          <p:spTgt spid="699"/>
                                        </p:tgtEl>
                                      </p:cBhvr>
                                    </p:animEffect>
                                    <p:anim calcmode="lin" valueType="num">
                                      <p:cBhvr>
                                        <p:cTn id="38" dur="1000" fill="hold"/>
                                        <p:tgtEl>
                                          <p:spTgt spid="699"/>
                                        </p:tgtEl>
                                        <p:attrNameLst>
                                          <p:attrName>ppt_x</p:attrName>
                                        </p:attrNameLst>
                                      </p:cBhvr>
                                      <p:tavLst>
                                        <p:tav tm="0">
                                          <p:val>
                                            <p:strVal val="#ppt_x"/>
                                          </p:val>
                                        </p:tav>
                                        <p:tav tm="100000">
                                          <p:val>
                                            <p:strVal val="#ppt_x"/>
                                          </p:val>
                                        </p:tav>
                                      </p:tavLst>
                                    </p:anim>
                                    <p:anim calcmode="lin" valueType="num">
                                      <p:cBhvr>
                                        <p:cTn id="39" dur="1000" fill="hold"/>
                                        <p:tgtEl>
                                          <p:spTgt spid="69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ppt_x"/>
                                          </p:val>
                                        </p:tav>
                                        <p:tav tm="100000">
                                          <p:val>
                                            <p:strVal val="#ppt_x"/>
                                          </p:val>
                                        </p:tav>
                                      </p:tavLst>
                                    </p:anim>
                                    <p:anim calcmode="lin" valueType="num">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696"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27"/>
          <p:cNvGrpSpPr/>
          <p:nvPr/>
        </p:nvGrpSpPr>
        <p:grpSpPr>
          <a:xfrm>
            <a:off x="1757680" y="889635"/>
            <a:ext cx="9523730" cy="4377690"/>
            <a:chOff x="3201988" y="2335213"/>
            <a:chExt cx="5788026" cy="2181225"/>
          </a:xfrm>
        </p:grpSpPr>
        <p:sp>
          <p:nvSpPr>
            <p:cNvPr id="129"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0"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1"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2"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3"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4"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5"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lumMod val="20000"/>
                  <a:lumOff val="80000"/>
                </a:schemeClr>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6"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lumMod val="20000"/>
                  <a:lumOff val="80000"/>
                </a:schemeClr>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7"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lumMod val="20000"/>
                  <a:lumOff val="80000"/>
                </a:schemeClr>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8"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104" name="Text Box 103"/>
          <p:cNvSpPr txBox="1"/>
          <p:nvPr/>
        </p:nvSpPr>
        <p:spPr>
          <a:xfrm>
            <a:off x="2119630" y="2054860"/>
            <a:ext cx="8818245" cy="1706880"/>
          </a:xfrm>
          <a:prstGeom prst="rect">
            <a:avLst/>
          </a:prstGeom>
          <a:noFill/>
          <a:ln w="9525">
            <a:noFill/>
          </a:ln>
        </p:spPr>
        <p:txBody>
          <a:bodyPr wrap="square">
            <a:spAutoFit/>
          </a:bodyPr>
          <a:lstStyle/>
          <a:p>
            <a:pPr indent="0" algn="ctr"/>
            <a:r>
              <a:rPr lang="en-US" sz="3500" b="1" i="1">
                <a:latin typeface="Times New Roman" panose="02020603050405020304" pitchFamily="18" charset="0"/>
                <a:cs typeface="Times New Roman" panose="02020603050405020304" pitchFamily="18" charset="0"/>
              </a:rPr>
              <a:t>Toàn bài đọc với giọng nhẹ nhàng, nhấn giọng ở các từ gợi tả, thể hiện sự ngưỡng mộ, thích thú của tác giả trước vẻ đẹp của rừng.</a:t>
            </a:r>
            <a:endParaRPr lang="en-US" altLang="en-US" sz="3500" b="1" i="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 calcmode="lin" valueType="num">
                                      <p:cBhvr>
                                        <p:cTn id="9" dur="1000" fill="hold"/>
                                        <p:tgtEl>
                                          <p:spTgt spid="128"/>
                                        </p:tgtEl>
                                        <p:attrNameLst>
                                          <p:attrName>style.rotation</p:attrName>
                                        </p:attrNameLst>
                                      </p:cBhvr>
                                      <p:tavLst>
                                        <p:tav tm="0">
                                          <p:val>
                                            <p:fltVal val="90"/>
                                          </p:val>
                                        </p:tav>
                                        <p:tav tm="100000">
                                          <p:val>
                                            <p:fltVal val="0"/>
                                          </p:val>
                                        </p:tav>
                                      </p:tavLst>
                                    </p:anim>
                                    <p:animEffect transition="in" filter="fade">
                                      <p:cBhvr>
                                        <p:cTn id="10" dur="1000"/>
                                        <p:tgtEl>
                                          <p:spTgt spid="12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5" name="组合 12"/>
          <p:cNvGrpSpPr/>
          <p:nvPr/>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l="22222" t="55590"/>
            <a:stretch>
              <a:fillRect/>
            </a:stretch>
          </p:blipFill>
          <p:spPr>
            <a:xfrm flipH="1">
              <a:off x="6858000" y="3812345"/>
              <a:ext cx="5334000" cy="3045655"/>
            </a:xfrm>
            <a:prstGeom prst="rect">
              <a:avLst/>
            </a:prstGeom>
          </p:spPr>
        </p:pic>
      </p:grpSp>
      <p:pic>
        <p:nvPicPr>
          <p:cNvPr id="23" name="Content Placeholder 22"/>
          <p:cNvPicPr>
            <a:picLocks noGrp="1" noChangeAspect="1"/>
          </p:cNvPicPr>
          <p:nvPr>
            <p:ph idx="1"/>
          </p:nvPr>
        </p:nvPicPr>
        <p:blipFill>
          <a:blip r:embed="rId6"/>
          <a:stretch>
            <a:fillRect/>
          </a:stretch>
        </p:blipFill>
        <p:spPr>
          <a:xfrm>
            <a:off x="7582535" y="332740"/>
            <a:ext cx="4387850" cy="2936240"/>
          </a:xfrm>
          <a:prstGeom prst="rect">
            <a:avLst/>
          </a:prstGeom>
        </p:spPr>
      </p:pic>
      <p:grpSp>
        <p:nvGrpSpPr>
          <p:cNvPr id="26" name="组合 643"/>
          <p:cNvGrpSpPr/>
          <p:nvPr/>
        </p:nvGrpSpPr>
        <p:grpSpPr>
          <a:xfrm>
            <a:off x="2753995" y="21209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100" name="Text Box 99"/>
          <p:cNvSpPr txBox="1"/>
          <p:nvPr/>
        </p:nvSpPr>
        <p:spPr>
          <a:xfrm>
            <a:off x="4349115" y="4740910"/>
            <a:ext cx="7842885" cy="583565"/>
          </a:xfrm>
          <a:prstGeom prst="rect">
            <a:avLst/>
          </a:prstGeom>
          <a:noFill/>
          <a:ln w="9525">
            <a:noFill/>
          </a:ln>
        </p:spPr>
        <p:txBody>
          <a:bodyPr wrap="square">
            <a:spAutoFit/>
          </a:bodyPr>
          <a:lstStyle/>
          <a:p>
            <a:pPr indent="0"/>
            <a:r>
              <a:rPr lang="en-US" sz="3200" b="0">
                <a:latin typeface="Times New Roman" panose="02020603050405020304" pitchFamily="18" charset="0"/>
                <a:cs typeface="Times New Roman" panose="02020603050405020304" pitchFamily="18" charset="0"/>
              </a:rPr>
              <a:t>Yêu vẻ đ</a:t>
            </a:r>
            <a:r>
              <a:rPr lang="vi-VN" altLang="en-US" sz="3200" b="0">
                <a:latin typeface="Times New Roman" panose="02020603050405020304" pitchFamily="18" charset="0"/>
                <a:cs typeface="Times New Roman" panose="02020603050405020304" pitchFamily="18" charset="0"/>
              </a:rPr>
              <a:t>ẹ</a:t>
            </a:r>
            <a:r>
              <a:rPr lang="en-US" sz="3200" b="0">
                <a:latin typeface="Times New Roman" panose="02020603050405020304" pitchFamily="18" charset="0"/>
                <a:cs typeface="Times New Roman" panose="02020603050405020304" pitchFamily="18" charset="0"/>
              </a:rPr>
              <a:t>p của thiên nhiên</a:t>
            </a:r>
            <a:r>
              <a:rPr lang="vi-VN" altLang="en-US" sz="3200" b="0">
                <a:latin typeface="Times New Roman" panose="02020603050405020304" pitchFamily="18" charset="0"/>
                <a:cs typeface="Times New Roman" panose="02020603050405020304" pitchFamily="18" charset="0"/>
              </a:rPr>
              <a:t>, </a:t>
            </a:r>
            <a:r>
              <a:rPr lang="en-US" sz="3200" b="0">
                <a:latin typeface="Times New Roman" panose="02020603050405020304" pitchFamily="18" charset="0"/>
                <a:cs typeface="Times New Roman" panose="02020603050405020304" pitchFamily="18" charset="0"/>
              </a:rPr>
              <a:t>có ý thức BVMT</a:t>
            </a:r>
            <a:r>
              <a:rPr lang="vi-VN" altLang="en-US" sz="3200" b="0">
                <a:latin typeface="Times New Roman" panose="02020603050405020304" pitchFamily="18" charset="0"/>
                <a:cs typeface="Times New Roman" panose="02020603050405020304" pitchFamily="18" charset="0"/>
              </a:rPr>
              <a:t>.</a:t>
            </a:r>
          </a:p>
        </p:txBody>
      </p:sp>
      <p:pic>
        <p:nvPicPr>
          <p:cNvPr id="34" name="Picture 11"/>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302895" y="1737995"/>
            <a:ext cx="892810" cy="1066165"/>
          </a:xfrm>
          <a:prstGeom prst="rect">
            <a:avLst/>
          </a:prstGeom>
        </p:spPr>
      </p:pic>
      <p:pic>
        <p:nvPicPr>
          <p:cNvPr id="38" name="Picture 11"/>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1275715" y="3260725"/>
            <a:ext cx="892810" cy="1066165"/>
          </a:xfrm>
          <a:prstGeom prst="rect">
            <a:avLst/>
          </a:prstGeom>
        </p:spPr>
      </p:pic>
      <p:pic>
        <p:nvPicPr>
          <p:cNvPr id="42" name="Picture 11"/>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3456305" y="4499610"/>
            <a:ext cx="892810" cy="1066165"/>
          </a:xfrm>
          <a:prstGeom prst="rect">
            <a:avLst/>
          </a:prstGeom>
        </p:spPr>
      </p:pic>
      <p:sp>
        <p:nvSpPr>
          <p:cNvPr id="46" name="Text Box 45"/>
          <p:cNvSpPr txBox="1"/>
          <p:nvPr/>
        </p:nvSpPr>
        <p:spPr>
          <a:xfrm>
            <a:off x="1195705" y="1842135"/>
            <a:ext cx="8866505" cy="1076325"/>
          </a:xfrm>
          <a:prstGeom prst="rect">
            <a:avLst/>
          </a:prstGeom>
          <a:noFill/>
        </p:spPr>
        <p:txBody>
          <a:bodyPr wrap="square" rtlCol="0" anchor="t">
            <a:spAutoFit/>
          </a:bodyPr>
          <a:lstStyle/>
          <a:p>
            <a:pPr algn="l">
              <a:buClrTx/>
              <a:buSzTx/>
              <a:buFontTx/>
            </a:pPr>
            <a:r>
              <a:rPr lang="vi-VN" altLang="en-US" sz="3200">
                <a:latin typeface="Times New Roman" panose="02020603050405020304" pitchFamily="18" charset="0"/>
                <a:cs typeface="Times New Roman" panose="02020603050405020304" pitchFamily="18" charset="0"/>
              </a:rPr>
              <a:t>Cảm nhận được vẻ đẹp kì thú của rừng; tình cảm yêu mến, ngưỡng mộ của tác giả đối với vẻ đẹp của rừng. </a:t>
            </a:r>
          </a:p>
        </p:txBody>
      </p:sp>
      <p:sp>
        <p:nvSpPr>
          <p:cNvPr id="47" name="Text Box 46"/>
          <p:cNvSpPr txBox="1"/>
          <p:nvPr/>
        </p:nvSpPr>
        <p:spPr>
          <a:xfrm>
            <a:off x="2151380" y="3358515"/>
            <a:ext cx="8729980" cy="1076325"/>
          </a:xfrm>
          <a:prstGeom prst="rect">
            <a:avLst/>
          </a:prstGeom>
          <a:noFill/>
        </p:spPr>
        <p:txBody>
          <a:bodyPr wrap="square" rtlCol="0" anchor="t">
            <a:spAutoFit/>
          </a:bodyPr>
          <a:lstStyle/>
          <a:p>
            <a:pPr algn="l">
              <a:buClrTx/>
              <a:buSzTx/>
              <a:buFontTx/>
            </a:pPr>
            <a:r>
              <a:rPr lang="vi-VN" altLang="en-US" sz="3200" dirty="0">
                <a:latin typeface="Times New Roman" panose="02020603050405020304" pitchFamily="18" charset="0"/>
                <a:cs typeface="Times New Roman" panose="02020603050405020304" pitchFamily="18" charset="0"/>
              </a:rPr>
              <a:t>Đọc diễn cảm bài văn với cảm xúc ngưỡng mộ trước vẻ đẹp của rừng.</a:t>
            </a:r>
          </a:p>
        </p:txBody>
      </p:sp>
      <p:sp>
        <p:nvSpPr>
          <p:cNvPr id="2" name="TextBox 1">
            <a:extLst>
              <a:ext uri="{FF2B5EF4-FFF2-40B4-BE49-F238E27FC236}">
                <a16:creationId xmlns="" xmlns:a16="http://schemas.microsoft.com/office/drawing/2014/main" id="{4BD3BC6C-1823-C845-AAE8-95F8103714DE}"/>
              </a:ext>
            </a:extLst>
          </p:cNvPr>
          <p:cNvSpPr txBox="1"/>
          <p:nvPr/>
        </p:nvSpPr>
        <p:spPr>
          <a:xfrm>
            <a:off x="3902710" y="876118"/>
            <a:ext cx="4626638" cy="646331"/>
          </a:xfrm>
          <a:prstGeom prst="rect">
            <a:avLst/>
          </a:prstGeom>
          <a:noFill/>
        </p:spPr>
        <p:txBody>
          <a:bodyPr wrap="square" rtlCol="0">
            <a:spAutoFit/>
          </a:bodyPr>
          <a:lstStyle/>
          <a:p>
            <a:pPr algn="ctr"/>
            <a:r>
              <a:rPr lang="en-US" altLang="zh-CN" sz="3600" b="1" dirty="0">
                <a:latin typeface="Times New Roman" pitchFamily="18" charset="0"/>
                <a:ea typeface="微软雅黑" panose="020B0503020204020204" pitchFamily="34" charset="-122"/>
                <a:cs typeface="Times New Roman" pitchFamily="18" charset="0"/>
              </a:rPr>
              <a:t>YÊU CẦU CẦN ĐẠT</a:t>
            </a:r>
            <a:endParaRPr lang="zh-CN" altLang="en-US" sz="3600" b="1" dirty="0">
              <a:latin typeface="Times New Roman" pitchFamily="18" charset="0"/>
              <a:ea typeface="微软雅黑" panose="020B0503020204020204" pitchFamily="34" charset="-122"/>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down)">
                                      <p:cBhvr>
                                        <p:cTn id="36" dur="500"/>
                                        <p:tgtEl>
                                          <p:spTgt spid="4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6" grpId="0"/>
      <p:bldP spid="4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45945" y="726440"/>
            <a:ext cx="9086215" cy="629920"/>
          </a:xfrm>
          <a:prstGeom prst="rect">
            <a:avLst/>
          </a:prstGeom>
          <a:noFill/>
          <a:ln w="9525">
            <a:noFill/>
          </a:ln>
        </p:spPr>
        <p:txBody>
          <a:bodyPr wrap="square">
            <a:spAutoFit/>
            <a:scene3d>
              <a:camera prst="orthographicFront"/>
              <a:lightRig rig="threePt" dir="t"/>
            </a:scene3d>
          </a:bodyPr>
          <a:lstStyle/>
          <a:p>
            <a:pPr indent="0"/>
            <a:r>
              <a:rPr lang="en-US" sz="3500" b="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giả đã miêu tả những sự vật nào của rừng?</a:t>
            </a:r>
            <a:endParaRPr lang="en-US" altLang="en-US" sz="3500" b="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3180080" y="1323975"/>
            <a:ext cx="3437890" cy="4825365"/>
            <a:chOff x="5008" y="2085"/>
            <a:chExt cx="5414" cy="7599"/>
          </a:xfrm>
        </p:grpSpPr>
        <p:pic>
          <p:nvPicPr>
            <p:cNvPr id="7" name="Picture 5"/>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5882" y="2085"/>
              <a:ext cx="4540" cy="2968"/>
            </a:xfrm>
            <a:prstGeom prst="rect">
              <a:avLst/>
            </a:prstGeom>
          </p:spPr>
        </p:pic>
        <p:sp>
          <p:nvSpPr>
            <p:cNvPr id="18" name="Text Box 17"/>
            <p:cNvSpPr txBox="1"/>
            <p:nvPr/>
          </p:nvSpPr>
          <p:spPr>
            <a:xfrm>
              <a:off x="6544" y="2785"/>
              <a:ext cx="3215" cy="992"/>
            </a:xfrm>
            <a:prstGeom prst="rect">
              <a:avLst/>
            </a:prstGeom>
            <a:noFill/>
          </p:spPr>
          <p:txBody>
            <a:bodyPr wrap="square" rtlCol="0" anchor="t">
              <a:spAutoFit/>
              <a:scene3d>
                <a:camera prst="orthographicFront"/>
                <a:lightRig rig="threePt" dir="t"/>
              </a:scene3d>
            </a:bodyPr>
            <a:lstStyle/>
            <a:p>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nắng</a:t>
              </a:r>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2" name="Picture 5"/>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5008" y="5420"/>
              <a:ext cx="3071" cy="4265"/>
            </a:xfrm>
            <a:prstGeom prst="rect">
              <a:avLst/>
            </a:prstGeom>
          </p:spPr>
        </p:pic>
      </p:grpSp>
      <p:grpSp>
        <p:nvGrpSpPr>
          <p:cNvPr id="36" name="Group 35"/>
          <p:cNvGrpSpPr/>
          <p:nvPr/>
        </p:nvGrpSpPr>
        <p:grpSpPr>
          <a:xfrm>
            <a:off x="4805680" y="1388110"/>
            <a:ext cx="3892550" cy="5052060"/>
            <a:chOff x="7168" y="2186"/>
            <a:chExt cx="6130" cy="7956"/>
          </a:xfrm>
        </p:grpSpPr>
        <p:pic>
          <p:nvPicPr>
            <p:cNvPr id="8" name="Picture 8"/>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10002" y="2186"/>
              <a:ext cx="3296" cy="3338"/>
            </a:xfrm>
            <a:prstGeom prst="rect">
              <a:avLst/>
            </a:prstGeom>
          </p:spPr>
        </p:pic>
        <p:sp>
          <p:nvSpPr>
            <p:cNvPr id="20" name="Text Box 19"/>
            <p:cNvSpPr txBox="1"/>
            <p:nvPr/>
          </p:nvSpPr>
          <p:spPr>
            <a:xfrm>
              <a:off x="9898" y="2938"/>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thú</a:t>
              </a:r>
            </a:p>
          </p:txBody>
        </p:sp>
        <p:pic>
          <p:nvPicPr>
            <p:cNvPr id="25" name="Picture 4"/>
            <p:cNvPicPr>
              <a:picLocks noChangeAspect="1"/>
            </p:cNvPicPr>
            <p:nvPr/>
          </p:nvPicPr>
          <p:blipFill>
            <a:blip r:embed="rId8">
              <a:extLst>
                <a:ext uri="{28A0092B-C50C-407E-A947-70E740481C1C}">
                  <a14:useLocalDpi xmlns="" xmlns:a14="http://schemas.microsoft.com/office/drawing/2010/main" val="0"/>
                </a:ext>
                <a:ext uri="{96DAC541-7B7A-43D3-8B79-37D633B846F1}">
                  <asvg:svgBlip xmlns="" xmlns:asvg="http://schemas.microsoft.com/office/drawing/2016/SVG/main" r:embed="rId9"/>
                </a:ext>
              </a:extLst>
            </a:blip>
            <a:srcRect/>
            <a:stretch>
              <a:fillRect/>
            </a:stretch>
          </p:blipFill>
          <p:spPr>
            <a:xfrm>
              <a:off x="7168" y="6450"/>
              <a:ext cx="2972" cy="3692"/>
            </a:xfrm>
            <a:prstGeom prst="rect">
              <a:avLst/>
            </a:prstGeom>
          </p:spPr>
        </p:pic>
      </p:grpSp>
      <p:grpSp>
        <p:nvGrpSpPr>
          <p:cNvPr id="34" name="Group 33"/>
          <p:cNvGrpSpPr/>
          <p:nvPr/>
        </p:nvGrpSpPr>
        <p:grpSpPr>
          <a:xfrm>
            <a:off x="765175" y="1388110"/>
            <a:ext cx="2630170" cy="4645025"/>
            <a:chOff x="1205" y="2186"/>
            <a:chExt cx="4142" cy="7315"/>
          </a:xfrm>
        </p:grpSpPr>
        <p:pic>
          <p:nvPicPr>
            <p:cNvPr id="4" name="Picture 8"/>
            <p:cNvPicPr>
              <a:picLocks noChangeAspect="1"/>
            </p:cNvPicPr>
            <p:nvPr/>
          </p:nvPicPr>
          <p:blipFill>
            <a:blip r:embed="rId10">
              <a:extLst>
                <a:ext uri="{28A0092B-C50C-407E-A947-70E740481C1C}">
                  <a14:useLocalDpi xmlns="" xmlns:a14="http://schemas.microsoft.com/office/drawing/2010/main" val="0"/>
                </a:ext>
                <a:ext uri="{96DAC541-7B7A-43D3-8B79-37D633B846F1}">
                  <asvg:svgBlip xmlns="" xmlns:asvg="http://schemas.microsoft.com/office/drawing/2016/SVG/main" r:embed="rId11"/>
                </a:ext>
              </a:extLst>
            </a:blip>
            <a:srcRect/>
            <a:stretch>
              <a:fillRect/>
            </a:stretch>
          </p:blipFill>
          <p:spPr>
            <a:xfrm>
              <a:off x="1205" y="2186"/>
              <a:ext cx="4122" cy="3102"/>
            </a:xfrm>
            <a:prstGeom prst="rect">
              <a:avLst/>
            </a:prstGeom>
          </p:spPr>
        </p:pic>
        <p:sp>
          <p:nvSpPr>
            <p:cNvPr id="17" name="Text Box 16"/>
            <p:cNvSpPr txBox="1"/>
            <p:nvPr/>
          </p:nvSpPr>
          <p:spPr>
            <a:xfrm>
              <a:off x="1659" y="3008"/>
              <a:ext cx="3215" cy="992"/>
            </a:xfrm>
            <a:prstGeom prst="rect">
              <a:avLst/>
            </a:prstGeom>
            <a:noFill/>
          </p:spPr>
          <p:txBody>
            <a:bodyPr wrap="square" rtlCol="0" anchor="t">
              <a:spAutoFit/>
              <a:scene3d>
                <a:camera prst="orthographicFront"/>
                <a:lightRig rig="threePt" dir="t"/>
              </a:scene3d>
            </a:bodyPr>
            <a:lstStyle/>
            <a:p>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6" name="Picture 6"/>
            <p:cNvPicPr>
              <a:picLocks noChangeAspect="1"/>
            </p:cNvPicPr>
            <p:nvPr/>
          </p:nvPicPr>
          <p:blipFill>
            <a:blip r:embed="rId12">
              <a:extLst>
                <a:ext uri="{28A0092B-C50C-407E-A947-70E740481C1C}">
                  <a14:useLocalDpi xmlns="" xmlns:a14="http://schemas.microsoft.com/office/drawing/2010/main" val="0"/>
                </a:ext>
                <a:ext uri="{96DAC541-7B7A-43D3-8B79-37D633B846F1}">
                  <asvg:svgBlip xmlns="" xmlns:asvg="http://schemas.microsoft.com/office/drawing/2016/SVG/main" r:embed="rId13"/>
                </a:ext>
              </a:extLst>
            </a:blip>
            <a:srcRect/>
            <a:stretch>
              <a:fillRect/>
            </a:stretch>
          </p:blipFill>
          <p:spPr>
            <a:xfrm>
              <a:off x="3041" y="6091"/>
              <a:ext cx="2306" cy="3411"/>
            </a:xfrm>
            <a:prstGeom prst="rect">
              <a:avLst/>
            </a:prstGeom>
          </p:spPr>
        </p:pic>
      </p:grpSp>
      <p:grpSp>
        <p:nvGrpSpPr>
          <p:cNvPr id="33" name="Group 32"/>
          <p:cNvGrpSpPr/>
          <p:nvPr/>
        </p:nvGrpSpPr>
        <p:grpSpPr>
          <a:xfrm>
            <a:off x="191770" y="3093720"/>
            <a:ext cx="1766570" cy="3592195"/>
            <a:chOff x="302" y="4872"/>
            <a:chExt cx="2782" cy="5657"/>
          </a:xfrm>
        </p:grpSpPr>
        <p:pic>
          <p:nvPicPr>
            <p:cNvPr id="11" name="Picture 11"/>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302" y="4872"/>
              <a:ext cx="2783" cy="3338"/>
            </a:xfrm>
            <a:prstGeom prst="rect">
              <a:avLst/>
            </a:prstGeom>
          </p:spPr>
        </p:pic>
        <p:sp>
          <p:nvSpPr>
            <p:cNvPr id="16" name="Text Box 15"/>
            <p:cNvSpPr txBox="1"/>
            <p:nvPr/>
          </p:nvSpPr>
          <p:spPr>
            <a:xfrm>
              <a:off x="843" y="5621"/>
              <a:ext cx="1702" cy="1840"/>
            </a:xfrm>
            <a:prstGeom prst="rect">
              <a:avLst/>
            </a:prstGeom>
            <a:noFill/>
          </p:spPr>
          <p:txBody>
            <a:bodyPr wrap="square" rtlCol="0" anchor="t">
              <a:spAutoFit/>
              <a:scene3d>
                <a:camera prst="orthographicFront"/>
                <a:lightRig rig="threePt" dir="t"/>
              </a:scene3d>
            </a:bodyPr>
            <a:lstStyle/>
            <a:p>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nấm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7" name="Picture 7"/>
            <p:cNvPicPr>
              <a:picLocks noChangeAspect="1"/>
            </p:cNvPicPr>
            <p:nvPr/>
          </p:nvPicPr>
          <p:blipFill>
            <a:blip r:embed="rId16">
              <a:extLst>
                <a:ext uri="{28A0092B-C50C-407E-A947-70E740481C1C}">
                  <a14:useLocalDpi xmlns="" xmlns:a14="http://schemas.microsoft.com/office/drawing/2010/main" val="0"/>
                </a:ext>
                <a:ext uri="{96DAC541-7B7A-43D3-8B79-37D633B846F1}">
                  <asvg:svgBlip xmlns="" xmlns:asvg="http://schemas.microsoft.com/office/drawing/2016/SVG/main" r:embed="rId17"/>
                </a:ext>
              </a:extLst>
            </a:blip>
            <a:srcRect/>
            <a:stretch>
              <a:fillRect/>
            </a:stretch>
          </p:blipFill>
          <p:spPr>
            <a:xfrm>
              <a:off x="711" y="7461"/>
              <a:ext cx="1980" cy="3069"/>
            </a:xfrm>
            <a:prstGeom prst="rect">
              <a:avLst/>
            </a:prstGeom>
          </p:spPr>
        </p:pic>
      </p:grpSp>
      <p:grpSp>
        <p:nvGrpSpPr>
          <p:cNvPr id="38" name="Group 37"/>
          <p:cNvGrpSpPr/>
          <p:nvPr/>
        </p:nvGrpSpPr>
        <p:grpSpPr>
          <a:xfrm>
            <a:off x="8580755" y="3669030"/>
            <a:ext cx="3747135" cy="2665095"/>
            <a:chOff x="13298" y="5488"/>
            <a:chExt cx="5901" cy="4197"/>
          </a:xfrm>
        </p:grpSpPr>
        <p:pic>
          <p:nvPicPr>
            <p:cNvPr id="13" name="Picture 12"/>
            <p:cNvPicPr>
              <a:picLocks noChangeAspect="1"/>
            </p:cNvPicPr>
            <p:nvPr/>
          </p:nvPicPr>
          <p:blipFill>
            <a:blip r:embed="rId18">
              <a:extLst>
                <a:ext uri="{28A0092B-C50C-407E-A947-70E740481C1C}">
                  <a14:useLocalDpi xmlns="" xmlns:a14="http://schemas.microsoft.com/office/drawing/2010/main" val="0"/>
                </a:ext>
                <a:ext uri="{96DAC541-7B7A-43D3-8B79-37D633B846F1}">
                  <asvg:svgBlip xmlns="" xmlns:asvg="http://schemas.microsoft.com/office/drawing/2016/SVG/main" r:embed="rId19"/>
                </a:ext>
              </a:extLst>
            </a:blip>
            <a:srcRect/>
            <a:stretch>
              <a:fillRect/>
            </a:stretch>
          </p:blipFill>
          <p:spPr>
            <a:xfrm>
              <a:off x="14617" y="5488"/>
              <a:ext cx="4583" cy="3191"/>
            </a:xfrm>
            <a:prstGeom prst="rect">
              <a:avLst/>
            </a:prstGeom>
          </p:spPr>
        </p:pic>
        <p:sp>
          <p:nvSpPr>
            <p:cNvPr id="21" name="Text Box 20"/>
            <p:cNvSpPr txBox="1"/>
            <p:nvPr/>
          </p:nvSpPr>
          <p:spPr>
            <a:xfrm>
              <a:off x="15301" y="6091"/>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thanh</a:t>
              </a:r>
            </a:p>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rừng</a:t>
              </a:r>
            </a:p>
          </p:txBody>
        </p:sp>
        <p:pic>
          <p:nvPicPr>
            <p:cNvPr id="31" name="Picture 6"/>
            <p:cNvPicPr>
              <a:picLocks noChangeAspect="1"/>
            </p:cNvPicPr>
            <p:nvPr/>
          </p:nvPicPr>
          <p:blipFill>
            <a:blip r:embed="rId20">
              <a:extLst>
                <a:ext uri="{28A0092B-C50C-407E-A947-70E740481C1C}">
                  <a14:useLocalDpi xmlns="" xmlns:a14="http://schemas.microsoft.com/office/drawing/2010/main" val="0"/>
                </a:ext>
                <a:ext uri="{96DAC541-7B7A-43D3-8B79-37D633B846F1}">
                  <asvg:svgBlip xmlns="" xmlns:asvg="http://schemas.microsoft.com/office/drawing/2016/SVG/main" r:embed="rId21"/>
                </a:ext>
              </a:extLst>
            </a:blip>
            <a:srcRect/>
            <a:stretch>
              <a:fillRect/>
            </a:stretch>
          </p:blipFill>
          <p:spPr>
            <a:xfrm>
              <a:off x="13298" y="7699"/>
              <a:ext cx="2847" cy="1986"/>
            </a:xfrm>
            <a:prstGeom prst="rect">
              <a:avLst/>
            </a:prstGeom>
          </p:spPr>
        </p:pic>
      </p:grpSp>
      <p:grpSp>
        <p:nvGrpSpPr>
          <p:cNvPr id="37" name="Group 36"/>
          <p:cNvGrpSpPr/>
          <p:nvPr/>
        </p:nvGrpSpPr>
        <p:grpSpPr>
          <a:xfrm>
            <a:off x="6818216" y="1323975"/>
            <a:ext cx="4446905" cy="5126990"/>
            <a:chOff x="10396" y="2068"/>
            <a:chExt cx="7003" cy="8074"/>
          </a:xfrm>
        </p:grpSpPr>
        <p:pic>
          <p:nvPicPr>
            <p:cNvPr id="10" name="Picture 10"/>
            <p:cNvPicPr>
              <a:picLocks noChangeAspect="1"/>
            </p:cNvPicPr>
            <p:nvPr/>
          </p:nvPicPr>
          <p:blipFill>
            <a:blip r:embed="rId22" cstate="print">
              <a:extLst>
                <a:ext uri="{28A0092B-C50C-407E-A947-70E740481C1C}">
                  <a14:useLocalDpi xmlns="" xmlns:a14="http://schemas.microsoft.com/office/drawing/2010/main" val="0"/>
                </a:ext>
                <a:ext uri="{96DAC541-7B7A-43D3-8B79-37D633B846F1}">
                  <asvg:svgBlip xmlns="" xmlns:asvg="http://schemas.microsoft.com/office/drawing/2016/SVG/main" r:embed="rId23"/>
                </a:ext>
              </a:extLst>
            </a:blip>
            <a:srcRect/>
            <a:stretch>
              <a:fillRect/>
            </a:stretch>
          </p:blipFill>
          <p:spPr>
            <a:xfrm>
              <a:off x="12875" y="2068"/>
              <a:ext cx="4525" cy="3338"/>
            </a:xfrm>
            <a:prstGeom prst="rect">
              <a:avLst/>
            </a:prstGeom>
          </p:spPr>
        </p:pic>
        <p:sp>
          <p:nvSpPr>
            <p:cNvPr id="19" name="Text Box 18"/>
            <p:cNvSpPr txBox="1"/>
            <p:nvPr/>
          </p:nvSpPr>
          <p:spPr>
            <a:xfrm>
              <a:off x="14001" y="3073"/>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màu sắc</a:t>
              </a:r>
            </a:p>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rừng</a:t>
              </a:r>
            </a:p>
          </p:txBody>
        </p:sp>
        <p:pic>
          <p:nvPicPr>
            <p:cNvPr id="32" name="Picture 11"/>
            <p:cNvPicPr>
              <a:picLocks noChangeAspect="1"/>
            </p:cNvPicPr>
            <p:nvPr/>
          </p:nvPicPr>
          <p:blipFill>
            <a:blip r:embed="rId24" cstate="print">
              <a:extLst>
                <a:ext uri="{28A0092B-C50C-407E-A947-70E740481C1C}">
                  <a14:useLocalDpi xmlns="" xmlns:a14="http://schemas.microsoft.com/office/drawing/2010/main" val="0"/>
                </a:ext>
              </a:extLst>
            </a:blip>
            <a:srcRect/>
            <a:stretch>
              <a:fillRect/>
            </a:stretch>
          </p:blipFill>
          <p:spPr>
            <a:xfrm>
              <a:off x="10396" y="6406"/>
              <a:ext cx="3132" cy="3736"/>
            </a:xfrm>
            <a:prstGeom prst="rect">
              <a:avLst/>
            </a:prstGeom>
          </p:spPr>
        </p:pic>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2859722" y="122555"/>
            <a:ext cx="7094220" cy="1842770"/>
          </a:xfrm>
          <a:prstGeom prst="rect">
            <a:avLst/>
          </a:prstGeom>
        </p:spPr>
      </p:pic>
      <p:sp>
        <p:nvSpPr>
          <p:cNvPr id="104" name="Text Box 103"/>
          <p:cNvSpPr txBox="1"/>
          <p:nvPr/>
        </p:nvSpPr>
        <p:spPr>
          <a:xfrm>
            <a:off x="3743007" y="460057"/>
            <a:ext cx="5080000" cy="1168400"/>
          </a:xfrm>
          <a:prstGeom prst="rect">
            <a:avLst/>
          </a:prstGeom>
          <a:noFill/>
          <a:ln w="9525">
            <a:noFill/>
          </a:ln>
        </p:spPr>
        <p:txBody>
          <a:bodyPr>
            <a:spAutoFit/>
            <a:scene3d>
              <a:camera prst="orthographicFront"/>
              <a:lightRig rig="threePt" dir="t"/>
            </a:scene3d>
          </a:bodyPr>
          <a:lstStyle/>
          <a:p>
            <a:pPr indent="0"/>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cây nấm rừng khiến tác giả liên tưởng thú vị gì?</a:t>
            </a:r>
            <a:endParaRPr lang="en-US" alt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TextBox 5"/>
          <p:cNvSpPr txBox="1"/>
          <p:nvPr/>
        </p:nvSpPr>
        <p:spPr>
          <a:xfrm>
            <a:off x="6406832" y="3406775"/>
            <a:ext cx="4515485" cy="1076325"/>
          </a:xfrm>
          <a:prstGeom prst="rect">
            <a:avLst/>
          </a:prstGeom>
          <a:noFill/>
        </p:spPr>
        <p:txBody>
          <a:bodyPr wrap="square" rtlCol="0">
            <a:spAutoFit/>
            <a:scene3d>
              <a:camera prst="orthographicFront"/>
              <a:lightRig rig="threePt" dir="t"/>
            </a:scene3d>
          </a:bodyPr>
          <a:lstStyle/>
          <a:p>
            <a:pPr algn="ctr"/>
            <a:r>
              <a:rPr 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giả liên tưởng đây như một thành phố nấm </a:t>
            </a:r>
          </a:p>
        </p:txBody>
      </p:sp>
      <p:pic>
        <p:nvPicPr>
          <p:cNvPr id="1026" name="Picture 2" descr="The Other Magic Mushroom: Why a Canadian Startup Is Suddenly Interested in  the Fungus From Super Mario | Discover Magazine">
            <a:extLst>
              <a:ext uri="{FF2B5EF4-FFF2-40B4-BE49-F238E27FC236}">
                <a16:creationId xmlns="" xmlns:a16="http://schemas.microsoft.com/office/drawing/2014/main" id="{C41F51AD-F8FC-4DDB-9436-B176BFE0C549}"/>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5737" y="2428185"/>
            <a:ext cx="5479774" cy="41098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2687955" y="290830"/>
            <a:ext cx="7094220" cy="1842770"/>
          </a:xfrm>
          <a:prstGeom prst="rect">
            <a:avLst/>
          </a:prstGeom>
        </p:spPr>
      </p:pic>
      <p:sp>
        <p:nvSpPr>
          <p:cNvPr id="104" name="Text Box 103"/>
          <p:cNvSpPr txBox="1"/>
          <p:nvPr/>
        </p:nvSpPr>
        <p:spPr>
          <a:xfrm>
            <a:off x="2896870" y="628015"/>
            <a:ext cx="6278880"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Nhờ những liên tưởng ấy mà cảnh vật đẹp thêm như thế nào?</a:t>
            </a:r>
          </a:p>
        </p:txBody>
      </p:sp>
      <p:sp>
        <p:nvSpPr>
          <p:cNvPr id="8" name="TextBox 5"/>
          <p:cNvSpPr txBox="1"/>
          <p:nvPr/>
        </p:nvSpPr>
        <p:spPr>
          <a:xfrm>
            <a:off x="6615430" y="2712085"/>
            <a:ext cx="5211445" cy="2061210"/>
          </a:xfrm>
          <a:prstGeom prst="rect">
            <a:avLst/>
          </a:prstGeom>
          <a:noFill/>
        </p:spPr>
        <p:txBody>
          <a:bodyPr wrap="square" rtlCol="0">
            <a:spAutoFit/>
            <a:scene3d>
              <a:camera prst="orthographicFront"/>
              <a:lightRig rig="threePt" dir="t"/>
            </a:scene3d>
          </a:bodyPr>
          <a:lstStyle/>
          <a:p>
            <a:pPr algn="ctr"/>
            <a:r>
              <a:rPr 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liên tưởng ấy làm cho cảnh vật trong rừng trở lên lãng mạn, thần bí như trong truyện cổ tích</a:t>
            </a:r>
            <a:r>
              <a:rPr lang="vi-VN" alt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2050" name="Picture 2">
            <a:extLst>
              <a:ext uri="{FF2B5EF4-FFF2-40B4-BE49-F238E27FC236}">
                <a16:creationId xmlns="" xmlns:a16="http://schemas.microsoft.com/office/drawing/2014/main" id="{214198BE-9B26-4ED0-83CE-C66BED8C537E}"/>
              </a:ext>
            </a:extLst>
          </p:cNvPr>
          <p:cNvPicPr>
            <a:picLocks noChangeAspect="1" noChangeArrowheads="1"/>
          </p:cNvPicPr>
          <p:nvPr/>
        </p:nvPicPr>
        <p:blipFill>
          <a:blip r:embed="rId4">
            <a:extLst>
              <a:ext uri="{BEBA8EAE-BF5A-486C-A8C5-ECC9F3942E4B}">
                <a14:imgProps xmlns="" xmlns:a14="http://schemas.microsoft.com/office/drawing/2010/main">
                  <a14:imgLayer r:embed="rId5">
                    <a14:imgEffect>
                      <a14:brightnessContrast bright="20000"/>
                    </a14:imgEffect>
                  </a14:imgLayer>
                </a14:imgProps>
              </a:ext>
              <a:ext uri="{28A0092B-C50C-407E-A947-70E740481C1C}">
                <a14:useLocalDpi xmlns="" xmlns:a14="http://schemas.microsoft.com/office/drawing/2010/main" val="0"/>
              </a:ext>
            </a:extLst>
          </a:blip>
          <a:srcRect/>
          <a:stretch>
            <a:fillRect/>
          </a:stretch>
        </p:blipFill>
        <p:spPr bwMode="auto">
          <a:xfrm>
            <a:off x="336551" y="2345031"/>
            <a:ext cx="6278879" cy="3494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arn(inVertical)">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1570355" y="532130"/>
            <a:ext cx="7094220" cy="1842770"/>
          </a:xfrm>
          <a:prstGeom prst="rect">
            <a:avLst/>
          </a:prstGeom>
        </p:spPr>
      </p:pic>
      <p:sp>
        <p:nvSpPr>
          <p:cNvPr id="104" name="Text Box 103"/>
          <p:cNvSpPr txBox="1"/>
          <p:nvPr/>
        </p:nvSpPr>
        <p:spPr>
          <a:xfrm>
            <a:off x="2226945" y="869315"/>
            <a:ext cx="5706745"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muông thú trong rừng được miêu tả như thế nào?</a:t>
            </a:r>
          </a:p>
        </p:txBody>
      </p:sp>
      <p:sp>
        <p:nvSpPr>
          <p:cNvPr id="8" name="TextBox 5"/>
          <p:cNvSpPr txBox="1"/>
          <p:nvPr/>
        </p:nvSpPr>
        <p:spPr>
          <a:xfrm>
            <a:off x="3306445" y="2710815"/>
            <a:ext cx="7867650" cy="583565"/>
          </a:xfrm>
          <a:prstGeom prst="rect">
            <a:avLst/>
          </a:prstGeom>
          <a:noFill/>
        </p:spPr>
        <p:txBody>
          <a:bodyPr wrap="square" rtlCol="0">
            <a:spAutoFit/>
            <a:scene3d>
              <a:camera prst="orthographicFront"/>
              <a:lightRig rig="threePt" dir="t"/>
            </a:scene3d>
          </a:bodyPr>
          <a:lstStyle/>
          <a:p>
            <a:pPr algn="l"/>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Mấy con mang vàng hệt như màu lá khộp…</a:t>
            </a:r>
          </a:p>
        </p:txBody>
      </p:sp>
      <p:sp>
        <p:nvSpPr>
          <p:cNvPr id="4" name="Text Box 3"/>
          <p:cNvSpPr txBox="1"/>
          <p:nvPr/>
        </p:nvSpPr>
        <p:spPr>
          <a:xfrm>
            <a:off x="3306445" y="3654425"/>
            <a:ext cx="8110855" cy="583565"/>
          </a:xfrm>
          <a:prstGeom prst="rect">
            <a:avLst/>
          </a:prstGeom>
          <a:noFill/>
        </p:spPr>
        <p:txBody>
          <a:bodyPr wrap="square" rtlCol="0" anchor="t">
            <a:spAutoFit/>
          </a:bodyPr>
          <a:lstStyle/>
          <a:p>
            <a:pPr algn="l">
              <a:buClrTx/>
              <a:buSzTx/>
              <a:buFontTx/>
            </a:pPr>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con vượn bạc má ôm con gọn ghẽ... </a:t>
            </a:r>
          </a:p>
        </p:txBody>
      </p:sp>
      <p:sp>
        <p:nvSpPr>
          <p:cNvPr id="5" name="Text Box 4"/>
          <p:cNvSpPr txBox="1"/>
          <p:nvPr/>
        </p:nvSpPr>
        <p:spPr>
          <a:xfrm>
            <a:off x="3306445" y="4598035"/>
            <a:ext cx="8803005" cy="583565"/>
          </a:xfrm>
          <a:prstGeom prst="rect">
            <a:avLst/>
          </a:prstGeom>
          <a:noFill/>
        </p:spPr>
        <p:txBody>
          <a:bodyPr wrap="square" rtlCol="0" anchor="t">
            <a:spAutoFit/>
          </a:bodyPr>
          <a:lstStyle/>
          <a:p>
            <a:pPr algn="l">
              <a:buClrTx/>
              <a:buSzTx/>
              <a:buFontTx/>
            </a:pPr>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con chồn sóc với chùm lông đuôi to đẹp… </a:t>
            </a:r>
          </a:p>
        </p:txBody>
      </p:sp>
      <p:pic>
        <p:nvPicPr>
          <p:cNvPr id="11" name="Picture 11"/>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a:xfrm>
            <a:off x="197485" y="2548890"/>
            <a:ext cx="3108960" cy="370903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1570355" y="532130"/>
            <a:ext cx="7094220" cy="1842770"/>
          </a:xfrm>
          <a:prstGeom prst="rect">
            <a:avLst/>
          </a:prstGeom>
        </p:spPr>
      </p:pic>
      <p:sp>
        <p:nvSpPr>
          <p:cNvPr id="104" name="Text Box 103"/>
          <p:cNvSpPr txBox="1"/>
          <p:nvPr/>
        </p:nvSpPr>
        <p:spPr>
          <a:xfrm>
            <a:off x="2226945" y="869315"/>
            <a:ext cx="5706745"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có mặt của chúng mang lại vẻ đẹp gì cho cảnh rừng?</a:t>
            </a:r>
          </a:p>
        </p:txBody>
      </p:sp>
      <p:sp>
        <p:nvSpPr>
          <p:cNvPr id="8" name="TextBox 5"/>
          <p:cNvSpPr txBox="1"/>
          <p:nvPr/>
        </p:nvSpPr>
        <p:spPr>
          <a:xfrm>
            <a:off x="1570355" y="3071495"/>
            <a:ext cx="6629400" cy="1568450"/>
          </a:xfrm>
          <a:prstGeom prst="rect">
            <a:avLst/>
          </a:prstGeom>
          <a:noFill/>
        </p:spPr>
        <p:txBody>
          <a:bodyPr wrap="square" rtlCol="0">
            <a:spAutoFit/>
            <a:scene3d>
              <a:camera prst="orthographicFront"/>
              <a:lightRig rig="threePt" dir="t"/>
            </a:scene3d>
          </a:bodyPr>
          <a:lstStyle/>
          <a:p>
            <a:pPr algn="l"/>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xuất hiện thoắt ẩn thoắt hiện của muông thú làm cho cảnh trở lên sống động, đầy những điều bất ngờ kì thú</a:t>
            </a:r>
            <a:r>
              <a:rPr lang="vi-VN"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3" name="Picture 5"/>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582535" y="385445"/>
            <a:ext cx="4186555" cy="581406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2328545" y="2493962"/>
            <a:ext cx="7534910" cy="2808605"/>
          </a:xfrm>
          <a:prstGeom prst="rect">
            <a:avLst/>
          </a:prstGeom>
        </p:spPr>
      </p:pic>
      <p:pic>
        <p:nvPicPr>
          <p:cNvPr id="2" name="Picture 2"/>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2328545" y="673258"/>
            <a:ext cx="7700645" cy="1449070"/>
          </a:xfrm>
          <a:prstGeom prst="rect">
            <a:avLst/>
          </a:prstGeom>
        </p:spPr>
      </p:pic>
      <p:sp>
        <p:nvSpPr>
          <p:cNvPr id="104" name="Text Box 103"/>
          <p:cNvSpPr txBox="1"/>
          <p:nvPr/>
        </p:nvSpPr>
        <p:spPr>
          <a:xfrm>
            <a:off x="2547621" y="1082833"/>
            <a:ext cx="7037070" cy="62992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 rợi là màu vàng như thế nào?</a:t>
            </a:r>
          </a:p>
        </p:txBody>
      </p:sp>
      <p:sp>
        <p:nvSpPr>
          <p:cNvPr id="8" name="TextBox 5"/>
          <p:cNvSpPr txBox="1"/>
          <p:nvPr/>
        </p:nvSpPr>
        <p:spPr>
          <a:xfrm>
            <a:off x="3394075" y="3237230"/>
            <a:ext cx="6301740" cy="1322070"/>
          </a:xfrm>
          <a:prstGeom prst="rect">
            <a:avLst/>
          </a:prstGeom>
          <a:noFill/>
        </p:spPr>
        <p:txBody>
          <a:bodyPr wrap="square" rtlCol="0">
            <a:spAutoFit/>
            <a:scene3d>
              <a:camera prst="orthographicFront"/>
              <a:lightRig rig="threePt" dir="t"/>
            </a:scene3d>
          </a:bodyPr>
          <a:lstStyle/>
          <a:p>
            <a:pPr algn="ctr"/>
            <a:r>
              <a:rPr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màu vàng ngời sáng, rực rỡ, đều khắp, rất đẹp mắt</a:t>
            </a: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1570355" y="459740"/>
            <a:ext cx="7094220" cy="1449070"/>
          </a:xfrm>
          <a:prstGeom prst="rect">
            <a:avLst/>
          </a:prstGeom>
        </p:spPr>
      </p:pic>
      <p:sp>
        <p:nvSpPr>
          <p:cNvPr id="104" name="Text Box 103"/>
          <p:cNvSpPr txBox="1"/>
          <p:nvPr/>
        </p:nvSpPr>
        <p:spPr>
          <a:xfrm>
            <a:off x="1789430" y="589280"/>
            <a:ext cx="6250940"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rừng khộp được gọi là "giang sơn vàng rợi"?</a:t>
            </a:r>
          </a:p>
        </p:txBody>
      </p:sp>
      <p:sp>
        <p:nvSpPr>
          <p:cNvPr id="21" name="Oval 20"/>
          <p:cNvSpPr/>
          <p:nvPr/>
        </p:nvSpPr>
        <p:spPr>
          <a:xfrm>
            <a:off x="249555" y="3392170"/>
            <a:ext cx="3810000" cy="3396615"/>
          </a:xfrm>
          <a:prstGeom prst="ellipse">
            <a:avLst/>
          </a:prstGeom>
          <a:blipFill rotWithShape="1">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2" name="Oval 21"/>
          <p:cNvSpPr/>
          <p:nvPr/>
        </p:nvSpPr>
        <p:spPr>
          <a:xfrm>
            <a:off x="4185285" y="3391535"/>
            <a:ext cx="3810000" cy="3396615"/>
          </a:xfrm>
          <a:prstGeom prst="ellipse">
            <a:avLst/>
          </a:prstGeom>
          <a:blipFill rotWithShape="1">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3" name="Oval 22"/>
          <p:cNvSpPr/>
          <p:nvPr/>
        </p:nvSpPr>
        <p:spPr>
          <a:xfrm>
            <a:off x="8183245" y="3392805"/>
            <a:ext cx="3810000" cy="3396615"/>
          </a:xfrm>
          <a:prstGeom prst="ellipse">
            <a:avLst/>
          </a:prstGeom>
          <a:blipFill rotWithShape="1">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4" name="Text Box 23"/>
          <p:cNvSpPr txBox="1"/>
          <p:nvPr/>
        </p:nvSpPr>
        <p:spPr>
          <a:xfrm>
            <a:off x="1163320" y="2002155"/>
            <a:ext cx="9898380" cy="1014730"/>
          </a:xfrm>
          <a:prstGeom prst="rect">
            <a:avLst/>
          </a:prstGeom>
          <a:noFill/>
        </p:spPr>
        <p:txBody>
          <a:bodyPr wrap="square" rtlCol="0" anchor="t">
            <a:spAutoFit/>
          </a:bodyPr>
          <a:lstStyle/>
          <a:p>
            <a:pPr algn="ctr"/>
            <a:r>
              <a:rPr lang="vi-VN" altLang="en-GB" sz="300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GB" altLang="en-US" sz="300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ó sự phối hợp của rất nhiều sắc vàng: lá vàng, con mang vàng, ánh nắng cũng rất vàng trong một không gian rộng lớn</a:t>
            </a: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6601460" y="1845945"/>
            <a:ext cx="4276090" cy="2122805"/>
          </a:xfrm>
          <a:prstGeom prst="rect">
            <a:avLst/>
          </a:prstGeom>
          <a:noFill/>
        </p:spPr>
        <p:txBody>
          <a:bodyPr wrap="square" rtlCol="0">
            <a:spAutoFit/>
            <a:scene3d>
              <a:camera prst="orthographicFront"/>
              <a:lightRig rig="threePt" dir="t"/>
            </a:scene3d>
          </a:bodyPr>
          <a:lstStyle/>
          <a:p>
            <a:pPr algn="ctr"/>
            <a:r>
              <a:rPr lang="en-US" sz="44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 nói lên cảm nghĩ của em khi đọc bài văn? </a:t>
            </a:r>
          </a:p>
        </p:txBody>
      </p:sp>
      <p:grpSp>
        <p:nvGrpSpPr>
          <p:cNvPr id="341" name="组合 340"/>
          <p:cNvGrpSpPr/>
          <p:nvPr/>
        </p:nvGrpSpPr>
        <p:grpSpPr>
          <a:xfrm flipH="1">
            <a:off x="5558155" y="1049020"/>
            <a:ext cx="5884545" cy="3768725"/>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C:\Users\Administrator\Downloads\moi_truong_3.jpg"/>
          <p:cNvPicPr>
            <a:picLocks noChangeAspect="1"/>
          </p:cNvPicPr>
          <p:nvPr/>
        </p:nvPicPr>
        <p:blipFill>
          <a:blip r:embed="rId2"/>
          <a:stretch>
            <a:fillRect/>
          </a:stretch>
        </p:blipFill>
        <p:spPr>
          <a:xfrm>
            <a:off x="0" y="2291715"/>
            <a:ext cx="5965190" cy="4566285"/>
          </a:xfrm>
          <a:prstGeom prst="rect">
            <a:avLst/>
          </a:prstGeom>
          <a:noFill/>
          <a:ln w="9525">
            <a:noFill/>
          </a:ln>
        </p:spPr>
      </p:pic>
      <p:pic>
        <p:nvPicPr>
          <p:cNvPr id="26626" name="Picture 2" descr="C:\Users\Administrator\Downloads\comment-survivre-a-un-feu-de-foret.jpg"/>
          <p:cNvPicPr>
            <a:picLocks noChangeAspect="1"/>
          </p:cNvPicPr>
          <p:nvPr/>
        </p:nvPicPr>
        <p:blipFill>
          <a:blip r:embed="rId3"/>
          <a:stretch>
            <a:fillRect/>
          </a:stretch>
        </p:blipFill>
        <p:spPr>
          <a:xfrm>
            <a:off x="6105525" y="2292350"/>
            <a:ext cx="6086475" cy="4565650"/>
          </a:xfrm>
          <a:prstGeom prst="rect">
            <a:avLst/>
          </a:prstGeom>
          <a:noFill/>
          <a:ln w="9525">
            <a:noFill/>
          </a:ln>
        </p:spPr>
      </p:pic>
      <p:sp>
        <p:nvSpPr>
          <p:cNvPr id="104" name="Text Box 103"/>
          <p:cNvSpPr txBox="1"/>
          <p:nvPr/>
        </p:nvSpPr>
        <p:spPr>
          <a:xfrm>
            <a:off x="1781175" y="781685"/>
            <a:ext cx="8648699" cy="769441"/>
          </a:xfrm>
          <a:prstGeom prst="rect">
            <a:avLst/>
          </a:prstGeom>
          <a:noFill/>
          <a:ln w="9525">
            <a:noFill/>
          </a:ln>
        </p:spPr>
        <p:txBody>
          <a:bodyPr wrap="square">
            <a:spAutoFit/>
            <a:scene3d>
              <a:camera prst="orthographicFront"/>
              <a:lightRig rig="threePt" dir="t"/>
            </a:scene3d>
          </a:bodyPr>
          <a:lstStyle/>
          <a:p>
            <a:pPr indent="0" algn="ctr"/>
            <a:r>
              <a:rPr lang="vi-VN" altLang="en-US" sz="44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tranh, em có suy nghĩ gì?</a:t>
            </a: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835785" y="2552065"/>
            <a:ext cx="8216900" cy="1753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3600" b="1" u="none" strike="noStrike" cap="none" normalizeH="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1" u="none" strike="noStrike" cap="none" normalizeH="0" baseline="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Cảm nhận được vẻ đẹp của rừng, thấy được tình cảm yêu mến, ngưỡng mộ của tác giả đối với vẻ đẹp của rừng. </a:t>
            </a: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271589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 action="ppaction://noaction"/>
          </p:cNvPr>
          <p:cNvSpPr txBox="1"/>
          <p:nvPr/>
        </p:nvSpPr>
        <p:spPr>
          <a:xfrm>
            <a:off x="3484880" y="247968"/>
            <a:ext cx="5029200" cy="715089"/>
          </a:xfrm>
          <a:prstGeom prst="roundRect">
            <a:avLst>
              <a:gd name="adj" fmla="val 50000"/>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hangingPunct="0">
              <a:buNone/>
            </a:pPr>
            <a:r>
              <a:rPr sz="3600" b="1" dirty="0">
                <a:solidFill>
                  <a:srgbClr val="FF3300"/>
                </a:solidFill>
                <a:effectLst>
                  <a:outerShdw blurRad="38100" dist="38100" dir="2700000">
                    <a:srgbClr val="000000"/>
                  </a:outerShdw>
                </a:effectLst>
                <a:latin typeface="Calibri" panose="020F0502020204030204" pitchFamily="34" charset="0"/>
              </a:rPr>
              <a:t>ĐỌC DIỄN CẢM</a:t>
            </a:r>
          </a:p>
        </p:txBody>
      </p:sp>
      <p:sp>
        <p:nvSpPr>
          <p:cNvPr id="3" name="Text Box 2"/>
          <p:cNvSpPr txBox="1"/>
          <p:nvPr/>
        </p:nvSpPr>
        <p:spPr>
          <a:xfrm>
            <a:off x="972185" y="1323975"/>
            <a:ext cx="9714230" cy="3322955"/>
          </a:xfrm>
          <a:prstGeom prst="rect">
            <a:avLst/>
          </a:prstGeom>
          <a:noFill/>
        </p:spPr>
        <p:txBody>
          <a:bodyPr wrap="square" rtlCol="0" anchor="t">
            <a:spAutoFit/>
          </a:bodyPr>
          <a:lstStyle/>
          <a:p>
            <a:pPr algn="just"/>
            <a:r>
              <a:rPr lang="en-GB" altLang="vi-VN" sz="3000" b="1">
                <a:latin typeface="Times New Roman" panose="02020603050405020304" pitchFamily="18" charset="0"/>
                <a:cs typeface="Times New Roman" panose="02020603050405020304" pitchFamily="18" charset="0"/>
              </a:rPr>
              <a:t>        </a:t>
            </a:r>
            <a:r>
              <a:rPr lang="en-GB" altLang="en-US" sz="3000" b="1">
                <a:latin typeface="Times New Roman" panose="02020603050405020304" pitchFamily="18" charset="0"/>
                <a:cs typeface="Times New Roman" panose="020206030504050203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cxnSp>
        <p:nvCxnSpPr>
          <p:cNvPr id="5" name="Straight Connector 4"/>
          <p:cNvCxnSpPr/>
          <p:nvPr/>
        </p:nvCxnSpPr>
        <p:spPr>
          <a:xfrm>
            <a:off x="1831340" y="1834515"/>
            <a:ext cx="22155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93470" y="228028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23915" y="228028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23915" y="271081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220075" y="2699385"/>
            <a:ext cx="2305685"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14875" y="3166110"/>
            <a:ext cx="3959860"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160645" y="3664585"/>
            <a:ext cx="148018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21000" y="4645025"/>
            <a:ext cx="148018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377190" y="536194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alt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t>
            </a:r>
            <a:r>
              <a:rPr 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ườn quốc gia Cúc Phương</a:t>
            </a:r>
            <a:r>
              <a:rPr lang="vi-VN" altLang="en-US"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(Ninh Bình)</a:t>
            </a:r>
          </a:p>
        </p:txBody>
      </p:sp>
      <p:pic>
        <p:nvPicPr>
          <p:cNvPr id="41" name="Picture 40"/>
          <p:cNvPicPr/>
          <p:nvPr/>
        </p:nvPicPr>
        <p:blipFill>
          <a:blip r:embed="rId3"/>
          <a:stretch>
            <a:fillRect/>
          </a:stretch>
        </p:blipFill>
        <p:spPr>
          <a:xfrm>
            <a:off x="2727325" y="433705"/>
            <a:ext cx="7194550" cy="4821555"/>
          </a:xfrm>
          <a:prstGeom prst="rect">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Nam Cát Tiên (Bình Phước)</a:t>
            </a:r>
          </a:p>
        </p:txBody>
      </p:sp>
      <p:pic>
        <p:nvPicPr>
          <p:cNvPr id="105" name="Picture 104"/>
          <p:cNvPicPr/>
          <p:nvPr/>
        </p:nvPicPr>
        <p:blipFill>
          <a:blip r:embed="rId3"/>
          <a:stretch>
            <a:fillRect/>
          </a:stretch>
        </p:blipFill>
        <p:spPr>
          <a:xfrm>
            <a:off x="2463165" y="165100"/>
            <a:ext cx="7747635" cy="4799965"/>
          </a:xfrm>
          <a:prstGeom prst="rect">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tràm Trà Sư (An Giang)</a:t>
            </a:r>
          </a:p>
        </p:txBody>
      </p:sp>
      <p:pic>
        <p:nvPicPr>
          <p:cNvPr id="106" name="Picture 105"/>
          <p:cNvPicPr/>
          <p:nvPr/>
        </p:nvPicPr>
        <p:blipFill>
          <a:blip r:embed="rId3"/>
          <a:stretch>
            <a:fillRect/>
          </a:stretch>
        </p:blipFill>
        <p:spPr>
          <a:xfrm>
            <a:off x="2137410" y="165100"/>
            <a:ext cx="8101965" cy="4965065"/>
          </a:xfrm>
          <a:prstGeom prst="rect">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U Minh (Cà Mau, Kiên Giang)</a:t>
            </a:r>
          </a:p>
        </p:txBody>
      </p:sp>
      <p:pic>
        <p:nvPicPr>
          <p:cNvPr id="107" name="Picture 106"/>
          <p:cNvPicPr/>
          <p:nvPr/>
        </p:nvPicPr>
        <p:blipFill>
          <a:blip r:embed="rId3"/>
          <a:stretch>
            <a:fillRect/>
          </a:stretch>
        </p:blipFill>
        <p:spPr>
          <a:xfrm>
            <a:off x="2943860" y="0"/>
            <a:ext cx="6304915" cy="5093970"/>
          </a:xfrm>
          <a:prstGeom prst="rect">
            <a:avLst/>
          </a:prstGeom>
          <a:noFill/>
          <a:ln w="9525">
            <a:noFill/>
          </a:ln>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Freeform 5"/>
          <p:cNvSpPr>
            <a:spLocks noEditPoints="1" noChangeArrowheads="1"/>
          </p:cNvSpPr>
          <p:nvPr/>
        </p:nvSpPr>
        <p:spPr bwMode="auto">
          <a:xfrm>
            <a:off x="767715" y="1827530"/>
            <a:ext cx="10005060" cy="377317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1">
              <a:lumMod val="60000"/>
              <a:lumOff val="40000"/>
            </a:schemeClr>
          </a:solidFill>
          <a:ln>
            <a:noFill/>
          </a:ln>
        </p:spPr>
        <p:txBody>
          <a:bodyPr/>
          <a:lstStyle/>
          <a:p>
            <a:endParaRPr lang="zh-CN" altLang="en-US">
              <a:solidFill>
                <a:schemeClr val="accent1"/>
              </a:solidFill>
            </a:endParaRPr>
          </a:p>
        </p:txBody>
      </p:sp>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p:nvPr/>
        </p:nvCxnSpPr>
        <p:spPr>
          <a:xfrm flipH="1">
            <a:off x="767437" y="527319"/>
            <a:ext cx="43682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7092935" y="527319"/>
            <a:ext cx="436820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265" name="组合 264"/>
          <p:cNvGrpSpPr/>
          <p:nvPr/>
        </p:nvGrpSpPr>
        <p:grpSpPr>
          <a:xfrm>
            <a:off x="1590040" y="156845"/>
            <a:ext cx="9180830" cy="1299210"/>
            <a:chOff x="3201988" y="2335213"/>
            <a:chExt cx="5788026" cy="2181225"/>
          </a:xfrm>
        </p:grpSpPr>
        <p:sp>
          <p:nvSpPr>
            <p:cNvPr id="266"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7"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8"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9"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0"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1"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2"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3"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4"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solidFill>
              <a:prstDash val="solid"/>
              <a:rou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5"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2" name="Rectangles 1"/>
          <p:cNvSpPr/>
          <p:nvPr/>
        </p:nvSpPr>
        <p:spPr>
          <a:xfrm>
            <a:off x="3048318" y="433705"/>
            <a:ext cx="5354320" cy="706755"/>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đem lại lợi ích gì?</a:t>
            </a:r>
          </a:p>
        </p:txBody>
      </p:sp>
      <p:sp>
        <p:nvSpPr>
          <p:cNvPr id="108" name="Text Box 107"/>
          <p:cNvSpPr txBox="1"/>
          <p:nvPr/>
        </p:nvSpPr>
        <p:spPr>
          <a:xfrm>
            <a:off x="1762125" y="2745105"/>
            <a:ext cx="8295640" cy="1938020"/>
          </a:xfrm>
          <a:prstGeom prst="rect">
            <a:avLst/>
          </a:prstGeom>
          <a:noFill/>
          <a:ln w="9525">
            <a:noFill/>
          </a:ln>
        </p:spPr>
        <p:txBody>
          <a:bodyPr wrap="square">
            <a:spAutoFit/>
            <a:scene3d>
              <a:camera prst="orthographicFront"/>
              <a:lightRig rig="threePt" dir="t"/>
            </a:scene3d>
          </a:bodyPr>
          <a:lstStyle/>
          <a:p>
            <a:pPr indent="0" algn="ctr"/>
            <a:r>
              <a:rPr lang="en-US" sz="4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xanh đem lại nhiều lợi ích cho con người: điều hòa khí hậu, ngăn lũ lụt, cung cấp nhiều loại lâm sản quý...</a:t>
            </a:r>
            <a:endParaRPr lang="en-US" altLang="en-US" sz="4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265"/>
                                        </p:tgtEl>
                                        <p:attrNameLst>
                                          <p:attrName>style.visibility</p:attrName>
                                        </p:attrNameLst>
                                      </p:cBhvr>
                                      <p:to>
                                        <p:strVal val="visible"/>
                                      </p:to>
                                    </p:set>
                                    <p:anim calcmode="lin" valueType="num">
                                      <p:cBhvr>
                                        <p:cTn id="32" dur="1000" fill="hold"/>
                                        <p:tgtEl>
                                          <p:spTgt spid="265"/>
                                        </p:tgtEl>
                                        <p:attrNameLst>
                                          <p:attrName>ppt_w</p:attrName>
                                        </p:attrNameLst>
                                      </p:cBhvr>
                                      <p:tavLst>
                                        <p:tav tm="0">
                                          <p:val>
                                            <p:fltVal val="0"/>
                                          </p:val>
                                        </p:tav>
                                        <p:tav tm="100000">
                                          <p:val>
                                            <p:strVal val="#ppt_w"/>
                                          </p:val>
                                        </p:tav>
                                      </p:tavLst>
                                    </p:anim>
                                    <p:anim calcmode="lin" valueType="num">
                                      <p:cBhvr>
                                        <p:cTn id="33" dur="1000" fill="hold"/>
                                        <p:tgtEl>
                                          <p:spTgt spid="265"/>
                                        </p:tgtEl>
                                        <p:attrNameLst>
                                          <p:attrName>ppt_h</p:attrName>
                                        </p:attrNameLst>
                                      </p:cBhvr>
                                      <p:tavLst>
                                        <p:tav tm="0">
                                          <p:val>
                                            <p:fltVal val="0"/>
                                          </p:val>
                                        </p:tav>
                                        <p:tav tm="100000">
                                          <p:val>
                                            <p:strVal val="#ppt_h"/>
                                          </p:val>
                                        </p:tav>
                                      </p:tavLst>
                                    </p:anim>
                                    <p:anim calcmode="lin" valueType="num">
                                      <p:cBhvr>
                                        <p:cTn id="34" dur="1000" fill="hold"/>
                                        <p:tgtEl>
                                          <p:spTgt spid="265"/>
                                        </p:tgtEl>
                                        <p:attrNameLst>
                                          <p:attrName>style.rotation</p:attrName>
                                        </p:attrNameLst>
                                      </p:cBhvr>
                                      <p:tavLst>
                                        <p:tav tm="0">
                                          <p:val>
                                            <p:fltVal val="90"/>
                                          </p:val>
                                        </p:tav>
                                        <p:tav tm="100000">
                                          <p:val>
                                            <p:fltVal val="0"/>
                                          </p:val>
                                        </p:tav>
                                      </p:tavLst>
                                    </p:anim>
                                    <p:animEffect transition="in" filter="fade">
                                      <p:cBhvr>
                                        <p:cTn id="35" dur="1000"/>
                                        <p:tgtEl>
                                          <p:spTgt spid="26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264"/>
                                        </p:tgtEl>
                                        <p:attrNameLst>
                                          <p:attrName>style.visibility</p:attrName>
                                        </p:attrNameLst>
                                      </p:cBhvr>
                                      <p:to>
                                        <p:strVal val="visible"/>
                                      </p:to>
                                    </p:set>
                                    <p:animEffect transition="in" filter="wipe(left)">
                                      <p:cBhvr>
                                        <p:cTn id="39"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ldLvl="0" animBg="1"/>
      <p:bldP spid="32" grpId="0" animBg="1"/>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72975"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29" name="Text Box 28"/>
          <p:cNvSpPr txBox="1"/>
          <p:nvPr/>
        </p:nvSpPr>
        <p:spPr>
          <a:xfrm>
            <a:off x="1574111" y="684266"/>
            <a:ext cx="9884855" cy="1323439"/>
          </a:xfrm>
          <a:prstGeom prst="rect">
            <a:avLst/>
          </a:prstGeom>
          <a:noFill/>
          <a:ln w="9525">
            <a:noFill/>
          </a:ln>
        </p:spPr>
        <p:txBody>
          <a:bodyPr wrap="square">
            <a:spAutoFit/>
            <a:scene3d>
              <a:camera prst="orthographicFront"/>
              <a:lightRig rig="threePt" dir="t"/>
            </a:scene3d>
          </a:bodyPr>
          <a:lstStyle/>
          <a:p>
            <a:pPr indent="0" algn="ct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 ta cần có thái độ</a:t>
            </a:r>
            <a:r>
              <a:rPr lang="vi-VN" alt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như thế nào</a:t>
            </a: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indent="0" algn="ct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 đi tham quan du lịch ở các khu rừng ?</a:t>
            </a:r>
            <a:endParaRPr lang="en-US" alt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Text Box 29"/>
          <p:cNvSpPr txBox="1"/>
          <p:nvPr/>
        </p:nvSpPr>
        <p:spPr>
          <a:xfrm>
            <a:off x="2009140" y="2273935"/>
            <a:ext cx="8898255" cy="255333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scene3d>
              <a:camera prst="orthographicFront"/>
              <a:lightRig rig="threePt" dir="t"/>
            </a:scene3d>
          </a:bodyPr>
          <a:lstStyle/>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 yêu quý, giữ gìn và trân trọng vẻ đẹp thiên nhiên, rừng núi</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rồng cây gây rừng</a:t>
            </a:r>
            <a:r>
              <a:rPr lang="vi-VN" alt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endPar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 giác thực hiện những quy định về vệ sinh môi trường: không xả rác, không ngắt hoa, bẻ cành</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lgn="l"/>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uyên truyền </a:t>
            </a:r>
            <a:r>
              <a:rPr lang="vi-VN"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 động </a:t>
            </a:r>
            <a:r>
              <a:rPr 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mọi người cùng thực hiện.</a:t>
            </a:r>
            <a:endParaRPr lang="en-US" altLang="en-US" sz="32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algn="ctr"/>
              <a:endParaRPr>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algn="ctr"/>
              <a:endParaRPr>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algn="ctr"/>
              <a:endParaRPr>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algn="ctr"/>
              <a:endParaRPr>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algn="ctr"/>
              <a:endParaRPr>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algn="ctr"/>
              <a:endParaRPr>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algn="ctr"/>
              <a:endParaRPr>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 xmlns:a14="http://schemas.microsoft.com/office/drawing/2010/main">
                  <a:noFill/>
                </a14:hiddenFill>
              </a:ext>
            </a:extLst>
          </p:spPr>
          <p:txBody>
            <a:bodyPr anchor="ctr"/>
            <a:lstStyle/>
            <a:p>
              <a:pPr algn="ctr"/>
              <a:endParaRPr>
                <a:cs typeface="+mn-ea"/>
                <a:sym typeface="+mn-lt"/>
              </a:endParaRPr>
            </a:p>
          </p:txBody>
        </p:sp>
      </p:grpSp>
      <p:pic>
        <p:nvPicPr>
          <p:cNvPr id="264" name="Picture 263"/>
          <p:cNvPicPr>
            <a:picLocks noChangeAspect="1"/>
          </p:cNvPicPr>
          <p:nvPr/>
        </p:nvPicPr>
        <p:blipFill>
          <a:blip r:embed="rId3"/>
          <a:stretch>
            <a:fillRect/>
          </a:stretch>
        </p:blipFill>
        <p:spPr>
          <a:xfrm>
            <a:off x="6221730" y="2307590"/>
            <a:ext cx="2819400" cy="1400175"/>
          </a:xfrm>
          <a:prstGeom prst="rect">
            <a:avLst/>
          </a:prstGeom>
        </p:spPr>
      </p:pic>
      <p:pic>
        <p:nvPicPr>
          <p:cNvPr id="265" name="Picture 4"/>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3364230" y="3128010"/>
            <a:ext cx="1649095" cy="1495425"/>
          </a:xfrm>
          <a:prstGeom prst="rect">
            <a:avLst/>
          </a:prstGeom>
        </p:spPr>
      </p:pic>
      <p:pic>
        <p:nvPicPr>
          <p:cNvPr id="267" name="Picture 266"/>
          <p:cNvPicPr>
            <a:picLocks noChangeAspect="1"/>
          </p:cNvPicPr>
          <p:nvPr/>
        </p:nvPicPr>
        <p:blipFill>
          <a:blip r:embed="rId6"/>
          <a:stretch>
            <a:fillRect/>
          </a:stretch>
        </p:blipFill>
        <p:spPr>
          <a:xfrm>
            <a:off x="3364230" y="2307590"/>
            <a:ext cx="1981200" cy="75247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randombar(horizontal)">
                                      <p:cBhvr>
                                        <p:cTn id="38" dur="500"/>
                                        <p:tgtEl>
                                          <p:spTgt spid="267"/>
                                        </p:tgtEl>
                                      </p:cBhvr>
                                    </p:animEffect>
                                  </p:childTnLst>
                                </p:cTn>
                              </p:par>
                              <p:par>
                                <p:cTn id="39" presetID="14" presetClass="entr" presetSubtype="10" fill="hold" nodeType="withEffect">
                                  <p:stCondLst>
                                    <p:cond delay="0"/>
                                  </p:stCondLst>
                                  <p:childTnLst>
                                    <p:set>
                                      <p:cBhvr>
                                        <p:cTn id="40" dur="1" fill="hold">
                                          <p:stCondLst>
                                            <p:cond delay="0"/>
                                          </p:stCondLst>
                                        </p:cTn>
                                        <p:tgtEl>
                                          <p:spTgt spid="264"/>
                                        </p:tgtEl>
                                        <p:attrNameLst>
                                          <p:attrName>style.visibility</p:attrName>
                                        </p:attrNameLst>
                                      </p:cBhvr>
                                      <p:to>
                                        <p:strVal val="visible"/>
                                      </p:to>
                                    </p:set>
                                    <p:animEffect transition="in" filter="randombar(horizontal)">
                                      <p:cBhvr>
                                        <p:cTn id="41"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777875" y="2289175"/>
            <a:ext cx="3118485" cy="2931795"/>
          </a:xfrm>
          <a:prstGeom prst="rect">
            <a:avLst/>
          </a:prstGeom>
        </p:spPr>
      </p:pic>
      <p:sp>
        <p:nvSpPr>
          <p:cNvPr id="100" name="Text Box 99"/>
          <p:cNvSpPr txBox="1"/>
          <p:nvPr/>
        </p:nvSpPr>
        <p:spPr>
          <a:xfrm>
            <a:off x="1956435" y="175260"/>
            <a:ext cx="8249920" cy="2245360"/>
          </a:xfrm>
          <a:prstGeom prst="rect">
            <a:avLst/>
          </a:prstGeom>
          <a:noFill/>
          <a:ln w="9525">
            <a:noFill/>
          </a:ln>
        </p:spPr>
        <p:txBody>
          <a:bodyPr wrap="square">
            <a:spAutoFit/>
          </a:bodyPr>
          <a:lstStyle/>
          <a:p>
            <a:pPr indent="0" algn="ctr"/>
            <a:r>
              <a:rPr lang="en-US" sz="3500" b="0">
                <a:solidFill>
                  <a:srgbClr val="FF0000"/>
                </a:solidFill>
                <a:latin typeface="Times New Roman" panose="02020603050405020304" pitchFamily="18" charset="0"/>
                <a:cs typeface="Times New Roman" panose="02020603050405020304" pitchFamily="18" charset="0"/>
              </a:rPr>
              <a:t>Những chi tiết nào</a:t>
            </a:r>
          </a:p>
          <a:p>
            <a:pPr indent="0" algn="ctr"/>
            <a:r>
              <a:rPr lang="en-US" sz="3500" b="0">
                <a:solidFill>
                  <a:srgbClr val="FF0000"/>
                </a:solidFill>
                <a:latin typeface="Times New Roman" panose="02020603050405020304" pitchFamily="18" charset="0"/>
                <a:cs typeface="Times New Roman" panose="02020603050405020304" pitchFamily="18" charset="0"/>
              </a:rPr>
              <a:t>trong bài thơ Tiếng đàn Ba- la- lai- ca trên sông Đà cho thấy cảnh trên công trường vừa tĩnh mịch vừa sinh động?</a:t>
            </a:r>
            <a:endParaRPr lang="en-US" altLang="en-US" sz="3500" b="0">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5569585" y="3165475"/>
            <a:ext cx="5179695" cy="1568450"/>
          </a:xfrm>
          <a:prstGeom prst="rect">
            <a:avLst/>
          </a:prstGeom>
          <a:noFill/>
        </p:spPr>
        <p:txBody>
          <a:bodyPr wrap="square" rtlCol="0" anchor="t">
            <a:spAutoFit/>
            <a:scene3d>
              <a:camera prst="orthographicFront"/>
              <a:lightRig rig="threePt" dir="t"/>
            </a:scene3d>
          </a:bodyPr>
          <a:lstStyle/>
          <a:p>
            <a:r>
              <a:rPr lang="en-GB" altLang="en-US"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 trường say ngủ, tháp khoan ngẫm nghĩ, xe ủi, xe ben sóng vai nhau nằm nghỉ</a:t>
            </a:r>
            <a:r>
              <a:rPr lang="vi-VN" altLang="en-GB" sz="32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0" name="Action Button: Back or Previous 9">
            <a:hlinkClick r:id="rId6"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4178300" y="1176020"/>
            <a:ext cx="7151370" cy="4227830"/>
          </a:xfrm>
          <a:prstGeom prst="rect">
            <a:avLst/>
          </a:prstGeom>
        </p:spPr>
      </p:pic>
      <p:sp>
        <p:nvSpPr>
          <p:cNvPr id="100" name="Text Box 99"/>
          <p:cNvSpPr txBox="1"/>
          <p:nvPr/>
        </p:nvSpPr>
        <p:spPr>
          <a:xfrm>
            <a:off x="5144135" y="2050415"/>
            <a:ext cx="5247005" cy="2861310"/>
          </a:xfrm>
          <a:prstGeom prst="rect">
            <a:avLst/>
          </a:prstGeom>
          <a:noFill/>
          <a:ln w="9525">
            <a:noFill/>
          </a:ln>
        </p:spPr>
        <p:txBody>
          <a:bodyPr wrap="square">
            <a:spAutoFit/>
          </a:bodyPr>
          <a:lstStyle/>
          <a:p>
            <a:pPr indent="0" algn="ctr"/>
            <a:r>
              <a:rPr lang="en-US" sz="3000" b="0">
                <a:latin typeface="Times New Roman" panose="02020603050405020304" pitchFamily="18" charset="0"/>
                <a:cs typeface="Times New Roman" panose="02020603050405020304" pitchFamily="18" charset="0"/>
              </a:rPr>
              <a:t>Bài thơ ca ngợi vẻ đẹp kì vĩ </a:t>
            </a:r>
          </a:p>
          <a:p>
            <a:pPr indent="0" algn="ctr"/>
            <a:r>
              <a:rPr lang="en-US" sz="3000" b="0">
                <a:latin typeface="Times New Roman" panose="02020603050405020304" pitchFamily="18" charset="0"/>
                <a:cs typeface="Times New Roman" panose="02020603050405020304" pitchFamily="18" charset="0"/>
              </a:rPr>
              <a:t>của nhà máy thuỷ điện Hòa Bình, sức mạnh của những người đang chinh phục dòng sông và sự gắn bó, hòa quyện giữa con người với thiên nhiên.</a:t>
            </a:r>
          </a:p>
        </p:txBody>
      </p:sp>
      <p:pic>
        <p:nvPicPr>
          <p:cNvPr id="8" name="Picture 8"/>
          <p:cNvPicPr>
            <a:picLocks noChangeAspect="1"/>
          </p:cNvPicPr>
          <p:nvPr/>
        </p:nvPicPr>
        <p:blipFill>
          <a:blip r:embed="rId4">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3040380" y="393065"/>
            <a:ext cx="6414135" cy="629920"/>
          </a:xfrm>
          <a:prstGeom prst="rect">
            <a:avLst/>
          </a:prstGeom>
          <a:noFill/>
          <a:ln w="9525">
            <a:noFill/>
          </a:ln>
        </p:spPr>
        <p:txBody>
          <a:bodyPr wrap="square">
            <a:spAutoFit/>
            <a:scene3d>
              <a:camera prst="orthographicFront"/>
              <a:lightRig rig="threePt" dir="t"/>
            </a:scene3d>
          </a:bodyPr>
          <a:lstStyle/>
          <a:p>
            <a:pPr indent="0"/>
            <a:r>
              <a:rPr lang="en-US" sz="3500" b="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 dung chính của bài thơ là gì?</a:t>
            </a:r>
            <a:endParaRPr lang="en-US" altLang="en-US" sz="3500" b="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rcRect/>
          <a:stretch>
            <a:fillRect/>
          </a:stretch>
        </p:blipFill>
        <p:spPr>
          <a:xfrm>
            <a:off x="972504" y="1881758"/>
            <a:ext cx="5523221" cy="4114800"/>
          </a:xfrm>
          <a:prstGeom prst="rect">
            <a:avLst/>
          </a:prstGeom>
        </p:spPr>
      </p:pic>
      <p:pic>
        <p:nvPicPr>
          <p:cNvPr id="7" name="Picture 7"/>
          <p:cNvPicPr>
            <a:picLocks noChangeAspect="1"/>
          </p:cNvPicPr>
          <p:nvPr/>
        </p:nvPicPr>
        <p:blipFill>
          <a:blip r:embed="rId5">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7085330" y="2604770"/>
            <a:ext cx="5106670" cy="4029710"/>
          </a:xfrm>
          <a:prstGeom prst="rect">
            <a:avLst/>
          </a:prstGeom>
        </p:spPr>
      </p:pic>
      <p:pic>
        <p:nvPicPr>
          <p:cNvPr id="10" name="Picture 9"/>
          <p:cNvPicPr>
            <a:picLocks noChangeAspect="1"/>
          </p:cNvPicPr>
          <p:nvPr/>
        </p:nvPicPr>
        <p:blipFill>
          <a:blip r:embed="rId7">
            <a:extLst>
              <a:ext uri="{BEBA8EAE-BF5A-486C-A8C5-ECC9F3942E4B}">
                <a14:imgProps xmlns="" xmlns:a14="http://schemas.microsoft.com/office/drawing/2010/main">
                  <a14:imgLayer r:embed="rId8">
                    <a14:imgEffect>
                      <a14:saturation sat="400000"/>
                    </a14:imgEffect>
                  </a14:imgLayer>
                </a14:imgProps>
              </a:ext>
            </a:extLst>
          </a:blip>
          <a:stretch>
            <a:fillRect/>
          </a:stretch>
        </p:blipFill>
        <p:spPr>
          <a:xfrm>
            <a:off x="2797175" y="1236345"/>
            <a:ext cx="8105775" cy="1533525"/>
          </a:xfrm>
          <a:prstGeom prst="rect">
            <a:avLst/>
          </a:prstGeom>
        </p:spPr>
      </p:pic>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rcRect/>
          <a:stretch>
            <a:fillRect/>
          </a:stretch>
        </p:blipFill>
        <p:spPr>
          <a:xfrm>
            <a:off x="7166764" y="1132293"/>
            <a:ext cx="3860197" cy="4114800"/>
          </a:xfrm>
          <a:prstGeom prst="rect">
            <a:avLst/>
          </a:prstGeom>
        </p:spPr>
      </p:pic>
      <p:sp>
        <p:nvSpPr>
          <p:cNvPr id="100" name="Text Box 99"/>
          <p:cNvSpPr txBox="1"/>
          <p:nvPr/>
        </p:nvSpPr>
        <p:spPr>
          <a:xfrm>
            <a:off x="1191895" y="2335847"/>
            <a:ext cx="5080000" cy="1706880"/>
          </a:xfrm>
          <a:prstGeom prst="rect">
            <a:avLst/>
          </a:prstGeom>
          <a:noFill/>
          <a:ln w="9525">
            <a:noFill/>
          </a:ln>
        </p:spPr>
        <p:txBody>
          <a:bodyPr>
            <a:spAutoFit/>
          </a:bodyPr>
          <a:lstStyle/>
          <a:p>
            <a:pPr indent="0" algn="ctr"/>
            <a:r>
              <a:rPr lang="en-US" sz="3500" b="0">
                <a:solidFill>
                  <a:srgbClr val="000000"/>
                </a:solidFill>
                <a:latin typeface="Times New Roman" panose="02020603050405020304" pitchFamily="18" charset="0"/>
                <a:cs typeface="Times New Roman" panose="02020603050405020304" pitchFamily="18" charset="0"/>
              </a:rPr>
              <a:t>Trong bài hát vừa rồi</a:t>
            </a:r>
          </a:p>
          <a:p>
            <a:pPr indent="0" algn="ctr"/>
            <a:r>
              <a:rPr lang="en-US" sz="3500" b="0">
                <a:solidFill>
                  <a:srgbClr val="000000"/>
                </a:solidFill>
                <a:latin typeface="Times New Roman" panose="02020603050405020304" pitchFamily="18" charset="0"/>
                <a:cs typeface="Times New Roman" panose="02020603050405020304" pitchFamily="18" charset="0"/>
              </a:rPr>
              <a:t>có sự vật nổi bật </a:t>
            </a:r>
          </a:p>
          <a:p>
            <a:pPr indent="0" algn="ctr"/>
            <a:r>
              <a:rPr lang="en-US" sz="3500" b="0">
                <a:solidFill>
                  <a:srgbClr val="000000"/>
                </a:solidFill>
                <a:latin typeface="Times New Roman" panose="02020603050405020304" pitchFamily="18" charset="0"/>
                <a:cs typeface="Times New Roman" panose="02020603050405020304" pitchFamily="18" charset="0"/>
              </a:rPr>
              <a:t>nào hiện lên?</a:t>
            </a:r>
            <a:endParaRPr lang="en-GB" altLang="en-US" sz="3500"/>
          </a:p>
        </p:txBody>
      </p:sp>
      <p:sp>
        <p:nvSpPr>
          <p:cNvPr id="2" name="Text Box 1"/>
          <p:cNvSpPr txBox="1"/>
          <p:nvPr/>
        </p:nvSpPr>
        <p:spPr>
          <a:xfrm>
            <a:off x="7429500" y="2759075"/>
            <a:ext cx="4126230" cy="860425"/>
          </a:xfrm>
          <a:prstGeom prst="rect">
            <a:avLst/>
          </a:prstGeom>
          <a:noFill/>
          <a:ln w="9525">
            <a:noFill/>
          </a:ln>
        </p:spPr>
        <p:txBody>
          <a:bodyPr wrap="square">
            <a:spAutoFit/>
          </a:bodyPr>
          <a:lstStyle/>
          <a:p>
            <a:pPr indent="0"/>
            <a:r>
              <a:rPr lang="en-US" sz="5000" b="0" dirty="0" err="1">
                <a:gradFill>
                  <a:gsLst>
                    <a:gs pos="0">
                      <a:srgbClr val="14CD68"/>
                    </a:gs>
                    <a:gs pos="100000">
                      <a:srgbClr val="035C7D"/>
                    </a:gs>
                  </a:gsLst>
                  <a:lin scaled="0"/>
                </a:gradFill>
                <a:latin typeface="Times New Roman" pitchFamily="18" charset="0"/>
                <a:cs typeface="Times New Roman" pitchFamily="18" charset="0"/>
              </a:rPr>
              <a:t>Rừng</a:t>
            </a:r>
            <a:r>
              <a:rPr lang="en-US" sz="5000" b="0" dirty="0">
                <a:gradFill>
                  <a:gsLst>
                    <a:gs pos="0">
                      <a:srgbClr val="14CD68"/>
                    </a:gs>
                    <a:gs pos="100000">
                      <a:srgbClr val="035C7D"/>
                    </a:gs>
                  </a:gsLst>
                  <a:lin scaled="0"/>
                </a:gradFill>
                <a:latin typeface="Times New Roman" pitchFamily="18" charset="0"/>
                <a:cs typeface="Times New Roman" pitchFamily="18" charset="0"/>
              </a:rPr>
              <a:t> </a:t>
            </a:r>
            <a:r>
              <a:rPr lang="en-US" sz="5000" b="0" dirty="0" err="1">
                <a:gradFill>
                  <a:gsLst>
                    <a:gs pos="0">
                      <a:srgbClr val="14CD68"/>
                    </a:gs>
                    <a:gs pos="100000">
                      <a:srgbClr val="035C7D"/>
                    </a:gs>
                  </a:gsLst>
                  <a:lin scaled="0"/>
                </a:gradFill>
                <a:latin typeface="Times New Roman" pitchFamily="18" charset="0"/>
                <a:cs typeface="Times New Roman" pitchFamily="18" charset="0"/>
              </a:rPr>
              <a:t>xanh</a:t>
            </a:r>
            <a:endParaRPr lang="en-US" altLang="en-US" sz="5000" b="0" dirty="0">
              <a:gradFill>
                <a:gsLst>
                  <a:gs pos="0">
                    <a:srgbClr val="14CD68"/>
                  </a:gs>
                  <a:gs pos="100000">
                    <a:srgbClr val="035C7D"/>
                  </a:gs>
                </a:gsLst>
                <a:lin scaled="0"/>
              </a:gradFill>
              <a:latin typeface="Times New Roman" pitchFamily="18" charset="0"/>
              <a:cs typeface="Times New Roman" pitchFamily="18" charset="0"/>
            </a:endParaRPr>
          </a:p>
        </p:txBody>
      </p:sp>
      <p:grpSp>
        <p:nvGrpSpPr>
          <p:cNvPr id="5" name="组合 4"/>
          <p:cNvGrpSpPr/>
          <p:nvPr/>
        </p:nvGrpSpPr>
        <p:grpSpPr>
          <a:xfrm>
            <a:off x="1192530" y="1310005"/>
            <a:ext cx="5502910" cy="3832225"/>
            <a:chOff x="3246438" y="1068388"/>
            <a:chExt cx="5711825" cy="4678363"/>
          </a:xfrm>
          <a:solidFill>
            <a:schemeClr val="tx1"/>
          </a:solidFill>
        </p:grpSpPr>
        <p:sp>
          <p:nvSpPr>
            <p:cNvPr id="10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0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grpSp>
          <p:nvGrpSpPr>
            <p:cNvPr id="109" name="组合 108"/>
            <p:cNvGrpSpPr/>
            <p:nvPr/>
          </p:nvGrpSpPr>
          <p:grpSpPr>
            <a:xfrm>
              <a:off x="3517901" y="1225551"/>
              <a:ext cx="5260975" cy="4090987"/>
              <a:chOff x="3517901" y="1225551"/>
              <a:chExt cx="5260975" cy="4090987"/>
            </a:xfrm>
            <a:grpFill/>
          </p:grpSpPr>
          <p:sp>
            <p:nvSpPr>
              <p:cNvPr id="11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1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2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3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4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5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6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7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8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19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6ED8E6"/>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grpSp>
      </p:gr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idx="1"/>
          </p:nvPr>
        </p:nvPicPr>
        <p:blipFill>
          <a:blip r:embed="rId2"/>
          <a:srcRect l="15456" r="11305"/>
          <a:stretch>
            <a:fillRect/>
          </a:stretch>
        </p:blipFill>
        <p:spPr>
          <a:xfrm>
            <a:off x="4166235" y="0"/>
            <a:ext cx="8025765" cy="6858000"/>
          </a:xfrm>
          <a:prstGeom prst="rect">
            <a:avLst/>
          </a:prstGeom>
          <a:noFill/>
          <a:ln w="9525">
            <a:noFill/>
          </a:ln>
        </p:spPr>
      </p:pic>
      <p:pic>
        <p:nvPicPr>
          <p:cNvPr id="14" name="图片 13"/>
          <p:cNvPicPr>
            <a:picLocks noChangeAspect="1"/>
          </p:cNvPicPr>
          <p:nvPr/>
        </p:nvPicPr>
        <p:blipFill rotWithShape="1">
          <a:blip r:embed="rId3" cstate="print">
            <a:extLst>
              <a:ext uri="{28A0092B-C50C-407E-A947-70E740481C1C}">
                <a14:useLocalDpi xmlns="" xmlns:a14="http://schemas.microsoft.com/office/drawing/2010/main" val="0"/>
              </a:ext>
            </a:extLst>
          </a:blip>
          <a:srcRect r="32462" b="76623"/>
          <a:stretch>
            <a:fillRect/>
          </a:stretch>
        </p:blipFill>
        <p:spPr>
          <a:xfrm flipH="1">
            <a:off x="8017747" y="-3047"/>
            <a:ext cx="4174253" cy="2167401"/>
          </a:xfrm>
          <a:prstGeom prst="rect">
            <a:avLst/>
          </a:prstGeom>
        </p:spPr>
      </p:pic>
      <p:pic>
        <p:nvPicPr>
          <p:cNvPr id="13" name="图片 12"/>
          <p:cNvPicPr>
            <a:picLocks noChangeAspect="1"/>
          </p:cNvPicPr>
          <p:nvPr/>
        </p:nvPicPr>
        <p:blipFill rotWithShape="1">
          <a:blip r:embed="rId4">
            <a:extLst>
              <a:ext uri="{28A0092B-C50C-407E-A947-70E740481C1C}">
                <a14:useLocalDpi xmlns="" xmlns:a14="http://schemas.microsoft.com/office/drawing/2010/main" val="0"/>
              </a:ext>
            </a:extLst>
          </a:blip>
          <a:srcRect r="32462" b="76623"/>
          <a:stretch>
            <a:fillRect/>
          </a:stretch>
        </p:blipFill>
        <p:spPr>
          <a:xfrm>
            <a:off x="0" y="0"/>
            <a:ext cx="9907905" cy="5145405"/>
          </a:xfrm>
          <a:prstGeom prst="rect">
            <a:avLst/>
          </a:prstGeom>
        </p:spPr>
      </p:pic>
      <p:sp>
        <p:nvSpPr>
          <p:cNvPr id="102" name="Text Box 101"/>
          <p:cNvSpPr txBox="1"/>
          <p:nvPr/>
        </p:nvSpPr>
        <p:spPr>
          <a:xfrm>
            <a:off x="-114300" y="5033010"/>
            <a:ext cx="4426585" cy="1168400"/>
          </a:xfrm>
          <a:prstGeom prst="rect">
            <a:avLst/>
          </a:prstGeom>
          <a:noFill/>
          <a:ln w="9525">
            <a:noFill/>
          </a:ln>
        </p:spPr>
        <p:txBody>
          <a:bodyPr wrap="square">
            <a:spAutoFit/>
            <a:scene3d>
              <a:camera prst="orthographicFront"/>
              <a:lightRig rig="threePt" dir="t"/>
            </a:scene3d>
          </a:bodyPr>
          <a:lstStyle/>
          <a:p>
            <a:pPr indent="0" algn="ct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 Phan Hách</a:t>
            </a:r>
          </a:p>
          <a:p>
            <a:pPr indent="0" algn="ct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1944</a:t>
            </a: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 </a:t>
            </a:r>
            <a:r>
              <a:rPr 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2019</a:t>
            </a:r>
            <a:r>
              <a:rPr lang="vi-VN" altLang="en-US" sz="3500" b="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 xmlns:p14="http://schemas.microsoft.com/office/powerpoint/2010/main" Requires="p14">
      <p:transition spd="slow" advClick="0">
        <p:wipe/>
      </p:transition>
    </mc:Choice>
    <mc:Fallback>
      <p:transition spd="slow" advClick="0">
        <p:wip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无&quot;,&quot;HeaderHeight&quot;:0.0,&quot;FooterHeight&quot;:0.0,&quot;SideMargin&quot;:0.0,&quot;TopMargin&quot;:0.0,&quot;BottomMargin&quot;:0.0,&quot;IntervalMargin&quot;:0.0,&quot;SettingType&quot;:&quot;System&quot;}"/>
  <p:tag name="ISPRING_PRESENTATION_TITLE" val="六年级语文《山中访友》PPT模板"/>
  <p:tag name="ISPRING_FIRST_PUBLISH" val="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19</TotalTime>
  <Words>1181</Words>
  <Application>Microsoft Macintosh PowerPoint</Application>
  <PresentationFormat>Custom</PresentationFormat>
  <Paragraphs>109</Paragraphs>
  <Slides>39</Slides>
  <Notes>22</Notes>
  <HiddenSlides>0</HiddenSlides>
  <MMClips>0</MMClips>
  <ScaleCrop>false</ScaleCrop>
  <HeadingPairs>
    <vt:vector size="4" baseType="variant">
      <vt:variant>
        <vt:lpstr>Theme</vt:lpstr>
      </vt:variant>
      <vt:variant>
        <vt:i4>3</vt:i4>
      </vt:variant>
      <vt:variant>
        <vt:lpstr>Slide Titles</vt:lpstr>
      </vt:variant>
      <vt:variant>
        <vt:i4>39</vt:i4>
      </vt:variant>
    </vt:vector>
  </HeadingPairs>
  <TitlesOfParts>
    <vt:vector size="42" baseType="lpstr">
      <vt:lpstr>Office 主题​​</vt:lpstr>
      <vt:lpstr>千图网海量PPT模板www.58pic.com​​</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六年级语文《山中访友》PPT模板</dc:title>
  <dc:creator>Administrator</dc:creator>
  <cp:lastModifiedBy>admi</cp:lastModifiedBy>
  <cp:revision>85</cp:revision>
  <dcterms:created xsi:type="dcterms:W3CDTF">2019-05-23T14:53:00Z</dcterms:created>
  <dcterms:modified xsi:type="dcterms:W3CDTF">2022-10-29T07:53:51Z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52772254E20A472B85345B5DB955AC4F</vt:lpwstr>
  </property>
  <property fmtid="{D5CDD505-2E9C-101B-9397-08002B2CF9AE}" pid="3" name="KSOProductBuildVer">
    <vt:lpwstr>2057-11.2.0.10323</vt:lpwstr>
  </property>
</Properties>
</file>