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mp3" ContentType="audi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80" r:id="rId3"/>
    <p:sldId id="275" r:id="rId4"/>
    <p:sldId id="286" r:id="rId5"/>
    <p:sldId id="276" r:id="rId6"/>
    <p:sldId id="277" r:id="rId7"/>
    <p:sldId id="320" r:id="rId8"/>
    <p:sldId id="25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319" r:id="rId18"/>
    <p:sldId id="296" r:id="rId19"/>
    <p:sldId id="301" r:id="rId20"/>
    <p:sldId id="302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2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39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C6BAF7-AB79-40A9-ACFA-D6B335A19E9D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215C7-7002-4C4E-A356-EE012B0650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0434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7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8C8BC-32A5-41CA-88DD-3CEDC5A2DA4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8769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vi-VN" smtClean="0">
              <a:latin typeface="Arial" panose="020B0604020202020204" pitchFamily="34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04EFA7D2-4412-429E-ADDB-FDE61CBAFF5F}" type="slidenum">
              <a:rPr lang="vi-VN" altLang="vi-VN">
                <a:latin typeface="Arial" panose="020B0604020202020204" pitchFamily="34" charset="0"/>
              </a:rPr>
              <a:pPr/>
              <a:t>9</a:t>
            </a:fld>
            <a:endParaRPr lang="vi-VN" alt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2940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vi-VN" smtClean="0">
              <a:latin typeface="Arial" panose="020B0604020202020204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37B2E0F-3FBD-49D8-AE0F-3840FB7C8BB8}" type="slidenum">
              <a:rPr lang="vi-VN" altLang="vi-VN">
                <a:latin typeface="Arial" panose="020B0604020202020204" pitchFamily="34" charset="0"/>
              </a:rPr>
              <a:pPr/>
              <a:t>10</a:t>
            </a:fld>
            <a:endParaRPr lang="vi-VN" alt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8525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vi-VN" smtClean="0">
              <a:latin typeface="Arial" panose="020B0604020202020204" pitchFamily="34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0CDC20F-4C28-4143-8897-D4D761A3FC37}" type="slidenum">
              <a:rPr lang="vi-VN" altLang="vi-VN">
                <a:latin typeface="Arial" panose="020B0604020202020204" pitchFamily="34" charset="0"/>
              </a:rPr>
              <a:pPr/>
              <a:t>11</a:t>
            </a:fld>
            <a:endParaRPr lang="vi-VN" alt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6872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 smtClean="0">
              <a:latin typeface="Calibri" panose="020F0502020204030204" pitchFamily="34" charset="0"/>
            </a:endParaRPr>
          </a:p>
        </p:txBody>
      </p:sp>
      <p:sp>
        <p:nvSpPr>
          <p:cNvPr id="419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B5789BA6-4FD4-47E7-BDAF-9A0EE1BCF36C}" type="slidenum">
              <a:rPr lang="en-US" altLang="vi-VN" sz="1200">
                <a:latin typeface="Times New Roman" panose="02020603050405020304" pitchFamily="18" charset="0"/>
              </a:rPr>
              <a:pPr algn="r" eaLnBrk="1" hangingPunct="1"/>
              <a:t>14</a:t>
            </a:fld>
            <a:endParaRPr lang="en-US" altLang="vi-VN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1606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 smtClean="0">
              <a:latin typeface="Calibri" panose="020F0502020204030204" pitchFamily="34" charset="0"/>
            </a:endParaRPr>
          </a:p>
        </p:txBody>
      </p:sp>
      <p:sp>
        <p:nvSpPr>
          <p:cNvPr id="430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76D6E032-C67A-4BEC-BDB6-12827BDC7F87}" type="slidenum">
              <a:rPr lang="en-US" altLang="vi-VN" sz="1200">
                <a:latin typeface="Times New Roman" panose="02020603050405020304" pitchFamily="18" charset="0"/>
              </a:rPr>
              <a:pPr algn="r" eaLnBrk="1" hangingPunct="1"/>
              <a:t>15</a:t>
            </a:fld>
            <a:endParaRPr lang="en-US" altLang="vi-VN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0778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 smtClean="0">
              <a:latin typeface="Calibri" panose="020F0502020204030204" pitchFamily="34" charset="0"/>
            </a:endParaRPr>
          </a:p>
        </p:txBody>
      </p:sp>
      <p:sp>
        <p:nvSpPr>
          <p:cNvPr id="4403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51061F13-7C1E-4185-8417-61FA98988EC4}" type="slidenum">
              <a:rPr lang="en-US" altLang="vi-VN" sz="1200">
                <a:latin typeface="Times New Roman" panose="02020603050405020304" pitchFamily="18" charset="0"/>
              </a:rPr>
              <a:pPr algn="r" eaLnBrk="1" hangingPunct="1"/>
              <a:t>16</a:t>
            </a:fld>
            <a:endParaRPr lang="en-US" altLang="vi-VN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2103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4394-4554-41B3-BD4B-912C654A7731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6327-7DDB-40B8-AF0C-0CB7BA0C9B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2130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4394-4554-41B3-BD4B-912C654A7731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6327-7DDB-40B8-AF0C-0CB7BA0C9B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9426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4394-4554-41B3-BD4B-912C654A7731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6327-7DDB-40B8-AF0C-0CB7BA0C9B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5909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4394-4554-41B3-BD4B-912C654A7731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6327-7DDB-40B8-AF0C-0CB7BA0C9B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6957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4394-4554-41B3-BD4B-912C654A7731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6327-7DDB-40B8-AF0C-0CB7BA0C9B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8616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4394-4554-41B3-BD4B-912C654A7731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6327-7DDB-40B8-AF0C-0CB7BA0C9B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603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4394-4554-41B3-BD4B-912C654A7731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6327-7DDB-40B8-AF0C-0CB7BA0C9B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293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4394-4554-41B3-BD4B-912C654A7731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6327-7DDB-40B8-AF0C-0CB7BA0C9B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3528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4394-4554-41B3-BD4B-912C654A7731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6327-7DDB-40B8-AF0C-0CB7BA0C9B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7754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4394-4554-41B3-BD4B-912C654A7731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6327-7DDB-40B8-AF0C-0CB7BA0C9B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2600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4394-4554-41B3-BD4B-912C654A7731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6327-7DDB-40B8-AF0C-0CB7BA0C9B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1525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A4394-4554-41B3-BD4B-912C654A7731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56327-7DDB-40B8-AF0C-0CB7BA0C9B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6885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19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19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g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gif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9.gif"/><Relationship Id="rId11" Type="http://schemas.microsoft.com/office/2007/relationships/media" Target="../media/media1.mp3"/><Relationship Id="rId5" Type="http://schemas.openxmlformats.org/officeDocument/2006/relationships/image" Target="../media/image8.gif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audio" Target="../media/audio3.wav"/><Relationship Id="rId7" Type="http://schemas.openxmlformats.org/officeDocument/2006/relationships/image" Target="../media/image10.gif"/><Relationship Id="rId12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11" Type="http://schemas.openxmlformats.org/officeDocument/2006/relationships/image" Target="../media/image15.png"/><Relationship Id="rId5" Type="http://schemas.openxmlformats.org/officeDocument/2006/relationships/image" Target="../media/image8.gif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audio" Target="../media/audio3.wav"/><Relationship Id="rId7" Type="http://schemas.openxmlformats.org/officeDocument/2006/relationships/image" Target="../media/image10.gif"/><Relationship Id="rId12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11" Type="http://schemas.openxmlformats.org/officeDocument/2006/relationships/image" Target="../media/image15.png"/><Relationship Id="rId5" Type="http://schemas.openxmlformats.org/officeDocument/2006/relationships/image" Target="../media/image8.gif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audio" Target="../media/audio3.wav"/><Relationship Id="rId7" Type="http://schemas.openxmlformats.org/officeDocument/2006/relationships/image" Target="../media/image10.gif"/><Relationship Id="rId12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11" Type="http://schemas.openxmlformats.org/officeDocument/2006/relationships/image" Target="../media/image15.png"/><Relationship Id="rId5" Type="http://schemas.openxmlformats.org/officeDocument/2006/relationships/image" Target="../media/image8.gif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6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5505" y="-1382883"/>
            <a:ext cx="3386495" cy="4020685"/>
          </a:xfrm>
          <a:prstGeom prst="rect">
            <a:avLst/>
          </a:prstGeom>
        </p:spPr>
      </p:pic>
      <p:pic>
        <p:nvPicPr>
          <p:cNvPr id="7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08583"/>
            <a:ext cx="5888542" cy="3349417"/>
          </a:xfrm>
          <a:prstGeom prst="rect">
            <a:avLst/>
          </a:prstGeom>
        </p:spPr>
      </p:pic>
      <p:pic>
        <p:nvPicPr>
          <p:cNvPr id="8" name="图片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203" y="272215"/>
            <a:ext cx="1615923" cy="1277563"/>
          </a:xfrm>
          <a:prstGeom prst="rect">
            <a:avLst/>
          </a:prstGeom>
        </p:spPr>
      </p:pic>
      <p:pic>
        <p:nvPicPr>
          <p:cNvPr id="9" name="图片 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5107" y="2029490"/>
            <a:ext cx="2247004" cy="4425733"/>
          </a:xfrm>
          <a:prstGeom prst="rect">
            <a:avLst/>
          </a:prstGeom>
        </p:spPr>
      </p:pic>
      <p:pic>
        <p:nvPicPr>
          <p:cNvPr id="12" name="图片 6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155" y="141231"/>
            <a:ext cx="1274076" cy="1059451"/>
          </a:xfrm>
          <a:prstGeom prst="rect">
            <a:avLst/>
          </a:prstGeom>
        </p:spPr>
      </p:pic>
      <p:sp>
        <p:nvSpPr>
          <p:cNvPr id="13" name="矩形: 圆角 56"/>
          <p:cNvSpPr/>
          <p:nvPr/>
        </p:nvSpPr>
        <p:spPr>
          <a:xfrm>
            <a:off x="6333433" y="5883693"/>
            <a:ext cx="2235200" cy="300936"/>
          </a:xfrm>
          <a:prstGeom prst="roundRect">
            <a:avLst>
              <a:gd name="adj" fmla="val 50000"/>
            </a:avLst>
          </a:prstGeom>
          <a:solidFill>
            <a:srgbClr val="A2E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A2E3CD"/>
              </a:solidFill>
              <a:cs typeface="+mn-ea"/>
              <a:sym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21091" y="2561354"/>
            <a:ext cx="7807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0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4000" b="1" dirty="0" smtClean="0">
                <a:solidFill>
                  <a:srgbClr val="002060"/>
                </a:solidFill>
                <a:latin typeface="+mj-lt"/>
              </a:rPr>
              <a:t>CỘNG HAI SỐ THẬP PHÂN</a:t>
            </a:r>
            <a:endParaRPr lang="en-US" sz="40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39589" y="809897"/>
            <a:ext cx="60089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</a:rPr>
              <a:t>Trường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Tiểu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học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Ngọc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Lâm</a:t>
            </a:r>
            <a:endParaRPr lang="en-US" sz="3600" dirty="0" smtClean="0">
              <a:solidFill>
                <a:srgbClr val="FF0000"/>
              </a:solidFill>
            </a:endParaRPr>
          </a:p>
          <a:p>
            <a:pPr algn="ctr"/>
            <a:r>
              <a:rPr lang="en-US" sz="3600" dirty="0" err="1" smtClean="0">
                <a:solidFill>
                  <a:srgbClr val="FF0000"/>
                </a:solidFill>
              </a:rPr>
              <a:t>Toán</a:t>
            </a:r>
            <a:r>
              <a:rPr lang="en-US" sz="3600" dirty="0" smtClean="0">
                <a:solidFill>
                  <a:srgbClr val="FF0000"/>
                </a:solidFill>
              </a:rPr>
              <a:t> – </a:t>
            </a:r>
            <a:r>
              <a:rPr lang="en-US" sz="3600" dirty="0" err="1" smtClean="0">
                <a:solidFill>
                  <a:srgbClr val="FF0000"/>
                </a:solidFill>
              </a:rPr>
              <a:t>Lớp</a:t>
            </a:r>
            <a:r>
              <a:rPr lang="en-US" sz="3600" dirty="0" smtClean="0">
                <a:solidFill>
                  <a:srgbClr val="FF0000"/>
                </a:solidFill>
              </a:rPr>
              <a:t> 5A1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09851" y="3579223"/>
            <a:ext cx="4585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GV: </a:t>
            </a:r>
            <a:r>
              <a:rPr lang="en-US" sz="2800" dirty="0" err="1" smtClean="0">
                <a:solidFill>
                  <a:srgbClr val="0070C0"/>
                </a:solidFill>
              </a:rPr>
              <a:t>Nguyễn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Thị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Thoan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911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9 -0.02454 L 0.04779 -0.02431 C 0.0651 -0.00602 0.04752 -0.02547 0.06094 -0.00949 C 0.06315 -0.00695 0.06536 -0.00533 0.06706 -0.00255 C 0.06953 0.00116 0.07135 0.00625 0.07396 0.00972 C 0.08125 0.01944 0.07318 0.00926 0.08021 0.01666 C 0.08685 0.02384 0.08255 0.02083 0.08711 0.02384 C 0.08867 0.02546 0.08997 0.02801 0.0918 0.02916 C 0.09362 0.03032 0.09609 0.03148 0.09779 0.0331 C 0.09883 0.03403 0.09948 0.03518 0.10013 0.03588 C 0.10182 0.03703 0.10338 0.03773 0.10482 0.03866 C 0.10599 0.03935 0.10703 0.04074 0.10807 0.04143 C 0.10872 0.0419 0.1095 0.04236 0.11029 0.04282 C 0.11146 0.04352 0.11237 0.04467 0.11341 0.0456 C 0.11497 0.04653 0.11654 0.04768 0.1181 0.04838 C 0.11914 0.04884 0.12018 0.04907 0.12122 0.04977 C 0.12226 0.05046 0.12318 0.05162 0.12422 0.05254 C 0.12552 0.05324 0.13021 0.05486 0.13125 0.05509 C 0.13424 0.05879 0.13333 0.0581 0.13724 0.06065 C 0.13958 0.06203 0.14219 0.06296 0.1444 0.06481 C 0.14935 0.06921 0.14635 0.06713 0.15364 0.07037 L 0.15989 0.07315 L 0.16289 0.07453 C 0.16849 0.07407 0.17422 0.07384 0.17995 0.07315 C 0.18099 0.07291 0.18203 0.07199 0.18307 0.07176 C 0.18437 0.07106 0.18555 0.0706 0.18685 0.07037 C 0.19049 0.06921 0.19414 0.06852 0.19779 0.06759 C 0.19948 0.06713 0.2013 0.0669 0.20312 0.0662 C 0.20625 0.06504 0.21042 0.06366 0.21315 0.06203 L 0.21549 0.06065 C 0.2168 0.05879 0.21927 0.05532 0.22096 0.0537 C 0.22187 0.05278 0.22292 0.05185 0.22396 0.05116 C 0.22565 0.05 0.2276 0.0493 0.22917 0.04838 C 0.23073 0.04699 0.2319 0.04514 0.23333 0.04421 C 0.23984 0.03935 0.24088 0.03935 0.24648 0.03727 C 0.25 0.03472 0.25677 0.02963 0.25963 0.02639 C 0.26042 0.02546 0.26094 0.02453 0.26185 0.02384 C 0.26289 0.02222 0.26406 0.02106 0.26497 0.01944 C 0.26562 0.01852 0.26562 0.01643 0.26654 0.01528 C 0.26719 0.01435 0.26797 0.01435 0.26888 0.01389 C 0.26914 0.0125 0.26979 0.01111 0.27031 0.00972 C 0.27213 0.00671 0.27669 0.00416 0.27812 0.00301 C 0.28021 0.00116 0.28203 -0.00093 0.28437 -0.00255 C 0.28841 -0.00579 0.29258 -0.00903 0.29674 -0.01204 C 0.29844 -0.01343 0.30039 -0.01482 0.30208 -0.01621 C 0.30768 -0.0213 0.30508 -0.01968 0.30989 -0.02176 C 0.31029 -0.02315 0.3112 -0.02477 0.31211 -0.02593 C 0.31263 -0.02685 0.31706 -0.02824 0.31758 -0.02871 C 0.31888 -0.0294 0.32005 -0.03079 0.32148 -0.03148 C 0.32409 -0.03264 0.33359 -0.0338 0.33542 -0.03403 C 0.35404 -0.03727 0.33203 -0.03334 0.35078 -0.0382 C 0.35338 -0.03889 0.35599 -0.03912 0.35859 -0.03959 C 0.36081 -0.04005 0.36315 -0.04051 0.36549 -0.04097 C 0.3668 -0.04144 0.3681 -0.0419 0.3694 -0.04236 C 0.37604 -0.0419 0.38281 -0.0419 0.38945 -0.04097 C 0.3944 -0.04051 0.39922 -0.03866 0.40417 -0.0382 C 0.41445 -0.03727 0.42474 -0.03727 0.43516 -0.03681 C 0.44114 -0.03426 0.43672 -0.03588 0.44674 -0.03403 C 0.44896 -0.0338 0.4513 -0.03334 0.45364 -0.03287 C 0.45612 -0.03172 0.4569 -0.03148 0.45898 -0.03009 C 0.46042 -0.02917 0.46159 -0.02801 0.46276 -0.02732 C 0.46445 -0.02662 0.46601 -0.02639 0.46745 -0.02593 C 0.46888 -0.02547 0.47018 -0.025 0.47148 -0.02454 C 0.47305 -0.02408 0.475 -0.02361 0.47682 -0.02315 C 0.47838 -0.02269 0.47995 -0.02222 0.48151 -0.02176 C 0.48333 -0.0213 0.48503 -0.02107 0.48685 -0.02037 C 0.48828 -0.01991 0.49505 -0.01759 0.49766 -0.01621 C 0.49935 -0.01528 0.50078 -0.01435 0.50234 -0.01343 L 0.50469 -0.01204 C 0.50872 -0.00741 0.50534 -0.01042 0.51159 -0.0081 C 0.5125 -0.00764 0.51315 -0.00695 0.51393 -0.00672 C 0.51601 -0.00556 0.5181 -0.00486 0.52018 -0.00394 L 0.52318 -0.00255 C 0.52422 -0.00209 0.52513 -0.00162 0.5263 -0.00116 L 0.53021 0.00023 C 0.5319 0.00069 0.53333 0.00116 0.53489 0.00162 C 0.53594 0.00185 0.53685 0.00254 0.53776 0.00301 C 0.54948 0.00254 0.5612 0.00278 0.57279 0.00162 C 0.57487 0.00139 0.57669 -0.0007 0.57878 -0.00116 C 0.58503 -0.00232 0.58476 -0.00162 0.58971 -0.00394 C 0.60078 -0.00834 0.58203 -0.00116 0.59753 -0.0081 C 0.60052 -0.00949 0.60208 -0.00996 0.60521 -0.01204 C 0.60651 -0.01297 0.60781 -0.01412 0.60911 -0.01482 C 0.61003 -0.01528 0.6112 -0.01574 0.61211 -0.01621 C 0.61367 -0.01713 0.61523 -0.01806 0.6168 -0.01898 C 0.61758 -0.01945 0.61836 -0.01991 0.61914 -0.02037 C 0.62096 -0.02176 0.62266 -0.02315 0.62448 -0.02454 C 0.62526 -0.025 0.62604 -0.02523 0.62682 -0.02593 C 0.63255 -0.03009 0.62734 -0.02755 0.63307 -0.03009 C 0.63385 -0.03102 0.6345 -0.03218 0.63542 -0.03287 C 0.63685 -0.03403 0.63841 -0.03449 0.63997 -0.03542 C 0.64075 -0.03588 0.64154 -0.03658 0.64232 -0.03681 C 0.64336 -0.03727 0.6444 -0.03773 0.64544 -0.0382 C 0.64805 -0.03959 0.65052 -0.04167 0.65312 -0.04236 C 0.65521 -0.04306 0.65729 -0.04329 0.65937 -0.04375 C 0.66042 -0.04422 0.66146 -0.04468 0.66237 -0.04514 C 0.66315 -0.0456 0.66393 -0.04607 0.66471 -0.04653 C 0.6668 -0.04746 0.66888 -0.04838 0.67096 -0.04931 C 0.672 -0.04977 0.67305 -0.05 0.67396 -0.0507 C 0.67591 -0.05162 0.67747 -0.05278 0.67943 -0.05347 C 0.68151 -0.05394 0.68359 -0.0544 0.68568 -0.05463 C 0.69049 -0.05394 0.69544 -0.05347 0.70026 -0.05209 C 0.70169 -0.05162 0.70286 -0.05 0.70417 -0.04931 C 0.71966 -0.03935 0.70039 -0.05255 0.71185 -0.04375 C 0.71263 -0.04329 0.71354 -0.04306 0.71419 -0.04236 C 0.71953 -0.03773 0.71315 -0.04121 0.71966 -0.0382 C 0.72044 -0.03727 0.72109 -0.03611 0.722 -0.03542 C 0.72344 -0.03426 0.72513 -0.03426 0.72656 -0.03287 C 0.72786 -0.03148 0.72904 -0.02963 0.73047 -0.02871 C 0.73138 -0.02778 0.73255 -0.02778 0.73359 -0.02732 C 0.73516 -0.02639 0.73815 -0.02454 0.73815 -0.02431 C 0.74479 -0.01667 0.73646 -0.02616 0.74284 -0.02037 C 0.74362 -0.01968 0.74427 -0.01806 0.74518 -0.01759 C 0.74609 -0.01713 0.74726 -0.01759 0.74831 -0.01759 L 0.74831 -0.01736 L 0.74831 -0.01759 " pathEditMode="relative" rAng="0" ptsTypes="AAAAAAAAAAAAAAAAAAAAAAAAAAAAAAAAAAAAAAAAAAAAAAAAAAAAAAAAAAAAAAAAAAAAAAAAAAAAAAAAAAAAAAAAAAAAAAAAAAAAAAAAAAAAAAAAAA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26" y="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ChangeArrowheads="1"/>
          </p:cNvSpPr>
          <p:nvPr/>
        </p:nvSpPr>
        <p:spPr bwMode="auto">
          <a:xfrm>
            <a:off x="950958" y="1293357"/>
            <a:ext cx="2987802" cy="534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vi-VN" altLang="vi-VN" sz="3732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Rectangle 19"/>
          <p:cNvSpPr>
            <a:spLocks noChangeArrowheads="1"/>
          </p:cNvSpPr>
          <p:nvPr/>
        </p:nvSpPr>
        <p:spPr bwMode="auto">
          <a:xfrm>
            <a:off x="8185364" y="4345334"/>
            <a:ext cx="1095898" cy="68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vi-VN" altLang="vi-VN" sz="3732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8" name="Rectangle 31"/>
          <p:cNvSpPr>
            <a:spLocks noChangeArrowheads="1"/>
          </p:cNvSpPr>
          <p:nvPr/>
        </p:nvSpPr>
        <p:spPr bwMode="auto">
          <a:xfrm rot="-489985">
            <a:off x="3041556" y="1903012"/>
            <a:ext cx="1195861" cy="68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vi-VN" altLang="vi-VN" sz="3732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9" name="Rectangle 33"/>
          <p:cNvSpPr>
            <a:spLocks noChangeArrowheads="1"/>
          </p:cNvSpPr>
          <p:nvPr/>
        </p:nvSpPr>
        <p:spPr bwMode="auto">
          <a:xfrm>
            <a:off x="917636" y="1295825"/>
            <a:ext cx="9434841" cy="989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3265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494334" y="2038765"/>
            <a:ext cx="2126387" cy="2468"/>
          </a:xfrm>
          <a:prstGeom prst="line">
            <a:avLst/>
          </a:prstGeom>
          <a:noFill/>
          <a:ln w="762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 flipV="1">
            <a:off x="2620720" y="1281016"/>
            <a:ext cx="1704319" cy="760217"/>
          </a:xfrm>
          <a:prstGeom prst="line">
            <a:avLst/>
          </a:prstGeom>
          <a:noFill/>
          <a:ln w="762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95677" y="819456"/>
            <a:ext cx="4713101" cy="1808795"/>
            <a:chOff x="609600" y="3581455"/>
            <a:chExt cx="3276600" cy="1808995"/>
          </a:xfrm>
        </p:grpSpPr>
        <p:sp>
          <p:nvSpPr>
            <p:cNvPr id="6181" name="TextBox 14"/>
            <p:cNvSpPr txBox="1">
              <a:spLocks noChangeArrowheads="1"/>
            </p:cNvSpPr>
            <p:nvPr/>
          </p:nvSpPr>
          <p:spPr bwMode="auto">
            <a:xfrm>
              <a:off x="609600" y="4495265"/>
              <a:ext cx="304800" cy="666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 sz="3732" b="1"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6182" name="TextBox 15"/>
            <p:cNvSpPr txBox="1">
              <a:spLocks noChangeArrowheads="1"/>
            </p:cNvSpPr>
            <p:nvPr/>
          </p:nvSpPr>
          <p:spPr bwMode="auto">
            <a:xfrm>
              <a:off x="2362200" y="4723719"/>
              <a:ext cx="304800" cy="666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 sz="3732"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6183" name="TextBox 16"/>
            <p:cNvSpPr txBox="1">
              <a:spLocks noChangeArrowheads="1"/>
            </p:cNvSpPr>
            <p:nvPr/>
          </p:nvSpPr>
          <p:spPr bwMode="auto">
            <a:xfrm>
              <a:off x="3657600" y="3581455"/>
              <a:ext cx="228600" cy="666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 sz="3732">
                  <a:latin typeface="Times New Roman" panose="02020603050405020304" pitchFamily="18" charset="0"/>
                </a:rPr>
                <a:t>C</a:t>
              </a:r>
            </a:p>
          </p:txBody>
        </p:sp>
      </p:grp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47401" y="1050236"/>
            <a:ext cx="2020253" cy="68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799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732" b="1">
                <a:solidFill>
                  <a:srgbClr val="FF0000"/>
                </a:solidFill>
                <a:latin typeface="Times New Roman" panose="02020603050405020304" pitchFamily="18" charset="0"/>
              </a:rPr>
              <a:t>1,84 m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 rot="-206493">
            <a:off x="2408452" y="2360676"/>
            <a:ext cx="1194627" cy="68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799">
                <a:latin typeface="Times New Roman" panose="02020603050405020304" pitchFamily="18" charset="0"/>
              </a:rPr>
              <a:t> </a:t>
            </a:r>
            <a:r>
              <a:rPr lang="en-US" altLang="vi-VN" sz="3732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  <a:r>
              <a:rPr lang="en-US" altLang="vi-VN" sz="3732" b="1">
                <a:solidFill>
                  <a:srgbClr val="FF0000"/>
                </a:solidFill>
                <a:latin typeface="Times New Roman" panose="02020603050405020304" pitchFamily="18" charset="0"/>
              </a:rPr>
              <a:t>m</a:t>
            </a:r>
          </a:p>
        </p:txBody>
      </p:sp>
      <p:sp>
        <p:nvSpPr>
          <p:cNvPr id="18" name="Right Brace 17"/>
          <p:cNvSpPr>
            <a:spLocks/>
          </p:cNvSpPr>
          <p:nvPr/>
        </p:nvSpPr>
        <p:spPr bwMode="auto">
          <a:xfrm rot="-6751564">
            <a:off x="3080430" y="362213"/>
            <a:ext cx="488711" cy="1961016"/>
          </a:xfrm>
          <a:prstGeom prst="rightBrace">
            <a:avLst>
              <a:gd name="adj1" fmla="val 8285"/>
              <a:gd name="adj2" fmla="val 50000"/>
            </a:avLst>
          </a:prstGeom>
          <a:noFill/>
          <a:ln w="762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eaVert" lIns="107481" tIns="53741" rIns="107481" bIns="53741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vi-VN" sz="1399">
              <a:latin typeface="Times New Roman" panose="02020603050405020304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 rot="-1355421">
            <a:off x="2182609" y="346594"/>
            <a:ext cx="1717894" cy="68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732" b="1">
                <a:solidFill>
                  <a:srgbClr val="FF0000"/>
                </a:solidFill>
                <a:latin typeface="Times New Roman" panose="02020603050405020304" pitchFamily="18" charset="0"/>
              </a:rPr>
              <a:t>2,45m</a:t>
            </a:r>
          </a:p>
        </p:txBody>
      </p:sp>
      <p:sp>
        <p:nvSpPr>
          <p:cNvPr id="24" name="Arc 30"/>
          <p:cNvSpPr>
            <a:spLocks noChangeArrowheads="1"/>
          </p:cNvSpPr>
          <p:nvPr/>
        </p:nvSpPr>
        <p:spPr bwMode="auto">
          <a:xfrm rot="4062836">
            <a:off x="2828053" y="825626"/>
            <a:ext cx="598547" cy="2805153"/>
          </a:xfrm>
          <a:custGeom>
            <a:avLst/>
            <a:gdLst>
              <a:gd name="T0" fmla="*/ 24860166 w 457200"/>
              <a:gd name="T1" fmla="*/ 0 h 2759075"/>
              <a:gd name="T2" fmla="*/ 24859989 w 457200"/>
              <a:gd name="T3" fmla="*/ 17917332 h 2759075"/>
              <a:gd name="T4" fmla="*/ 49719920 w 457200"/>
              <a:gd name="T5" fmla="*/ 17917332 h 2759075"/>
              <a:gd name="T6" fmla="*/ 11796480 60000 65536"/>
              <a:gd name="T7" fmla="*/ 11796480 60000 65536"/>
              <a:gd name="T8" fmla="*/ 5898240 60000 65536"/>
              <a:gd name="T9" fmla="*/ 228602 w 457200"/>
              <a:gd name="T10" fmla="*/ 0 h 2759075"/>
              <a:gd name="T11" fmla="*/ 457200 w 457200"/>
              <a:gd name="T12" fmla="*/ 1379538 h 27590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7200" h="2759075" stroke="0">
                <a:moveTo>
                  <a:pt x="228602" y="0"/>
                </a:moveTo>
                <a:lnTo>
                  <a:pt x="228601" y="0"/>
                </a:lnTo>
                <a:cubicBezTo>
                  <a:pt x="354853" y="6"/>
                  <a:pt x="457200" y="617644"/>
                  <a:pt x="457200" y="1379538"/>
                </a:cubicBezTo>
                <a:cubicBezTo>
                  <a:pt x="457200" y="1379538"/>
                  <a:pt x="457199" y="1379538"/>
                  <a:pt x="457199" y="1379538"/>
                </a:cubicBezTo>
                <a:lnTo>
                  <a:pt x="228600" y="1379538"/>
                </a:lnTo>
                <a:lnTo>
                  <a:pt x="228602" y="0"/>
                </a:lnTo>
                <a:close/>
              </a:path>
              <a:path w="457200" h="2759075" fill="none">
                <a:moveTo>
                  <a:pt x="228602" y="0"/>
                </a:moveTo>
                <a:lnTo>
                  <a:pt x="228601" y="0"/>
                </a:lnTo>
                <a:cubicBezTo>
                  <a:pt x="354853" y="6"/>
                  <a:pt x="457200" y="617644"/>
                  <a:pt x="457200" y="1379538"/>
                </a:cubicBezTo>
                <a:cubicBezTo>
                  <a:pt x="457200" y="1379538"/>
                  <a:pt x="457199" y="1379538"/>
                  <a:pt x="457199" y="1379538"/>
                </a:cubicBezTo>
              </a:path>
            </a:pathLst>
          </a:custGeom>
          <a:noFill/>
          <a:ln w="76200" algn="ctr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107481" tIns="53741" rIns="107481" bIns="53741" anchor="ctr"/>
          <a:lstStyle/>
          <a:p>
            <a:endParaRPr lang="en-US" sz="1399"/>
          </a:p>
        </p:txBody>
      </p:sp>
      <p:sp>
        <p:nvSpPr>
          <p:cNvPr id="25" name="Arc 33"/>
          <p:cNvSpPr>
            <a:spLocks noChangeArrowheads="1"/>
          </p:cNvSpPr>
          <p:nvPr/>
        </p:nvSpPr>
        <p:spPr bwMode="auto">
          <a:xfrm rot="10317574">
            <a:off x="498036" y="1274845"/>
            <a:ext cx="3849218" cy="1371106"/>
          </a:xfrm>
          <a:custGeom>
            <a:avLst/>
            <a:gdLst>
              <a:gd name="T0" fmla="*/ 390266974 w 2792412"/>
              <a:gd name="T1" fmla="*/ 0 h 1300162"/>
              <a:gd name="T2" fmla="*/ 390266389 w 2792412"/>
              <a:gd name="T3" fmla="*/ 16370652 h 1300162"/>
              <a:gd name="T4" fmla="*/ 780533077 w 2792412"/>
              <a:gd name="T5" fmla="*/ 16370652 h 1300162"/>
              <a:gd name="T6" fmla="*/ 11796480 60000 65536"/>
              <a:gd name="T7" fmla="*/ 11796480 60000 65536"/>
              <a:gd name="T8" fmla="*/ 5898240 60000 65536"/>
              <a:gd name="T9" fmla="*/ 1396207 w 2792412"/>
              <a:gd name="T10" fmla="*/ 0 h 1300162"/>
              <a:gd name="T11" fmla="*/ 2792412 w 2792412"/>
              <a:gd name="T12" fmla="*/ 650081 h 1300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92412" h="1300162" stroke="0">
                <a:moveTo>
                  <a:pt x="1396207" y="0"/>
                </a:moveTo>
                <a:lnTo>
                  <a:pt x="1396206" y="0"/>
                </a:lnTo>
                <a:cubicBezTo>
                  <a:pt x="2167309" y="0"/>
                  <a:pt x="2792412" y="291051"/>
                  <a:pt x="2792412" y="650081"/>
                </a:cubicBezTo>
                <a:cubicBezTo>
                  <a:pt x="2792412" y="650081"/>
                  <a:pt x="2792411" y="650082"/>
                  <a:pt x="2792411" y="650083"/>
                </a:cubicBezTo>
                <a:lnTo>
                  <a:pt x="1396206" y="650081"/>
                </a:lnTo>
                <a:lnTo>
                  <a:pt x="1396207" y="0"/>
                </a:lnTo>
                <a:close/>
              </a:path>
              <a:path w="2792412" h="1300162" fill="none">
                <a:moveTo>
                  <a:pt x="1396207" y="0"/>
                </a:moveTo>
                <a:lnTo>
                  <a:pt x="1396206" y="0"/>
                </a:lnTo>
                <a:cubicBezTo>
                  <a:pt x="2167309" y="0"/>
                  <a:pt x="2792412" y="291051"/>
                  <a:pt x="2792412" y="650081"/>
                </a:cubicBezTo>
                <a:cubicBezTo>
                  <a:pt x="2792412" y="650081"/>
                  <a:pt x="2792411" y="650082"/>
                  <a:pt x="2792411" y="650083"/>
                </a:cubicBezTo>
              </a:path>
            </a:pathLst>
          </a:custGeom>
          <a:noFill/>
          <a:ln w="76200" algn="ctr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rot="10800000" lIns="107481" tIns="53741" rIns="107481" bIns="53741" anchor="ctr"/>
          <a:lstStyle/>
          <a:p>
            <a:endParaRPr lang="en-US" sz="1399"/>
          </a:p>
        </p:txBody>
      </p:sp>
      <p:sp>
        <p:nvSpPr>
          <p:cNvPr id="26" name="Right Brace 22"/>
          <p:cNvSpPr>
            <a:spLocks/>
          </p:cNvSpPr>
          <p:nvPr/>
        </p:nvSpPr>
        <p:spPr bwMode="auto">
          <a:xfrm rot="-5400000">
            <a:off x="1250232" y="825009"/>
            <a:ext cx="380109" cy="1891904"/>
          </a:xfrm>
          <a:prstGeom prst="rightBrace">
            <a:avLst>
              <a:gd name="adj1" fmla="val 7097"/>
              <a:gd name="adj2" fmla="val 50000"/>
            </a:avLst>
          </a:prstGeom>
          <a:noFill/>
          <a:ln w="762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eaVert" lIns="107481" tIns="53741" rIns="107481" bIns="53741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vi-VN" sz="1399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" name="Text Box 15"/>
          <p:cNvSpPr txBox="1">
            <a:spLocks noChangeArrowheads="1"/>
          </p:cNvSpPr>
          <p:nvPr/>
        </p:nvSpPr>
        <p:spPr bwMode="auto">
          <a:xfrm>
            <a:off x="5024785" y="329510"/>
            <a:ext cx="4956222" cy="1902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664" b="1">
                <a:solidFill>
                  <a:srgbClr val="C00000"/>
                </a:solidFill>
                <a:latin typeface="Times New Roman" panose="02020603050405020304" pitchFamily="18" charset="0"/>
              </a:rPr>
              <a:t>Ta phải thực hiện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4664" b="1">
                <a:solidFill>
                  <a:srgbClr val="C00000"/>
                </a:solidFill>
                <a:latin typeface="Times New Roman" panose="02020603050405020304" pitchFamily="18" charset="0"/>
              </a:rPr>
              <a:t>phép cộng:</a:t>
            </a:r>
          </a:p>
        </p:txBody>
      </p:sp>
      <p:sp>
        <p:nvSpPr>
          <p:cNvPr id="42" name="Text Box 17"/>
          <p:cNvSpPr txBox="1">
            <a:spLocks noChangeArrowheads="1"/>
          </p:cNvSpPr>
          <p:nvPr/>
        </p:nvSpPr>
        <p:spPr bwMode="auto">
          <a:xfrm>
            <a:off x="2009832" y="3256841"/>
            <a:ext cx="6925877" cy="82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664" b="1">
                <a:solidFill>
                  <a:srgbClr val="002060"/>
                </a:solidFill>
                <a:latin typeface="Times New Roman" panose="02020603050405020304" pitchFamily="18" charset="0"/>
              </a:rPr>
              <a:t>Ta có:</a:t>
            </a:r>
            <a:r>
              <a:rPr lang="en-US" altLang="vi-VN" sz="4664" b="1">
                <a:solidFill>
                  <a:srgbClr val="0000FF"/>
                </a:solidFill>
                <a:latin typeface="Times New Roman" panose="02020603050405020304" pitchFamily="18" charset="0"/>
              </a:rPr>
              <a:t> 1,84 m =        cm</a:t>
            </a:r>
          </a:p>
        </p:txBody>
      </p:sp>
      <p:sp>
        <p:nvSpPr>
          <p:cNvPr id="54" name="Text Box 34"/>
          <p:cNvSpPr txBox="1">
            <a:spLocks noChangeArrowheads="1"/>
          </p:cNvSpPr>
          <p:nvPr/>
        </p:nvSpPr>
        <p:spPr bwMode="auto">
          <a:xfrm>
            <a:off x="3730194" y="4083701"/>
            <a:ext cx="4731613" cy="82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664" b="1">
                <a:solidFill>
                  <a:srgbClr val="0000FF"/>
                </a:solidFill>
                <a:latin typeface="Times New Roman" panose="02020603050405020304" pitchFamily="18" charset="0"/>
              </a:rPr>
              <a:t>2,45 m =         cm</a:t>
            </a:r>
          </a:p>
        </p:txBody>
      </p:sp>
      <p:sp>
        <p:nvSpPr>
          <p:cNvPr id="56" name="Text Box 36"/>
          <p:cNvSpPr txBox="1">
            <a:spLocks noChangeArrowheads="1"/>
          </p:cNvSpPr>
          <p:nvPr/>
        </p:nvSpPr>
        <p:spPr bwMode="auto">
          <a:xfrm>
            <a:off x="3896800" y="2434918"/>
            <a:ext cx="6119997" cy="82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lvl="1">
              <a:spcBef>
                <a:spcPct val="50000"/>
              </a:spcBef>
            </a:pPr>
            <a:r>
              <a:rPr lang="en-US" altLang="vi-VN" sz="4664" b="1">
                <a:solidFill>
                  <a:srgbClr val="0000FF"/>
                </a:solidFill>
                <a:latin typeface="Times New Roman" panose="02020603050405020304" pitchFamily="18" charset="0"/>
              </a:rPr>
              <a:t>1,84  + 2,45 = ? (m)</a:t>
            </a:r>
          </a:p>
        </p:txBody>
      </p:sp>
      <p:sp>
        <p:nvSpPr>
          <p:cNvPr id="6164" name="Rectangle 36"/>
          <p:cNvSpPr>
            <a:spLocks noChangeArrowheads="1"/>
          </p:cNvSpPr>
          <p:nvPr/>
        </p:nvSpPr>
        <p:spPr bwMode="auto">
          <a:xfrm>
            <a:off x="120395" y="0"/>
            <a:ext cx="1195121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107481" tIns="53741" rIns="107481" bIns="53741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vi-VN" sz="1399">
              <a:latin typeface="Times New Roman" panose="02020603050405020304" pitchFamily="18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6154004" y="3227222"/>
            <a:ext cx="1208202" cy="826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664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184</a:t>
            </a:r>
            <a:endParaRPr lang="vi-VN" altLang="vi-VN" sz="4664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6119448" y="4009654"/>
            <a:ext cx="1573502" cy="826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664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245</a:t>
            </a:r>
            <a:endParaRPr lang="vi-VN" altLang="vi-VN" sz="4664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 Box 25"/>
          <p:cNvSpPr txBox="1">
            <a:spLocks noChangeArrowheads="1"/>
          </p:cNvSpPr>
          <p:nvPr/>
        </p:nvSpPr>
        <p:spPr bwMode="auto">
          <a:xfrm>
            <a:off x="9981007" y="3154409"/>
            <a:ext cx="1295825" cy="82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664" b="1">
                <a:solidFill>
                  <a:srgbClr val="FF0000"/>
                </a:solidFill>
                <a:latin typeface="Times New Roman" panose="02020603050405020304" pitchFamily="18" charset="0"/>
              </a:rPr>
              <a:t>184</a:t>
            </a:r>
          </a:p>
        </p:txBody>
      </p:sp>
      <p:sp>
        <p:nvSpPr>
          <p:cNvPr id="40" name="Text Box 26"/>
          <p:cNvSpPr txBox="1">
            <a:spLocks noChangeArrowheads="1"/>
          </p:cNvSpPr>
          <p:nvPr/>
        </p:nvSpPr>
        <p:spPr bwMode="auto">
          <a:xfrm>
            <a:off x="9981007" y="3950416"/>
            <a:ext cx="1116318" cy="82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664" b="1">
                <a:solidFill>
                  <a:srgbClr val="FF0000"/>
                </a:solidFill>
                <a:latin typeface="Times New Roman" panose="02020603050405020304" pitchFamily="18" charset="0"/>
              </a:rPr>
              <a:t>245</a:t>
            </a:r>
          </a:p>
        </p:txBody>
      </p:sp>
      <p:sp>
        <p:nvSpPr>
          <p:cNvPr id="43" name="Text Box 27"/>
          <p:cNvSpPr txBox="1">
            <a:spLocks noChangeArrowheads="1"/>
          </p:cNvSpPr>
          <p:nvPr/>
        </p:nvSpPr>
        <p:spPr bwMode="auto">
          <a:xfrm>
            <a:off x="9106017" y="3506133"/>
            <a:ext cx="520798" cy="1065574"/>
          </a:xfrm>
          <a:prstGeom prst="rect">
            <a:avLst/>
          </a:prstGeom>
          <a:noFill/>
          <a:ln w="889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6219" b="1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45" name="Text Box 33"/>
          <p:cNvSpPr txBox="1">
            <a:spLocks noChangeArrowheads="1"/>
          </p:cNvSpPr>
          <p:nvPr/>
        </p:nvSpPr>
        <p:spPr bwMode="auto">
          <a:xfrm>
            <a:off x="10965835" y="5254879"/>
            <a:ext cx="1443919" cy="754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198" b="1">
                <a:solidFill>
                  <a:srgbClr val="0000FF"/>
                </a:solidFill>
                <a:latin typeface="Times New Roman" panose="02020603050405020304" pitchFamily="18" charset="0"/>
              </a:rPr>
              <a:t>(cm) </a:t>
            </a:r>
          </a:p>
        </p:txBody>
      </p:sp>
      <p:sp>
        <p:nvSpPr>
          <p:cNvPr id="46" name="Line 28"/>
          <p:cNvSpPr>
            <a:spLocks noChangeShapeType="1"/>
          </p:cNvSpPr>
          <p:nvPr/>
        </p:nvSpPr>
        <p:spPr bwMode="auto">
          <a:xfrm flipV="1">
            <a:off x="9987178" y="4805660"/>
            <a:ext cx="1289654" cy="0"/>
          </a:xfrm>
          <a:prstGeom prst="line">
            <a:avLst/>
          </a:prstGeom>
          <a:noFill/>
          <a:ln w="1016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07481" tIns="53741" rIns="107481" bIns="53741"/>
          <a:lstStyle/>
          <a:p>
            <a:endParaRPr lang="en-US" sz="1399"/>
          </a:p>
        </p:txBody>
      </p:sp>
      <p:sp>
        <p:nvSpPr>
          <p:cNvPr id="47" name="Text Box 29"/>
          <p:cNvSpPr txBox="1">
            <a:spLocks noChangeArrowheads="1"/>
          </p:cNvSpPr>
          <p:nvPr/>
        </p:nvSpPr>
        <p:spPr bwMode="auto">
          <a:xfrm>
            <a:off x="10503040" y="4783446"/>
            <a:ext cx="696043" cy="82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198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664" b="1">
                <a:solidFill>
                  <a:srgbClr val="0000FF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52" name="Text Box 30"/>
          <p:cNvSpPr txBox="1">
            <a:spLocks noChangeArrowheads="1"/>
          </p:cNvSpPr>
          <p:nvPr/>
        </p:nvSpPr>
        <p:spPr bwMode="auto">
          <a:xfrm>
            <a:off x="10289537" y="4805660"/>
            <a:ext cx="497350" cy="82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664" b="1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53" name="Text Box 31"/>
          <p:cNvSpPr txBox="1">
            <a:spLocks noChangeArrowheads="1"/>
          </p:cNvSpPr>
          <p:nvPr/>
        </p:nvSpPr>
        <p:spPr bwMode="auto">
          <a:xfrm>
            <a:off x="9930409" y="4798255"/>
            <a:ext cx="398620" cy="82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664" b="1">
                <a:solidFill>
                  <a:srgbClr val="0000FF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6175" name="Rectangle 19"/>
          <p:cNvSpPr>
            <a:spLocks noChangeArrowheads="1"/>
          </p:cNvSpPr>
          <p:nvPr/>
        </p:nvSpPr>
        <p:spPr bwMode="auto">
          <a:xfrm>
            <a:off x="8037270" y="4451468"/>
            <a:ext cx="1095898" cy="68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vi-VN" altLang="vi-VN" sz="3732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76" name="Rectangle 23"/>
          <p:cNvSpPr>
            <a:spLocks noChangeArrowheads="1"/>
          </p:cNvSpPr>
          <p:nvPr/>
        </p:nvSpPr>
        <p:spPr bwMode="auto">
          <a:xfrm>
            <a:off x="8408739" y="4984607"/>
            <a:ext cx="1394555" cy="68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vi-VN" sz="3732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59" name="Text Box 22"/>
          <p:cNvSpPr txBox="1">
            <a:spLocks noChangeArrowheads="1"/>
          </p:cNvSpPr>
          <p:nvPr/>
        </p:nvSpPr>
        <p:spPr bwMode="auto">
          <a:xfrm>
            <a:off x="3795602" y="5093210"/>
            <a:ext cx="4704462" cy="82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664" b="1">
                <a:solidFill>
                  <a:srgbClr val="002060"/>
                </a:solidFill>
                <a:latin typeface="Times New Roman" panose="02020603050405020304" pitchFamily="18" charset="0"/>
              </a:rPr>
              <a:t>429 cm =           m</a:t>
            </a: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6398359" y="5137638"/>
            <a:ext cx="1573502" cy="826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664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4,29</a:t>
            </a:r>
            <a:endParaRPr lang="vi-VN" altLang="vi-VN" sz="4664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 Box 23"/>
          <p:cNvSpPr txBox="1">
            <a:spLocks noChangeArrowheads="1"/>
          </p:cNvSpPr>
          <p:nvPr/>
        </p:nvSpPr>
        <p:spPr bwMode="auto">
          <a:xfrm>
            <a:off x="2736728" y="5891685"/>
            <a:ext cx="8411756" cy="82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664" b="1">
                <a:solidFill>
                  <a:srgbClr val="FF0000"/>
                </a:solidFill>
                <a:latin typeface="Times New Roman" panose="02020603050405020304" pitchFamily="18" charset="0"/>
              </a:rPr>
              <a:t>Vậy: 1,84 + 2,45 =           (m)</a:t>
            </a:r>
          </a:p>
        </p:txBody>
      </p:sp>
      <p:sp>
        <p:nvSpPr>
          <p:cNvPr id="44" name="Text Box 23"/>
          <p:cNvSpPr txBox="1">
            <a:spLocks noChangeArrowheads="1"/>
          </p:cNvSpPr>
          <p:nvPr/>
        </p:nvSpPr>
        <p:spPr bwMode="auto">
          <a:xfrm>
            <a:off x="7592987" y="5891685"/>
            <a:ext cx="1513030" cy="82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664" b="1">
                <a:solidFill>
                  <a:srgbClr val="C00000"/>
                </a:solidFill>
                <a:latin typeface="Times New Roman" panose="02020603050405020304" pitchFamily="18" charset="0"/>
              </a:rPr>
              <a:t>4,29</a:t>
            </a:r>
            <a:r>
              <a:rPr lang="en-US" altLang="vi-VN" sz="4664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402294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4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 animBg="1"/>
      <p:bldP spid="24" grpId="0" animBg="1"/>
      <p:bldP spid="25" grpId="0" animBg="1"/>
      <p:bldP spid="26" grpId="0" animBg="1"/>
      <p:bldP spid="41" grpId="0"/>
      <p:bldP spid="42" grpId="0"/>
      <p:bldP spid="54" grpId="0"/>
      <p:bldP spid="56" grpId="0" build="allAtOnce"/>
      <p:bldP spid="36" grpId="0"/>
      <p:bldP spid="37" grpId="0"/>
      <p:bldP spid="39" grpId="0"/>
      <p:bldP spid="45" grpId="0"/>
      <p:bldP spid="46" grpId="0" animBg="1"/>
      <p:bldP spid="47" grpId="0"/>
      <p:bldP spid="52" grpId="0"/>
      <p:bldP spid="53" grpId="0"/>
      <p:bldP spid="59" grpId="0"/>
      <p:bldP spid="60" grpId="0"/>
      <p:bldP spid="61" grpId="0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3"/>
          <p:cNvSpPr>
            <a:spLocks noChangeArrowheads="1"/>
          </p:cNvSpPr>
          <p:nvPr/>
        </p:nvSpPr>
        <p:spPr bwMode="auto">
          <a:xfrm>
            <a:off x="7975564" y="412196"/>
            <a:ext cx="1394555" cy="68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vi-VN" sz="4198" b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48" name="Text Box 24"/>
          <p:cNvSpPr txBox="1">
            <a:spLocks noChangeArrowheads="1"/>
          </p:cNvSpPr>
          <p:nvPr/>
        </p:nvSpPr>
        <p:spPr bwMode="auto">
          <a:xfrm>
            <a:off x="4458324" y="127115"/>
            <a:ext cx="7557746" cy="1544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664" b="1">
                <a:solidFill>
                  <a:srgbClr val="C00000"/>
                </a:solidFill>
                <a:latin typeface="Times New Roman" panose="02020603050405020304" pitchFamily="18" charset="0"/>
              </a:rPr>
              <a:t>Thông thường ta đặt tính rồi làm như sau:</a:t>
            </a:r>
          </a:p>
        </p:txBody>
      </p:sp>
      <p:sp>
        <p:nvSpPr>
          <p:cNvPr id="49" name="Text Box 25"/>
          <p:cNvSpPr txBox="1">
            <a:spLocks noChangeArrowheads="1"/>
          </p:cNvSpPr>
          <p:nvPr/>
        </p:nvSpPr>
        <p:spPr bwMode="auto">
          <a:xfrm>
            <a:off x="1533462" y="610889"/>
            <a:ext cx="1294591" cy="82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198" b="1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  <a:r>
              <a:rPr lang="en-US" altLang="vi-VN" sz="4664" b="1">
                <a:solidFill>
                  <a:srgbClr val="0000FF"/>
                </a:solidFill>
                <a:latin typeface="Times New Roman" panose="02020603050405020304" pitchFamily="18" charset="0"/>
              </a:rPr>
              <a:t>,</a:t>
            </a:r>
            <a:r>
              <a:rPr lang="en-US" altLang="vi-VN" sz="4198" b="1">
                <a:solidFill>
                  <a:srgbClr val="0000FF"/>
                </a:solidFill>
                <a:latin typeface="Times New Roman" panose="02020603050405020304" pitchFamily="18" charset="0"/>
              </a:rPr>
              <a:t>84</a:t>
            </a:r>
          </a:p>
        </p:txBody>
      </p:sp>
      <p:sp>
        <p:nvSpPr>
          <p:cNvPr id="50" name="Text Box 26"/>
          <p:cNvSpPr txBox="1">
            <a:spLocks noChangeArrowheads="1"/>
          </p:cNvSpPr>
          <p:nvPr/>
        </p:nvSpPr>
        <p:spPr bwMode="auto">
          <a:xfrm>
            <a:off x="1529759" y="1339020"/>
            <a:ext cx="1174026" cy="82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198" b="1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vi-VN" sz="4664" b="1">
                <a:solidFill>
                  <a:srgbClr val="0000FF"/>
                </a:solidFill>
                <a:latin typeface="Times New Roman" panose="02020603050405020304" pitchFamily="18" charset="0"/>
              </a:rPr>
              <a:t>,</a:t>
            </a:r>
            <a:r>
              <a:rPr lang="en-US" altLang="vi-VN" sz="4198" b="1">
                <a:solidFill>
                  <a:srgbClr val="0000FF"/>
                </a:solidFill>
                <a:latin typeface="Times New Roman" panose="02020603050405020304" pitchFamily="18" charset="0"/>
              </a:rPr>
              <a:t>45</a:t>
            </a:r>
          </a:p>
        </p:txBody>
      </p:sp>
      <p:sp>
        <p:nvSpPr>
          <p:cNvPr id="51" name="Text Box 27"/>
          <p:cNvSpPr txBox="1">
            <a:spLocks noChangeArrowheads="1"/>
          </p:cNvSpPr>
          <p:nvPr/>
        </p:nvSpPr>
        <p:spPr bwMode="auto">
          <a:xfrm>
            <a:off x="857165" y="904610"/>
            <a:ext cx="520798" cy="1065574"/>
          </a:xfrm>
          <a:prstGeom prst="rect">
            <a:avLst/>
          </a:prstGeom>
          <a:noFill/>
          <a:ln w="889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6219" b="1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52" name="Text Box 32"/>
          <p:cNvSpPr txBox="1">
            <a:spLocks noChangeArrowheads="1"/>
          </p:cNvSpPr>
          <p:nvPr/>
        </p:nvSpPr>
        <p:spPr bwMode="auto">
          <a:xfrm>
            <a:off x="1601338" y="2267077"/>
            <a:ext cx="398621" cy="96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5597" b="1">
                <a:solidFill>
                  <a:srgbClr val="FF0000"/>
                </a:solidFill>
                <a:latin typeface="Times New Roman" panose="02020603050405020304" pitchFamily="18" charset="0"/>
              </a:rPr>
              <a:t>,</a:t>
            </a:r>
          </a:p>
        </p:txBody>
      </p:sp>
      <p:sp>
        <p:nvSpPr>
          <p:cNvPr id="53" name="Text Box 33"/>
          <p:cNvSpPr txBox="1">
            <a:spLocks noChangeArrowheads="1"/>
          </p:cNvSpPr>
          <p:nvPr/>
        </p:nvSpPr>
        <p:spPr bwMode="auto">
          <a:xfrm>
            <a:off x="2878652" y="2450961"/>
            <a:ext cx="1443919" cy="754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198" b="1">
                <a:solidFill>
                  <a:srgbClr val="0000FF"/>
                </a:solidFill>
                <a:latin typeface="Times New Roman" panose="02020603050405020304" pitchFamily="18" charset="0"/>
              </a:rPr>
              <a:t> (m) </a:t>
            </a:r>
          </a:p>
        </p:txBody>
      </p:sp>
      <p:sp>
        <p:nvSpPr>
          <p:cNvPr id="57" name="Text Box 37"/>
          <p:cNvSpPr txBox="1">
            <a:spLocks noChangeArrowheads="1"/>
          </p:cNvSpPr>
          <p:nvPr/>
        </p:nvSpPr>
        <p:spPr bwMode="auto">
          <a:xfrm>
            <a:off x="4458324" y="1527840"/>
            <a:ext cx="7557746" cy="1544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sz="4664" b="1">
                <a:solidFill>
                  <a:srgbClr val="0000FF"/>
                </a:solidFill>
                <a:latin typeface="Times New Roman" panose="02020603050405020304" pitchFamily="18" charset="0"/>
              </a:rPr>
              <a:t>* Thực hiện phép cộng như cộng các số tự nhiên.</a:t>
            </a:r>
          </a:p>
        </p:txBody>
      </p:sp>
      <p:sp>
        <p:nvSpPr>
          <p:cNvPr id="58" name="Text Box 39"/>
          <p:cNvSpPr txBox="1">
            <a:spLocks noChangeArrowheads="1"/>
          </p:cNvSpPr>
          <p:nvPr/>
        </p:nvSpPr>
        <p:spPr bwMode="auto">
          <a:xfrm>
            <a:off x="4571864" y="3229690"/>
            <a:ext cx="7430631" cy="2261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sz="4664" b="1">
                <a:solidFill>
                  <a:srgbClr val="0000FF"/>
                </a:solidFill>
                <a:latin typeface="Times New Roman" panose="02020603050405020304" pitchFamily="18" charset="0"/>
              </a:rPr>
              <a:t>* Viết dấu phẩy ở tổng thẳng cột với các dấu phẩy của các số hạng.</a:t>
            </a:r>
            <a:r>
              <a:rPr lang="en-US" altLang="vi-VN" sz="4664" b="1" i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endParaRPr lang="en-US" altLang="vi-VN" sz="4664" b="1">
              <a:latin typeface="Times New Roman" panose="02020603050405020304" pitchFamily="18" charset="0"/>
            </a:endParaRPr>
          </a:p>
        </p:txBody>
      </p:sp>
      <p:sp>
        <p:nvSpPr>
          <p:cNvPr id="60" name="Line 28"/>
          <p:cNvSpPr>
            <a:spLocks noChangeShapeType="1"/>
          </p:cNvSpPr>
          <p:nvPr/>
        </p:nvSpPr>
        <p:spPr bwMode="auto">
          <a:xfrm flipV="1">
            <a:off x="1538399" y="2267077"/>
            <a:ext cx="1289654" cy="0"/>
          </a:xfrm>
          <a:prstGeom prst="line">
            <a:avLst/>
          </a:prstGeom>
          <a:noFill/>
          <a:ln w="1016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07481" tIns="53741" rIns="107481" bIns="53741"/>
          <a:lstStyle/>
          <a:p>
            <a:endParaRPr lang="en-US" sz="1399"/>
          </a:p>
        </p:txBody>
      </p:sp>
      <p:sp>
        <p:nvSpPr>
          <p:cNvPr id="63" name="Text Box 29"/>
          <p:cNvSpPr txBox="1">
            <a:spLocks noChangeArrowheads="1"/>
          </p:cNvSpPr>
          <p:nvPr/>
        </p:nvSpPr>
        <p:spPr bwMode="auto">
          <a:xfrm>
            <a:off x="2050558" y="2491687"/>
            <a:ext cx="696043" cy="754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198" b="1">
                <a:solidFill>
                  <a:srgbClr val="0000FF"/>
                </a:solidFill>
                <a:latin typeface="Times New Roman" panose="02020603050405020304" pitchFamily="18" charset="0"/>
              </a:rPr>
              <a:t> 9</a:t>
            </a:r>
          </a:p>
        </p:txBody>
      </p:sp>
      <p:sp>
        <p:nvSpPr>
          <p:cNvPr id="64" name="Text Box 30"/>
          <p:cNvSpPr txBox="1">
            <a:spLocks noChangeArrowheads="1"/>
          </p:cNvSpPr>
          <p:nvPr/>
        </p:nvSpPr>
        <p:spPr bwMode="auto">
          <a:xfrm>
            <a:off x="1801266" y="2483048"/>
            <a:ext cx="497350" cy="754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198" b="1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65" name="Text Box 31"/>
          <p:cNvSpPr txBox="1">
            <a:spLocks noChangeArrowheads="1"/>
          </p:cNvSpPr>
          <p:nvPr/>
        </p:nvSpPr>
        <p:spPr bwMode="auto">
          <a:xfrm>
            <a:off x="1377963" y="2483048"/>
            <a:ext cx="398620" cy="754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198" b="1">
                <a:solidFill>
                  <a:srgbClr val="0000FF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7183" name="Rectangle 36"/>
          <p:cNvSpPr>
            <a:spLocks noChangeArrowheads="1"/>
          </p:cNvSpPr>
          <p:nvPr/>
        </p:nvSpPr>
        <p:spPr bwMode="auto">
          <a:xfrm>
            <a:off x="120395" y="0"/>
            <a:ext cx="1195121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107481" tIns="53741" rIns="107481" bIns="53741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vi-VN" sz="1399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046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2" grpId="0"/>
      <p:bldP spid="53" grpId="0"/>
      <p:bldP spid="58" grpId="0"/>
      <p:bldP spid="60" grpId="0" animBg="1"/>
      <p:bldP spid="63" grpId="0"/>
      <p:bldP spid="64" grpId="0"/>
      <p:bldP spid="6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3"/>
          <p:cNvSpPr>
            <a:spLocks noChangeArrowheads="1"/>
          </p:cNvSpPr>
          <p:nvPr/>
        </p:nvSpPr>
        <p:spPr bwMode="auto">
          <a:xfrm>
            <a:off x="8386525" y="4038038"/>
            <a:ext cx="1394555" cy="68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vi-VN" sz="4664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8195" name="Rectangle 31"/>
          <p:cNvSpPr>
            <a:spLocks noChangeArrowheads="1"/>
          </p:cNvSpPr>
          <p:nvPr/>
        </p:nvSpPr>
        <p:spPr bwMode="auto">
          <a:xfrm rot="-489985">
            <a:off x="3506818" y="3581414"/>
            <a:ext cx="1194627" cy="68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vi-VN" altLang="vi-VN" sz="4664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" name="Text Box 21"/>
          <p:cNvSpPr txBox="1">
            <a:spLocks noChangeArrowheads="1"/>
          </p:cNvSpPr>
          <p:nvPr/>
        </p:nvSpPr>
        <p:spPr bwMode="auto">
          <a:xfrm>
            <a:off x="3090920" y="2536115"/>
            <a:ext cx="1653720" cy="82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664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429 </a:t>
            </a:r>
          </a:p>
        </p:txBody>
      </p:sp>
      <p:sp>
        <p:nvSpPr>
          <p:cNvPr id="48" name="Text Box 24"/>
          <p:cNvSpPr txBox="1">
            <a:spLocks noChangeArrowheads="1"/>
          </p:cNvSpPr>
          <p:nvPr/>
        </p:nvSpPr>
        <p:spPr bwMode="auto">
          <a:xfrm>
            <a:off x="245042" y="0"/>
            <a:ext cx="11762389" cy="82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vi-VN" sz="4664" b="1">
                <a:solidFill>
                  <a:srgbClr val="0000FF"/>
                </a:solidFill>
                <a:latin typeface="Times New Roman" panose="02020603050405020304" pitchFamily="18" charset="0"/>
              </a:rPr>
              <a:t>So sánh hai phép tính sau:</a:t>
            </a:r>
          </a:p>
        </p:txBody>
      </p:sp>
      <p:sp>
        <p:nvSpPr>
          <p:cNvPr id="50" name="Text Box 26"/>
          <p:cNvSpPr txBox="1">
            <a:spLocks noChangeArrowheads="1"/>
          </p:cNvSpPr>
          <p:nvPr/>
        </p:nvSpPr>
        <p:spPr bwMode="auto">
          <a:xfrm>
            <a:off x="4647145" y="1258802"/>
            <a:ext cx="816556" cy="82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664" b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2882354" y="826859"/>
            <a:ext cx="1988166" cy="1699382"/>
            <a:chOff x="6785216" y="2938817"/>
            <a:chExt cx="1520824" cy="1100454"/>
          </a:xfrm>
        </p:grpSpPr>
        <p:sp>
          <p:nvSpPr>
            <p:cNvPr id="8211" name="Text Box 18"/>
            <p:cNvSpPr txBox="1">
              <a:spLocks noChangeArrowheads="1"/>
            </p:cNvSpPr>
            <p:nvPr/>
          </p:nvSpPr>
          <p:spPr bwMode="auto">
            <a:xfrm>
              <a:off x="7013815" y="2938817"/>
              <a:ext cx="1292225" cy="511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076" tIns="35538" rIns="71076" bIns="355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4664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184</a:t>
              </a:r>
            </a:p>
          </p:txBody>
        </p:sp>
        <p:sp>
          <p:nvSpPr>
            <p:cNvPr id="8212" name="Text Box 20"/>
            <p:cNvSpPr txBox="1">
              <a:spLocks noChangeArrowheads="1"/>
            </p:cNvSpPr>
            <p:nvPr/>
          </p:nvSpPr>
          <p:spPr bwMode="auto">
            <a:xfrm>
              <a:off x="6785216" y="3091216"/>
              <a:ext cx="304800" cy="511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076" tIns="35538" rIns="71076" bIns="355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4664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8213" name="Text Box 35"/>
            <p:cNvSpPr txBox="1">
              <a:spLocks noChangeArrowheads="1"/>
            </p:cNvSpPr>
            <p:nvPr/>
          </p:nvSpPr>
          <p:spPr bwMode="auto">
            <a:xfrm>
              <a:off x="7004132" y="3428135"/>
              <a:ext cx="914400" cy="511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076" tIns="35538" rIns="71076" bIns="355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4664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245</a:t>
              </a:r>
            </a:p>
          </p:txBody>
        </p:sp>
        <p:sp>
          <p:nvSpPr>
            <p:cNvPr id="7217" name="Line 19"/>
            <p:cNvSpPr>
              <a:spLocks noChangeShapeType="1"/>
            </p:cNvSpPr>
            <p:nvPr/>
          </p:nvSpPr>
          <p:spPr bwMode="auto">
            <a:xfrm>
              <a:off x="7013670" y="4039271"/>
              <a:ext cx="814694" cy="0"/>
            </a:xfrm>
            <a:prstGeom prst="line">
              <a:avLst/>
            </a:prstGeom>
            <a:ln w="76200" cmpd="sng">
              <a:solidFill>
                <a:schemeClr val="tx1"/>
              </a:solidFill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 sz="4664" b="1">
                <a:ln>
                  <a:solidFill>
                    <a:srgbClr val="2C0DE9"/>
                  </a:solidFill>
                </a:ln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5" name="Text Box 21"/>
          <p:cNvSpPr txBox="1">
            <a:spLocks noChangeArrowheads="1"/>
          </p:cNvSpPr>
          <p:nvPr/>
        </p:nvSpPr>
        <p:spPr bwMode="auto">
          <a:xfrm>
            <a:off x="6079957" y="2536115"/>
            <a:ext cx="1880798" cy="82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664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4,29 </a:t>
            </a:r>
          </a:p>
        </p:txBody>
      </p:sp>
      <p:grpSp>
        <p:nvGrpSpPr>
          <p:cNvPr id="4" name="Group 58"/>
          <p:cNvGrpSpPr>
            <a:grpSpLocks/>
          </p:cNvGrpSpPr>
          <p:nvPr/>
        </p:nvGrpSpPr>
        <p:grpSpPr bwMode="auto">
          <a:xfrm>
            <a:off x="5928160" y="1061342"/>
            <a:ext cx="1986932" cy="1462432"/>
            <a:chOff x="6785216" y="2938816"/>
            <a:chExt cx="1520825" cy="850147"/>
          </a:xfrm>
        </p:grpSpPr>
        <p:sp>
          <p:nvSpPr>
            <p:cNvPr id="8207" name="Text Box 18"/>
            <p:cNvSpPr txBox="1">
              <a:spLocks noChangeArrowheads="1"/>
            </p:cNvSpPr>
            <p:nvPr/>
          </p:nvSpPr>
          <p:spPr bwMode="auto">
            <a:xfrm>
              <a:off x="7013816" y="2938816"/>
              <a:ext cx="1292225" cy="458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076" tIns="35538" rIns="71076" bIns="355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4664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1,84</a:t>
              </a:r>
            </a:p>
          </p:txBody>
        </p:sp>
        <p:sp>
          <p:nvSpPr>
            <p:cNvPr id="8208" name="Text Box 20"/>
            <p:cNvSpPr txBox="1">
              <a:spLocks noChangeArrowheads="1"/>
            </p:cNvSpPr>
            <p:nvPr/>
          </p:nvSpPr>
          <p:spPr bwMode="auto">
            <a:xfrm>
              <a:off x="6785216" y="3091216"/>
              <a:ext cx="304800" cy="458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076" tIns="35538" rIns="71076" bIns="355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4664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8209" name="Text Box 35"/>
            <p:cNvSpPr txBox="1">
              <a:spLocks noChangeArrowheads="1"/>
            </p:cNvSpPr>
            <p:nvPr/>
          </p:nvSpPr>
          <p:spPr bwMode="auto">
            <a:xfrm>
              <a:off x="7020296" y="3329544"/>
              <a:ext cx="914400" cy="458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076" tIns="35538" rIns="71076" bIns="355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4664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2,45</a:t>
              </a:r>
            </a:p>
          </p:txBody>
        </p:sp>
        <p:sp>
          <p:nvSpPr>
            <p:cNvPr id="67" name="Line 19"/>
            <p:cNvSpPr>
              <a:spLocks noChangeShapeType="1"/>
            </p:cNvSpPr>
            <p:nvPr/>
          </p:nvSpPr>
          <p:spPr bwMode="auto">
            <a:xfrm>
              <a:off x="6950523" y="3788963"/>
              <a:ext cx="954058" cy="0"/>
            </a:xfrm>
            <a:prstGeom prst="line">
              <a:avLst/>
            </a:prstGeom>
            <a:ln w="76200" cmpd="sng">
              <a:solidFill>
                <a:schemeClr val="tx1"/>
              </a:solidFill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 sz="2799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45042" y="3413574"/>
            <a:ext cx="11616763" cy="826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664" b="1">
                <a:solidFill>
                  <a:srgbClr val="2C0D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 nhau:</a:t>
            </a:r>
            <a:endParaRPr lang="en-US" altLang="vi-VN" sz="4664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3" name="Rectangle 36"/>
          <p:cNvSpPr>
            <a:spLocks noChangeArrowheads="1"/>
          </p:cNvSpPr>
          <p:nvPr/>
        </p:nvSpPr>
        <p:spPr bwMode="auto">
          <a:xfrm>
            <a:off x="120395" y="0"/>
            <a:ext cx="1195121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107481" tIns="53741" rIns="107481" bIns="53741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vi-VN" sz="1399">
              <a:latin typeface="Times New Roman" panose="02020603050405020304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45042" y="3390126"/>
            <a:ext cx="11616763" cy="154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664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về cách đặt tính và thực hiện </a:t>
            </a:r>
          </a:p>
          <a:p>
            <a:pPr eaLnBrk="1" hangingPunct="1"/>
            <a:r>
              <a:rPr lang="en-US" altLang="vi-VN" sz="4664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tính. 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43807" y="5108020"/>
            <a:ext cx="4284862" cy="826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664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 nhau:</a:t>
            </a:r>
            <a:endParaRPr lang="en-US" altLang="vi-VN" sz="4664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70958" y="5121595"/>
            <a:ext cx="11619232" cy="154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664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Một phép tính có dấu phẩy, một phép tính không có dấu phẩy.</a:t>
            </a:r>
          </a:p>
        </p:txBody>
      </p:sp>
    </p:spTree>
    <p:extLst>
      <p:ext uri="{BB962C8B-B14F-4D97-AF65-F5344CB8AC3E}">
        <p14:creationId xmlns:p14="http://schemas.microsoft.com/office/powerpoint/2010/main" xmlns="" val="290380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0" grpId="0"/>
      <p:bldP spid="55" grpId="0"/>
      <p:bldP spid="2" grpId="0"/>
      <p:bldP spid="21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Box 21"/>
          <p:cNvSpPr txBox="1">
            <a:spLocks noChangeArrowheads="1"/>
          </p:cNvSpPr>
          <p:nvPr/>
        </p:nvSpPr>
        <p:spPr bwMode="auto">
          <a:xfrm>
            <a:off x="3187182" y="2019019"/>
            <a:ext cx="1652485" cy="82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664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429 </a:t>
            </a:r>
          </a:p>
        </p:txBody>
      </p:sp>
      <p:sp>
        <p:nvSpPr>
          <p:cNvPr id="50" name="Text Box 26"/>
          <p:cNvSpPr txBox="1">
            <a:spLocks noChangeArrowheads="1"/>
          </p:cNvSpPr>
          <p:nvPr/>
        </p:nvSpPr>
        <p:spPr bwMode="auto">
          <a:xfrm>
            <a:off x="4743406" y="740472"/>
            <a:ext cx="816556" cy="82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664" b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2978616" y="308529"/>
            <a:ext cx="1988166" cy="1699382"/>
            <a:chOff x="6785216" y="2938817"/>
            <a:chExt cx="1520824" cy="1100454"/>
          </a:xfrm>
        </p:grpSpPr>
        <p:sp>
          <p:nvSpPr>
            <p:cNvPr id="9230" name="Text Box 18"/>
            <p:cNvSpPr txBox="1">
              <a:spLocks noChangeArrowheads="1"/>
            </p:cNvSpPr>
            <p:nvPr/>
          </p:nvSpPr>
          <p:spPr bwMode="auto">
            <a:xfrm>
              <a:off x="7013815" y="2938817"/>
              <a:ext cx="1292225" cy="511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076" tIns="35538" rIns="71076" bIns="355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4664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184</a:t>
              </a:r>
            </a:p>
          </p:txBody>
        </p:sp>
        <p:sp>
          <p:nvSpPr>
            <p:cNvPr id="9231" name="Text Box 20"/>
            <p:cNvSpPr txBox="1">
              <a:spLocks noChangeArrowheads="1"/>
            </p:cNvSpPr>
            <p:nvPr/>
          </p:nvSpPr>
          <p:spPr bwMode="auto">
            <a:xfrm>
              <a:off x="6785216" y="3091216"/>
              <a:ext cx="304800" cy="511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076" tIns="35538" rIns="71076" bIns="355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4664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9232" name="Text Box 35"/>
            <p:cNvSpPr txBox="1">
              <a:spLocks noChangeArrowheads="1"/>
            </p:cNvSpPr>
            <p:nvPr/>
          </p:nvSpPr>
          <p:spPr bwMode="auto">
            <a:xfrm>
              <a:off x="7004132" y="3428135"/>
              <a:ext cx="914400" cy="511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076" tIns="35538" rIns="71076" bIns="355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4664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245</a:t>
              </a:r>
            </a:p>
          </p:txBody>
        </p:sp>
        <p:sp>
          <p:nvSpPr>
            <p:cNvPr id="7217" name="Line 19"/>
            <p:cNvSpPr>
              <a:spLocks noChangeShapeType="1"/>
            </p:cNvSpPr>
            <p:nvPr/>
          </p:nvSpPr>
          <p:spPr bwMode="auto">
            <a:xfrm>
              <a:off x="7013670" y="4039271"/>
              <a:ext cx="814694" cy="0"/>
            </a:xfrm>
            <a:prstGeom prst="line">
              <a:avLst/>
            </a:prstGeom>
            <a:ln w="76200" cmpd="sng">
              <a:solidFill>
                <a:schemeClr val="tx1"/>
              </a:solidFill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 sz="4664" b="1">
                <a:ln>
                  <a:solidFill>
                    <a:srgbClr val="2C0DE9"/>
                  </a:solidFill>
                </a:ln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5" name="Text Box 21"/>
          <p:cNvSpPr txBox="1">
            <a:spLocks noChangeArrowheads="1"/>
          </p:cNvSpPr>
          <p:nvPr/>
        </p:nvSpPr>
        <p:spPr bwMode="auto">
          <a:xfrm>
            <a:off x="6176218" y="2019019"/>
            <a:ext cx="1880798" cy="82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664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4,29 </a:t>
            </a:r>
          </a:p>
        </p:txBody>
      </p:sp>
      <p:grpSp>
        <p:nvGrpSpPr>
          <p:cNvPr id="4" name="Group 58"/>
          <p:cNvGrpSpPr>
            <a:grpSpLocks/>
          </p:cNvGrpSpPr>
          <p:nvPr/>
        </p:nvGrpSpPr>
        <p:grpSpPr bwMode="auto">
          <a:xfrm>
            <a:off x="6024421" y="404791"/>
            <a:ext cx="1936333" cy="1601887"/>
            <a:chOff x="6785216" y="2858149"/>
            <a:chExt cx="1482213" cy="930919"/>
          </a:xfrm>
        </p:grpSpPr>
        <p:sp>
          <p:nvSpPr>
            <p:cNvPr id="9226" name="Text Box 18"/>
            <p:cNvSpPr txBox="1">
              <a:spLocks noChangeArrowheads="1"/>
            </p:cNvSpPr>
            <p:nvPr/>
          </p:nvSpPr>
          <p:spPr bwMode="auto">
            <a:xfrm>
              <a:off x="6975204" y="2858149"/>
              <a:ext cx="1292225" cy="458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076" tIns="35538" rIns="71076" bIns="355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4664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1,84</a:t>
              </a:r>
            </a:p>
          </p:txBody>
        </p:sp>
        <p:sp>
          <p:nvSpPr>
            <p:cNvPr id="9227" name="Text Box 20"/>
            <p:cNvSpPr txBox="1">
              <a:spLocks noChangeArrowheads="1"/>
            </p:cNvSpPr>
            <p:nvPr/>
          </p:nvSpPr>
          <p:spPr bwMode="auto">
            <a:xfrm>
              <a:off x="6785216" y="3091216"/>
              <a:ext cx="304800" cy="458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076" tIns="35538" rIns="71076" bIns="355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4664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9228" name="Text Box 35"/>
            <p:cNvSpPr txBox="1">
              <a:spLocks noChangeArrowheads="1"/>
            </p:cNvSpPr>
            <p:nvPr/>
          </p:nvSpPr>
          <p:spPr bwMode="auto">
            <a:xfrm>
              <a:off x="7020296" y="3329544"/>
              <a:ext cx="914400" cy="458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076" tIns="35538" rIns="71076" bIns="355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4664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2,45</a:t>
              </a:r>
            </a:p>
          </p:txBody>
        </p:sp>
        <p:sp>
          <p:nvSpPr>
            <p:cNvPr id="67" name="Line 19"/>
            <p:cNvSpPr>
              <a:spLocks noChangeShapeType="1"/>
            </p:cNvSpPr>
            <p:nvPr/>
          </p:nvSpPr>
          <p:spPr bwMode="auto">
            <a:xfrm>
              <a:off x="6950536" y="3789068"/>
              <a:ext cx="954133" cy="0"/>
            </a:xfrm>
            <a:prstGeom prst="line">
              <a:avLst/>
            </a:prstGeom>
            <a:ln w="76200" cmpd="sng">
              <a:solidFill>
                <a:schemeClr val="tx1"/>
              </a:solidFill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 sz="2799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327727" y="3406169"/>
            <a:ext cx="11698216" cy="154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6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4664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thực hiện phép cộng hai số thập phân, em cần lưu ý điều gì?</a:t>
            </a: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579488" y="3575243"/>
            <a:ext cx="11320575" cy="226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sz="4664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Khi thực hiện phép cộng hai số thập phân, cần lưu ý </a:t>
            </a:r>
            <a:r>
              <a:rPr lang="en-US" altLang="vi-VN" sz="4664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</a:t>
            </a:r>
            <a:r>
              <a:rPr lang="en-US" altLang="vi-VN" sz="4664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phẩy ở kết quả </a:t>
            </a:r>
            <a:r>
              <a:rPr lang="en-US" altLang="vi-VN" sz="4664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(tổng) </a:t>
            </a:r>
            <a:r>
              <a:rPr lang="en-US" altLang="vi-VN" sz="4664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 cột </a:t>
            </a:r>
            <a:r>
              <a:rPr lang="en-US" altLang="vi-VN" sz="4664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</a:t>
            </a:r>
            <a:r>
              <a:rPr lang="en-US" altLang="vi-VN" sz="4664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phẩy ở các số hạng.</a:t>
            </a:r>
          </a:p>
        </p:txBody>
      </p:sp>
      <p:sp>
        <p:nvSpPr>
          <p:cNvPr id="9225" name="Rectangle 36"/>
          <p:cNvSpPr>
            <a:spLocks noChangeArrowheads="1"/>
          </p:cNvSpPr>
          <p:nvPr/>
        </p:nvSpPr>
        <p:spPr bwMode="auto">
          <a:xfrm>
            <a:off x="120395" y="0"/>
            <a:ext cx="1195121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107481" tIns="53741" rIns="107481" bIns="53741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vi-VN" sz="1399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390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0" grpId="0"/>
      <p:bldP spid="55" grpId="0"/>
      <p:bldP spid="69" grpId="0"/>
      <p:bldP spid="69" grpId="1"/>
      <p:bldP spid="7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ChangeArrowheads="1"/>
          </p:cNvSpPr>
          <p:nvPr/>
        </p:nvSpPr>
        <p:spPr bwMode="auto">
          <a:xfrm>
            <a:off x="1090413" y="3218583"/>
            <a:ext cx="10159269" cy="2363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 sz="4664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5731" y="252995"/>
            <a:ext cx="9299087" cy="89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5131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Ví dụ 2:      15,9 + 8,75 = ?   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080684" y="1079855"/>
            <a:ext cx="8341411" cy="89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5131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đặt tính rồi làm như sau: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473134" y="1912884"/>
            <a:ext cx="7598471" cy="1687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664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5131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Thực hiện phép cộng như cộng số tự nhiên.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713787" y="3712230"/>
            <a:ext cx="7333136" cy="2477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664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vi-VN" sz="5131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dấu phẩy ở tổng thẳng cột với các dấu phẩy của các số hạng.</a:t>
            </a: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1271829" y="1725298"/>
            <a:ext cx="1674699" cy="96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5597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altLang="vi-VN" sz="5597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vi-VN" sz="5597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1217528" y="2306569"/>
            <a:ext cx="2583011" cy="96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5597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8</a:t>
            </a:r>
            <a:r>
              <a:rPr lang="en-US" altLang="vi-VN" sz="5597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vi-VN" sz="5597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7 5</a:t>
            </a: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720178" y="2017785"/>
            <a:ext cx="497350" cy="96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5597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21" name="Line 11"/>
          <p:cNvSpPr>
            <a:spLocks noChangeShapeType="1"/>
          </p:cNvSpPr>
          <p:nvPr/>
        </p:nvSpPr>
        <p:spPr bwMode="auto">
          <a:xfrm flipV="1">
            <a:off x="1170631" y="3276586"/>
            <a:ext cx="1566097" cy="9873"/>
          </a:xfrm>
          <a:prstGeom prst="line">
            <a:avLst/>
          </a:prstGeom>
          <a:noFill/>
          <a:ln w="1270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07481" tIns="53741" rIns="107481" bIns="53741"/>
          <a:lstStyle/>
          <a:p>
            <a:endParaRPr lang="en-US" sz="1399"/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2401047" y="3596223"/>
            <a:ext cx="557822" cy="96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5597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968236" y="3562902"/>
            <a:ext cx="478838" cy="96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5597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1765477" y="3456768"/>
            <a:ext cx="797241" cy="96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5597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1988852" y="3574009"/>
            <a:ext cx="381343" cy="96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5597" b="1">
                <a:solidFill>
                  <a:srgbClr val="0000FF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1386602" y="3574009"/>
            <a:ext cx="339383" cy="96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5597" b="1">
                <a:solidFill>
                  <a:srgbClr val="0000FF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0256" name="Rectangle 36"/>
          <p:cNvSpPr>
            <a:spLocks noChangeArrowheads="1"/>
          </p:cNvSpPr>
          <p:nvPr/>
        </p:nvSpPr>
        <p:spPr bwMode="auto">
          <a:xfrm>
            <a:off x="120395" y="0"/>
            <a:ext cx="1195121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107481" tIns="53741" rIns="107481" bIns="53741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vi-VN" sz="1399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679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1" grpId="0"/>
      <p:bldP spid="18" grpId="0"/>
      <p:bldP spid="19" grpId="0"/>
      <p:bldP spid="20" grpId="0"/>
      <p:bldP spid="21" grpId="0" animBg="1"/>
      <p:bldP spid="22" grpId="0"/>
      <p:bldP spid="23" grpId="0"/>
      <p:bldP spid="24" grpId="0"/>
      <p:bldP spid="26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ChangeArrowheads="1"/>
          </p:cNvSpPr>
          <p:nvPr/>
        </p:nvSpPr>
        <p:spPr bwMode="auto">
          <a:xfrm>
            <a:off x="1016366" y="3276587"/>
            <a:ext cx="10159269" cy="2362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 sz="5209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498036" y="576334"/>
            <a:ext cx="11083624" cy="2213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just">
              <a:spcBef>
                <a:spcPts val="705"/>
              </a:spcBef>
              <a:defRPr/>
            </a:pPr>
            <a:r>
              <a:rPr lang="en-US" sz="6841" b="1" dirty="0" err="1">
                <a:solidFill>
                  <a:srgbClr val="C00000"/>
                </a:solidFill>
                <a:latin typeface="Times New Roman"/>
              </a:rPr>
              <a:t>Muốn</a:t>
            </a:r>
            <a:r>
              <a:rPr lang="en-US" sz="6841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6841" b="1" dirty="0" err="1">
                <a:solidFill>
                  <a:srgbClr val="C00000"/>
                </a:solidFill>
                <a:latin typeface="Times New Roman"/>
              </a:rPr>
              <a:t>cộng</a:t>
            </a:r>
            <a:r>
              <a:rPr lang="en-US" sz="6841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6841" b="1" dirty="0" err="1">
                <a:solidFill>
                  <a:srgbClr val="C00000"/>
                </a:solidFill>
                <a:latin typeface="Times New Roman"/>
              </a:rPr>
              <a:t>hai</a:t>
            </a:r>
            <a:r>
              <a:rPr lang="en-US" sz="6841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6841" b="1" dirty="0" err="1">
                <a:solidFill>
                  <a:srgbClr val="C00000"/>
                </a:solidFill>
                <a:latin typeface="Times New Roman"/>
              </a:rPr>
              <a:t>số</a:t>
            </a:r>
            <a:r>
              <a:rPr lang="en-US" sz="6841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6841" b="1" dirty="0" err="1">
                <a:solidFill>
                  <a:srgbClr val="C00000"/>
                </a:solidFill>
                <a:latin typeface="Times New Roman"/>
              </a:rPr>
              <a:t>thập</a:t>
            </a:r>
            <a:r>
              <a:rPr lang="en-US" sz="6841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6841" b="1" dirty="0" err="1">
                <a:solidFill>
                  <a:srgbClr val="C00000"/>
                </a:solidFill>
                <a:latin typeface="Times New Roman"/>
              </a:rPr>
              <a:t>phân</a:t>
            </a:r>
            <a:r>
              <a:rPr lang="en-US" sz="6841" b="1" dirty="0">
                <a:solidFill>
                  <a:srgbClr val="C00000"/>
                </a:solidFill>
                <a:latin typeface="Times New Roman"/>
              </a:rPr>
              <a:t> ta </a:t>
            </a:r>
            <a:r>
              <a:rPr lang="en-US" sz="6841" b="1" dirty="0" err="1">
                <a:solidFill>
                  <a:srgbClr val="C00000"/>
                </a:solidFill>
                <a:latin typeface="Times New Roman"/>
              </a:rPr>
              <a:t>cộng</a:t>
            </a:r>
            <a:r>
              <a:rPr lang="en-US" sz="6841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6841" b="1" dirty="0" err="1">
                <a:solidFill>
                  <a:srgbClr val="C00000"/>
                </a:solidFill>
                <a:latin typeface="Times New Roman"/>
              </a:rPr>
              <a:t>như</a:t>
            </a:r>
            <a:r>
              <a:rPr lang="en-US" sz="6841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6841" b="1" dirty="0" err="1">
                <a:solidFill>
                  <a:srgbClr val="C00000"/>
                </a:solidFill>
                <a:latin typeface="Times New Roman"/>
              </a:rPr>
              <a:t>thế</a:t>
            </a:r>
            <a:r>
              <a:rPr lang="en-US" sz="6841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6841" b="1" dirty="0" err="1">
                <a:solidFill>
                  <a:srgbClr val="C00000"/>
                </a:solidFill>
                <a:latin typeface="Times New Roman"/>
              </a:rPr>
              <a:t>nào</a:t>
            </a:r>
            <a:r>
              <a:rPr lang="en-US" sz="6841" b="1" dirty="0">
                <a:solidFill>
                  <a:srgbClr val="C00000"/>
                </a:solidFill>
                <a:latin typeface="Times New Roman"/>
              </a:rPr>
              <a:t>?</a:t>
            </a:r>
          </a:p>
        </p:txBody>
      </p:sp>
      <p:sp>
        <p:nvSpPr>
          <p:cNvPr id="11268" name="Rectangle 36"/>
          <p:cNvSpPr>
            <a:spLocks noChangeArrowheads="1"/>
          </p:cNvSpPr>
          <p:nvPr/>
        </p:nvSpPr>
        <p:spPr bwMode="auto">
          <a:xfrm>
            <a:off x="120395" y="0"/>
            <a:ext cx="1195121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107481" tIns="53741" rIns="107481" bIns="53741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vi-VN" sz="1399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611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ChangeArrowheads="1"/>
          </p:cNvSpPr>
          <p:nvPr/>
        </p:nvSpPr>
        <p:spPr bwMode="auto">
          <a:xfrm>
            <a:off x="1016366" y="3276587"/>
            <a:ext cx="10159269" cy="2362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 sz="5209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204316" y="0"/>
            <a:ext cx="11783369" cy="66944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just">
              <a:spcBef>
                <a:spcPts val="705"/>
              </a:spcBef>
              <a:defRPr/>
            </a:pPr>
            <a:r>
              <a:rPr lang="en-US" sz="5131" b="1" dirty="0" err="1">
                <a:solidFill>
                  <a:srgbClr val="C00000"/>
                </a:solidFill>
                <a:latin typeface="Times New Roman"/>
              </a:rPr>
              <a:t>Muốn</a:t>
            </a:r>
            <a:r>
              <a:rPr lang="en-US" sz="5131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5131" b="1" dirty="0" err="1">
                <a:solidFill>
                  <a:srgbClr val="C00000"/>
                </a:solidFill>
                <a:latin typeface="Times New Roman"/>
              </a:rPr>
              <a:t>cộng</a:t>
            </a:r>
            <a:r>
              <a:rPr lang="en-US" sz="5131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5131" b="1" dirty="0" err="1">
                <a:solidFill>
                  <a:srgbClr val="C00000"/>
                </a:solidFill>
                <a:latin typeface="Times New Roman"/>
              </a:rPr>
              <a:t>hai</a:t>
            </a:r>
            <a:r>
              <a:rPr lang="en-US" sz="5131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5131" b="1" dirty="0" err="1">
                <a:solidFill>
                  <a:srgbClr val="C00000"/>
                </a:solidFill>
                <a:latin typeface="Times New Roman"/>
              </a:rPr>
              <a:t>số</a:t>
            </a:r>
            <a:r>
              <a:rPr lang="en-US" sz="5131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5131" b="1" dirty="0" err="1">
                <a:solidFill>
                  <a:srgbClr val="C00000"/>
                </a:solidFill>
                <a:latin typeface="Times New Roman"/>
              </a:rPr>
              <a:t>thập</a:t>
            </a:r>
            <a:r>
              <a:rPr lang="en-US" sz="5131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5131" b="1" dirty="0" err="1">
                <a:solidFill>
                  <a:srgbClr val="C00000"/>
                </a:solidFill>
                <a:latin typeface="Times New Roman"/>
              </a:rPr>
              <a:t>phân</a:t>
            </a:r>
            <a:r>
              <a:rPr lang="en-US" sz="5131" b="1" dirty="0">
                <a:solidFill>
                  <a:srgbClr val="C00000"/>
                </a:solidFill>
                <a:latin typeface="Times New Roman"/>
              </a:rPr>
              <a:t> ta </a:t>
            </a:r>
            <a:r>
              <a:rPr lang="en-US" sz="5131" b="1" dirty="0" err="1">
                <a:solidFill>
                  <a:srgbClr val="C00000"/>
                </a:solidFill>
                <a:latin typeface="Times New Roman"/>
              </a:rPr>
              <a:t>làm</a:t>
            </a:r>
            <a:r>
              <a:rPr lang="en-US" sz="5131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5131" b="1" dirty="0" err="1">
                <a:solidFill>
                  <a:srgbClr val="C00000"/>
                </a:solidFill>
                <a:latin typeface="Times New Roman"/>
              </a:rPr>
              <a:t>như</a:t>
            </a:r>
            <a:r>
              <a:rPr lang="en-US" sz="5131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5131" b="1" dirty="0" err="1">
                <a:solidFill>
                  <a:srgbClr val="C00000"/>
                </a:solidFill>
                <a:latin typeface="Times New Roman"/>
              </a:rPr>
              <a:t>sau</a:t>
            </a:r>
            <a:r>
              <a:rPr lang="en-US" sz="5131" b="1" dirty="0">
                <a:solidFill>
                  <a:srgbClr val="C00000"/>
                </a:solidFill>
                <a:latin typeface="Times New Roman"/>
              </a:rPr>
              <a:t>:</a:t>
            </a:r>
          </a:p>
          <a:p>
            <a:pPr algn="just">
              <a:spcBef>
                <a:spcPts val="705"/>
              </a:spcBef>
              <a:defRPr/>
            </a:pPr>
            <a:r>
              <a:rPr lang="en-US" sz="5131" b="1" dirty="0">
                <a:solidFill>
                  <a:srgbClr val="0000CC"/>
                </a:solidFill>
                <a:latin typeface="Times New Roman"/>
              </a:rPr>
              <a:t>- </a:t>
            </a:r>
            <a:r>
              <a:rPr lang="en-US" sz="5131" b="1" dirty="0" err="1">
                <a:solidFill>
                  <a:srgbClr val="0000CC"/>
                </a:solidFill>
                <a:latin typeface="Times New Roman"/>
              </a:rPr>
              <a:t>Viết</a:t>
            </a:r>
            <a:r>
              <a:rPr lang="en-US" sz="5131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5131" b="1" dirty="0" err="1">
                <a:solidFill>
                  <a:srgbClr val="0000CC"/>
                </a:solidFill>
                <a:latin typeface="Times New Roman"/>
              </a:rPr>
              <a:t>số</a:t>
            </a:r>
            <a:r>
              <a:rPr lang="en-US" sz="5131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5131" b="1" dirty="0" err="1">
                <a:solidFill>
                  <a:srgbClr val="0000CC"/>
                </a:solidFill>
                <a:latin typeface="Times New Roman"/>
              </a:rPr>
              <a:t>hạng</a:t>
            </a:r>
            <a:r>
              <a:rPr lang="en-US" sz="5131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5131" b="1" dirty="0" err="1">
                <a:solidFill>
                  <a:srgbClr val="0000CC"/>
                </a:solidFill>
                <a:latin typeface="Times New Roman"/>
              </a:rPr>
              <a:t>này</a:t>
            </a:r>
            <a:r>
              <a:rPr lang="en-US" sz="5131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5131" b="1" dirty="0" err="1">
                <a:solidFill>
                  <a:srgbClr val="0000CC"/>
                </a:solidFill>
                <a:latin typeface="Times New Roman"/>
              </a:rPr>
              <a:t>dưới</a:t>
            </a:r>
            <a:r>
              <a:rPr lang="en-US" sz="5131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5131" b="1" dirty="0" err="1">
                <a:solidFill>
                  <a:srgbClr val="0000CC"/>
                </a:solidFill>
                <a:latin typeface="Times New Roman"/>
              </a:rPr>
              <a:t>số</a:t>
            </a:r>
            <a:r>
              <a:rPr lang="en-US" sz="5131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5131" b="1" dirty="0" err="1">
                <a:solidFill>
                  <a:srgbClr val="0000CC"/>
                </a:solidFill>
                <a:latin typeface="Times New Roman"/>
              </a:rPr>
              <a:t>hạng</a:t>
            </a:r>
            <a:r>
              <a:rPr lang="en-US" sz="5131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5131" b="1" dirty="0" err="1">
                <a:solidFill>
                  <a:srgbClr val="0000CC"/>
                </a:solidFill>
                <a:latin typeface="Times New Roman"/>
              </a:rPr>
              <a:t>kia</a:t>
            </a:r>
            <a:r>
              <a:rPr lang="en-US" sz="5131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5131" b="1" dirty="0" err="1">
                <a:solidFill>
                  <a:srgbClr val="0000CC"/>
                </a:solidFill>
                <a:latin typeface="Times New Roman"/>
              </a:rPr>
              <a:t>sao</a:t>
            </a:r>
            <a:r>
              <a:rPr lang="en-US" sz="5131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5131" b="1" dirty="0" err="1">
                <a:solidFill>
                  <a:srgbClr val="0000CC"/>
                </a:solidFill>
                <a:latin typeface="Times New Roman"/>
              </a:rPr>
              <a:t>cho</a:t>
            </a:r>
            <a:r>
              <a:rPr lang="en-US" sz="5131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5131" b="1" dirty="0" err="1">
                <a:solidFill>
                  <a:srgbClr val="0000CC"/>
                </a:solidFill>
                <a:latin typeface="Times New Roman"/>
              </a:rPr>
              <a:t>các</a:t>
            </a:r>
            <a:r>
              <a:rPr lang="en-US" sz="5131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5131" b="1" dirty="0" err="1">
                <a:solidFill>
                  <a:srgbClr val="0000CC"/>
                </a:solidFill>
                <a:latin typeface="Times New Roman"/>
              </a:rPr>
              <a:t>chữ</a:t>
            </a:r>
            <a:r>
              <a:rPr lang="en-US" sz="5131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5131" b="1" dirty="0" err="1">
                <a:solidFill>
                  <a:srgbClr val="0000CC"/>
                </a:solidFill>
                <a:latin typeface="Times New Roman"/>
              </a:rPr>
              <a:t>số</a:t>
            </a:r>
            <a:r>
              <a:rPr lang="en-US" sz="5131" b="1" dirty="0">
                <a:solidFill>
                  <a:srgbClr val="0000CC"/>
                </a:solidFill>
                <a:latin typeface="Times New Roman"/>
              </a:rPr>
              <a:t> ở </a:t>
            </a:r>
            <a:r>
              <a:rPr lang="en-US" sz="5131" b="1" dirty="0" err="1">
                <a:solidFill>
                  <a:srgbClr val="0000CC"/>
                </a:solidFill>
                <a:latin typeface="Times New Roman"/>
              </a:rPr>
              <a:t>cùng</a:t>
            </a:r>
            <a:r>
              <a:rPr lang="en-US" sz="5131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5131" b="1" dirty="0" err="1">
                <a:solidFill>
                  <a:srgbClr val="0000CC"/>
                </a:solidFill>
                <a:latin typeface="Times New Roman"/>
              </a:rPr>
              <a:t>một</a:t>
            </a:r>
            <a:r>
              <a:rPr lang="en-US" sz="5131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5131" b="1" dirty="0" err="1">
                <a:solidFill>
                  <a:srgbClr val="0000CC"/>
                </a:solidFill>
                <a:latin typeface="Times New Roman"/>
              </a:rPr>
              <a:t>hàng</a:t>
            </a:r>
            <a:r>
              <a:rPr lang="en-US" sz="5131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5131" b="1" dirty="0" err="1">
                <a:solidFill>
                  <a:srgbClr val="0000CC"/>
                </a:solidFill>
                <a:latin typeface="Times New Roman"/>
              </a:rPr>
              <a:t>đặt</a:t>
            </a:r>
            <a:r>
              <a:rPr lang="en-US" sz="5131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5131" b="1" dirty="0" err="1">
                <a:solidFill>
                  <a:srgbClr val="0000CC"/>
                </a:solidFill>
                <a:latin typeface="Times New Roman"/>
              </a:rPr>
              <a:t>thẳng</a:t>
            </a:r>
            <a:r>
              <a:rPr lang="en-US" sz="5131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5131" b="1" dirty="0" err="1">
                <a:solidFill>
                  <a:srgbClr val="0000CC"/>
                </a:solidFill>
                <a:latin typeface="Times New Roman"/>
              </a:rPr>
              <a:t>cột</a:t>
            </a:r>
            <a:r>
              <a:rPr lang="en-US" sz="5131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5131" b="1" dirty="0" err="1">
                <a:solidFill>
                  <a:srgbClr val="0000CC"/>
                </a:solidFill>
                <a:latin typeface="Times New Roman"/>
              </a:rPr>
              <a:t>với</a:t>
            </a:r>
            <a:r>
              <a:rPr lang="en-US" sz="5131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5131" b="1" dirty="0" err="1">
                <a:solidFill>
                  <a:srgbClr val="0000CC"/>
                </a:solidFill>
                <a:latin typeface="Times New Roman"/>
              </a:rPr>
              <a:t>nhau</a:t>
            </a:r>
            <a:r>
              <a:rPr lang="en-US" sz="5131" b="1" dirty="0">
                <a:solidFill>
                  <a:srgbClr val="0000CC"/>
                </a:solidFill>
                <a:latin typeface="Times New Roman"/>
              </a:rPr>
              <a:t>.</a:t>
            </a:r>
          </a:p>
          <a:p>
            <a:pPr algn="just">
              <a:spcBef>
                <a:spcPts val="705"/>
              </a:spcBef>
              <a:buFontTx/>
              <a:buChar char="-"/>
              <a:defRPr/>
            </a:pPr>
            <a:r>
              <a:rPr lang="en-US" sz="5131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5131" b="1" dirty="0" err="1">
                <a:solidFill>
                  <a:srgbClr val="0000CC"/>
                </a:solidFill>
                <a:latin typeface="Times New Roman"/>
              </a:rPr>
              <a:t>Cộng</a:t>
            </a:r>
            <a:r>
              <a:rPr lang="en-US" sz="5131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5131" b="1" dirty="0" err="1">
                <a:solidFill>
                  <a:srgbClr val="0000CC"/>
                </a:solidFill>
                <a:latin typeface="Times New Roman"/>
              </a:rPr>
              <a:t>như</a:t>
            </a:r>
            <a:r>
              <a:rPr lang="en-US" sz="5131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5131" b="1" dirty="0" err="1">
                <a:solidFill>
                  <a:srgbClr val="0000CC"/>
                </a:solidFill>
                <a:latin typeface="Times New Roman"/>
              </a:rPr>
              <a:t>cộng</a:t>
            </a:r>
            <a:r>
              <a:rPr lang="en-US" sz="5131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5131" b="1" dirty="0" err="1">
                <a:solidFill>
                  <a:srgbClr val="0000CC"/>
                </a:solidFill>
                <a:latin typeface="Times New Roman"/>
              </a:rPr>
              <a:t>các</a:t>
            </a:r>
            <a:r>
              <a:rPr lang="en-US" sz="5131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5131" b="1" dirty="0" err="1">
                <a:solidFill>
                  <a:srgbClr val="0000CC"/>
                </a:solidFill>
                <a:latin typeface="Times New Roman"/>
              </a:rPr>
              <a:t>số</a:t>
            </a:r>
            <a:r>
              <a:rPr lang="en-US" sz="5131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5131" b="1" dirty="0" err="1">
                <a:solidFill>
                  <a:srgbClr val="0000CC"/>
                </a:solidFill>
                <a:latin typeface="Times New Roman"/>
              </a:rPr>
              <a:t>tự</a:t>
            </a:r>
            <a:r>
              <a:rPr lang="en-US" sz="5131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5131" b="1" dirty="0" err="1">
                <a:solidFill>
                  <a:srgbClr val="0000CC"/>
                </a:solidFill>
                <a:latin typeface="Times New Roman"/>
              </a:rPr>
              <a:t>nhiên</a:t>
            </a:r>
            <a:r>
              <a:rPr lang="en-US" sz="5131" b="1" dirty="0">
                <a:solidFill>
                  <a:srgbClr val="0000CC"/>
                </a:solidFill>
                <a:latin typeface="Times New Roman"/>
              </a:rPr>
              <a:t>.</a:t>
            </a:r>
          </a:p>
          <a:p>
            <a:pPr algn="just">
              <a:spcBef>
                <a:spcPts val="705"/>
              </a:spcBef>
              <a:defRPr/>
            </a:pPr>
            <a:r>
              <a:rPr lang="en-US" sz="5131" b="1" dirty="0">
                <a:solidFill>
                  <a:srgbClr val="0000CC"/>
                </a:solidFill>
                <a:latin typeface="Times New Roman"/>
              </a:rPr>
              <a:t>- </a:t>
            </a:r>
            <a:r>
              <a:rPr lang="en-US" sz="5131" b="1" dirty="0" err="1">
                <a:solidFill>
                  <a:srgbClr val="0000CC"/>
                </a:solidFill>
                <a:latin typeface="Times New Roman"/>
              </a:rPr>
              <a:t>Viết</a:t>
            </a:r>
            <a:r>
              <a:rPr lang="en-US" sz="5131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5131" b="1" dirty="0" err="1">
                <a:solidFill>
                  <a:srgbClr val="0000CC"/>
                </a:solidFill>
                <a:latin typeface="Times New Roman"/>
              </a:rPr>
              <a:t>dấu</a:t>
            </a:r>
            <a:r>
              <a:rPr lang="en-US" sz="5131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5131" b="1" dirty="0" err="1">
                <a:solidFill>
                  <a:srgbClr val="0000CC"/>
                </a:solidFill>
                <a:latin typeface="Times New Roman"/>
              </a:rPr>
              <a:t>phẩy</a:t>
            </a:r>
            <a:r>
              <a:rPr lang="en-US" sz="5131" b="1" dirty="0">
                <a:solidFill>
                  <a:srgbClr val="0000CC"/>
                </a:solidFill>
                <a:latin typeface="Times New Roman"/>
              </a:rPr>
              <a:t> ở </a:t>
            </a:r>
            <a:r>
              <a:rPr lang="en-US" sz="5131" b="1" dirty="0" err="1">
                <a:solidFill>
                  <a:srgbClr val="0000CC"/>
                </a:solidFill>
                <a:latin typeface="Times New Roman"/>
              </a:rPr>
              <a:t>tổng</a:t>
            </a:r>
            <a:r>
              <a:rPr lang="en-US" sz="5131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5131" b="1" dirty="0" err="1">
                <a:solidFill>
                  <a:srgbClr val="0000CC"/>
                </a:solidFill>
                <a:latin typeface="Times New Roman"/>
              </a:rPr>
              <a:t>thẳng</a:t>
            </a:r>
            <a:r>
              <a:rPr lang="en-US" sz="5131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5131" b="1" dirty="0" err="1">
                <a:solidFill>
                  <a:srgbClr val="0000CC"/>
                </a:solidFill>
                <a:latin typeface="Times New Roman"/>
              </a:rPr>
              <a:t>cột</a:t>
            </a:r>
            <a:r>
              <a:rPr lang="en-US" sz="5131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5131" b="1" dirty="0" err="1">
                <a:solidFill>
                  <a:srgbClr val="0000CC"/>
                </a:solidFill>
                <a:latin typeface="Times New Roman"/>
              </a:rPr>
              <a:t>với</a:t>
            </a:r>
            <a:r>
              <a:rPr lang="en-US" sz="5131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5131" b="1" dirty="0" err="1">
                <a:solidFill>
                  <a:srgbClr val="0000CC"/>
                </a:solidFill>
                <a:latin typeface="Times New Roman"/>
              </a:rPr>
              <a:t>các</a:t>
            </a:r>
            <a:r>
              <a:rPr lang="en-US" sz="5131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5131" b="1" dirty="0" err="1">
                <a:solidFill>
                  <a:srgbClr val="0000CC"/>
                </a:solidFill>
                <a:latin typeface="Times New Roman"/>
              </a:rPr>
              <a:t>dấu</a:t>
            </a:r>
            <a:r>
              <a:rPr lang="en-US" sz="5131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5131" b="1" dirty="0" err="1">
                <a:solidFill>
                  <a:srgbClr val="0000CC"/>
                </a:solidFill>
                <a:latin typeface="Times New Roman"/>
              </a:rPr>
              <a:t>phẩy</a:t>
            </a:r>
            <a:r>
              <a:rPr lang="en-US" sz="5131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5131" b="1" dirty="0" err="1">
                <a:solidFill>
                  <a:srgbClr val="0000CC"/>
                </a:solidFill>
                <a:latin typeface="Times New Roman"/>
              </a:rPr>
              <a:t>của</a:t>
            </a:r>
            <a:r>
              <a:rPr lang="en-US" sz="5131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5131" b="1" dirty="0" err="1">
                <a:solidFill>
                  <a:srgbClr val="0000CC"/>
                </a:solidFill>
                <a:latin typeface="Times New Roman"/>
              </a:rPr>
              <a:t>các</a:t>
            </a:r>
            <a:r>
              <a:rPr lang="en-US" sz="5131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5131" b="1" dirty="0" err="1">
                <a:solidFill>
                  <a:srgbClr val="0000CC"/>
                </a:solidFill>
                <a:latin typeface="Times New Roman"/>
              </a:rPr>
              <a:t>số</a:t>
            </a:r>
            <a:r>
              <a:rPr lang="en-US" sz="5131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5131" b="1" dirty="0" err="1">
                <a:solidFill>
                  <a:srgbClr val="0000CC"/>
                </a:solidFill>
                <a:latin typeface="Times New Roman"/>
              </a:rPr>
              <a:t>hạng</a:t>
            </a:r>
            <a:r>
              <a:rPr lang="en-US" sz="5131" b="1" dirty="0">
                <a:solidFill>
                  <a:srgbClr val="0000CC"/>
                </a:solidFill>
                <a:latin typeface="Times New Roman"/>
              </a:rPr>
              <a:t>.</a:t>
            </a:r>
          </a:p>
        </p:txBody>
      </p:sp>
      <p:sp>
        <p:nvSpPr>
          <p:cNvPr id="12292" name="Rectangle 36"/>
          <p:cNvSpPr>
            <a:spLocks noChangeArrowheads="1"/>
          </p:cNvSpPr>
          <p:nvPr/>
        </p:nvSpPr>
        <p:spPr bwMode="auto">
          <a:xfrm>
            <a:off x="120395" y="0"/>
            <a:ext cx="1195121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107481" tIns="53741" rIns="107481" bIns="53741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vi-VN" sz="1399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743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181A2FC-281B-4473-83CC-409EA5DA0A50}"/>
              </a:ext>
            </a:extLst>
          </p:cNvPr>
          <p:cNvSpPr/>
          <p:nvPr/>
        </p:nvSpPr>
        <p:spPr>
          <a:xfrm>
            <a:off x="742211" y="550685"/>
            <a:ext cx="5948150" cy="220375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vi-VN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+mj-lt"/>
              </a:rPr>
              <a:t>THỰC HÀNH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+mj-lt"/>
            </a:endParaRPr>
          </a:p>
        </p:txBody>
      </p:sp>
      <p:pic>
        <p:nvPicPr>
          <p:cNvPr id="6" name="图片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0" r="1"/>
          <a:stretch>
            <a:fillRect/>
          </a:stretch>
        </p:blipFill>
        <p:spPr>
          <a:xfrm>
            <a:off x="4983109" y="2439185"/>
            <a:ext cx="7208891" cy="441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803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4"/>
          <p:cNvSpPr txBox="1">
            <a:spLocks noChangeArrowheads="1"/>
          </p:cNvSpPr>
          <p:nvPr/>
        </p:nvSpPr>
        <p:spPr bwMode="auto">
          <a:xfrm>
            <a:off x="1742028" y="1805517"/>
            <a:ext cx="3744317" cy="1831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5597">
                <a:latin typeface="Times New Roman" panose="02020603050405020304" pitchFamily="18" charset="0"/>
              </a:rPr>
              <a:t/>
            </a:r>
            <a:br>
              <a:rPr lang="en-US" altLang="vi-VN" sz="5597">
                <a:latin typeface="Times New Roman" panose="02020603050405020304" pitchFamily="18" charset="0"/>
              </a:rPr>
            </a:br>
            <a:endParaRPr lang="en-US" altLang="vi-VN" sz="5597">
              <a:latin typeface="Times New Roman" panose="02020603050405020304" pitchFamily="18" charset="0"/>
            </a:endParaRPr>
          </a:p>
        </p:txBody>
      </p: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673280" y="1332849"/>
            <a:ext cx="5020397" cy="1831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5597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a)      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58,2</a:t>
            </a:r>
            <a:r>
              <a:rPr lang="en-US" altLang="vi-VN" sz="5597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vi-VN" sz="5597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24,3</a:t>
            </a:r>
          </a:p>
        </p:txBody>
      </p:sp>
      <p:cxnSp>
        <p:nvCxnSpPr>
          <p:cNvPr id="13316" name="Straight Connector 7"/>
          <p:cNvCxnSpPr>
            <a:cxnSpLocks noChangeShapeType="1"/>
          </p:cNvCxnSpPr>
          <p:nvPr/>
        </p:nvCxnSpPr>
        <p:spPr bwMode="auto">
          <a:xfrm>
            <a:off x="1870376" y="2985334"/>
            <a:ext cx="1922758" cy="0"/>
          </a:xfrm>
          <a:prstGeom prst="line">
            <a:avLst/>
          </a:prstGeom>
          <a:noFill/>
          <a:ln w="762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3317" name="TextBox 1"/>
          <p:cNvSpPr txBox="1">
            <a:spLocks noChangeArrowheads="1"/>
          </p:cNvSpPr>
          <p:nvPr/>
        </p:nvSpPr>
        <p:spPr bwMode="auto">
          <a:xfrm>
            <a:off x="380795" y="182649"/>
            <a:ext cx="10649214" cy="96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vi-VN" sz="5597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en-US" altLang="vi-VN" sz="5597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Tính:</a:t>
            </a:r>
          </a:p>
        </p:txBody>
      </p:sp>
      <p:sp>
        <p:nvSpPr>
          <p:cNvPr id="13318" name="TextBox 10"/>
          <p:cNvSpPr txBox="1">
            <a:spLocks noChangeArrowheads="1"/>
          </p:cNvSpPr>
          <p:nvPr/>
        </p:nvSpPr>
        <p:spPr bwMode="auto">
          <a:xfrm>
            <a:off x="1701687" y="1907131"/>
            <a:ext cx="935462" cy="78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13319" name="TextBox 4"/>
          <p:cNvSpPr txBox="1">
            <a:spLocks noChangeArrowheads="1"/>
          </p:cNvSpPr>
          <p:nvPr/>
        </p:nvSpPr>
        <p:spPr bwMode="auto">
          <a:xfrm>
            <a:off x="5316037" y="2721233"/>
            <a:ext cx="3744317" cy="1831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5597">
                <a:latin typeface="Times New Roman" panose="02020603050405020304" pitchFamily="18" charset="0"/>
              </a:rPr>
              <a:t/>
            </a:r>
            <a:br>
              <a:rPr lang="en-US" altLang="vi-VN" sz="5597">
                <a:latin typeface="Times New Roman" panose="02020603050405020304" pitchFamily="18" charset="0"/>
              </a:rPr>
            </a:br>
            <a:endParaRPr lang="en-US" altLang="vi-VN" sz="5597">
              <a:latin typeface="Times New Roman" panose="02020603050405020304" pitchFamily="18" charset="0"/>
            </a:endParaRPr>
          </a:p>
        </p:txBody>
      </p:sp>
      <p:sp>
        <p:nvSpPr>
          <p:cNvPr id="13320" name="TextBox 4"/>
          <p:cNvSpPr txBox="1">
            <a:spLocks noChangeArrowheads="1"/>
          </p:cNvSpPr>
          <p:nvPr/>
        </p:nvSpPr>
        <p:spPr bwMode="auto">
          <a:xfrm>
            <a:off x="6065148" y="1399491"/>
            <a:ext cx="5022865" cy="1831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5597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b)      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19,36</a:t>
            </a:r>
          </a:p>
          <a:p>
            <a:pPr eaLnBrk="1" hangingPunct="1"/>
            <a:r>
              <a:rPr lang="en-US" altLang="vi-VN" sz="5597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</a:t>
            </a:r>
            <a:r>
              <a:rPr lang="en-US" altLang="vi-VN" sz="4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4,08</a:t>
            </a:r>
            <a:endParaRPr lang="en-US" altLang="vi-VN" sz="4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3321" name="Straight Connector 7"/>
          <p:cNvCxnSpPr>
            <a:cxnSpLocks noChangeShapeType="1"/>
          </p:cNvCxnSpPr>
          <p:nvPr/>
        </p:nvCxnSpPr>
        <p:spPr bwMode="auto">
          <a:xfrm>
            <a:off x="7589284" y="3060615"/>
            <a:ext cx="2447259" cy="0"/>
          </a:xfrm>
          <a:prstGeom prst="line">
            <a:avLst/>
          </a:prstGeom>
          <a:noFill/>
          <a:ln w="762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3322" name="TextBox 10"/>
          <p:cNvSpPr txBox="1">
            <a:spLocks noChangeArrowheads="1"/>
          </p:cNvSpPr>
          <p:nvPr/>
        </p:nvSpPr>
        <p:spPr bwMode="auto">
          <a:xfrm>
            <a:off x="7427919" y="2090598"/>
            <a:ext cx="937931" cy="78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13323" name="TextBox 4"/>
          <p:cNvSpPr txBox="1">
            <a:spLocks noChangeArrowheads="1"/>
          </p:cNvSpPr>
          <p:nvPr/>
        </p:nvSpPr>
        <p:spPr bwMode="auto">
          <a:xfrm>
            <a:off x="1197782" y="4266351"/>
            <a:ext cx="3744317" cy="1831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5597">
                <a:latin typeface="Times New Roman" panose="02020603050405020304" pitchFamily="18" charset="0"/>
              </a:rPr>
              <a:t/>
            </a:r>
            <a:br>
              <a:rPr lang="en-US" altLang="vi-VN" sz="5597">
                <a:latin typeface="Times New Roman" panose="02020603050405020304" pitchFamily="18" charset="0"/>
              </a:rPr>
            </a:br>
            <a:endParaRPr lang="en-US" altLang="vi-VN" sz="5597">
              <a:latin typeface="Times New Roman" panose="02020603050405020304" pitchFamily="18" charset="0"/>
            </a:endParaRPr>
          </a:p>
        </p:txBody>
      </p:sp>
      <p:sp>
        <p:nvSpPr>
          <p:cNvPr id="13324" name="TextBox 4"/>
          <p:cNvSpPr txBox="1">
            <a:spLocks noChangeArrowheads="1"/>
          </p:cNvSpPr>
          <p:nvPr/>
        </p:nvSpPr>
        <p:spPr bwMode="auto">
          <a:xfrm>
            <a:off x="581956" y="3748020"/>
            <a:ext cx="7381267" cy="1831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5597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c)      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75, 8</a:t>
            </a:r>
          </a:p>
          <a:p>
            <a:pPr eaLnBrk="1" hangingPunct="1"/>
            <a:r>
              <a:rPr lang="en-US" altLang="vi-VN" sz="5597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249, </a:t>
            </a:r>
            <a:r>
              <a:rPr lang="en-US" altLang="vi-VN" sz="4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19</a:t>
            </a:r>
            <a:endParaRPr lang="en-US" altLang="vi-VN" sz="4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3325" name="Straight Connector 7"/>
          <p:cNvCxnSpPr>
            <a:cxnSpLocks noChangeShapeType="1"/>
          </p:cNvCxnSpPr>
          <p:nvPr/>
        </p:nvCxnSpPr>
        <p:spPr bwMode="auto">
          <a:xfrm flipV="1">
            <a:off x="1561846" y="5456041"/>
            <a:ext cx="2711360" cy="27151"/>
          </a:xfrm>
          <a:prstGeom prst="line">
            <a:avLst/>
          </a:prstGeom>
          <a:noFill/>
          <a:ln w="762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3326" name="TextBox 10"/>
          <p:cNvSpPr txBox="1">
            <a:spLocks noChangeArrowheads="1"/>
          </p:cNvSpPr>
          <p:nvPr/>
        </p:nvSpPr>
        <p:spPr bwMode="auto">
          <a:xfrm>
            <a:off x="1491919" y="4195059"/>
            <a:ext cx="935462" cy="78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13327" name="TextBox 4"/>
          <p:cNvSpPr txBox="1">
            <a:spLocks noChangeArrowheads="1"/>
          </p:cNvSpPr>
          <p:nvPr/>
        </p:nvSpPr>
        <p:spPr bwMode="auto">
          <a:xfrm>
            <a:off x="6991971" y="4239200"/>
            <a:ext cx="3744317" cy="1831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5597">
                <a:latin typeface="Times New Roman" panose="02020603050405020304" pitchFamily="18" charset="0"/>
              </a:rPr>
              <a:t/>
            </a:r>
            <a:br>
              <a:rPr lang="en-US" altLang="vi-VN" sz="5597">
                <a:latin typeface="Times New Roman" panose="02020603050405020304" pitchFamily="18" charset="0"/>
              </a:rPr>
            </a:br>
            <a:endParaRPr lang="en-US" altLang="vi-VN" sz="5597">
              <a:latin typeface="Times New Roman" panose="02020603050405020304" pitchFamily="18" charset="0"/>
            </a:endParaRPr>
          </a:p>
        </p:txBody>
      </p:sp>
      <p:sp>
        <p:nvSpPr>
          <p:cNvPr id="13328" name="TextBox 4"/>
          <p:cNvSpPr txBox="1">
            <a:spLocks noChangeArrowheads="1"/>
          </p:cNvSpPr>
          <p:nvPr/>
        </p:nvSpPr>
        <p:spPr bwMode="auto">
          <a:xfrm>
            <a:off x="6376146" y="3720870"/>
            <a:ext cx="7381266" cy="1831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5597" b="1" dirty="0">
                <a:solidFill>
                  <a:srgbClr val="0000FF"/>
                </a:solidFill>
                <a:latin typeface="Times New Roman" panose="02020603050405020304" pitchFamily="18" charset="0"/>
              </a:rPr>
              <a:t>d)      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0, 995</a:t>
            </a:r>
          </a:p>
          <a:p>
            <a:pPr eaLnBrk="1" hangingPunct="1"/>
            <a:r>
              <a:rPr lang="en-US" altLang="vi-VN" sz="5597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0, 868</a:t>
            </a:r>
          </a:p>
        </p:txBody>
      </p:sp>
      <p:cxnSp>
        <p:nvCxnSpPr>
          <p:cNvPr id="13329" name="Straight Connector 7"/>
          <p:cNvCxnSpPr>
            <a:cxnSpLocks noChangeShapeType="1"/>
          </p:cNvCxnSpPr>
          <p:nvPr/>
        </p:nvCxnSpPr>
        <p:spPr bwMode="auto">
          <a:xfrm>
            <a:off x="8058249" y="5456041"/>
            <a:ext cx="2497857" cy="0"/>
          </a:xfrm>
          <a:prstGeom prst="line">
            <a:avLst/>
          </a:prstGeom>
          <a:noFill/>
          <a:ln w="762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3330" name="TextBox 10"/>
          <p:cNvSpPr txBox="1">
            <a:spLocks noChangeArrowheads="1"/>
          </p:cNvSpPr>
          <p:nvPr/>
        </p:nvSpPr>
        <p:spPr bwMode="auto">
          <a:xfrm>
            <a:off x="7393684" y="4436849"/>
            <a:ext cx="935462" cy="78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12895" y="2971799"/>
            <a:ext cx="20977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82,5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62155" y="3091757"/>
            <a:ext cx="21918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23,44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01905" y="5593976"/>
            <a:ext cx="23397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324, 9 9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02706" y="5526740"/>
            <a:ext cx="25414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1, 863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205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42501" y="86389"/>
            <a:ext cx="11195929" cy="106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vi-VN" sz="6219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</a:t>
            </a:r>
            <a:r>
              <a:rPr lang="en-US" altLang="vi-VN" sz="6219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tính rồi tính: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026239" y="1917821"/>
            <a:ext cx="4720506" cy="2022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6219" b="1">
                <a:solidFill>
                  <a:srgbClr val="0000CC"/>
                </a:solidFill>
                <a:latin typeface="Times New Roman" panose="02020603050405020304" pitchFamily="18" charset="0"/>
              </a:rPr>
              <a:t>a) 7,8 + 9,6</a:t>
            </a:r>
            <a:r>
              <a:rPr lang="en-US" altLang="vi-VN" sz="6219" b="1" i="1">
                <a:solidFill>
                  <a:srgbClr val="0000CC"/>
                </a:solidFill>
                <a:latin typeface="Times New Roman" panose="02020603050405020304" pitchFamily="18" charset="0"/>
              </a:rPr>
              <a:t> 	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141012" y="3461705"/>
            <a:ext cx="5531322" cy="106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6219" b="1">
                <a:solidFill>
                  <a:srgbClr val="0000CC"/>
                </a:solidFill>
                <a:latin typeface="Times New Roman" panose="02020603050405020304" pitchFamily="18" charset="0"/>
              </a:rPr>
              <a:t>b) 34,82 + 9,75 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108925" y="5225261"/>
            <a:ext cx="6691394" cy="106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6219" b="1">
                <a:solidFill>
                  <a:srgbClr val="0000CC"/>
                </a:solidFill>
                <a:latin typeface="Times New Roman" panose="02020603050405020304" pitchFamily="18" charset="0"/>
              </a:rPr>
              <a:t>c) 57,648 + 35,37 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558651" y="1151433"/>
            <a:ext cx="281009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0" r="1"/>
          <a:stretch>
            <a:fillRect/>
          </a:stretch>
        </p:blipFill>
        <p:spPr>
          <a:xfrm>
            <a:off x="7800319" y="1930148"/>
            <a:ext cx="4997188" cy="306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082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181A2FC-281B-4473-83CC-409EA5DA0A50}"/>
              </a:ext>
            </a:extLst>
          </p:cNvPr>
          <p:cNvSpPr/>
          <p:nvPr/>
        </p:nvSpPr>
        <p:spPr>
          <a:xfrm>
            <a:off x="742211" y="550685"/>
            <a:ext cx="5948150" cy="220375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vi-VN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j-lt"/>
              </a:rPr>
              <a:t>KHỞI ĐỘNG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+mj-lt"/>
            </a:endParaRPr>
          </a:p>
        </p:txBody>
      </p:sp>
      <p:pic>
        <p:nvPicPr>
          <p:cNvPr id="6" name="图片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0" r="1"/>
          <a:stretch>
            <a:fillRect/>
          </a:stretch>
        </p:blipFill>
        <p:spPr>
          <a:xfrm>
            <a:off x="4983109" y="2439185"/>
            <a:ext cx="7208891" cy="441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042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932446" y="1292123"/>
            <a:ext cx="6339670" cy="106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6219" b="1" i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6219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	</a:t>
            </a:r>
          </a:p>
        </p:txBody>
      </p:sp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442501" y="2923628"/>
            <a:ext cx="2390488" cy="2022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6219">
                <a:latin typeface="Times New Roman" panose="02020603050405020304" pitchFamily="18" charset="0"/>
              </a:rPr>
              <a:t/>
            </a:r>
            <a:br>
              <a:rPr lang="en-US" altLang="vi-VN" sz="6219">
                <a:latin typeface="Times New Roman" panose="02020603050405020304" pitchFamily="18" charset="0"/>
              </a:rPr>
            </a:br>
            <a:endParaRPr lang="en-US" altLang="vi-VN" sz="6219">
              <a:latin typeface="Times New Roman" panose="02020603050405020304" pitchFamily="18" charset="0"/>
            </a:endParaRPr>
          </a:p>
        </p:txBody>
      </p:sp>
      <p:sp>
        <p:nvSpPr>
          <p:cNvPr id="37" name="Text Box 8"/>
          <p:cNvSpPr txBox="1">
            <a:spLocks noChangeArrowheads="1"/>
          </p:cNvSpPr>
          <p:nvPr/>
        </p:nvSpPr>
        <p:spPr bwMode="auto">
          <a:xfrm>
            <a:off x="2052252" y="1282601"/>
            <a:ext cx="3207475" cy="785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7,8</a:t>
            </a:r>
          </a:p>
        </p:txBody>
      </p:sp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1574648" y="1754895"/>
            <a:ext cx="3685080" cy="1161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6841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9,6</a:t>
            </a:r>
            <a:r>
              <a:rPr lang="en-US" altLang="vi-VN" sz="684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9" name="Text Box 10"/>
          <p:cNvSpPr txBox="1">
            <a:spLocks noChangeArrowheads="1"/>
          </p:cNvSpPr>
          <p:nvPr/>
        </p:nvSpPr>
        <p:spPr bwMode="auto">
          <a:xfrm>
            <a:off x="1294475" y="1769943"/>
            <a:ext cx="952740" cy="785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40" name="Line 11"/>
          <p:cNvSpPr>
            <a:spLocks noChangeShapeType="1"/>
          </p:cNvSpPr>
          <p:nvPr/>
        </p:nvSpPr>
        <p:spPr bwMode="auto">
          <a:xfrm flipV="1">
            <a:off x="915146" y="2852616"/>
            <a:ext cx="3000143" cy="13575"/>
          </a:xfrm>
          <a:prstGeom prst="line">
            <a:avLst/>
          </a:prstGeom>
          <a:noFill/>
          <a:ln w="1270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07481" tIns="53741" rIns="107481" bIns="53741"/>
          <a:lstStyle/>
          <a:p>
            <a:endParaRPr lang="en-US" sz="1399"/>
          </a:p>
        </p:txBody>
      </p:sp>
      <p:pic>
        <p:nvPicPr>
          <p:cNvPr id="11" name="图片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0" r="1"/>
          <a:stretch>
            <a:fillRect/>
          </a:stretch>
        </p:blipFill>
        <p:spPr>
          <a:xfrm>
            <a:off x="7688015" y="4033686"/>
            <a:ext cx="4997188" cy="306311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007429" y="1277258"/>
            <a:ext cx="23368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vi-VN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34, 82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12227" y="2031999"/>
            <a:ext cx="20755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vi-VN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9, 75 </a:t>
            </a:r>
            <a:endParaRPr lang="en-US" sz="4400" dirty="0"/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 flipV="1">
            <a:off x="4399676" y="2843630"/>
            <a:ext cx="3000144" cy="13575"/>
          </a:xfrm>
          <a:prstGeom prst="line">
            <a:avLst/>
          </a:prstGeom>
          <a:noFill/>
          <a:ln w="1270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07481" tIns="53741" rIns="107481" bIns="53741"/>
          <a:lstStyle/>
          <a:p>
            <a:endParaRPr lang="en-US" sz="1399"/>
          </a:p>
        </p:txBody>
      </p:sp>
      <p:sp>
        <p:nvSpPr>
          <p:cNvPr id="17" name="TextBox 16"/>
          <p:cNvSpPr txBox="1"/>
          <p:nvPr/>
        </p:nvSpPr>
        <p:spPr>
          <a:xfrm>
            <a:off x="4034971" y="1146628"/>
            <a:ext cx="6676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70C0"/>
                </a:solidFill>
              </a:rPr>
              <a:t>b)</a:t>
            </a: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36457" y="2989941"/>
            <a:ext cx="26996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44, </a:t>
            </a:r>
            <a:r>
              <a:rPr lang="en-US" sz="4400" b="1" dirty="0" smtClean="0">
                <a:solidFill>
                  <a:srgbClr val="FF0000"/>
                </a:solidFill>
              </a:rPr>
              <a:t>57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98171" y="2946400"/>
            <a:ext cx="16546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17,4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90171" y="1132114"/>
            <a:ext cx="81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70C0"/>
                </a:solidFill>
              </a:rPr>
              <a:t>a)</a:t>
            </a: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74743" y="1248229"/>
            <a:ext cx="7837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C)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652000" y="1248229"/>
            <a:ext cx="21626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57, 648</a:t>
            </a:r>
            <a:endParaRPr lang="en-US" sz="4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9622972" y="1988458"/>
            <a:ext cx="23077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35, 37</a:t>
            </a:r>
            <a:endParaRPr lang="en-US" sz="4400" b="1" dirty="0"/>
          </a:p>
        </p:txBody>
      </p:sp>
      <p:sp>
        <p:nvSpPr>
          <p:cNvPr id="27" name="Line 11"/>
          <p:cNvSpPr>
            <a:spLocks noChangeShapeType="1"/>
          </p:cNvSpPr>
          <p:nvPr/>
        </p:nvSpPr>
        <p:spPr bwMode="auto">
          <a:xfrm flipV="1">
            <a:off x="8158876" y="2843630"/>
            <a:ext cx="4237965" cy="13575"/>
          </a:xfrm>
          <a:prstGeom prst="line">
            <a:avLst/>
          </a:prstGeom>
          <a:noFill/>
          <a:ln w="1270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07481" tIns="53741" rIns="107481" bIns="53741"/>
          <a:lstStyle/>
          <a:p>
            <a:endParaRPr lang="en-US" sz="1399"/>
          </a:p>
        </p:txBody>
      </p:sp>
      <p:sp>
        <p:nvSpPr>
          <p:cNvPr id="28" name="TextBox 27"/>
          <p:cNvSpPr txBox="1"/>
          <p:nvPr/>
        </p:nvSpPr>
        <p:spPr>
          <a:xfrm>
            <a:off x="4659086" y="1625600"/>
            <a:ext cx="754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+</a:t>
            </a:r>
            <a:endParaRPr lang="en-US" sz="4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9695545" y="2859313"/>
            <a:ext cx="19013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93, 018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984343" y="1567543"/>
            <a:ext cx="5660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+</a:t>
            </a:r>
            <a:endParaRPr lang="en-US" sz="4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914400" y="522514"/>
            <a:ext cx="4284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Bài</a:t>
            </a:r>
            <a:r>
              <a:rPr lang="en-US" sz="3200" dirty="0" smtClean="0">
                <a:solidFill>
                  <a:srgbClr val="FF0000"/>
                </a:solidFill>
              </a:rPr>
              <a:t> 2: </a:t>
            </a:r>
            <a:r>
              <a:rPr lang="en-US" sz="3200" dirty="0" err="1" smtClean="0">
                <a:solidFill>
                  <a:srgbClr val="FF0000"/>
                </a:solidFill>
              </a:rPr>
              <a:t>Đặt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tính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rồi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tính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065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4"/>
          <p:cNvSpPr txBox="1">
            <a:spLocks noChangeArrowheads="1"/>
          </p:cNvSpPr>
          <p:nvPr/>
        </p:nvSpPr>
        <p:spPr bwMode="auto">
          <a:xfrm>
            <a:off x="211721" y="-12341"/>
            <a:ext cx="11751282" cy="2979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131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3. </a:t>
            </a:r>
            <a:r>
              <a:rPr lang="en-US" altLang="vi-VN" sz="5131" b="1">
                <a:solidFill>
                  <a:srgbClr val="0000FF"/>
                </a:solidFill>
                <a:latin typeface="Times New Roman" panose="02020603050405020304" pitchFamily="18" charset="0"/>
              </a:rPr>
              <a:t>Nam cân nặng 32,6kg. Tiến cân nặng hơn Nam 4,8kg. Hỏi Tiến cân nặng bao nhiêu ki-lô-gam?</a:t>
            </a:r>
          </a:p>
          <a:p>
            <a:pPr eaLnBrk="1" hangingPunct="1"/>
            <a:endParaRPr lang="en-US" altLang="vi-VN" sz="3265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1" name="Text Box 7"/>
          <p:cNvSpPr txBox="1">
            <a:spLocks noChangeArrowheads="1"/>
          </p:cNvSpPr>
          <p:nvPr/>
        </p:nvSpPr>
        <p:spPr bwMode="auto">
          <a:xfrm>
            <a:off x="3008234" y="1099601"/>
            <a:ext cx="5278328" cy="431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 sz="2099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" name="Text Box 31"/>
          <p:cNvSpPr txBox="1">
            <a:spLocks noChangeArrowheads="1"/>
          </p:cNvSpPr>
          <p:nvPr/>
        </p:nvSpPr>
        <p:spPr bwMode="auto">
          <a:xfrm>
            <a:off x="330196" y="2365807"/>
            <a:ext cx="4120724" cy="754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65">
                <a:solidFill>
                  <a:srgbClr val="FF00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vi-VN" sz="4198" b="1" u="sng">
                <a:solidFill>
                  <a:srgbClr val="FF0000"/>
                </a:solidFill>
                <a:latin typeface="Times New Roman" panose="02020603050405020304" pitchFamily="18" charset="0"/>
              </a:rPr>
              <a:t>Tóm tắt:</a:t>
            </a:r>
          </a:p>
        </p:txBody>
      </p:sp>
      <p:sp>
        <p:nvSpPr>
          <p:cNvPr id="22533" name="Rectangle 36"/>
          <p:cNvSpPr>
            <a:spLocks noChangeArrowheads="1"/>
          </p:cNvSpPr>
          <p:nvPr/>
        </p:nvSpPr>
        <p:spPr bwMode="auto">
          <a:xfrm>
            <a:off x="120395" y="0"/>
            <a:ext cx="1195121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107481" tIns="53741" rIns="107481" bIns="53741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vi-VN" sz="1399">
              <a:latin typeface="Times New Roman" panose="02020603050405020304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2120903" y="741706"/>
            <a:ext cx="4585987" cy="2468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5"/>
          <p:cNvGrpSpPr>
            <a:grpSpLocks/>
          </p:cNvGrpSpPr>
          <p:nvPr/>
        </p:nvGrpSpPr>
        <p:grpSpPr bwMode="auto">
          <a:xfrm>
            <a:off x="1816075" y="4093574"/>
            <a:ext cx="3614735" cy="238185"/>
            <a:chOff x="1344" y="2112"/>
            <a:chExt cx="1536" cy="96"/>
          </a:xfrm>
        </p:grpSpPr>
        <p:sp>
          <p:nvSpPr>
            <p:cNvPr id="22553" name="Line 6"/>
            <p:cNvSpPr>
              <a:spLocks noChangeShapeType="1"/>
            </p:cNvSpPr>
            <p:nvPr/>
          </p:nvSpPr>
          <p:spPr bwMode="auto">
            <a:xfrm>
              <a:off x="1344" y="2160"/>
              <a:ext cx="1536" cy="0"/>
            </a:xfrm>
            <a:prstGeom prst="line">
              <a:avLst/>
            </a:prstGeom>
            <a:noFill/>
            <a:ln w="76200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399"/>
            </a:p>
          </p:txBody>
        </p:sp>
        <p:sp>
          <p:nvSpPr>
            <p:cNvPr id="22554" name="Line 7"/>
            <p:cNvSpPr>
              <a:spLocks noChangeShapeType="1"/>
            </p:cNvSpPr>
            <p:nvPr/>
          </p:nvSpPr>
          <p:spPr bwMode="auto">
            <a:xfrm>
              <a:off x="2880" y="2112"/>
              <a:ext cx="0" cy="96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399"/>
            </a:p>
          </p:txBody>
        </p:sp>
        <p:sp>
          <p:nvSpPr>
            <p:cNvPr id="22555" name="Line 8"/>
            <p:cNvSpPr>
              <a:spLocks noChangeShapeType="1"/>
            </p:cNvSpPr>
            <p:nvPr/>
          </p:nvSpPr>
          <p:spPr bwMode="auto">
            <a:xfrm>
              <a:off x="1344" y="2112"/>
              <a:ext cx="0" cy="96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399"/>
            </a:p>
          </p:txBody>
        </p:sp>
      </p:grpSp>
      <p:sp>
        <p:nvSpPr>
          <p:cNvPr id="34" name="AutoShape 25"/>
          <p:cNvSpPr>
            <a:spLocks/>
          </p:cNvSpPr>
          <p:nvPr/>
        </p:nvSpPr>
        <p:spPr bwMode="auto">
          <a:xfrm rot="-5400000">
            <a:off x="3388343" y="2058511"/>
            <a:ext cx="470200" cy="3614735"/>
          </a:xfrm>
          <a:prstGeom prst="rightBrace">
            <a:avLst>
              <a:gd name="adj1" fmla="val 64598"/>
              <a:gd name="adj2" fmla="val 49282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107481" tIns="53741" rIns="107481" bIns="53741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vi-VN" sz="5131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220359" y="3429618"/>
            <a:ext cx="1900543" cy="898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5131" b="1">
                <a:solidFill>
                  <a:srgbClr val="FF0000"/>
                </a:solidFill>
                <a:latin typeface="Times New Roman" panose="02020603050405020304" pitchFamily="18" charset="0"/>
              </a:rPr>
              <a:t>Nam:</a:t>
            </a:r>
          </a:p>
        </p:txBody>
      </p:sp>
      <p:sp>
        <p:nvSpPr>
          <p:cNvPr id="40" name="Text Box 34"/>
          <p:cNvSpPr txBox="1">
            <a:spLocks noChangeArrowheads="1"/>
          </p:cNvSpPr>
          <p:nvPr/>
        </p:nvSpPr>
        <p:spPr bwMode="auto">
          <a:xfrm>
            <a:off x="2712046" y="2929799"/>
            <a:ext cx="2448492" cy="898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5131" b="1">
                <a:solidFill>
                  <a:srgbClr val="0033CC"/>
                </a:solidFill>
                <a:latin typeface="Times New Roman" panose="02020603050405020304" pitchFamily="18" charset="0"/>
              </a:rPr>
              <a:t>32,6kg</a:t>
            </a:r>
          </a:p>
        </p:txBody>
      </p:sp>
      <p:cxnSp>
        <p:nvCxnSpPr>
          <p:cNvPr id="52" name="Straight Connector 51"/>
          <p:cNvCxnSpPr/>
          <p:nvPr/>
        </p:nvCxnSpPr>
        <p:spPr>
          <a:xfrm>
            <a:off x="8286562" y="797241"/>
            <a:ext cx="262373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30195" y="1595716"/>
            <a:ext cx="557328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 17"/>
          <p:cNvGrpSpPr>
            <a:grpSpLocks/>
          </p:cNvGrpSpPr>
          <p:nvPr/>
        </p:nvGrpSpPr>
        <p:grpSpPr bwMode="auto">
          <a:xfrm>
            <a:off x="1758072" y="5077166"/>
            <a:ext cx="4618074" cy="151797"/>
            <a:chOff x="1344" y="2112"/>
            <a:chExt cx="1536" cy="96"/>
          </a:xfrm>
        </p:grpSpPr>
        <p:sp>
          <p:nvSpPr>
            <p:cNvPr id="22550" name="Line 18"/>
            <p:cNvSpPr>
              <a:spLocks noChangeShapeType="1"/>
            </p:cNvSpPr>
            <p:nvPr/>
          </p:nvSpPr>
          <p:spPr bwMode="auto">
            <a:xfrm>
              <a:off x="1344" y="2160"/>
              <a:ext cx="1536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399"/>
            </a:p>
          </p:txBody>
        </p:sp>
        <p:sp>
          <p:nvSpPr>
            <p:cNvPr id="22551" name="Line 19"/>
            <p:cNvSpPr>
              <a:spLocks noChangeShapeType="1"/>
            </p:cNvSpPr>
            <p:nvPr/>
          </p:nvSpPr>
          <p:spPr bwMode="auto">
            <a:xfrm>
              <a:off x="2880" y="2112"/>
              <a:ext cx="0" cy="96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399"/>
            </a:p>
          </p:txBody>
        </p:sp>
        <p:sp>
          <p:nvSpPr>
            <p:cNvPr id="22552" name="Line 20"/>
            <p:cNvSpPr>
              <a:spLocks noChangeShapeType="1"/>
            </p:cNvSpPr>
            <p:nvPr/>
          </p:nvSpPr>
          <p:spPr bwMode="auto">
            <a:xfrm>
              <a:off x="1344" y="2112"/>
              <a:ext cx="0" cy="96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399"/>
            </a:p>
          </p:txBody>
        </p:sp>
      </p:grpSp>
      <p:sp>
        <p:nvSpPr>
          <p:cNvPr id="62" name="Line 21"/>
          <p:cNvSpPr>
            <a:spLocks noChangeShapeType="1"/>
          </p:cNvSpPr>
          <p:nvPr/>
        </p:nvSpPr>
        <p:spPr bwMode="auto">
          <a:xfrm flipH="1">
            <a:off x="5399957" y="4995714"/>
            <a:ext cx="0" cy="306062"/>
          </a:xfrm>
          <a:prstGeom prst="line">
            <a:avLst/>
          </a:prstGeom>
          <a:ln w="76200">
            <a:solidFill>
              <a:srgbClr val="C00000"/>
            </a:solidFill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lIns="107481" tIns="53741" rIns="107481" bIns="53741"/>
          <a:lstStyle/>
          <a:p>
            <a:pPr>
              <a:defRPr/>
            </a:pPr>
            <a:endParaRPr lang="en-US" sz="5131">
              <a:solidFill>
                <a:srgbClr val="002060"/>
              </a:solidFill>
            </a:endParaRPr>
          </a:p>
        </p:txBody>
      </p:sp>
      <p:sp>
        <p:nvSpPr>
          <p:cNvPr id="65" name="Text Box 27"/>
          <p:cNvSpPr txBox="1">
            <a:spLocks noChangeArrowheads="1"/>
          </p:cNvSpPr>
          <p:nvPr/>
        </p:nvSpPr>
        <p:spPr bwMode="auto">
          <a:xfrm>
            <a:off x="5456727" y="4183664"/>
            <a:ext cx="2500325" cy="898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5131" b="1">
                <a:solidFill>
                  <a:srgbClr val="0033CC"/>
                </a:solidFill>
                <a:latin typeface="Times New Roman" panose="02020603050405020304" pitchFamily="18" charset="0"/>
              </a:rPr>
              <a:t>4,8kg</a:t>
            </a:r>
          </a:p>
        </p:txBody>
      </p:sp>
      <p:sp>
        <p:nvSpPr>
          <p:cNvPr id="66" name="AutoShape 28"/>
          <p:cNvSpPr>
            <a:spLocks/>
          </p:cNvSpPr>
          <p:nvPr/>
        </p:nvSpPr>
        <p:spPr bwMode="auto">
          <a:xfrm rot="16200000">
            <a:off x="5789322" y="4523664"/>
            <a:ext cx="228312" cy="945335"/>
          </a:xfrm>
          <a:prstGeom prst="rightBrace">
            <a:avLst>
              <a:gd name="adj1" fmla="val 22222"/>
              <a:gd name="adj2" fmla="val 50000"/>
            </a:avLst>
          </a:prstGeom>
          <a:ln w="76200"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7481" tIns="53741" rIns="107481" bIns="53741" anchor="ctr"/>
          <a:lstStyle/>
          <a:p>
            <a:pPr algn="ctr">
              <a:defRPr/>
            </a:pPr>
            <a:endParaRPr lang="en-US" sz="513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68" name="Text Box 33"/>
          <p:cNvSpPr txBox="1">
            <a:spLocks noChangeArrowheads="1"/>
          </p:cNvSpPr>
          <p:nvPr/>
        </p:nvSpPr>
        <p:spPr bwMode="auto">
          <a:xfrm>
            <a:off x="120395" y="4627947"/>
            <a:ext cx="1909183" cy="898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5131" b="1">
                <a:solidFill>
                  <a:srgbClr val="FF0000"/>
                </a:solidFill>
                <a:latin typeface="Times New Roman" panose="02020603050405020304" pitchFamily="18" charset="0"/>
              </a:rPr>
              <a:t>Tiến: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7607797" y="1684573"/>
            <a:ext cx="435520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48671" y="2365807"/>
            <a:ext cx="557328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AutoShape 26"/>
          <p:cNvSpPr>
            <a:spLocks/>
          </p:cNvSpPr>
          <p:nvPr/>
        </p:nvSpPr>
        <p:spPr bwMode="auto">
          <a:xfrm rot="5400000">
            <a:off x="3912844" y="3147004"/>
            <a:ext cx="308530" cy="4618074"/>
          </a:xfrm>
          <a:prstGeom prst="rightBrace">
            <a:avLst>
              <a:gd name="adj1" fmla="val 42479"/>
              <a:gd name="adj2" fmla="val 50843"/>
            </a:avLst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lIns="107467" tIns="53734" rIns="107467" bIns="53734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vi-VN" sz="5131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" name="Text Box 35"/>
          <p:cNvSpPr txBox="1">
            <a:spLocks noChangeArrowheads="1"/>
          </p:cNvSpPr>
          <p:nvPr/>
        </p:nvSpPr>
        <p:spPr bwMode="auto">
          <a:xfrm>
            <a:off x="3218034" y="5564644"/>
            <a:ext cx="2877966" cy="898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5131" b="1">
                <a:solidFill>
                  <a:srgbClr val="0000CC"/>
                </a:solidFill>
                <a:latin typeface="Times New Roman" panose="02020603050405020304" pitchFamily="18" charset="0"/>
              </a:rPr>
              <a:t>  ? kg</a:t>
            </a:r>
          </a:p>
        </p:txBody>
      </p:sp>
    </p:spTree>
    <p:extLst>
      <p:ext uri="{BB962C8B-B14F-4D97-AF65-F5344CB8AC3E}">
        <p14:creationId xmlns:p14="http://schemas.microsoft.com/office/powerpoint/2010/main" xmlns="" val="185783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34" grpId="0" animBg="1"/>
      <p:bldP spid="38" grpId="0"/>
      <p:bldP spid="40" grpId="0"/>
      <p:bldP spid="65" grpId="0"/>
      <p:bldP spid="66" grpId="0" animBg="1"/>
      <p:bldP spid="68" grpId="0"/>
      <p:bldP spid="36" grpId="0" animBg="1"/>
      <p:bldP spid="3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Box 31"/>
          <p:cNvSpPr txBox="1">
            <a:spLocks noChangeArrowheads="1"/>
          </p:cNvSpPr>
          <p:nvPr/>
        </p:nvSpPr>
        <p:spPr bwMode="auto">
          <a:xfrm>
            <a:off x="330196" y="373938"/>
            <a:ext cx="4120724" cy="754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65">
                <a:solidFill>
                  <a:srgbClr val="FF00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vi-VN" sz="4198" b="1" u="sng">
                <a:solidFill>
                  <a:srgbClr val="FF0000"/>
                </a:solidFill>
                <a:latin typeface="Times New Roman" panose="02020603050405020304" pitchFamily="18" charset="0"/>
              </a:rPr>
              <a:t>Tóm tắt:</a:t>
            </a:r>
          </a:p>
        </p:txBody>
      </p:sp>
      <p:sp>
        <p:nvSpPr>
          <p:cNvPr id="23555" name="Rectangle 36"/>
          <p:cNvSpPr>
            <a:spLocks noChangeArrowheads="1"/>
          </p:cNvSpPr>
          <p:nvPr/>
        </p:nvSpPr>
        <p:spPr bwMode="auto">
          <a:xfrm>
            <a:off x="120395" y="0"/>
            <a:ext cx="1195121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107481" tIns="53741" rIns="107481" bIns="53741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vi-VN" sz="1399">
              <a:latin typeface="Times New Roman" panose="02020603050405020304" pitchFamily="18" charset="0"/>
            </a:endParaRPr>
          </a:p>
        </p:txBody>
      </p:sp>
      <p:grpSp>
        <p:nvGrpSpPr>
          <p:cNvPr id="25" name="Group 5"/>
          <p:cNvGrpSpPr>
            <a:grpSpLocks/>
          </p:cNvGrpSpPr>
          <p:nvPr/>
        </p:nvGrpSpPr>
        <p:grpSpPr bwMode="auto">
          <a:xfrm>
            <a:off x="1816075" y="2102939"/>
            <a:ext cx="3614735" cy="238185"/>
            <a:chOff x="1344" y="2112"/>
            <a:chExt cx="1536" cy="96"/>
          </a:xfrm>
        </p:grpSpPr>
        <p:sp>
          <p:nvSpPr>
            <p:cNvPr id="23573" name="Line 6"/>
            <p:cNvSpPr>
              <a:spLocks noChangeShapeType="1"/>
            </p:cNvSpPr>
            <p:nvPr/>
          </p:nvSpPr>
          <p:spPr bwMode="auto">
            <a:xfrm>
              <a:off x="1344" y="2160"/>
              <a:ext cx="1536" cy="0"/>
            </a:xfrm>
            <a:prstGeom prst="line">
              <a:avLst/>
            </a:prstGeom>
            <a:noFill/>
            <a:ln w="76200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399"/>
            </a:p>
          </p:txBody>
        </p:sp>
        <p:sp>
          <p:nvSpPr>
            <p:cNvPr id="23574" name="Line 7"/>
            <p:cNvSpPr>
              <a:spLocks noChangeShapeType="1"/>
            </p:cNvSpPr>
            <p:nvPr/>
          </p:nvSpPr>
          <p:spPr bwMode="auto">
            <a:xfrm>
              <a:off x="2880" y="2112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399"/>
            </a:p>
          </p:txBody>
        </p:sp>
        <p:sp>
          <p:nvSpPr>
            <p:cNvPr id="23575" name="Line 8"/>
            <p:cNvSpPr>
              <a:spLocks noChangeShapeType="1"/>
            </p:cNvSpPr>
            <p:nvPr/>
          </p:nvSpPr>
          <p:spPr bwMode="auto">
            <a:xfrm>
              <a:off x="1344" y="2112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399"/>
            </a:p>
          </p:txBody>
        </p:sp>
      </p:grpSp>
      <p:sp>
        <p:nvSpPr>
          <p:cNvPr id="34" name="AutoShape 25"/>
          <p:cNvSpPr>
            <a:spLocks/>
          </p:cNvSpPr>
          <p:nvPr/>
        </p:nvSpPr>
        <p:spPr bwMode="auto">
          <a:xfrm rot="-5400000">
            <a:off x="3388343" y="67877"/>
            <a:ext cx="470199" cy="3614735"/>
          </a:xfrm>
          <a:prstGeom prst="rightBrace">
            <a:avLst>
              <a:gd name="adj1" fmla="val 64598"/>
              <a:gd name="adj2" fmla="val 49282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107481" tIns="53741" rIns="107481" bIns="53741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vi-VN" sz="4198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220359" y="1437749"/>
            <a:ext cx="1632739" cy="754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198" b="1">
                <a:solidFill>
                  <a:srgbClr val="FF0000"/>
                </a:solidFill>
                <a:latin typeface="Times New Roman" panose="02020603050405020304" pitchFamily="18" charset="0"/>
              </a:rPr>
              <a:t>Nam:</a:t>
            </a:r>
          </a:p>
        </p:txBody>
      </p:sp>
      <p:sp>
        <p:nvSpPr>
          <p:cNvPr id="40" name="Text Box 34"/>
          <p:cNvSpPr txBox="1">
            <a:spLocks noChangeArrowheads="1"/>
          </p:cNvSpPr>
          <p:nvPr/>
        </p:nvSpPr>
        <p:spPr bwMode="auto">
          <a:xfrm>
            <a:off x="2712046" y="939165"/>
            <a:ext cx="2448492" cy="754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198" b="1">
                <a:solidFill>
                  <a:srgbClr val="0033CC"/>
                </a:solidFill>
                <a:latin typeface="Times New Roman" panose="02020603050405020304" pitchFamily="18" charset="0"/>
              </a:rPr>
              <a:t>32,6kg</a:t>
            </a:r>
          </a:p>
        </p:txBody>
      </p:sp>
      <p:grpSp>
        <p:nvGrpSpPr>
          <p:cNvPr id="58" name="Group 17"/>
          <p:cNvGrpSpPr>
            <a:grpSpLocks/>
          </p:cNvGrpSpPr>
          <p:nvPr/>
        </p:nvGrpSpPr>
        <p:grpSpPr bwMode="auto">
          <a:xfrm>
            <a:off x="1758072" y="3086532"/>
            <a:ext cx="4618074" cy="151796"/>
            <a:chOff x="1344" y="2112"/>
            <a:chExt cx="1536" cy="96"/>
          </a:xfrm>
        </p:grpSpPr>
        <p:sp>
          <p:nvSpPr>
            <p:cNvPr id="23570" name="Line 18"/>
            <p:cNvSpPr>
              <a:spLocks noChangeShapeType="1"/>
            </p:cNvSpPr>
            <p:nvPr/>
          </p:nvSpPr>
          <p:spPr bwMode="auto">
            <a:xfrm>
              <a:off x="1344" y="2160"/>
              <a:ext cx="1536" cy="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399"/>
            </a:p>
          </p:txBody>
        </p:sp>
        <p:sp>
          <p:nvSpPr>
            <p:cNvPr id="23571" name="Line 19"/>
            <p:cNvSpPr>
              <a:spLocks noChangeShapeType="1"/>
            </p:cNvSpPr>
            <p:nvPr/>
          </p:nvSpPr>
          <p:spPr bwMode="auto">
            <a:xfrm>
              <a:off x="2880" y="2112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399"/>
            </a:p>
          </p:txBody>
        </p:sp>
        <p:sp>
          <p:nvSpPr>
            <p:cNvPr id="23572" name="Line 20"/>
            <p:cNvSpPr>
              <a:spLocks noChangeShapeType="1"/>
            </p:cNvSpPr>
            <p:nvPr/>
          </p:nvSpPr>
          <p:spPr bwMode="auto">
            <a:xfrm>
              <a:off x="1344" y="2112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399"/>
            </a:p>
          </p:txBody>
        </p:sp>
      </p:grpSp>
      <p:sp>
        <p:nvSpPr>
          <p:cNvPr id="62" name="Line 21"/>
          <p:cNvSpPr>
            <a:spLocks noChangeShapeType="1"/>
          </p:cNvSpPr>
          <p:nvPr/>
        </p:nvSpPr>
        <p:spPr bwMode="auto">
          <a:xfrm flipH="1">
            <a:off x="5399957" y="3005080"/>
            <a:ext cx="0" cy="306062"/>
          </a:xfrm>
          <a:prstGeom prst="line">
            <a:avLst/>
          </a:prstGeom>
          <a:ln w="76200">
            <a:solidFill>
              <a:srgbClr val="C00000"/>
            </a:solidFill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lIns="107481" tIns="53741" rIns="107481" bIns="53741"/>
          <a:lstStyle/>
          <a:p>
            <a:pPr>
              <a:defRPr/>
            </a:pPr>
            <a:endParaRPr lang="en-US" sz="4198">
              <a:solidFill>
                <a:srgbClr val="002060"/>
              </a:solidFill>
            </a:endParaRPr>
          </a:p>
        </p:txBody>
      </p:sp>
      <p:sp>
        <p:nvSpPr>
          <p:cNvPr id="64" name="AutoShape 26"/>
          <p:cNvSpPr>
            <a:spLocks/>
          </p:cNvSpPr>
          <p:nvPr/>
        </p:nvSpPr>
        <p:spPr bwMode="auto">
          <a:xfrm rot="5400000">
            <a:off x="3912844" y="1156370"/>
            <a:ext cx="308530" cy="4618074"/>
          </a:xfrm>
          <a:prstGeom prst="rightBrace">
            <a:avLst>
              <a:gd name="adj1" fmla="val 42479"/>
              <a:gd name="adj2" fmla="val 50843"/>
            </a:avLst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lIns="107467" tIns="53734" rIns="107467" bIns="53734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vi-VN" sz="4198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5" name="Text Box 27"/>
          <p:cNvSpPr txBox="1">
            <a:spLocks noChangeArrowheads="1"/>
          </p:cNvSpPr>
          <p:nvPr/>
        </p:nvSpPr>
        <p:spPr bwMode="auto">
          <a:xfrm>
            <a:off x="5456727" y="2193030"/>
            <a:ext cx="2500325" cy="754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198" b="1">
                <a:solidFill>
                  <a:srgbClr val="0033CC"/>
                </a:solidFill>
                <a:latin typeface="Times New Roman" panose="02020603050405020304" pitchFamily="18" charset="0"/>
              </a:rPr>
              <a:t>4,8kg</a:t>
            </a:r>
          </a:p>
        </p:txBody>
      </p:sp>
      <p:sp>
        <p:nvSpPr>
          <p:cNvPr id="66" name="AutoShape 28"/>
          <p:cNvSpPr>
            <a:spLocks/>
          </p:cNvSpPr>
          <p:nvPr/>
        </p:nvSpPr>
        <p:spPr bwMode="auto">
          <a:xfrm rot="16200000">
            <a:off x="5789322" y="2531796"/>
            <a:ext cx="228312" cy="945335"/>
          </a:xfrm>
          <a:prstGeom prst="rightBrace">
            <a:avLst>
              <a:gd name="adj1" fmla="val 22222"/>
              <a:gd name="adj2" fmla="val 50000"/>
            </a:avLst>
          </a:prstGeom>
          <a:ln w="76200"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7481" tIns="53741" rIns="107481" bIns="53741" anchor="ctr"/>
          <a:lstStyle/>
          <a:p>
            <a:pPr algn="ctr">
              <a:defRPr/>
            </a:pPr>
            <a:endParaRPr lang="en-US" sz="4198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68" name="Text Box 33"/>
          <p:cNvSpPr txBox="1">
            <a:spLocks noChangeArrowheads="1"/>
          </p:cNvSpPr>
          <p:nvPr/>
        </p:nvSpPr>
        <p:spPr bwMode="auto">
          <a:xfrm>
            <a:off x="211720" y="2801450"/>
            <a:ext cx="1546352" cy="754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198" b="1">
                <a:solidFill>
                  <a:srgbClr val="FF0000"/>
                </a:solidFill>
                <a:latin typeface="Times New Roman" panose="02020603050405020304" pitchFamily="18" charset="0"/>
              </a:rPr>
              <a:t>Tiến:</a:t>
            </a:r>
          </a:p>
        </p:txBody>
      </p:sp>
      <p:sp>
        <p:nvSpPr>
          <p:cNvPr id="69" name="Text Box 35"/>
          <p:cNvSpPr txBox="1">
            <a:spLocks noChangeArrowheads="1"/>
          </p:cNvSpPr>
          <p:nvPr/>
        </p:nvSpPr>
        <p:spPr bwMode="auto">
          <a:xfrm>
            <a:off x="3218034" y="3572775"/>
            <a:ext cx="1698148" cy="754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198" b="1">
                <a:solidFill>
                  <a:srgbClr val="0000CC"/>
                </a:solidFill>
                <a:latin typeface="Times New Roman" panose="02020603050405020304" pitchFamily="18" charset="0"/>
              </a:rPr>
              <a:t>  ? kg</a:t>
            </a:r>
          </a:p>
        </p:txBody>
      </p:sp>
      <p:sp>
        <p:nvSpPr>
          <p:cNvPr id="29" name="Rectangle 36"/>
          <p:cNvSpPr>
            <a:spLocks noChangeArrowheads="1"/>
          </p:cNvSpPr>
          <p:nvPr/>
        </p:nvSpPr>
        <p:spPr bwMode="auto">
          <a:xfrm>
            <a:off x="5648015" y="2947076"/>
            <a:ext cx="6213789" cy="1902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4198" b="1" u="sng">
                <a:solidFill>
                  <a:srgbClr val="FF0000"/>
                </a:solidFill>
                <a:latin typeface="Times New Roman" panose="02020603050405020304" pitchFamily="18" charset="0"/>
              </a:rPr>
              <a:t>Bài giải:</a:t>
            </a:r>
            <a:endParaRPr lang="en-US" altLang="vi-VN" sz="4198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vi-VN" sz="4198">
                <a:solidFill>
                  <a:srgbClr val="002060"/>
                </a:solidFill>
                <a:latin typeface="Times New Roman" panose="02020603050405020304" pitchFamily="18" charset="0"/>
              </a:rPr>
              <a:t>       </a:t>
            </a:r>
            <a:r>
              <a:rPr lang="en-US" altLang="vi-VN" sz="4198" b="1">
                <a:solidFill>
                  <a:srgbClr val="0033CC"/>
                </a:solidFill>
                <a:latin typeface="Times New Roman" panose="02020603050405020304" pitchFamily="18" charset="0"/>
              </a:rPr>
              <a:t>Tiến cân nặng là:</a:t>
            </a:r>
          </a:p>
          <a:p>
            <a:pPr eaLnBrk="1" hangingPunct="1"/>
            <a:r>
              <a:rPr lang="en-US" altLang="vi-VN" sz="3265">
                <a:solidFill>
                  <a:srgbClr val="002060"/>
                </a:solidFill>
                <a:latin typeface="Times New Roman" panose="02020603050405020304" pitchFamily="18" charset="0"/>
              </a:rPr>
              <a:t>			</a:t>
            </a:r>
          </a:p>
        </p:txBody>
      </p:sp>
      <p:sp>
        <p:nvSpPr>
          <p:cNvPr id="22" name="Rectangle 36"/>
          <p:cNvSpPr>
            <a:spLocks noChangeArrowheads="1"/>
          </p:cNvSpPr>
          <p:nvPr/>
        </p:nvSpPr>
        <p:spPr bwMode="auto">
          <a:xfrm>
            <a:off x="5646781" y="4328056"/>
            <a:ext cx="6213790" cy="754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4198" b="1">
                <a:solidFill>
                  <a:srgbClr val="0033CC"/>
                </a:solidFill>
                <a:latin typeface="Times New Roman" panose="02020603050405020304" pitchFamily="18" charset="0"/>
              </a:rPr>
              <a:t>32,6 + 4,8 = 37,4 (kg)</a:t>
            </a:r>
          </a:p>
        </p:txBody>
      </p:sp>
      <p:sp>
        <p:nvSpPr>
          <p:cNvPr id="23" name="Rectangle 36"/>
          <p:cNvSpPr>
            <a:spLocks noChangeArrowheads="1"/>
          </p:cNvSpPr>
          <p:nvPr/>
        </p:nvSpPr>
        <p:spPr bwMode="auto">
          <a:xfrm>
            <a:off x="5644313" y="5031504"/>
            <a:ext cx="6213790" cy="125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198">
                <a:solidFill>
                  <a:srgbClr val="002060"/>
                </a:solidFill>
                <a:latin typeface="Times New Roman" panose="02020603050405020304" pitchFamily="18" charset="0"/>
              </a:rPr>
              <a:t>	         </a:t>
            </a:r>
            <a:r>
              <a:rPr lang="en-US" altLang="vi-VN" sz="4198" b="1">
                <a:solidFill>
                  <a:srgbClr val="FF0000"/>
                </a:solidFill>
                <a:latin typeface="Times New Roman" panose="02020603050405020304" pitchFamily="18" charset="0"/>
              </a:rPr>
              <a:t>Đáp số: 37,4 kg</a:t>
            </a:r>
          </a:p>
          <a:p>
            <a:pPr eaLnBrk="1" hangingPunct="1"/>
            <a:r>
              <a:rPr lang="en-US" altLang="vi-VN" sz="3265">
                <a:solidFill>
                  <a:srgbClr val="002060"/>
                </a:solidFill>
                <a:latin typeface="Times New Roman" panose="02020603050405020304" pitchFamily="18" charset="0"/>
              </a:rPr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xmlns="" val="386616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34" grpId="0" animBg="1"/>
      <p:bldP spid="38" grpId="0"/>
      <p:bldP spid="40" grpId="0"/>
      <p:bldP spid="64" grpId="0" animBg="1"/>
      <p:bldP spid="65" grpId="0"/>
      <p:bldP spid="66" grpId="0" animBg="1"/>
      <p:bldP spid="68" grpId="0"/>
      <p:bldP spid="6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20323" y="29619"/>
            <a:ext cx="11551355" cy="154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664" b="1" i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664" b="1">
                <a:solidFill>
                  <a:srgbClr val="FF0000"/>
                </a:solidFill>
                <a:latin typeface="Times New Roman" panose="02020603050405020304" pitchFamily="18" charset="0"/>
              </a:rPr>
              <a:t>Muốn cộng hai số thập phân ta làm như thế nào?</a:t>
            </a:r>
            <a:endParaRPr lang="en-US" altLang="vi-VN" sz="4664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320323" y="1456260"/>
            <a:ext cx="11551355" cy="5402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710"/>
              </a:spcBef>
            </a:pPr>
            <a:r>
              <a:rPr lang="en-US" altLang="vi-VN" sz="4664" b="1">
                <a:solidFill>
                  <a:srgbClr val="C00000"/>
                </a:solidFill>
                <a:latin typeface="Times New Roman" panose="02020603050405020304" pitchFamily="18" charset="0"/>
              </a:rPr>
              <a:t>Muốn cộng hai số thập phân ta làm như sau:</a:t>
            </a:r>
          </a:p>
          <a:p>
            <a:pPr>
              <a:spcBef>
                <a:spcPts val="710"/>
              </a:spcBef>
            </a:pPr>
            <a:r>
              <a:rPr lang="en-US" altLang="vi-VN" sz="4664" b="1">
                <a:solidFill>
                  <a:srgbClr val="0000CC"/>
                </a:solidFill>
                <a:latin typeface="Times New Roman" panose="02020603050405020304" pitchFamily="18" charset="0"/>
              </a:rPr>
              <a:t>- Viết số hạng này dưới số hạng kia sao cho các chữ số ở cùng một hàng đặt thẳng cột với nhau.</a:t>
            </a:r>
          </a:p>
          <a:p>
            <a:pPr>
              <a:spcBef>
                <a:spcPts val="710"/>
              </a:spcBef>
              <a:buFontTx/>
              <a:buChar char="-"/>
            </a:pPr>
            <a:r>
              <a:rPr lang="en-US" altLang="vi-VN" sz="4664" b="1">
                <a:solidFill>
                  <a:srgbClr val="0000CC"/>
                </a:solidFill>
                <a:latin typeface="Times New Roman" panose="02020603050405020304" pitchFamily="18" charset="0"/>
              </a:rPr>
              <a:t> Cộng như cộng các số tự nhiên.</a:t>
            </a:r>
          </a:p>
          <a:p>
            <a:pPr>
              <a:spcBef>
                <a:spcPts val="710"/>
              </a:spcBef>
            </a:pPr>
            <a:r>
              <a:rPr lang="en-US" altLang="vi-VN" sz="4664" b="1">
                <a:solidFill>
                  <a:srgbClr val="0000CC"/>
                </a:solidFill>
                <a:latin typeface="Times New Roman" panose="02020603050405020304" pitchFamily="18" charset="0"/>
              </a:rPr>
              <a:t>- Viết dấu phẩy ở tổng thẳng cột với các dấu phẩy của các số hạng.</a:t>
            </a:r>
          </a:p>
        </p:txBody>
      </p:sp>
      <p:sp>
        <p:nvSpPr>
          <p:cNvPr id="24580" name="Rectangle 36"/>
          <p:cNvSpPr>
            <a:spLocks noChangeArrowheads="1"/>
          </p:cNvSpPr>
          <p:nvPr/>
        </p:nvSpPr>
        <p:spPr bwMode="auto">
          <a:xfrm>
            <a:off x="120395" y="0"/>
            <a:ext cx="1195121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107481" tIns="53741" rIns="107481" bIns="53741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vi-VN" sz="1399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698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1" name="Text Box 5"/>
          <p:cNvSpPr txBox="1">
            <a:spLocks noChangeArrowheads="1"/>
          </p:cNvSpPr>
          <p:nvPr/>
        </p:nvSpPr>
        <p:spPr bwMode="auto">
          <a:xfrm>
            <a:off x="2874949" y="1633973"/>
            <a:ext cx="6171830" cy="2261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5597" b="1">
                <a:solidFill>
                  <a:srgbClr val="0000FF"/>
                </a:solidFill>
                <a:latin typeface="Times New Roman" panose="02020603050405020304" pitchFamily="18" charset="0"/>
              </a:rPr>
              <a:t>75,8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5597" b="1">
                <a:solidFill>
                  <a:srgbClr val="0000FF"/>
                </a:solidFill>
                <a:latin typeface="Times New Roman" panose="02020603050405020304" pitchFamily="18" charset="0"/>
              </a:rPr>
              <a:t>249, 19</a:t>
            </a:r>
          </a:p>
        </p:txBody>
      </p:sp>
      <p:sp>
        <p:nvSpPr>
          <p:cNvPr id="219144" name="Line 8"/>
          <p:cNvSpPr>
            <a:spLocks noChangeShapeType="1"/>
          </p:cNvSpPr>
          <p:nvPr/>
        </p:nvSpPr>
        <p:spPr bwMode="auto">
          <a:xfrm>
            <a:off x="2519523" y="3708528"/>
            <a:ext cx="2344826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07481" tIns="53741" rIns="107481" bIns="53741"/>
          <a:lstStyle/>
          <a:p>
            <a:endParaRPr lang="en-US" sz="1399"/>
          </a:p>
        </p:txBody>
      </p:sp>
      <p:sp>
        <p:nvSpPr>
          <p:cNvPr id="219147" name="Text Box 11"/>
          <p:cNvSpPr txBox="1">
            <a:spLocks noChangeArrowheads="1"/>
          </p:cNvSpPr>
          <p:nvPr/>
        </p:nvSpPr>
        <p:spPr bwMode="auto">
          <a:xfrm>
            <a:off x="1811139" y="2212776"/>
            <a:ext cx="956443" cy="96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5597" b="1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219150" name="Text Box 14"/>
          <p:cNvSpPr txBox="1">
            <a:spLocks noChangeArrowheads="1"/>
          </p:cNvSpPr>
          <p:nvPr/>
        </p:nvSpPr>
        <p:spPr bwMode="auto">
          <a:xfrm>
            <a:off x="5942969" y="4079998"/>
            <a:ext cx="4324353" cy="96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vi-VN" sz="5597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9151" name="Text Box 15"/>
          <p:cNvSpPr txBox="1">
            <a:spLocks noChangeArrowheads="1"/>
          </p:cNvSpPr>
          <p:nvPr/>
        </p:nvSpPr>
        <p:spPr bwMode="auto">
          <a:xfrm>
            <a:off x="2519523" y="3808491"/>
            <a:ext cx="6486530" cy="96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5597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5597" b="1">
                <a:solidFill>
                  <a:srgbClr val="FF0000"/>
                </a:solidFill>
                <a:latin typeface="Times New Roman" panose="02020603050405020304" pitchFamily="18" charset="0"/>
              </a:rPr>
              <a:t>1007, 19</a:t>
            </a:r>
          </a:p>
        </p:txBody>
      </p:sp>
      <p:sp>
        <p:nvSpPr>
          <p:cNvPr id="219154" name="Text Box 18"/>
          <p:cNvSpPr txBox="1">
            <a:spLocks noChangeArrowheads="1"/>
          </p:cNvSpPr>
          <p:nvPr/>
        </p:nvSpPr>
        <p:spPr bwMode="auto">
          <a:xfrm>
            <a:off x="5467834" y="3708528"/>
            <a:ext cx="1352595" cy="969844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vi-VN" sz="5597">
              <a:solidFill>
                <a:srgbClr val="00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9162" name="Text Box 26"/>
          <p:cNvSpPr txBox="1">
            <a:spLocks noChangeArrowheads="1"/>
          </p:cNvSpPr>
          <p:nvPr/>
        </p:nvSpPr>
        <p:spPr bwMode="auto">
          <a:xfrm>
            <a:off x="5467834" y="3708528"/>
            <a:ext cx="1352595" cy="969844"/>
          </a:xfrm>
          <a:prstGeom prst="rect">
            <a:avLst/>
          </a:prstGeom>
          <a:solidFill>
            <a:srgbClr val="FFC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5597" b="1">
                <a:solidFill>
                  <a:srgbClr val="C00000"/>
                </a:solidFill>
                <a:latin typeface="Times New Roman" panose="02020603050405020304" pitchFamily="18" charset="0"/>
              </a:rPr>
              <a:t>s</a:t>
            </a:r>
          </a:p>
        </p:txBody>
      </p:sp>
      <p:sp>
        <p:nvSpPr>
          <p:cNvPr id="219166" name="Text Box 30"/>
          <p:cNvSpPr txBox="1">
            <a:spLocks noChangeArrowheads="1"/>
          </p:cNvSpPr>
          <p:nvPr/>
        </p:nvSpPr>
        <p:spPr bwMode="auto">
          <a:xfrm>
            <a:off x="7510301" y="2692848"/>
            <a:ext cx="5166023" cy="2261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5597" b="1">
                <a:solidFill>
                  <a:srgbClr val="0000FF"/>
                </a:solidFill>
                <a:latin typeface="Times New Roman" panose="02020603050405020304" pitchFamily="18" charset="0"/>
              </a:rPr>
              <a:t>  75,8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5597" b="1">
                <a:solidFill>
                  <a:srgbClr val="0000FF"/>
                </a:solidFill>
                <a:latin typeface="Times New Roman" panose="02020603050405020304" pitchFamily="18" charset="0"/>
              </a:rPr>
              <a:t>249,19</a:t>
            </a:r>
          </a:p>
        </p:txBody>
      </p:sp>
      <p:sp>
        <p:nvSpPr>
          <p:cNvPr id="219167" name="Line 31"/>
          <p:cNvSpPr>
            <a:spLocks noChangeShapeType="1"/>
          </p:cNvSpPr>
          <p:nvPr/>
        </p:nvSpPr>
        <p:spPr bwMode="auto">
          <a:xfrm>
            <a:off x="7325183" y="4778509"/>
            <a:ext cx="276813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07481" tIns="53741" rIns="107481" bIns="53741"/>
          <a:lstStyle/>
          <a:p>
            <a:endParaRPr lang="en-US" sz="1399"/>
          </a:p>
        </p:txBody>
      </p:sp>
      <p:sp>
        <p:nvSpPr>
          <p:cNvPr id="219168" name="Text Box 32"/>
          <p:cNvSpPr txBox="1">
            <a:spLocks noChangeArrowheads="1"/>
          </p:cNvSpPr>
          <p:nvPr/>
        </p:nvSpPr>
        <p:spPr bwMode="auto">
          <a:xfrm>
            <a:off x="7170918" y="3124789"/>
            <a:ext cx="828094" cy="96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5597" b="1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219170" name="Text Box 34"/>
          <p:cNvSpPr txBox="1">
            <a:spLocks noChangeArrowheads="1"/>
          </p:cNvSpPr>
          <p:nvPr/>
        </p:nvSpPr>
        <p:spPr bwMode="auto">
          <a:xfrm>
            <a:off x="7585582" y="4639054"/>
            <a:ext cx="2522539" cy="96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5597" b="1">
                <a:solidFill>
                  <a:srgbClr val="FF0000"/>
                </a:solidFill>
                <a:latin typeface="Times New Roman" panose="02020603050405020304" pitchFamily="18" charset="0"/>
              </a:rPr>
              <a:t>324,99</a:t>
            </a:r>
          </a:p>
        </p:txBody>
      </p:sp>
      <p:pic>
        <p:nvPicPr>
          <p:cNvPr id="25613" name="Picture 49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38322" y="1060109"/>
            <a:ext cx="3109980" cy="1361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4" name="Text Box 51"/>
          <p:cNvSpPr txBox="1">
            <a:spLocks noChangeArrowheads="1"/>
          </p:cNvSpPr>
          <p:nvPr/>
        </p:nvSpPr>
        <p:spPr bwMode="auto">
          <a:xfrm>
            <a:off x="496390" y="414664"/>
            <a:ext cx="10685416" cy="96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5597" b="1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Vận</a:t>
            </a:r>
            <a:r>
              <a:rPr lang="en-US" altLang="vi-VN" sz="5597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5597" b="1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vi-VN" sz="5597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5597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vi-VN" sz="5597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“</a:t>
            </a:r>
            <a:r>
              <a:rPr lang="en-US" altLang="vi-VN" sz="5597" b="1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Trò</a:t>
            </a:r>
            <a:r>
              <a:rPr lang="en-US" altLang="vi-VN" sz="5597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5597" b="1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chơi</a:t>
            </a:r>
            <a:r>
              <a:rPr lang="en-US" altLang="vi-VN" sz="5597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Ai  </a:t>
            </a:r>
            <a:r>
              <a:rPr lang="en-US" altLang="vi-VN" sz="5597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đúng</a:t>
            </a:r>
            <a:r>
              <a:rPr lang="en-US" altLang="vi-VN" sz="5597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”</a:t>
            </a:r>
          </a:p>
        </p:txBody>
      </p:sp>
      <p:sp>
        <p:nvSpPr>
          <p:cNvPr id="25615" name="Rectangle 36"/>
          <p:cNvSpPr>
            <a:spLocks noChangeArrowheads="1"/>
          </p:cNvSpPr>
          <p:nvPr/>
        </p:nvSpPr>
        <p:spPr bwMode="auto">
          <a:xfrm>
            <a:off x="120395" y="0"/>
            <a:ext cx="1195121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107481" tIns="53741" rIns="107481" bIns="53741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vi-VN" sz="1399">
              <a:latin typeface="Times New Roman" panose="02020603050405020304" pitchFamily="18" charset="0"/>
            </a:endParaRPr>
          </a:p>
        </p:txBody>
      </p:sp>
      <p:pic>
        <p:nvPicPr>
          <p:cNvPr id="25616" name="Picture 13" descr="sun1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570" y="49365"/>
            <a:ext cx="1662359" cy="1221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7" name="Picture 13" descr="sun1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45073" y="59238"/>
            <a:ext cx="1662358" cy="122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0291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9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19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19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19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19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1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1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9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9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9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9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9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9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9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9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1" grpId="0"/>
      <p:bldP spid="219144" grpId="0" animBg="1"/>
      <p:bldP spid="219147" grpId="0"/>
      <p:bldP spid="219150" grpId="0"/>
      <p:bldP spid="219151" grpId="0"/>
      <p:bldP spid="219154" grpId="0" animBg="1"/>
      <p:bldP spid="219162" grpId="0" animBg="1"/>
      <p:bldP spid="219166" grpId="0"/>
      <p:bldP spid="219167" grpId="0" animBg="1"/>
      <p:bldP spid="219168" grpId="0"/>
      <p:bldP spid="21917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4" name="Line 8"/>
          <p:cNvSpPr>
            <a:spLocks noChangeShapeType="1"/>
          </p:cNvSpPr>
          <p:nvPr/>
        </p:nvSpPr>
        <p:spPr bwMode="auto">
          <a:xfrm>
            <a:off x="2519523" y="3708528"/>
            <a:ext cx="2344826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07481" tIns="53741" rIns="107481" bIns="53741"/>
          <a:lstStyle/>
          <a:p>
            <a:endParaRPr lang="en-US" sz="1399"/>
          </a:p>
        </p:txBody>
      </p:sp>
      <p:sp>
        <p:nvSpPr>
          <p:cNvPr id="219147" name="Text Box 11"/>
          <p:cNvSpPr txBox="1">
            <a:spLocks noChangeArrowheads="1"/>
          </p:cNvSpPr>
          <p:nvPr/>
        </p:nvSpPr>
        <p:spPr bwMode="auto">
          <a:xfrm>
            <a:off x="1811139" y="2212776"/>
            <a:ext cx="956443" cy="96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5597" b="1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219150" name="Text Box 14"/>
          <p:cNvSpPr txBox="1">
            <a:spLocks noChangeArrowheads="1"/>
          </p:cNvSpPr>
          <p:nvPr/>
        </p:nvSpPr>
        <p:spPr bwMode="auto">
          <a:xfrm>
            <a:off x="5942969" y="4079998"/>
            <a:ext cx="4324353" cy="96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vi-VN" sz="5597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9151" name="Text Box 15"/>
          <p:cNvSpPr txBox="1">
            <a:spLocks noChangeArrowheads="1"/>
          </p:cNvSpPr>
          <p:nvPr/>
        </p:nvSpPr>
        <p:spPr bwMode="auto">
          <a:xfrm>
            <a:off x="2519523" y="3808491"/>
            <a:ext cx="6486530" cy="96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5597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endParaRPr lang="en-US" altLang="vi-VN" sz="5597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9154" name="Text Box 18"/>
          <p:cNvSpPr txBox="1">
            <a:spLocks noChangeArrowheads="1"/>
          </p:cNvSpPr>
          <p:nvPr/>
        </p:nvSpPr>
        <p:spPr bwMode="auto">
          <a:xfrm>
            <a:off x="5467834" y="3708528"/>
            <a:ext cx="1352595" cy="969844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vi-VN" sz="5597">
              <a:solidFill>
                <a:srgbClr val="00FF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6631" name="Picture 49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38322" y="1060109"/>
            <a:ext cx="3109980" cy="1361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Text Box 51"/>
          <p:cNvSpPr txBox="1">
            <a:spLocks noChangeArrowheads="1"/>
          </p:cNvSpPr>
          <p:nvPr/>
        </p:nvSpPr>
        <p:spPr bwMode="auto">
          <a:xfrm>
            <a:off x="2568888" y="414664"/>
            <a:ext cx="8071139" cy="96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5597" b="1" i="1">
                <a:solidFill>
                  <a:srgbClr val="0000FF"/>
                </a:solidFill>
                <a:latin typeface="Times New Roman" panose="02020603050405020304" pitchFamily="18" charset="0"/>
              </a:rPr>
              <a:t>Trò chơi : “Ai  đúng”</a:t>
            </a:r>
          </a:p>
        </p:txBody>
      </p:sp>
      <p:sp>
        <p:nvSpPr>
          <p:cNvPr id="26633" name="Rectangle 36"/>
          <p:cNvSpPr>
            <a:spLocks noChangeArrowheads="1"/>
          </p:cNvSpPr>
          <p:nvPr/>
        </p:nvSpPr>
        <p:spPr bwMode="auto">
          <a:xfrm>
            <a:off x="120395" y="0"/>
            <a:ext cx="1195121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107481" tIns="53741" rIns="107481" bIns="53741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vi-VN" sz="1399">
              <a:latin typeface="Times New Roman" panose="02020603050405020304" pitchFamily="18" charset="0"/>
            </a:endParaRPr>
          </a:p>
        </p:txBody>
      </p:sp>
      <p:pic>
        <p:nvPicPr>
          <p:cNvPr id="26634" name="Picture 13" descr="sun1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570" y="49365"/>
            <a:ext cx="1662359" cy="1221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13" descr="sun1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45073" y="59238"/>
            <a:ext cx="1662358" cy="122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43"/>
          <p:cNvSpPr txBox="1">
            <a:spLocks noChangeArrowheads="1"/>
          </p:cNvSpPr>
          <p:nvPr/>
        </p:nvSpPr>
        <p:spPr bwMode="auto">
          <a:xfrm>
            <a:off x="2568887" y="1633973"/>
            <a:ext cx="2295462" cy="2261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5597" b="1">
                <a:solidFill>
                  <a:srgbClr val="0000FF"/>
                </a:solidFill>
                <a:latin typeface="Times New Roman" panose="02020603050405020304" pitchFamily="18" charset="0"/>
              </a:rPr>
              <a:t>  0,995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5597" b="1">
                <a:solidFill>
                  <a:srgbClr val="0000FF"/>
                </a:solidFill>
                <a:latin typeface="Times New Roman" panose="02020603050405020304" pitchFamily="18" charset="0"/>
              </a:rPr>
              <a:t>  0,868</a:t>
            </a:r>
          </a:p>
        </p:txBody>
      </p:sp>
      <p:sp>
        <p:nvSpPr>
          <p:cNvPr id="19" name="Text Box 46"/>
          <p:cNvSpPr txBox="1">
            <a:spLocks noChangeArrowheads="1"/>
          </p:cNvSpPr>
          <p:nvPr/>
        </p:nvSpPr>
        <p:spPr bwMode="auto">
          <a:xfrm>
            <a:off x="2579995" y="3896114"/>
            <a:ext cx="2616333" cy="96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5597" b="1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vi-VN" sz="5597" b="1">
                <a:solidFill>
                  <a:srgbClr val="FF0000"/>
                </a:solidFill>
                <a:latin typeface="Times New Roman" panose="02020603050405020304" pitchFamily="18" charset="0"/>
              </a:rPr>
              <a:t>1,863</a:t>
            </a:r>
          </a:p>
        </p:txBody>
      </p:sp>
      <p:sp>
        <p:nvSpPr>
          <p:cNvPr id="20" name="Text Box 26"/>
          <p:cNvSpPr txBox="1">
            <a:spLocks noChangeArrowheads="1"/>
          </p:cNvSpPr>
          <p:nvPr/>
        </p:nvSpPr>
        <p:spPr bwMode="auto">
          <a:xfrm>
            <a:off x="5467834" y="3708528"/>
            <a:ext cx="1352595" cy="969844"/>
          </a:xfrm>
          <a:prstGeom prst="rect">
            <a:avLst/>
          </a:prstGeom>
          <a:solidFill>
            <a:srgbClr val="FFC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5597">
                <a:solidFill>
                  <a:srgbClr val="C000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pic>
        <p:nvPicPr>
          <p:cNvPr id="15" name="图片 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6959" y="2603261"/>
            <a:ext cx="2247004" cy="442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494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9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19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19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19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1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4" grpId="0" animBg="1"/>
      <p:bldP spid="219147" grpId="0"/>
      <p:bldP spid="219150" grpId="0"/>
      <p:bldP spid="219151" grpId="0"/>
      <p:bldP spid="219154" grpId="0" animBg="1"/>
      <p:bldP spid="18" grpId="0"/>
      <p:bldP spid="19" grpId="0"/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1" name="Text Box 5"/>
          <p:cNvSpPr txBox="1">
            <a:spLocks noChangeArrowheads="1"/>
          </p:cNvSpPr>
          <p:nvPr/>
        </p:nvSpPr>
        <p:spPr bwMode="auto">
          <a:xfrm>
            <a:off x="2874949" y="1633974"/>
            <a:ext cx="6171830" cy="1902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664" b="1">
                <a:solidFill>
                  <a:srgbClr val="0000FF"/>
                </a:solidFill>
                <a:latin typeface="Times New Roman" panose="02020603050405020304" pitchFamily="18" charset="0"/>
              </a:rPr>
              <a:t>57,648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4664" b="1">
                <a:solidFill>
                  <a:srgbClr val="0000FF"/>
                </a:solidFill>
                <a:latin typeface="Times New Roman" panose="02020603050405020304" pitchFamily="18" charset="0"/>
              </a:rPr>
              <a:t>35,37</a:t>
            </a:r>
          </a:p>
        </p:txBody>
      </p:sp>
      <p:sp>
        <p:nvSpPr>
          <p:cNvPr id="219144" name="Line 8"/>
          <p:cNvSpPr>
            <a:spLocks noChangeShapeType="1"/>
          </p:cNvSpPr>
          <p:nvPr/>
        </p:nvSpPr>
        <p:spPr bwMode="auto">
          <a:xfrm>
            <a:off x="2519523" y="3708528"/>
            <a:ext cx="2344826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07481" tIns="53741" rIns="107481" bIns="53741"/>
          <a:lstStyle/>
          <a:p>
            <a:endParaRPr lang="en-US" sz="1399"/>
          </a:p>
        </p:txBody>
      </p:sp>
      <p:sp>
        <p:nvSpPr>
          <p:cNvPr id="219147" name="Text Box 11"/>
          <p:cNvSpPr txBox="1">
            <a:spLocks noChangeArrowheads="1"/>
          </p:cNvSpPr>
          <p:nvPr/>
        </p:nvSpPr>
        <p:spPr bwMode="auto">
          <a:xfrm>
            <a:off x="1811139" y="2212776"/>
            <a:ext cx="956443" cy="82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664" b="1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219150" name="Text Box 14"/>
          <p:cNvSpPr txBox="1">
            <a:spLocks noChangeArrowheads="1"/>
          </p:cNvSpPr>
          <p:nvPr/>
        </p:nvSpPr>
        <p:spPr bwMode="auto">
          <a:xfrm>
            <a:off x="5942969" y="4079998"/>
            <a:ext cx="4324353" cy="82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vi-VN" sz="4664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9151" name="Text Box 15"/>
          <p:cNvSpPr txBox="1">
            <a:spLocks noChangeArrowheads="1"/>
          </p:cNvSpPr>
          <p:nvPr/>
        </p:nvSpPr>
        <p:spPr bwMode="auto">
          <a:xfrm>
            <a:off x="2568888" y="3718401"/>
            <a:ext cx="6486530" cy="82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664" b="1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vi-VN" sz="4664" b="1">
                <a:solidFill>
                  <a:srgbClr val="FF0000"/>
                </a:solidFill>
                <a:latin typeface="Times New Roman" panose="02020603050405020304" pitchFamily="18" charset="0"/>
              </a:rPr>
              <a:t>93,018</a:t>
            </a:r>
          </a:p>
        </p:txBody>
      </p:sp>
      <p:sp>
        <p:nvSpPr>
          <p:cNvPr id="219154" name="Text Box 18"/>
          <p:cNvSpPr txBox="1">
            <a:spLocks noChangeArrowheads="1"/>
          </p:cNvSpPr>
          <p:nvPr/>
        </p:nvSpPr>
        <p:spPr bwMode="auto">
          <a:xfrm>
            <a:off x="5467834" y="3708528"/>
            <a:ext cx="1352595" cy="826278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vi-VN" sz="4664">
              <a:solidFill>
                <a:srgbClr val="00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9162" name="Text Box 26"/>
          <p:cNvSpPr txBox="1">
            <a:spLocks noChangeArrowheads="1"/>
          </p:cNvSpPr>
          <p:nvPr/>
        </p:nvSpPr>
        <p:spPr bwMode="auto">
          <a:xfrm>
            <a:off x="5467834" y="3708528"/>
            <a:ext cx="1352595" cy="1161242"/>
          </a:xfrm>
          <a:prstGeom prst="rect">
            <a:avLst/>
          </a:prstGeom>
          <a:solidFill>
            <a:srgbClr val="FFC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6841">
                <a:solidFill>
                  <a:srgbClr val="C000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pic>
        <p:nvPicPr>
          <p:cNvPr id="27657" name="Picture 49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38322" y="1060109"/>
            <a:ext cx="3109980" cy="1361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8" name="Text Box 51"/>
          <p:cNvSpPr txBox="1">
            <a:spLocks noChangeArrowheads="1"/>
          </p:cNvSpPr>
          <p:nvPr/>
        </p:nvSpPr>
        <p:spPr bwMode="auto">
          <a:xfrm>
            <a:off x="2568888" y="414664"/>
            <a:ext cx="8071139" cy="82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664" b="1" i="1">
                <a:solidFill>
                  <a:srgbClr val="0000FF"/>
                </a:solidFill>
                <a:latin typeface="Times New Roman" panose="02020603050405020304" pitchFamily="18" charset="0"/>
              </a:rPr>
              <a:t>Trò chơi : “Ai  đúng”</a:t>
            </a:r>
          </a:p>
        </p:txBody>
      </p:sp>
      <p:sp>
        <p:nvSpPr>
          <p:cNvPr id="27659" name="Rectangle 36"/>
          <p:cNvSpPr>
            <a:spLocks noChangeArrowheads="1"/>
          </p:cNvSpPr>
          <p:nvPr/>
        </p:nvSpPr>
        <p:spPr bwMode="auto">
          <a:xfrm>
            <a:off x="120395" y="0"/>
            <a:ext cx="1195121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107481" tIns="53741" rIns="107481" bIns="53741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vi-VN" sz="1399">
              <a:latin typeface="Times New Roman" panose="02020603050405020304" pitchFamily="18" charset="0"/>
            </a:endParaRPr>
          </a:p>
        </p:txBody>
      </p:sp>
      <p:pic>
        <p:nvPicPr>
          <p:cNvPr id="27660" name="Picture 13" descr="sun1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570" y="49365"/>
            <a:ext cx="1662359" cy="1221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Picture 13" descr="sun1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45073" y="59238"/>
            <a:ext cx="1662358" cy="122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5107" y="2029490"/>
            <a:ext cx="2247004" cy="442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737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9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19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19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19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19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1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1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1" grpId="0"/>
      <p:bldP spid="219144" grpId="0" animBg="1"/>
      <p:bldP spid="219147" grpId="0"/>
      <p:bldP spid="219150" grpId="0"/>
      <p:bldP spid="219151" grpId="0"/>
      <p:bldP spid="219154" grpId="0" animBg="1"/>
      <p:bldP spid="21916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1" name="Text Box 5"/>
          <p:cNvSpPr txBox="1">
            <a:spLocks noChangeArrowheads="1"/>
          </p:cNvSpPr>
          <p:nvPr/>
        </p:nvSpPr>
        <p:spPr bwMode="auto">
          <a:xfrm>
            <a:off x="2874949" y="1633974"/>
            <a:ext cx="6171830" cy="1902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664" b="1">
                <a:solidFill>
                  <a:srgbClr val="0000FF"/>
                </a:solidFill>
                <a:latin typeface="Times New Roman" panose="02020603050405020304" pitchFamily="18" charset="0"/>
              </a:rPr>
              <a:t>17,5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4664" b="1">
                <a:solidFill>
                  <a:srgbClr val="0000FF"/>
                </a:solidFill>
                <a:latin typeface="Times New Roman" panose="02020603050405020304" pitchFamily="18" charset="0"/>
              </a:rPr>
              <a:t>4  ,26</a:t>
            </a:r>
          </a:p>
        </p:txBody>
      </p:sp>
      <p:sp>
        <p:nvSpPr>
          <p:cNvPr id="219144" name="Line 8"/>
          <p:cNvSpPr>
            <a:spLocks noChangeShapeType="1"/>
          </p:cNvSpPr>
          <p:nvPr/>
        </p:nvSpPr>
        <p:spPr bwMode="auto">
          <a:xfrm>
            <a:off x="2519523" y="3708528"/>
            <a:ext cx="2344826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07481" tIns="53741" rIns="107481" bIns="53741"/>
          <a:lstStyle/>
          <a:p>
            <a:endParaRPr lang="en-US" sz="1399"/>
          </a:p>
        </p:txBody>
      </p:sp>
      <p:sp>
        <p:nvSpPr>
          <p:cNvPr id="219147" name="Text Box 11"/>
          <p:cNvSpPr txBox="1">
            <a:spLocks noChangeArrowheads="1"/>
          </p:cNvSpPr>
          <p:nvPr/>
        </p:nvSpPr>
        <p:spPr bwMode="auto">
          <a:xfrm>
            <a:off x="1811139" y="2212776"/>
            <a:ext cx="956443" cy="82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664" b="1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219150" name="Text Box 14"/>
          <p:cNvSpPr txBox="1">
            <a:spLocks noChangeArrowheads="1"/>
          </p:cNvSpPr>
          <p:nvPr/>
        </p:nvSpPr>
        <p:spPr bwMode="auto">
          <a:xfrm>
            <a:off x="5942969" y="4079998"/>
            <a:ext cx="4324353" cy="82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vi-VN" sz="4664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9151" name="Text Box 15"/>
          <p:cNvSpPr txBox="1">
            <a:spLocks noChangeArrowheads="1"/>
          </p:cNvSpPr>
          <p:nvPr/>
        </p:nvSpPr>
        <p:spPr bwMode="auto">
          <a:xfrm>
            <a:off x="2519523" y="3808492"/>
            <a:ext cx="6486530" cy="82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664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664" b="1">
                <a:solidFill>
                  <a:srgbClr val="FF0000"/>
                </a:solidFill>
                <a:latin typeface="Times New Roman" panose="02020603050405020304" pitchFamily="18" charset="0"/>
              </a:rPr>
              <a:t>57,76</a:t>
            </a:r>
          </a:p>
        </p:txBody>
      </p:sp>
      <p:sp>
        <p:nvSpPr>
          <p:cNvPr id="219154" name="Text Box 18"/>
          <p:cNvSpPr txBox="1">
            <a:spLocks noChangeArrowheads="1"/>
          </p:cNvSpPr>
          <p:nvPr/>
        </p:nvSpPr>
        <p:spPr bwMode="auto">
          <a:xfrm>
            <a:off x="5467834" y="3708528"/>
            <a:ext cx="1352595" cy="826278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vi-VN" sz="4664">
              <a:solidFill>
                <a:srgbClr val="00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9162" name="Text Box 26"/>
          <p:cNvSpPr txBox="1">
            <a:spLocks noChangeArrowheads="1"/>
          </p:cNvSpPr>
          <p:nvPr/>
        </p:nvSpPr>
        <p:spPr bwMode="auto">
          <a:xfrm>
            <a:off x="5467834" y="3708528"/>
            <a:ext cx="1352595" cy="1161242"/>
          </a:xfrm>
          <a:prstGeom prst="rect">
            <a:avLst/>
          </a:prstGeom>
          <a:solidFill>
            <a:srgbClr val="FFC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6841">
                <a:solidFill>
                  <a:srgbClr val="C00000"/>
                </a:solidFill>
                <a:latin typeface="Times New Roman" panose="02020603050405020304" pitchFamily="18" charset="0"/>
              </a:rPr>
              <a:t>s</a:t>
            </a:r>
          </a:p>
        </p:txBody>
      </p:sp>
      <p:sp>
        <p:nvSpPr>
          <p:cNvPr id="219166" name="Text Box 30"/>
          <p:cNvSpPr txBox="1">
            <a:spLocks noChangeArrowheads="1"/>
          </p:cNvSpPr>
          <p:nvPr/>
        </p:nvSpPr>
        <p:spPr bwMode="auto">
          <a:xfrm>
            <a:off x="7510301" y="2692848"/>
            <a:ext cx="5166023" cy="1902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664" b="1">
                <a:solidFill>
                  <a:srgbClr val="0000FF"/>
                </a:solidFill>
                <a:latin typeface="Times New Roman" panose="02020603050405020304" pitchFamily="18" charset="0"/>
              </a:rPr>
              <a:t>  17,5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4664" b="1">
                <a:solidFill>
                  <a:srgbClr val="0000FF"/>
                </a:solidFill>
                <a:latin typeface="Times New Roman" panose="02020603050405020304" pitchFamily="18" charset="0"/>
              </a:rPr>
              <a:t>    4,26</a:t>
            </a:r>
          </a:p>
        </p:txBody>
      </p:sp>
      <p:sp>
        <p:nvSpPr>
          <p:cNvPr id="219167" name="Line 31"/>
          <p:cNvSpPr>
            <a:spLocks noChangeShapeType="1"/>
          </p:cNvSpPr>
          <p:nvPr/>
        </p:nvSpPr>
        <p:spPr bwMode="auto">
          <a:xfrm>
            <a:off x="7325183" y="4635351"/>
            <a:ext cx="276813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07481" tIns="53741" rIns="107481" bIns="53741"/>
          <a:lstStyle/>
          <a:p>
            <a:endParaRPr lang="en-US" sz="1399"/>
          </a:p>
        </p:txBody>
      </p:sp>
      <p:sp>
        <p:nvSpPr>
          <p:cNvPr id="219168" name="Text Box 32"/>
          <p:cNvSpPr txBox="1">
            <a:spLocks noChangeArrowheads="1"/>
          </p:cNvSpPr>
          <p:nvPr/>
        </p:nvSpPr>
        <p:spPr bwMode="auto">
          <a:xfrm>
            <a:off x="7170918" y="3124790"/>
            <a:ext cx="828094" cy="82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664" b="1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219170" name="Text Box 34"/>
          <p:cNvSpPr txBox="1">
            <a:spLocks noChangeArrowheads="1"/>
          </p:cNvSpPr>
          <p:nvPr/>
        </p:nvSpPr>
        <p:spPr bwMode="auto">
          <a:xfrm>
            <a:off x="7585582" y="4639054"/>
            <a:ext cx="2522539" cy="82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664" b="1">
                <a:solidFill>
                  <a:srgbClr val="FF0000"/>
                </a:solidFill>
                <a:latin typeface="Times New Roman" panose="02020603050405020304" pitchFamily="18" charset="0"/>
              </a:rPr>
              <a:t>  21,76</a:t>
            </a:r>
          </a:p>
        </p:txBody>
      </p:sp>
      <p:pic>
        <p:nvPicPr>
          <p:cNvPr id="28685" name="Picture 49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38322" y="1060109"/>
            <a:ext cx="3109980" cy="1361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6" name="Text Box 51"/>
          <p:cNvSpPr txBox="1">
            <a:spLocks noChangeArrowheads="1"/>
          </p:cNvSpPr>
          <p:nvPr/>
        </p:nvSpPr>
        <p:spPr bwMode="auto">
          <a:xfrm>
            <a:off x="2568888" y="414664"/>
            <a:ext cx="8071139" cy="82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664" b="1" i="1">
                <a:solidFill>
                  <a:srgbClr val="0000FF"/>
                </a:solidFill>
                <a:latin typeface="Times New Roman" panose="02020603050405020304" pitchFamily="18" charset="0"/>
              </a:rPr>
              <a:t>Trò chơi : “Ai  đúng”</a:t>
            </a:r>
          </a:p>
        </p:txBody>
      </p:sp>
      <p:sp>
        <p:nvSpPr>
          <p:cNvPr id="28687" name="Rectangle 36"/>
          <p:cNvSpPr>
            <a:spLocks noChangeArrowheads="1"/>
          </p:cNvSpPr>
          <p:nvPr/>
        </p:nvSpPr>
        <p:spPr bwMode="auto">
          <a:xfrm>
            <a:off x="120395" y="0"/>
            <a:ext cx="1195121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107481" tIns="53741" rIns="107481" bIns="53741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vi-VN" sz="1399">
              <a:latin typeface="Times New Roman" panose="02020603050405020304" pitchFamily="18" charset="0"/>
            </a:endParaRPr>
          </a:p>
        </p:txBody>
      </p:sp>
      <p:pic>
        <p:nvPicPr>
          <p:cNvPr id="28688" name="Picture 13" descr="sun1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570" y="49365"/>
            <a:ext cx="1662359" cy="1221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9" name="Picture 13" descr="sun1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45073" y="59238"/>
            <a:ext cx="1662358" cy="122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8425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9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19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19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19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19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1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1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9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9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9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9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9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9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9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9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1" grpId="0"/>
      <p:bldP spid="219144" grpId="0" animBg="1"/>
      <p:bldP spid="219147" grpId="0"/>
      <p:bldP spid="219150" grpId="0"/>
      <p:bldP spid="219151" grpId="0"/>
      <p:bldP spid="219154" grpId="0" animBg="1"/>
      <p:bldP spid="219162" grpId="0" animBg="1"/>
      <p:bldP spid="219166" grpId="0"/>
      <p:bldP spid="219167" grpId="0" animBg="1"/>
      <p:bldP spid="219168" grpId="0"/>
      <p:bldP spid="21917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97942" y="1698171"/>
            <a:ext cx="57186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DẶN DÒ</a:t>
            </a:r>
          </a:p>
          <a:p>
            <a:pPr algn="ctr"/>
            <a:r>
              <a:rPr lang="en-US" sz="3600" dirty="0" err="1" smtClean="0"/>
              <a:t>Hoàn</a:t>
            </a:r>
            <a:r>
              <a:rPr lang="en-US" sz="3600" dirty="0" smtClean="0"/>
              <a:t> </a:t>
            </a:r>
            <a:r>
              <a:rPr lang="en-US" sz="3600" dirty="0" err="1" smtClean="0"/>
              <a:t>thành</a:t>
            </a:r>
            <a:r>
              <a:rPr lang="en-US" sz="3600" dirty="0" smtClean="0"/>
              <a:t> </a:t>
            </a:r>
            <a:r>
              <a:rPr lang="en-US" sz="3600" dirty="0" err="1" smtClean="0"/>
              <a:t>bài</a:t>
            </a:r>
            <a:r>
              <a:rPr lang="en-US" sz="3600" dirty="0" smtClean="0"/>
              <a:t> 2 </a:t>
            </a:r>
            <a:r>
              <a:rPr lang="en-US" sz="3600" dirty="0" err="1" smtClean="0"/>
              <a:t>và</a:t>
            </a:r>
            <a:r>
              <a:rPr lang="en-US" sz="3600" dirty="0" smtClean="0"/>
              <a:t> 3 </a:t>
            </a:r>
            <a:r>
              <a:rPr lang="en-US" sz="3600" dirty="0" err="1" smtClean="0"/>
              <a:t>vào</a:t>
            </a:r>
            <a:r>
              <a:rPr lang="en-US" sz="3600" dirty="0" smtClean="0"/>
              <a:t> </a:t>
            </a:r>
            <a:r>
              <a:rPr lang="en-US" sz="3600" dirty="0" err="1" smtClean="0"/>
              <a:t>vở</a:t>
            </a:r>
            <a:endParaRPr lang="en-US" sz="3600" dirty="0" smtClean="0"/>
          </a:p>
          <a:p>
            <a:pPr algn="ctr"/>
            <a:r>
              <a:rPr lang="en-US" sz="3600" dirty="0" err="1" smtClean="0"/>
              <a:t>Chuẩn</a:t>
            </a:r>
            <a:r>
              <a:rPr lang="en-US" sz="3600" dirty="0" smtClean="0"/>
              <a:t> </a:t>
            </a:r>
            <a:r>
              <a:rPr lang="en-US" sz="3600" dirty="0" err="1" smtClean="0"/>
              <a:t>bị</a:t>
            </a:r>
            <a:r>
              <a:rPr lang="en-US" sz="3600" dirty="0" smtClean="0"/>
              <a:t> </a:t>
            </a:r>
            <a:r>
              <a:rPr lang="en-US" sz="3600" dirty="0" err="1" smtClean="0"/>
              <a:t>bài</a:t>
            </a:r>
            <a:r>
              <a:rPr lang="en-US" sz="3600" dirty="0" smtClean="0"/>
              <a:t> </a:t>
            </a:r>
            <a:r>
              <a:rPr lang="en-US" sz="3600" dirty="0" err="1" smtClean="0"/>
              <a:t>luyện</a:t>
            </a:r>
            <a:r>
              <a:rPr lang="en-US" sz="3600" dirty="0" smtClean="0"/>
              <a:t> </a:t>
            </a:r>
            <a:r>
              <a:rPr lang="en-US" sz="3600" dirty="0" err="1" smtClean="0"/>
              <a:t>tập</a:t>
            </a:r>
            <a:r>
              <a:rPr lang="en-US" sz="3600" dirty="0" smtClean="0"/>
              <a:t> tr50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91048" y="3517890"/>
            <a:ext cx="356077" cy="333976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52853" y="4694267"/>
            <a:ext cx="233400" cy="218913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8084698" y="3530601"/>
            <a:ext cx="44873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9481" y="3020406"/>
            <a:ext cx="460071" cy="7769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5498" y="3181277"/>
            <a:ext cx="3310565" cy="248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1201" y="1491577"/>
            <a:ext cx="1939609" cy="29260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2502875" y="5793398"/>
            <a:ext cx="1563744" cy="9753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400" y="755211"/>
            <a:ext cx="5722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 CHƠI CÂU CÁ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E17C6954-6503-488C-A8E6-1D7D1802687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56985" y="3425360"/>
            <a:ext cx="1563744" cy="97536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B215FB51-700D-412C-896C-8DEB74DD47E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2589847" y="4180840"/>
            <a:ext cx="1563744" cy="97536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AFE27EEE-BB8A-44DE-B860-6F6B339BB17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56985" y="5829134"/>
            <a:ext cx="1563744" cy="975361"/>
          </a:xfrm>
          <a:prstGeom prst="rect">
            <a:avLst/>
          </a:prstGeom>
        </p:spPr>
      </p:pic>
      <p:sp>
        <p:nvSpPr>
          <p:cNvPr id="2" name="Arrow: Pentagon 1">
            <a:extLst>
              <a:ext uri="{FF2B5EF4-FFF2-40B4-BE49-F238E27FC236}">
                <a16:creationId xmlns:a16="http://schemas.microsoft.com/office/drawing/2014/main" xmlns="" id="{D1155387-879E-40B6-9945-AA291C540A15}"/>
              </a:ext>
            </a:extLst>
          </p:cNvPr>
          <p:cNvSpPr/>
          <p:nvPr/>
        </p:nvSpPr>
        <p:spPr>
          <a:xfrm>
            <a:off x="3860801" y="4180839"/>
            <a:ext cx="4854663" cy="1644232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 b="1" dirty="0" smtClean="0">
                <a:solidFill>
                  <a:srgbClr val="FF0000"/>
                </a:solidFill>
                <a:latin typeface="+mj-lt"/>
              </a:rPr>
              <a:t>BẮT ĐẦU</a:t>
            </a:r>
            <a:endParaRPr lang="en-US" sz="54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" name="introcauca">
            <a:hlinkClick r:id="" action="ppaction://media"/>
            <a:extLst>
              <a:ext uri="{FF2B5EF4-FFF2-40B4-BE49-F238E27FC236}">
                <a16:creationId xmlns:a16="http://schemas.microsoft.com/office/drawing/2014/main" xmlns="" id="{50FA3404-47C9-4CF6-B5C2-67B66A933966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902664" y="-98096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639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5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7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9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4.69136E-6 L 3.33333E-6 -0.07223 " pathEditMode="relative" rAng="0" ptsTypes="AA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9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9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7" grpId="0"/>
      <p:bldP spid="7" grpId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91048" y="3517890"/>
            <a:ext cx="356077" cy="333976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52853" y="4694267"/>
            <a:ext cx="233400" cy="218913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8084698" y="3530601"/>
            <a:ext cx="44873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9481" y="3020406"/>
            <a:ext cx="460071" cy="7769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5498" y="3181277"/>
            <a:ext cx="3310565" cy="248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1201" y="1491577"/>
            <a:ext cx="1939609" cy="292608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39C23D9B-84DE-4B7A-911F-1878CD20446D}"/>
              </a:ext>
            </a:extLst>
          </p:cNvPr>
          <p:cNvGrpSpPr/>
          <p:nvPr/>
        </p:nvGrpSpPr>
        <p:grpSpPr>
          <a:xfrm>
            <a:off x="-2844800" y="5156201"/>
            <a:ext cx="2844800" cy="151095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xmlns="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</a:t>
              </a:r>
              <a:r>
                <a:rPr lang="vi-VN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3,4 </a:t>
              </a:r>
              <a:endPara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9002" y="1214967"/>
            <a:ext cx="3588591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400" y="381000"/>
            <a:ext cx="5181600" cy="1426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4267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267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vi-VN" sz="4267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4267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  <a:p>
            <a:r>
              <a:rPr lang="en-US" altLang="vi-VN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 </a:t>
            </a:r>
            <a:r>
              <a:rPr lang="en-US" altLang="vi-VN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lang="en-US" altLang="vi-VN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         </a:t>
            </a:r>
            <a:r>
              <a:rPr lang="en-US" altLang="vi-VN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endParaRPr lang="vi-VN" altLang="vi-VN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EA94EE4C-DC84-4124-A9D4-9D6529BF4EDC}"/>
              </a:ext>
            </a:extLst>
          </p:cNvPr>
          <p:cNvGrpSpPr/>
          <p:nvPr/>
        </p:nvGrpSpPr>
        <p:grpSpPr>
          <a:xfrm flipH="1">
            <a:off x="7274560" y="419097"/>
            <a:ext cx="2072640" cy="1035052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xmlns="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</a:t>
              </a:r>
              <a:r>
                <a:rPr lang="vi-VN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3,4 </a:t>
              </a:r>
              <a:endPara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xmlns="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98418B5F-CE4A-4DBA-A4BC-305D0001CD6E}"/>
              </a:ext>
            </a:extLst>
          </p:cNvPr>
          <p:cNvGrpSpPr/>
          <p:nvPr/>
        </p:nvGrpSpPr>
        <p:grpSpPr>
          <a:xfrm>
            <a:off x="-2844800" y="2889762"/>
            <a:ext cx="2844800" cy="151095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xmlns="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70">
                <a:defRPr/>
              </a:pP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</a:t>
              </a:r>
              <a:r>
                <a:rPr lang="vi-VN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340</a:t>
              </a:r>
              <a:endPara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C8AC982F-5F1C-4DBD-AD2A-FFDC19ED0C2B}"/>
              </a:ext>
            </a:extLst>
          </p:cNvPr>
          <p:cNvGrpSpPr/>
          <p:nvPr/>
        </p:nvGrpSpPr>
        <p:grpSpPr>
          <a:xfrm flipH="1">
            <a:off x="12206515" y="3645242"/>
            <a:ext cx="2844800" cy="151095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xmlns="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</a:t>
              </a:r>
              <a:r>
                <a:rPr lang="vi-VN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30,4</a:t>
              </a:r>
              <a:endPara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xmlns="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7055A351-8018-43CC-AF85-72E9B10CD70C}"/>
              </a:ext>
            </a:extLst>
          </p:cNvPr>
          <p:cNvGrpSpPr/>
          <p:nvPr/>
        </p:nvGrpSpPr>
        <p:grpSpPr>
          <a:xfrm flipH="1">
            <a:off x="12206515" y="5169242"/>
            <a:ext cx="2844800" cy="151095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xmlns="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</a:t>
              </a:r>
              <a:r>
                <a:rPr lang="vi-VN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304 </a:t>
              </a:r>
              <a:endPara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xmlns="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62074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91048" y="3517890"/>
            <a:ext cx="356077" cy="333976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52853" y="4694267"/>
            <a:ext cx="233400" cy="218913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8084698" y="3530601"/>
            <a:ext cx="44873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9481" y="3020406"/>
            <a:ext cx="460071" cy="7769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5498" y="3181277"/>
            <a:ext cx="3310565" cy="248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1201" y="1491577"/>
            <a:ext cx="1939609" cy="292608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39C23D9B-84DE-4B7A-911F-1878CD20446D}"/>
              </a:ext>
            </a:extLst>
          </p:cNvPr>
          <p:cNvGrpSpPr/>
          <p:nvPr/>
        </p:nvGrpSpPr>
        <p:grpSpPr>
          <a:xfrm>
            <a:off x="-2844800" y="5156201"/>
            <a:ext cx="2844800" cy="151095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xmlns="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</a:t>
              </a:r>
              <a:r>
                <a:rPr lang="vi-VN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0,009</a:t>
              </a:r>
              <a:endPara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9002" y="1214967"/>
            <a:ext cx="3588591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400" y="381000"/>
            <a:ext cx="5181600" cy="1426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4267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267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4267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4267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  <a:p>
            <a:r>
              <a:rPr lang="vi-VN" sz="42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267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vi-VN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9m </a:t>
            </a:r>
            <a:r>
              <a:rPr lang="en-US" altLang="vi-VN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          km</a:t>
            </a:r>
            <a:endParaRPr lang="vi-VN" altLang="vi-VN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EA94EE4C-DC84-4124-A9D4-9D6529BF4EDC}"/>
              </a:ext>
            </a:extLst>
          </p:cNvPr>
          <p:cNvGrpSpPr/>
          <p:nvPr/>
        </p:nvGrpSpPr>
        <p:grpSpPr>
          <a:xfrm flipH="1">
            <a:off x="7274560" y="419097"/>
            <a:ext cx="2072640" cy="1035052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xmlns="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</a:t>
              </a:r>
              <a:r>
                <a:rPr lang="vi-VN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0,009</a:t>
              </a:r>
              <a:endPara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xmlns="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98418B5F-CE4A-4DBA-A4BC-305D0001CD6E}"/>
              </a:ext>
            </a:extLst>
          </p:cNvPr>
          <p:cNvGrpSpPr/>
          <p:nvPr/>
        </p:nvGrpSpPr>
        <p:grpSpPr>
          <a:xfrm>
            <a:off x="-2844800" y="2889762"/>
            <a:ext cx="2844800" cy="151095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xmlns="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70">
                <a:defRPr/>
              </a:pP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</a:t>
              </a:r>
              <a:r>
                <a:rPr lang="vi-VN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9000</a:t>
              </a:r>
              <a:endPara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C8AC982F-5F1C-4DBD-AD2A-FFDC19ED0C2B}"/>
              </a:ext>
            </a:extLst>
          </p:cNvPr>
          <p:cNvGrpSpPr/>
          <p:nvPr/>
        </p:nvGrpSpPr>
        <p:grpSpPr>
          <a:xfrm flipH="1">
            <a:off x="12206515" y="3645242"/>
            <a:ext cx="2844800" cy="151095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xmlns="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</a:t>
              </a:r>
              <a:r>
                <a:rPr lang="vi-VN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90 </a:t>
              </a:r>
              <a:endPara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xmlns="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7055A351-8018-43CC-AF85-72E9B10CD70C}"/>
              </a:ext>
            </a:extLst>
          </p:cNvPr>
          <p:cNvGrpSpPr/>
          <p:nvPr/>
        </p:nvGrpSpPr>
        <p:grpSpPr>
          <a:xfrm flipH="1">
            <a:off x="12206515" y="5169242"/>
            <a:ext cx="2844800" cy="151095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xmlns="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</a:t>
              </a:r>
              <a:r>
                <a:rPr lang="vi-VN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0,09</a:t>
              </a:r>
              <a:endPara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xmlns="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67645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91048" y="3517890"/>
            <a:ext cx="356077" cy="333976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52853" y="4694267"/>
            <a:ext cx="233400" cy="218913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8084698" y="3530601"/>
            <a:ext cx="44873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9481" y="3020406"/>
            <a:ext cx="460071" cy="7769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5498" y="3181277"/>
            <a:ext cx="3310565" cy="248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1201" y="1491577"/>
            <a:ext cx="1939609" cy="292608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39C23D9B-84DE-4B7A-911F-1878CD20446D}"/>
              </a:ext>
            </a:extLst>
          </p:cNvPr>
          <p:cNvGrpSpPr/>
          <p:nvPr/>
        </p:nvGrpSpPr>
        <p:grpSpPr>
          <a:xfrm flipH="1">
            <a:off x="12192000" y="5143842"/>
            <a:ext cx="2844800" cy="151095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xmlns="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vi-VN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18,07</a:t>
              </a:r>
              <a:endParaRPr lang="vi-VN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 defTabSz="1219170">
                <a:defRPr/>
              </a:pPr>
              <a:endPara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9002" y="1214967"/>
            <a:ext cx="3588591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399" y="381000"/>
            <a:ext cx="5384801" cy="1426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vi-VN" sz="4267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267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267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</a:t>
            </a:r>
          </a:p>
          <a:p>
            <a:r>
              <a:rPr lang="pt-BR" altLang="vi-VN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18km</a:t>
            </a:r>
            <a:r>
              <a:rPr lang="pt-BR" altLang="vi-VN" sz="44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altLang="vi-VN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7ha </a:t>
            </a:r>
            <a:r>
              <a:rPr lang="pt-BR" altLang="vi-VN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   </a:t>
            </a:r>
            <a:r>
              <a:rPr lang="pt-BR" altLang="vi-VN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lang="pt-BR" altLang="vi-VN" sz="44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altLang="vi-VN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vi-VN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EA94EE4C-DC84-4124-A9D4-9D6529BF4EDC}"/>
              </a:ext>
            </a:extLst>
          </p:cNvPr>
          <p:cNvGrpSpPr/>
          <p:nvPr/>
        </p:nvGrpSpPr>
        <p:grpSpPr>
          <a:xfrm flipH="1">
            <a:off x="7274560" y="419097"/>
            <a:ext cx="2072640" cy="1035052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xmlns="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vi-VN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18,07</a:t>
              </a:r>
              <a:endParaRPr lang="vi-VN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xmlns="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98418B5F-CE4A-4DBA-A4BC-305D0001CD6E}"/>
              </a:ext>
            </a:extLst>
          </p:cNvPr>
          <p:cNvGrpSpPr/>
          <p:nvPr/>
        </p:nvGrpSpPr>
        <p:grpSpPr>
          <a:xfrm>
            <a:off x="-2844800" y="3238842"/>
            <a:ext cx="2844800" cy="151095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xmlns="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70">
                <a:defRPr/>
              </a:pP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vi-VN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1870000</a:t>
              </a:r>
              <a:endPara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C8AC982F-5F1C-4DBD-AD2A-FFDC19ED0C2B}"/>
              </a:ext>
            </a:extLst>
          </p:cNvPr>
          <p:cNvGrpSpPr/>
          <p:nvPr/>
        </p:nvGrpSpPr>
        <p:grpSpPr>
          <a:xfrm flipH="1">
            <a:off x="12192000" y="3645242"/>
            <a:ext cx="2844800" cy="151095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xmlns="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</a:t>
              </a:r>
              <a:r>
                <a:rPr lang="vi-VN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187</a:t>
              </a:r>
              <a:endPara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xmlns="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7055A351-8018-43CC-AF85-72E9B10CD70C}"/>
              </a:ext>
            </a:extLst>
          </p:cNvPr>
          <p:cNvGrpSpPr/>
          <p:nvPr/>
        </p:nvGrpSpPr>
        <p:grpSpPr>
          <a:xfrm>
            <a:off x="-2844800" y="5257801"/>
            <a:ext cx="2844800" cy="151095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xmlns="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70">
                <a:defRPr/>
              </a:pP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vi-VN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1807</a:t>
              </a:r>
              <a:endPara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xmlns="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70621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77886" y="640080"/>
            <a:ext cx="68841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70C0"/>
                </a:solidFill>
              </a:rPr>
              <a:t>Thứ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hai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ngày</a:t>
            </a:r>
            <a:r>
              <a:rPr lang="en-US" sz="3600" dirty="0" smtClean="0">
                <a:solidFill>
                  <a:srgbClr val="0070C0"/>
                </a:solidFill>
              </a:rPr>
              <a:t> 8 </a:t>
            </a:r>
            <a:r>
              <a:rPr lang="en-US" sz="3600" dirty="0" err="1" smtClean="0">
                <a:solidFill>
                  <a:srgbClr val="0070C0"/>
                </a:solidFill>
              </a:rPr>
              <a:t>tháng</a:t>
            </a:r>
            <a:r>
              <a:rPr lang="en-US" sz="3600" dirty="0" smtClean="0">
                <a:solidFill>
                  <a:srgbClr val="0070C0"/>
                </a:solidFill>
              </a:rPr>
              <a:t> 11 </a:t>
            </a:r>
            <a:r>
              <a:rPr lang="en-US" sz="3600" dirty="0" err="1" smtClean="0">
                <a:solidFill>
                  <a:srgbClr val="0070C0"/>
                </a:solidFill>
              </a:rPr>
              <a:t>năm</a:t>
            </a:r>
            <a:r>
              <a:rPr lang="en-US" sz="3600" dirty="0" smtClean="0">
                <a:solidFill>
                  <a:srgbClr val="0070C0"/>
                </a:solidFill>
              </a:rPr>
              <a:t> 2021</a:t>
            </a:r>
          </a:p>
          <a:p>
            <a:pPr algn="ctr"/>
            <a:r>
              <a:rPr lang="en-US" sz="3600" dirty="0" err="1" smtClean="0">
                <a:solidFill>
                  <a:srgbClr val="0070C0"/>
                </a:solidFill>
              </a:rPr>
              <a:t>Toán</a:t>
            </a:r>
            <a:endParaRPr lang="en-US" sz="3600" dirty="0" smtClean="0">
              <a:solidFill>
                <a:srgbClr val="0070C0"/>
              </a:solidFill>
            </a:endParaRPr>
          </a:p>
          <a:p>
            <a:pPr algn="ctr"/>
            <a:r>
              <a:rPr lang="en-US" sz="3600" dirty="0" err="1" smtClean="0">
                <a:solidFill>
                  <a:srgbClr val="0070C0"/>
                </a:solidFill>
              </a:rPr>
              <a:t>Cộng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hai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số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thập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phân</a:t>
            </a:r>
            <a:r>
              <a:rPr lang="en-US" sz="3600" dirty="0" smtClean="0">
                <a:solidFill>
                  <a:srgbClr val="0070C0"/>
                </a:solidFill>
              </a:rPr>
              <a:t> ( 49)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181A2FC-281B-4473-83CC-409EA5DA0A50}"/>
              </a:ext>
            </a:extLst>
          </p:cNvPr>
          <p:cNvSpPr/>
          <p:nvPr/>
        </p:nvSpPr>
        <p:spPr>
          <a:xfrm>
            <a:off x="742211" y="550685"/>
            <a:ext cx="5948150" cy="220375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vi-VN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j-lt"/>
              </a:rPr>
              <a:t>KHÁM PHÁ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+mj-lt"/>
            </a:endParaRPr>
          </a:p>
        </p:txBody>
      </p:sp>
      <p:pic>
        <p:nvPicPr>
          <p:cNvPr id="6" name="图片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0" r="1"/>
          <a:stretch>
            <a:fillRect/>
          </a:stretch>
        </p:blipFill>
        <p:spPr>
          <a:xfrm>
            <a:off x="4983109" y="2439185"/>
            <a:ext cx="7208891" cy="441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091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ChangeArrowheads="1"/>
          </p:cNvSpPr>
          <p:nvPr/>
        </p:nvSpPr>
        <p:spPr bwMode="auto">
          <a:xfrm>
            <a:off x="4818687" y="4045443"/>
            <a:ext cx="4482321" cy="53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vi-VN" altLang="vi-VN" sz="4664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3" name="Rectangle 33"/>
          <p:cNvSpPr>
            <a:spLocks noChangeArrowheads="1"/>
          </p:cNvSpPr>
          <p:nvPr/>
        </p:nvSpPr>
        <p:spPr bwMode="auto">
          <a:xfrm>
            <a:off x="917636" y="1295825"/>
            <a:ext cx="10361664" cy="989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3265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Box 18"/>
          <p:cNvSpPr txBox="1">
            <a:spLocks noChangeArrowheads="1"/>
          </p:cNvSpPr>
          <p:nvPr/>
        </p:nvSpPr>
        <p:spPr bwMode="auto">
          <a:xfrm>
            <a:off x="190741" y="182649"/>
            <a:ext cx="11810520" cy="2979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sz="4664" b="1" dirty="0">
                <a:solidFill>
                  <a:srgbClr val="FF0000"/>
                </a:solidFill>
                <a:latin typeface="Arial" panose="020B0604020202020204" pitchFamily="34" charset="0"/>
              </a:rPr>
              <a:t>a) </a:t>
            </a:r>
            <a:r>
              <a:rPr lang="en-US" altLang="vi-VN" sz="4664" b="1" dirty="0" err="1">
                <a:solidFill>
                  <a:srgbClr val="FF0000"/>
                </a:solidFill>
                <a:latin typeface="Arial" panose="020B0604020202020204" pitchFamily="34" charset="0"/>
              </a:rPr>
              <a:t>Ví</a:t>
            </a:r>
            <a:r>
              <a:rPr lang="en-US" altLang="vi-VN" sz="4664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4664" b="1" dirty="0" err="1">
                <a:solidFill>
                  <a:srgbClr val="FF0000"/>
                </a:solidFill>
                <a:latin typeface="Arial" panose="020B0604020202020204" pitchFamily="34" charset="0"/>
              </a:rPr>
              <a:t>dụ</a:t>
            </a:r>
            <a:r>
              <a:rPr lang="en-US" altLang="vi-VN" sz="4664" b="1" dirty="0">
                <a:solidFill>
                  <a:srgbClr val="FF0000"/>
                </a:solidFill>
                <a:latin typeface="Arial" panose="020B0604020202020204" pitchFamily="34" charset="0"/>
              </a:rPr>
              <a:t> 1: </a:t>
            </a:r>
            <a:r>
              <a:rPr lang="en-US" altLang="vi-VN" sz="4664" b="1" dirty="0" err="1">
                <a:solidFill>
                  <a:srgbClr val="0000FF"/>
                </a:solidFill>
                <a:latin typeface="Arial" panose="020B0604020202020204" pitchFamily="34" charset="0"/>
              </a:rPr>
              <a:t>Đường</a:t>
            </a:r>
            <a:r>
              <a:rPr lang="en-US" altLang="vi-VN" sz="4664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4664" b="1" dirty="0" err="1">
                <a:solidFill>
                  <a:srgbClr val="0000FF"/>
                </a:solidFill>
                <a:latin typeface="Arial" panose="020B0604020202020204" pitchFamily="34" charset="0"/>
              </a:rPr>
              <a:t>gấp</a:t>
            </a:r>
            <a:r>
              <a:rPr lang="en-US" altLang="vi-VN" sz="4664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4664" b="1" dirty="0" err="1">
                <a:solidFill>
                  <a:srgbClr val="0000FF"/>
                </a:solidFill>
                <a:latin typeface="Arial" panose="020B0604020202020204" pitchFamily="34" charset="0"/>
              </a:rPr>
              <a:t>khúc</a:t>
            </a:r>
            <a:r>
              <a:rPr lang="en-US" altLang="vi-VN" sz="4664" b="1" dirty="0">
                <a:solidFill>
                  <a:srgbClr val="0000FF"/>
                </a:solidFill>
                <a:latin typeface="Arial" panose="020B0604020202020204" pitchFamily="34" charset="0"/>
              </a:rPr>
              <a:t> ABC </a:t>
            </a:r>
            <a:r>
              <a:rPr lang="en-US" altLang="vi-VN" sz="4664" b="1" dirty="0" err="1">
                <a:solidFill>
                  <a:srgbClr val="0000FF"/>
                </a:solidFill>
                <a:latin typeface="Arial" panose="020B0604020202020204" pitchFamily="34" charset="0"/>
              </a:rPr>
              <a:t>có</a:t>
            </a:r>
            <a:r>
              <a:rPr lang="en-US" altLang="vi-VN" sz="4664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4664" b="1" dirty="0" err="1">
                <a:solidFill>
                  <a:srgbClr val="0000FF"/>
                </a:solidFill>
                <a:latin typeface="Arial" panose="020B0604020202020204" pitchFamily="34" charset="0"/>
              </a:rPr>
              <a:t>đoạn</a:t>
            </a:r>
            <a:r>
              <a:rPr lang="en-US" altLang="vi-VN" sz="4664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4664" b="1" dirty="0" err="1">
                <a:solidFill>
                  <a:srgbClr val="0000FF"/>
                </a:solidFill>
                <a:latin typeface="Arial" panose="020B0604020202020204" pitchFamily="34" charset="0"/>
              </a:rPr>
              <a:t>thẳng</a:t>
            </a:r>
            <a:r>
              <a:rPr lang="en-US" altLang="vi-VN" sz="4664" b="1" dirty="0">
                <a:solidFill>
                  <a:srgbClr val="0000FF"/>
                </a:solidFill>
                <a:latin typeface="Arial" panose="020B0604020202020204" pitchFamily="34" charset="0"/>
              </a:rPr>
              <a:t> AB </a:t>
            </a:r>
            <a:r>
              <a:rPr lang="en-US" altLang="vi-VN" sz="4664" b="1" dirty="0" err="1">
                <a:solidFill>
                  <a:srgbClr val="0000FF"/>
                </a:solidFill>
                <a:latin typeface="Arial" panose="020B0604020202020204" pitchFamily="34" charset="0"/>
              </a:rPr>
              <a:t>dài</a:t>
            </a:r>
            <a:r>
              <a:rPr lang="en-US" altLang="vi-VN" sz="4664" b="1" dirty="0">
                <a:solidFill>
                  <a:srgbClr val="0000FF"/>
                </a:solidFill>
                <a:latin typeface="Arial" panose="020B0604020202020204" pitchFamily="34" charset="0"/>
              </a:rPr>
              <a:t> 1,84m </a:t>
            </a:r>
            <a:r>
              <a:rPr lang="en-US" altLang="vi-VN" sz="4664" b="1" dirty="0" err="1">
                <a:solidFill>
                  <a:srgbClr val="0000FF"/>
                </a:solidFill>
                <a:latin typeface="Arial" panose="020B0604020202020204" pitchFamily="34" charset="0"/>
              </a:rPr>
              <a:t>và</a:t>
            </a:r>
            <a:r>
              <a:rPr lang="en-US" altLang="vi-VN" sz="4664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4664" b="1" dirty="0" err="1">
                <a:solidFill>
                  <a:srgbClr val="0000FF"/>
                </a:solidFill>
                <a:latin typeface="Arial" panose="020B0604020202020204" pitchFamily="34" charset="0"/>
              </a:rPr>
              <a:t>đoạn</a:t>
            </a:r>
            <a:r>
              <a:rPr lang="en-US" altLang="vi-VN" sz="4664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4664" b="1" dirty="0" err="1">
                <a:solidFill>
                  <a:srgbClr val="0000FF"/>
                </a:solidFill>
                <a:latin typeface="Arial" panose="020B0604020202020204" pitchFamily="34" charset="0"/>
              </a:rPr>
              <a:t>thẳng</a:t>
            </a:r>
            <a:r>
              <a:rPr lang="en-US" altLang="vi-VN" sz="4664" b="1" dirty="0">
                <a:solidFill>
                  <a:srgbClr val="0000FF"/>
                </a:solidFill>
                <a:latin typeface="Arial" panose="020B0604020202020204" pitchFamily="34" charset="0"/>
              </a:rPr>
              <a:t> BC </a:t>
            </a:r>
            <a:r>
              <a:rPr lang="en-US" altLang="vi-VN" sz="4664" b="1" dirty="0" err="1">
                <a:solidFill>
                  <a:srgbClr val="0000FF"/>
                </a:solidFill>
                <a:latin typeface="Arial" panose="020B0604020202020204" pitchFamily="34" charset="0"/>
              </a:rPr>
              <a:t>dài</a:t>
            </a:r>
            <a:r>
              <a:rPr lang="en-US" altLang="vi-VN" sz="4664" b="1" dirty="0">
                <a:solidFill>
                  <a:srgbClr val="0000FF"/>
                </a:solidFill>
                <a:latin typeface="Arial" panose="020B0604020202020204" pitchFamily="34" charset="0"/>
              </a:rPr>
              <a:t> 2,45m. </a:t>
            </a:r>
            <a:r>
              <a:rPr lang="en-US" altLang="vi-VN" sz="4664" b="1" dirty="0" err="1">
                <a:solidFill>
                  <a:srgbClr val="0000FF"/>
                </a:solidFill>
                <a:latin typeface="Arial" panose="020B0604020202020204" pitchFamily="34" charset="0"/>
              </a:rPr>
              <a:t>Hỏi</a:t>
            </a:r>
            <a:r>
              <a:rPr lang="en-US" altLang="vi-VN" sz="4664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4664" b="1" dirty="0" err="1">
                <a:solidFill>
                  <a:srgbClr val="0000FF"/>
                </a:solidFill>
                <a:latin typeface="Arial" panose="020B0604020202020204" pitchFamily="34" charset="0"/>
              </a:rPr>
              <a:t>đường</a:t>
            </a:r>
            <a:r>
              <a:rPr lang="en-US" altLang="vi-VN" sz="4664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4664" b="1" dirty="0" err="1">
                <a:solidFill>
                  <a:srgbClr val="0000FF"/>
                </a:solidFill>
                <a:latin typeface="Arial" panose="020B0604020202020204" pitchFamily="34" charset="0"/>
              </a:rPr>
              <a:t>gấp</a:t>
            </a:r>
            <a:r>
              <a:rPr lang="en-US" altLang="vi-VN" sz="4664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4664" b="1" dirty="0" err="1">
                <a:solidFill>
                  <a:srgbClr val="0000FF"/>
                </a:solidFill>
                <a:latin typeface="Arial" panose="020B0604020202020204" pitchFamily="34" charset="0"/>
              </a:rPr>
              <a:t>khúc</a:t>
            </a:r>
            <a:r>
              <a:rPr lang="en-US" altLang="vi-VN" sz="4664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4664" b="1" dirty="0" err="1">
                <a:solidFill>
                  <a:srgbClr val="0000FF"/>
                </a:solidFill>
                <a:latin typeface="Arial" panose="020B0604020202020204" pitchFamily="34" charset="0"/>
              </a:rPr>
              <a:t>đó</a:t>
            </a:r>
            <a:r>
              <a:rPr lang="en-US" altLang="vi-VN" sz="4664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4664" b="1" dirty="0" err="1">
                <a:solidFill>
                  <a:srgbClr val="0000FF"/>
                </a:solidFill>
                <a:latin typeface="Arial" panose="020B0604020202020204" pitchFamily="34" charset="0"/>
              </a:rPr>
              <a:t>dài</a:t>
            </a:r>
            <a:r>
              <a:rPr lang="en-US" altLang="vi-VN" sz="4664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4664" b="1" dirty="0" err="1">
                <a:solidFill>
                  <a:srgbClr val="0000FF"/>
                </a:solidFill>
                <a:latin typeface="Arial" panose="020B0604020202020204" pitchFamily="34" charset="0"/>
              </a:rPr>
              <a:t>bao</a:t>
            </a:r>
            <a:r>
              <a:rPr lang="en-US" altLang="vi-VN" sz="4664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4664" b="1" dirty="0" err="1">
                <a:solidFill>
                  <a:srgbClr val="0000FF"/>
                </a:solidFill>
                <a:latin typeface="Arial" panose="020B0604020202020204" pitchFamily="34" charset="0"/>
              </a:rPr>
              <a:t>nhiêu</a:t>
            </a:r>
            <a:r>
              <a:rPr lang="en-US" altLang="vi-VN" sz="4664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4664" b="1" dirty="0" err="1">
                <a:solidFill>
                  <a:srgbClr val="0000FF"/>
                </a:solidFill>
                <a:latin typeface="Arial" panose="020B0604020202020204" pitchFamily="34" charset="0"/>
              </a:rPr>
              <a:t>mét</a:t>
            </a:r>
            <a:r>
              <a:rPr lang="en-US" altLang="vi-VN" sz="4664" b="1" dirty="0">
                <a:solidFill>
                  <a:srgbClr val="0000FF"/>
                </a:solidFill>
                <a:latin typeface="Arial" panose="020B0604020202020204" pitchFamily="34" charset="0"/>
              </a:rPr>
              <a:t>?	</a:t>
            </a:r>
          </a:p>
        </p:txBody>
      </p:sp>
      <p:sp>
        <p:nvSpPr>
          <p:cNvPr id="5125" name="Rectangle 36"/>
          <p:cNvSpPr>
            <a:spLocks noChangeArrowheads="1"/>
          </p:cNvSpPr>
          <p:nvPr/>
        </p:nvSpPr>
        <p:spPr bwMode="auto">
          <a:xfrm>
            <a:off x="-49913" y="-46897"/>
            <a:ext cx="1195121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107481" tIns="53741" rIns="107481" bIns="53741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vi-VN" sz="1399">
              <a:latin typeface="Times New Roman" panose="02020603050405020304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4123878" y="1021850"/>
            <a:ext cx="6495169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4818687" y="4045443"/>
            <a:ext cx="4482321" cy="53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vi-VN" altLang="vi-VN" sz="4664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8" name="Rectangle 31"/>
          <p:cNvSpPr>
            <a:spLocks noChangeArrowheads="1"/>
          </p:cNvSpPr>
          <p:nvPr/>
        </p:nvSpPr>
        <p:spPr bwMode="auto">
          <a:xfrm rot="-489985">
            <a:off x="6908050" y="4613137"/>
            <a:ext cx="1791941" cy="68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vi-VN" altLang="vi-VN" sz="4664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9" name="Rectangle 7"/>
          <p:cNvSpPr>
            <a:spLocks noChangeArrowheads="1"/>
          </p:cNvSpPr>
          <p:nvPr/>
        </p:nvSpPr>
        <p:spPr bwMode="auto">
          <a:xfrm>
            <a:off x="4818687" y="4045443"/>
            <a:ext cx="4482321" cy="53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vi-VN" altLang="vi-VN" sz="4664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30" name="Rectangle 31"/>
          <p:cNvSpPr>
            <a:spLocks noChangeArrowheads="1"/>
          </p:cNvSpPr>
          <p:nvPr/>
        </p:nvSpPr>
        <p:spPr bwMode="auto">
          <a:xfrm rot="-489985">
            <a:off x="6908050" y="4613137"/>
            <a:ext cx="1791941" cy="68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vi-VN" altLang="vi-VN" sz="4664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45" name="Straight Connector 44"/>
          <p:cNvCxnSpPr>
            <a:cxnSpLocks noChangeShapeType="1"/>
          </p:cNvCxnSpPr>
          <p:nvPr/>
        </p:nvCxnSpPr>
        <p:spPr bwMode="auto">
          <a:xfrm>
            <a:off x="4506454" y="4794553"/>
            <a:ext cx="3047041" cy="0"/>
          </a:xfrm>
          <a:prstGeom prst="line">
            <a:avLst/>
          </a:prstGeom>
          <a:noFill/>
          <a:ln w="762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6" name="Straight Connector 45"/>
          <p:cNvCxnSpPr>
            <a:cxnSpLocks noChangeShapeType="1"/>
          </p:cNvCxnSpPr>
          <p:nvPr/>
        </p:nvCxnSpPr>
        <p:spPr bwMode="auto">
          <a:xfrm flipV="1">
            <a:off x="7543622" y="3037168"/>
            <a:ext cx="2415171" cy="1714191"/>
          </a:xfrm>
          <a:prstGeom prst="line">
            <a:avLst/>
          </a:prstGeom>
          <a:noFill/>
          <a:ln w="762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47" name="Group 17"/>
          <p:cNvGrpSpPr>
            <a:grpSpLocks/>
          </p:cNvGrpSpPr>
          <p:nvPr/>
        </p:nvGrpSpPr>
        <p:grpSpPr bwMode="auto">
          <a:xfrm>
            <a:off x="3632698" y="2738140"/>
            <a:ext cx="7445441" cy="2733451"/>
            <a:chOff x="609600" y="3546031"/>
            <a:chExt cx="3339899" cy="1944946"/>
          </a:xfrm>
        </p:grpSpPr>
        <p:sp>
          <p:nvSpPr>
            <p:cNvPr id="5146" name="TextBox 14"/>
            <p:cNvSpPr txBox="1">
              <a:spLocks noChangeArrowheads="1"/>
            </p:cNvSpPr>
            <p:nvPr/>
          </p:nvSpPr>
          <p:spPr bwMode="auto">
            <a:xfrm>
              <a:off x="609600" y="4495265"/>
              <a:ext cx="304800" cy="576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 sz="4664" b="1"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5147" name="TextBox 15"/>
            <p:cNvSpPr txBox="1">
              <a:spLocks noChangeArrowheads="1"/>
            </p:cNvSpPr>
            <p:nvPr/>
          </p:nvSpPr>
          <p:spPr bwMode="auto">
            <a:xfrm>
              <a:off x="2368082" y="4914567"/>
              <a:ext cx="304800" cy="576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 sz="4664" b="1"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5148" name="TextBox 16"/>
            <p:cNvSpPr txBox="1">
              <a:spLocks noChangeArrowheads="1"/>
            </p:cNvSpPr>
            <p:nvPr/>
          </p:nvSpPr>
          <p:spPr bwMode="auto">
            <a:xfrm rot="386831">
              <a:off x="3657600" y="3546031"/>
              <a:ext cx="291899" cy="576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 sz="4664" b="1">
                  <a:latin typeface="Times New Roman" panose="02020603050405020304" pitchFamily="18" charset="0"/>
                </a:rPr>
                <a:t>C</a:t>
              </a:r>
            </a:p>
          </p:txBody>
        </p:sp>
      </p:grpSp>
      <p:cxnSp>
        <p:nvCxnSpPr>
          <p:cNvPr id="58" name="Straight Connector 57"/>
          <p:cNvCxnSpPr/>
          <p:nvPr/>
        </p:nvCxnSpPr>
        <p:spPr>
          <a:xfrm>
            <a:off x="385731" y="1672232"/>
            <a:ext cx="698511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ight Brace 22"/>
          <p:cNvSpPr>
            <a:spLocks/>
          </p:cNvSpPr>
          <p:nvPr/>
        </p:nvSpPr>
        <p:spPr bwMode="auto">
          <a:xfrm rot="-5400000">
            <a:off x="5735637" y="3082829"/>
            <a:ext cx="380109" cy="2838474"/>
          </a:xfrm>
          <a:prstGeom prst="rightBrace">
            <a:avLst>
              <a:gd name="adj1" fmla="val 7122"/>
              <a:gd name="adj2" fmla="val 50000"/>
            </a:avLst>
          </a:prstGeom>
          <a:noFill/>
          <a:ln w="762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eaVert" lIns="107481" tIns="53741" rIns="107481" bIns="53741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vi-VN" sz="4664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4415130" y="3802322"/>
            <a:ext cx="3032231" cy="826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664" b="1">
                <a:solidFill>
                  <a:srgbClr val="FF0000"/>
                </a:solidFill>
                <a:latin typeface="Times New Roman" panose="02020603050405020304" pitchFamily="18" charset="0"/>
              </a:rPr>
              <a:t> 1,84 m</a:t>
            </a:r>
          </a:p>
        </p:txBody>
      </p:sp>
      <p:cxnSp>
        <p:nvCxnSpPr>
          <p:cNvPr id="62" name="Straight Connector 61"/>
          <p:cNvCxnSpPr/>
          <p:nvPr/>
        </p:nvCxnSpPr>
        <p:spPr>
          <a:xfrm>
            <a:off x="8724674" y="1672232"/>
            <a:ext cx="312849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53680" y="2421342"/>
            <a:ext cx="416145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ight Brace 65"/>
          <p:cNvSpPr>
            <a:spLocks/>
          </p:cNvSpPr>
          <p:nvPr/>
        </p:nvSpPr>
        <p:spPr bwMode="auto">
          <a:xfrm rot="-7384914">
            <a:off x="8382206" y="2114664"/>
            <a:ext cx="535608" cy="3071722"/>
          </a:xfrm>
          <a:prstGeom prst="rightBrace">
            <a:avLst>
              <a:gd name="adj1" fmla="val 8310"/>
              <a:gd name="adj2" fmla="val 47125"/>
            </a:avLst>
          </a:prstGeom>
          <a:noFill/>
          <a:ln w="762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eaVert" lIns="107481" tIns="53741" rIns="107481" bIns="53741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vi-VN" sz="4664">
              <a:latin typeface="Times New Roman" panose="02020603050405020304" pitchFamily="18" charset="0"/>
            </a:endParaRP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 rot="-2132975">
            <a:off x="6935201" y="2748668"/>
            <a:ext cx="2576841" cy="826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664" b="1">
                <a:solidFill>
                  <a:srgbClr val="FF0000"/>
                </a:solidFill>
                <a:latin typeface="Times New Roman" panose="02020603050405020304" pitchFamily="18" charset="0"/>
              </a:rPr>
              <a:t>2,45m</a:t>
            </a:r>
          </a:p>
        </p:txBody>
      </p:sp>
      <p:cxnSp>
        <p:nvCxnSpPr>
          <p:cNvPr id="68" name="Straight Connector 67"/>
          <p:cNvCxnSpPr/>
          <p:nvPr/>
        </p:nvCxnSpPr>
        <p:spPr>
          <a:xfrm>
            <a:off x="5846708" y="2421342"/>
            <a:ext cx="600645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385731" y="3161813"/>
            <a:ext cx="520674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Arc 33"/>
          <p:cNvSpPr>
            <a:spLocks noChangeArrowheads="1"/>
          </p:cNvSpPr>
          <p:nvPr/>
        </p:nvSpPr>
        <p:spPr bwMode="auto">
          <a:xfrm rot="10317574">
            <a:off x="4486709" y="3781341"/>
            <a:ext cx="5817638" cy="1747513"/>
          </a:xfrm>
          <a:custGeom>
            <a:avLst/>
            <a:gdLst>
              <a:gd name="T0" fmla="*/ 2147483647 w 2792412"/>
              <a:gd name="T1" fmla="*/ 0 h 1300162"/>
              <a:gd name="T2" fmla="*/ 2147483647 w 2792412"/>
              <a:gd name="T3" fmla="*/ 145309454 h 1300162"/>
              <a:gd name="T4" fmla="*/ 2147483647 w 2792412"/>
              <a:gd name="T5" fmla="*/ 145309454 h 1300162"/>
              <a:gd name="T6" fmla="*/ 11796480 60000 65536"/>
              <a:gd name="T7" fmla="*/ 11796480 60000 65536"/>
              <a:gd name="T8" fmla="*/ 5898240 60000 65536"/>
              <a:gd name="T9" fmla="*/ 1396207 w 2792412"/>
              <a:gd name="T10" fmla="*/ 0 h 1300162"/>
              <a:gd name="T11" fmla="*/ 2792412 w 2792412"/>
              <a:gd name="T12" fmla="*/ 650081 h 1300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92412" h="1300162" stroke="0">
                <a:moveTo>
                  <a:pt x="1396207" y="0"/>
                </a:moveTo>
                <a:lnTo>
                  <a:pt x="1396206" y="0"/>
                </a:lnTo>
                <a:cubicBezTo>
                  <a:pt x="2167309" y="0"/>
                  <a:pt x="2792412" y="291051"/>
                  <a:pt x="2792412" y="650081"/>
                </a:cubicBezTo>
                <a:cubicBezTo>
                  <a:pt x="2792412" y="650081"/>
                  <a:pt x="2792411" y="650082"/>
                  <a:pt x="2792411" y="650083"/>
                </a:cubicBezTo>
                <a:lnTo>
                  <a:pt x="1396206" y="650081"/>
                </a:lnTo>
                <a:lnTo>
                  <a:pt x="1396207" y="0"/>
                </a:lnTo>
                <a:close/>
              </a:path>
              <a:path w="2792412" h="1300162" fill="none">
                <a:moveTo>
                  <a:pt x="1396207" y="0"/>
                </a:moveTo>
                <a:lnTo>
                  <a:pt x="1396206" y="0"/>
                </a:lnTo>
                <a:cubicBezTo>
                  <a:pt x="2167309" y="0"/>
                  <a:pt x="2792412" y="291051"/>
                  <a:pt x="2792412" y="650081"/>
                </a:cubicBezTo>
                <a:cubicBezTo>
                  <a:pt x="2792412" y="650081"/>
                  <a:pt x="2792411" y="650082"/>
                  <a:pt x="2792411" y="650083"/>
                </a:cubicBezTo>
              </a:path>
            </a:pathLst>
          </a:custGeom>
          <a:noFill/>
          <a:ln w="76200" algn="ctr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rot="10800000" lIns="107481" tIns="53741" rIns="107481" bIns="53741" anchor="ctr"/>
          <a:lstStyle/>
          <a:p>
            <a:endParaRPr lang="en-US" sz="1399"/>
          </a:p>
        </p:txBody>
      </p:sp>
      <p:sp>
        <p:nvSpPr>
          <p:cNvPr id="73" name="Arc 30"/>
          <p:cNvSpPr>
            <a:spLocks noChangeArrowheads="1"/>
          </p:cNvSpPr>
          <p:nvPr/>
        </p:nvSpPr>
        <p:spPr bwMode="auto">
          <a:xfrm rot="3649928">
            <a:off x="7435637" y="2283737"/>
            <a:ext cx="1361233" cy="4971032"/>
          </a:xfrm>
          <a:custGeom>
            <a:avLst/>
            <a:gdLst>
              <a:gd name="T0" fmla="*/ 2147483647 w 457200"/>
              <a:gd name="T1" fmla="*/ 0 h 2759075"/>
              <a:gd name="T2" fmla="*/ 2147483647 w 457200"/>
              <a:gd name="T3" fmla="*/ 2147483647 h 2759075"/>
              <a:gd name="T4" fmla="*/ 2147483647 w 457200"/>
              <a:gd name="T5" fmla="*/ 2147483647 h 2759075"/>
              <a:gd name="T6" fmla="*/ 11796480 60000 65536"/>
              <a:gd name="T7" fmla="*/ 11796480 60000 65536"/>
              <a:gd name="T8" fmla="*/ 5898240 60000 65536"/>
              <a:gd name="T9" fmla="*/ 228602 w 457200"/>
              <a:gd name="T10" fmla="*/ 0 h 2759075"/>
              <a:gd name="T11" fmla="*/ 457200 w 457200"/>
              <a:gd name="T12" fmla="*/ 1379538 h 27590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7200" h="2759075" stroke="0">
                <a:moveTo>
                  <a:pt x="228602" y="0"/>
                </a:moveTo>
                <a:lnTo>
                  <a:pt x="228601" y="0"/>
                </a:lnTo>
                <a:cubicBezTo>
                  <a:pt x="354853" y="6"/>
                  <a:pt x="457200" y="617644"/>
                  <a:pt x="457200" y="1379538"/>
                </a:cubicBezTo>
                <a:cubicBezTo>
                  <a:pt x="457200" y="1379538"/>
                  <a:pt x="457199" y="1379538"/>
                  <a:pt x="457199" y="1379538"/>
                </a:cubicBezTo>
                <a:lnTo>
                  <a:pt x="228600" y="1379538"/>
                </a:lnTo>
                <a:lnTo>
                  <a:pt x="228602" y="0"/>
                </a:lnTo>
                <a:close/>
              </a:path>
              <a:path w="457200" h="2759075" fill="none">
                <a:moveTo>
                  <a:pt x="228602" y="0"/>
                </a:moveTo>
                <a:lnTo>
                  <a:pt x="228601" y="0"/>
                </a:lnTo>
                <a:cubicBezTo>
                  <a:pt x="354853" y="6"/>
                  <a:pt x="457200" y="617644"/>
                  <a:pt x="457200" y="1379538"/>
                </a:cubicBezTo>
                <a:cubicBezTo>
                  <a:pt x="457200" y="1379538"/>
                  <a:pt x="457199" y="1379538"/>
                  <a:pt x="457199" y="1379538"/>
                </a:cubicBezTo>
              </a:path>
            </a:pathLst>
          </a:custGeom>
          <a:noFill/>
          <a:ln w="76200" algn="ctr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107481" tIns="53741" rIns="107481" bIns="53741" anchor="ctr"/>
          <a:lstStyle/>
          <a:p>
            <a:endParaRPr lang="en-US" sz="1399"/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 rot="-206493">
            <a:off x="7417742" y="5555672"/>
            <a:ext cx="1793175" cy="826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664">
                <a:latin typeface="Times New Roman" panose="02020603050405020304" pitchFamily="18" charset="0"/>
              </a:rPr>
              <a:t> </a:t>
            </a:r>
            <a:r>
              <a:rPr lang="en-US" altLang="vi-VN" sz="4664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  <a:r>
              <a:rPr lang="en-US" altLang="vi-VN" sz="4664" b="1">
                <a:solidFill>
                  <a:srgbClr val="FF0000"/>
                </a:solidFill>
                <a:latin typeface="Times New Roman" panose="02020603050405020304" pitchFamily="18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xmlns="" val="23880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0" grpId="0" animBg="1"/>
      <p:bldP spid="61" grpId="0"/>
      <p:bldP spid="66" grpId="0" animBg="1"/>
      <p:bldP spid="72" grpId="0" animBg="1"/>
      <p:bldP spid="73" grpId="0" animBg="1"/>
      <p:bldP spid="7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866</Words>
  <Application>Microsoft Office PowerPoint</Application>
  <PresentationFormat>Custom</PresentationFormat>
  <Paragraphs>231</Paragraphs>
  <Slides>28</Slides>
  <Notes>7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admi</cp:lastModifiedBy>
  <cp:revision>28</cp:revision>
  <dcterms:created xsi:type="dcterms:W3CDTF">2021-10-08T02:47:48Z</dcterms:created>
  <dcterms:modified xsi:type="dcterms:W3CDTF">2021-11-08T03:04:14Z</dcterms:modified>
</cp:coreProperties>
</file>