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68" r:id="rId5"/>
    <p:sldMasterId id="2147483792" r:id="rId6"/>
  </p:sldMasterIdLst>
  <p:notesMasterIdLst>
    <p:notesMasterId r:id="rId43"/>
  </p:notesMasterIdLst>
  <p:sldIdLst>
    <p:sldId id="373" r:id="rId7"/>
    <p:sldId id="393" r:id="rId8"/>
    <p:sldId id="271" r:id="rId9"/>
    <p:sldId id="371" r:id="rId10"/>
    <p:sldId id="391" r:id="rId11"/>
    <p:sldId id="275" r:id="rId12"/>
    <p:sldId id="277" r:id="rId13"/>
    <p:sldId id="389" r:id="rId14"/>
    <p:sldId id="375" r:id="rId15"/>
    <p:sldId id="379" r:id="rId16"/>
    <p:sldId id="377" r:id="rId17"/>
    <p:sldId id="297" r:id="rId18"/>
    <p:sldId id="304" r:id="rId19"/>
    <p:sldId id="306" r:id="rId20"/>
    <p:sldId id="299" r:id="rId21"/>
    <p:sldId id="305" r:id="rId22"/>
    <p:sldId id="314" r:id="rId23"/>
    <p:sldId id="313" r:id="rId24"/>
    <p:sldId id="317" r:id="rId25"/>
    <p:sldId id="318" r:id="rId26"/>
    <p:sldId id="310" r:id="rId27"/>
    <p:sldId id="334" r:id="rId28"/>
    <p:sldId id="322" r:id="rId29"/>
    <p:sldId id="325" r:id="rId30"/>
    <p:sldId id="330" r:id="rId31"/>
    <p:sldId id="349" r:id="rId32"/>
    <p:sldId id="342" r:id="rId33"/>
    <p:sldId id="345" r:id="rId34"/>
    <p:sldId id="347" r:id="rId35"/>
    <p:sldId id="332" r:id="rId36"/>
    <p:sldId id="383" r:id="rId37"/>
    <p:sldId id="350" r:id="rId38"/>
    <p:sldId id="351" r:id="rId39"/>
    <p:sldId id="362" r:id="rId40"/>
    <p:sldId id="387" r:id="rId41"/>
    <p:sldId id="35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194" y="-10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56"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BBB5E-3BDC-4E3C-9918-5EC8C23D8E70}" type="datetimeFigureOut">
              <a:rPr lang="en-US" smtClean="0"/>
              <a:pPr/>
              <a:t>10/28/2021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3E772-53F9-4EC7-84B8-7758DE57505A}" type="slidenum">
              <a:rPr lang="en-US" smtClean="0"/>
              <a:pPr/>
              <a:t>‹#›</a:t>
            </a:fld>
            <a:endParaRPr lang="en-US"/>
          </a:p>
        </p:txBody>
      </p:sp>
    </p:spTree>
    <p:extLst>
      <p:ext uri="{BB962C8B-B14F-4D97-AF65-F5344CB8AC3E}">
        <p14:creationId xmlns:p14="http://schemas.microsoft.com/office/powerpoint/2010/main" xmlns="" val="132797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pPr lvl="0" algn="r"/>
              <a:t>1</a:t>
            </a:fld>
            <a:endParaRPr lang="vi-VN" altLang="vi-VN" sz="1200" dirty="0"/>
          </a:p>
        </p:txBody>
      </p:sp>
    </p:spTree>
    <p:extLst>
      <p:ext uri="{BB962C8B-B14F-4D97-AF65-F5344CB8AC3E}">
        <p14:creationId xmlns:p14="http://schemas.microsoft.com/office/powerpoint/2010/main" xmlns="" val="133424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413110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xmlns="" val="282320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5"/>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386770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90780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4163438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961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4818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448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675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83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79905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68542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893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1371431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6985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3270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802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119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496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0109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7463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5208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2879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594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10466155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6912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643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132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2799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79431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7664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0243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8556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7170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690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2226734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8982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9326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9795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4051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75016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2332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96619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2281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9907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153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41"/>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41"/>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514350" y="60198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4038933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00615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3364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5489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1455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5956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1724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818A2A-893A-4C16-A8E0-E72037513C11}"/>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8CBCCE0-2CC1-4047-8176-9A3A8D8958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DA9C105B-CD1A-4A78-B45D-34F81E6AAA46}"/>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0FE523F-8926-4B6B-8D41-1B83EAAF21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81E42499-61AB-49F3-B461-00914A8E7C67}"/>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091224571"/>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250B69D-E236-4F2F-9CF0-7D7ECB2EAB24}"/>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D35DC152-1957-4A19-BCB0-C496DCCB51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22AFCBCC-BCCF-4988-99B4-413E066132ED}"/>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072434073"/>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755414491"/>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2331292515"/>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3839834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1764552585"/>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2207372402"/>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42875" y="166370"/>
            <a:ext cx="888873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xmlns="" val="3460908903"/>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38258" y="198035"/>
            <a:ext cx="8867484" cy="6461933"/>
          </a:xfrm>
          <a:prstGeom prst="rect">
            <a:avLst/>
          </a:prstGeom>
        </p:spPr>
      </p:pic>
      <p:sp>
        <p:nvSpPr>
          <p:cNvPr id="2" name="标题 1"/>
          <p:cNvSpPr>
            <a:spLocks noGrp="1"/>
          </p:cNvSpPr>
          <p:nvPr>
            <p:ph type="title" hasCustomPrompt="1"/>
          </p:nvPr>
        </p:nvSpPr>
        <p:spPr>
          <a:xfrm>
            <a:off x="374848" y="318559"/>
            <a:ext cx="8229600" cy="466064"/>
          </a:xfrm>
        </p:spPr>
        <p:txBody>
          <a:bodyPr>
            <a:noAutofit/>
          </a:bodyPr>
          <a:lstStyle>
            <a:lvl1pPr algn="l">
              <a:defRPr sz="2700"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smtClean="0"/>
              <a:t>第一部分  点击此处输入您的标题</a:t>
            </a:r>
            <a:endParaRPr lang="zh-CN" altLang="en-US" dirty="0"/>
          </a:p>
        </p:txBody>
      </p:sp>
      <p:sp>
        <p:nvSpPr>
          <p:cNvPr id="3" name="日期占位符 2"/>
          <p:cNvSpPr>
            <a:spLocks noGrp="1"/>
          </p:cNvSpPr>
          <p:nvPr>
            <p:ph type="dt" sz="half" idx="10"/>
          </p:nvPr>
        </p:nvSpPr>
        <p:spPr/>
        <p:txBody>
          <a:bodyPr/>
          <a:lstStyle/>
          <a:p>
            <a:fld id="{32274D81-BE9C-4C9D-8371-8BC208C7A872}"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ED5F6FF-76A1-4CE1-A727-BAA53E4938F6}"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8" name="组合 7"/>
          <p:cNvGrpSpPr/>
          <p:nvPr userDrawn="1"/>
        </p:nvGrpSpPr>
        <p:grpSpPr>
          <a:xfrm>
            <a:off x="8424429" y="6282449"/>
            <a:ext cx="718624"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TextBox 10"/>
          <p:cNvSpPr txBox="1"/>
          <p:nvPr userDrawn="1"/>
        </p:nvSpPr>
        <p:spPr>
          <a:xfrm>
            <a:off x="8475514" y="6248768"/>
            <a:ext cx="574831" cy="446272"/>
          </a:xfrm>
          <a:prstGeom prst="rect">
            <a:avLst/>
          </a:prstGeom>
          <a:noFill/>
        </p:spPr>
        <p:txBody>
          <a:bodyPr wrap="none" lIns="121917" tIns="60958" rIns="121917" bIns="60958" rtlCol="0">
            <a:spAutoFit/>
          </a:bodyPr>
          <a:lstStyle/>
          <a:p>
            <a:fld id="{15E71900-10A2-4CC6-8A82-1659C4480C15}" type="slidenum">
              <a:rPr lang="zh-CN" altLang="en-US" sz="2100">
                <a:solidFill>
                  <a:prstClr val="black">
                    <a:lumMod val="65000"/>
                    <a:lumOff val="35000"/>
                  </a:prstClr>
                </a:solidFill>
              </a:rPr>
              <a:pPr/>
              <a:t>‹#›</a:t>
            </a:fld>
            <a:endParaRPr lang="zh-CN" altLang="en-US" sz="2100" dirty="0">
              <a:solidFill>
                <a:prstClr val="black">
                  <a:lumMod val="65000"/>
                  <a:lumOff val="35000"/>
                </a:prstClr>
              </a:solidFill>
            </a:endParaRPr>
          </a:p>
        </p:txBody>
      </p:sp>
    </p:spTree>
    <p:extLst>
      <p:ext uri="{BB962C8B-B14F-4D97-AF65-F5344CB8AC3E}">
        <p14:creationId xmlns:p14="http://schemas.microsoft.com/office/powerpoint/2010/main" xmlns="" val="2038626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185151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21"/>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xmlns="" val="233829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132197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3.png"/><Relationship Id="rId4" Type="http://schemas.openxmlformats.org/officeDocument/2006/relationships/slideLayout" Target="../slideLayouts/slideLayout5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6"/>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8229600" y="6477004"/>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9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3038673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53461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26470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55891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10/28/2021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822311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34290C14-100E-46C7-9AC0-C7114E79C8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112AAE-55C5-4135-B689-6C95749C41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0602591-AA23-489E-8931-23E4EC11186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solidFill>
                  <a:prstClr val="black">
                    <a:tint val="75000"/>
                  </a:prstClr>
                </a:solidFill>
              </a:rPr>
              <a:pPr/>
              <a:t>2021/10/28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F242E47-99D2-42FF-8784-4927BFE005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2920818-F7F4-4740-A700-853441E3B4E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a:extLst>
              <a:ext uri="{FF2B5EF4-FFF2-40B4-BE49-F238E27FC236}">
                <a16:creationId xmlns:a16="http://schemas.microsoft.com/office/drawing/2014/main" xmlns="" id="{BDA00C37-2CE3-43AB-BEE6-7DF7BAFCC962}"/>
              </a:ext>
            </a:extLst>
          </p:cNvPr>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rot="16200000">
            <a:off x="1131967" y="-1154035"/>
            <a:ext cx="6880067" cy="9144001"/>
          </a:xfrm>
          <a:prstGeom prst="rect">
            <a:avLst/>
          </a:prstGeom>
        </p:spPr>
      </p:pic>
    </p:spTree>
    <p:extLst>
      <p:ext uri="{BB962C8B-B14F-4D97-AF65-F5344CB8AC3E}">
        <p14:creationId xmlns:p14="http://schemas.microsoft.com/office/powerpoint/2010/main" xmlns="" val="25840565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mc:AlternateContent xmlns:mc="http://schemas.openxmlformats.org/markup-compatibility/2006">
    <mc:Choice xmlns:p14="http://schemas.microsoft.com/office/powerpoint/2010/main" xmlns=""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vi.wikipedia.org/wiki/T%E1%BA%ADp_tin:Fat_man.jpg"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apedia.mobi/vi/T%E1%BA%ADp_tin:PaperCranes.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5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7.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wm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p:cNvPicPr>
          <p:nvPr/>
        </p:nvPicPr>
        <p:blipFill>
          <a:blip r:embed="rId3"/>
          <a:stretch>
            <a:fillRect/>
          </a:stretch>
        </p:blipFill>
        <p:spPr>
          <a:xfrm>
            <a:off x="27705" y="-61107"/>
            <a:ext cx="9144000" cy="6858000"/>
          </a:xfrm>
          <a:prstGeom prst="rect">
            <a:avLst/>
          </a:prstGeom>
          <a:noFill/>
          <a:ln w="9525">
            <a:noFill/>
          </a:ln>
        </p:spPr>
      </p:pic>
      <p:pic>
        <p:nvPicPr>
          <p:cNvPr id="3078" name="Picture 2"/>
          <p:cNvPicPr>
            <a:picLocks noChangeAspect="1"/>
          </p:cNvPicPr>
          <p:nvPr/>
        </p:nvPicPr>
        <p:blipFill>
          <a:blip r:embed="rId4"/>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43000" y="838200"/>
            <a:ext cx="7272655" cy="1051243"/>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p>
            <a:pPr algn="ctr" eaLnBrk="1" hangingPunct="1"/>
            <a:r>
              <a:rPr lang="en-US" altLang="vi-VN" sz="3600" b="1" dirty="0">
                <a:solidFill>
                  <a:srgbClr val="0000CC"/>
                </a:solidFill>
                <a:latin typeface="Times New Roman" panose="02020603050405020304" pitchFamily="18" charset="0"/>
              </a:rPr>
              <a:t>TẬP ĐỌC LỚP </a:t>
            </a:r>
            <a:r>
              <a:rPr lang="en-US" altLang="vi-VN" sz="3600" b="1" dirty="0" smtClean="0">
                <a:solidFill>
                  <a:srgbClr val="0000CC"/>
                </a:solidFill>
                <a:latin typeface="Times New Roman" panose="02020603050405020304" pitchFamily="18" charset="0"/>
              </a:rPr>
              <a:t>5A1</a:t>
            </a:r>
            <a:endParaRPr lang="en-US" altLang="vi-VN" sz="3600" b="1" dirty="0">
              <a:solidFill>
                <a:srgbClr val="0000CC"/>
              </a:solidFill>
              <a:latin typeface="Times New Roman" panose="02020603050405020304" pitchFamily="18" charset="0"/>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4"/>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4"/>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4"/>
          <a:stretch>
            <a:fillRect/>
          </a:stretch>
        </p:blipFill>
        <p:spPr>
          <a:xfrm>
            <a:off x="4949825" y="5568950"/>
            <a:ext cx="752475" cy="1366838"/>
          </a:xfrm>
          <a:prstGeom prst="rect">
            <a:avLst/>
          </a:prstGeom>
          <a:noFill/>
          <a:ln w="9525">
            <a:noFill/>
          </a:ln>
        </p:spPr>
      </p:pic>
      <p:sp>
        <p:nvSpPr>
          <p:cNvPr id="3083" name="Text Box 1"/>
          <p:cNvSpPr txBox="1"/>
          <p:nvPr/>
        </p:nvSpPr>
        <p:spPr>
          <a:xfrm>
            <a:off x="1066800" y="228600"/>
            <a:ext cx="7643495" cy="414020"/>
          </a:xfrm>
          <a:prstGeom prst="rect">
            <a:avLst/>
          </a:prstGeom>
          <a:noFill/>
          <a:ln w="9525">
            <a:noFill/>
          </a:ln>
        </p:spPr>
        <p:txBody>
          <a:bodyPr wrap="square" lIns="67500" tIns="35100" rIns="67500" bIns="351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80000"/>
              </a:lnSpc>
              <a:spcBef>
                <a:spcPts val="1315"/>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vi-VN" sz="2800" b="1" dirty="0" smtClean="0">
                <a:solidFill>
                  <a:srgbClr val="C00000"/>
                </a:solidFill>
                <a:latin typeface="Times New Roman" panose="02020603050405020304" pitchFamily="18" charset="0"/>
                <a:ea typeface="SimSun" panose="02010600030101010101" pitchFamily="2" charset="-122"/>
              </a:rPr>
              <a:t>TRƯỜNG TIỂU HỌC NGỌC LÂM</a:t>
            </a:r>
            <a:endParaRPr lang="en-US" altLang="vi-VN" sz="2800" b="1" i="1" dirty="0">
              <a:solidFill>
                <a:srgbClr val="C00000"/>
              </a:solidFill>
              <a:latin typeface="Times New Roman" panose="02020603050405020304" pitchFamily="18" charset="0"/>
              <a:ea typeface="SimSun" panose="02010600030101010101" pitchFamily="2" charset="-122"/>
            </a:endParaRPr>
          </a:p>
        </p:txBody>
      </p:sp>
      <p:sp>
        <p:nvSpPr>
          <p:cNvPr id="11" name="Oval 5"/>
          <p:cNvSpPr>
            <a:spLocks noChangeArrowheads="1"/>
          </p:cNvSpPr>
          <p:nvPr/>
        </p:nvSpPr>
        <p:spPr bwMode="auto">
          <a:xfrm>
            <a:off x="1066800" y="2487453"/>
            <a:ext cx="7272655" cy="1051243"/>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p>
            <a:pPr algn="ctr" eaLnBrk="1" hangingPunct="1"/>
            <a:r>
              <a:rPr lang="en-US" altLang="vi-VN" sz="4800" b="1" dirty="0" err="1" smtClean="0">
                <a:solidFill>
                  <a:srgbClr val="0000CC"/>
                </a:solidFill>
                <a:latin typeface="Times New Roman" panose="02020603050405020304" pitchFamily="18" charset="0"/>
              </a:rPr>
              <a:t>Những</a:t>
            </a:r>
            <a:r>
              <a:rPr lang="en-US" altLang="vi-VN" sz="4800" b="1" dirty="0" smtClean="0">
                <a:solidFill>
                  <a:srgbClr val="0000CC"/>
                </a:solidFill>
                <a:latin typeface="Times New Roman" panose="02020603050405020304" pitchFamily="18" charset="0"/>
              </a:rPr>
              <a:t> con </a:t>
            </a:r>
            <a:r>
              <a:rPr lang="en-US" altLang="vi-VN" sz="4800" b="1" dirty="0" err="1" smtClean="0">
                <a:solidFill>
                  <a:srgbClr val="0000CC"/>
                </a:solidFill>
                <a:latin typeface="Times New Roman" panose="02020603050405020304" pitchFamily="18" charset="0"/>
              </a:rPr>
              <a:t>sếu</a:t>
            </a:r>
            <a:r>
              <a:rPr lang="en-US" altLang="vi-VN" sz="4800" b="1" dirty="0" smtClean="0">
                <a:solidFill>
                  <a:srgbClr val="0000CC"/>
                </a:solidFill>
                <a:latin typeface="Times New Roman" panose="02020603050405020304" pitchFamily="18" charset="0"/>
              </a:rPr>
              <a:t> </a:t>
            </a:r>
            <a:r>
              <a:rPr lang="en-US" altLang="vi-VN" sz="4800" b="1" dirty="0" err="1" smtClean="0">
                <a:solidFill>
                  <a:srgbClr val="0000CC"/>
                </a:solidFill>
                <a:latin typeface="Times New Roman" panose="02020603050405020304" pitchFamily="18" charset="0"/>
              </a:rPr>
              <a:t>bằng</a:t>
            </a:r>
            <a:r>
              <a:rPr lang="en-US" altLang="vi-VN" sz="4800" b="1" dirty="0" smtClean="0">
                <a:solidFill>
                  <a:srgbClr val="0000CC"/>
                </a:solidFill>
                <a:latin typeface="Times New Roman" panose="02020603050405020304" pitchFamily="18" charset="0"/>
              </a:rPr>
              <a:t> </a:t>
            </a:r>
            <a:r>
              <a:rPr lang="en-US" altLang="vi-VN" sz="4800" b="1" dirty="0" err="1" smtClean="0">
                <a:solidFill>
                  <a:srgbClr val="0000CC"/>
                </a:solidFill>
                <a:latin typeface="Times New Roman" panose="02020603050405020304" pitchFamily="18" charset="0"/>
              </a:rPr>
              <a:t>giấy</a:t>
            </a:r>
            <a:r>
              <a:rPr lang="en-US" altLang="vi-VN" sz="3600" b="1" dirty="0" smtClean="0">
                <a:solidFill>
                  <a:srgbClr val="0000CC"/>
                </a:solidFill>
                <a:latin typeface="Times New Roman" panose="02020603050405020304" pitchFamily="18" charset="0"/>
              </a:rPr>
              <a:t> </a:t>
            </a:r>
          </a:p>
          <a:p>
            <a:pPr algn="ctr" eaLnBrk="1" hangingPunct="1"/>
            <a:r>
              <a:rPr lang="en-US" altLang="vi-VN" sz="3600" b="1" dirty="0" smtClean="0">
                <a:solidFill>
                  <a:srgbClr val="0000CC"/>
                </a:solidFill>
                <a:latin typeface="Times New Roman" panose="02020603050405020304" pitchFamily="18" charset="0"/>
              </a:rPr>
              <a:t>( </a:t>
            </a:r>
            <a:r>
              <a:rPr lang="en-US" altLang="vi-VN" sz="3600" b="1" dirty="0" err="1" smtClean="0">
                <a:solidFill>
                  <a:srgbClr val="0000CC"/>
                </a:solidFill>
                <a:latin typeface="Times New Roman" panose="02020603050405020304" pitchFamily="18" charset="0"/>
              </a:rPr>
              <a:t>trang</a:t>
            </a:r>
            <a:r>
              <a:rPr lang="en-US" altLang="vi-VN" sz="3600" b="1" dirty="0" smtClean="0">
                <a:solidFill>
                  <a:srgbClr val="0000CC"/>
                </a:solidFill>
                <a:latin typeface="Times New Roman" panose="02020603050405020304" pitchFamily="18" charset="0"/>
              </a:rPr>
              <a:t> 36)</a:t>
            </a:r>
            <a:endParaRPr lang="en-US" altLang="vi-VN" sz="3600" b="1" dirty="0">
              <a:solidFill>
                <a:srgbClr val="0000CC"/>
              </a:solidFill>
              <a:latin typeface="Times New Roman" panose="02020603050405020304" pitchFamily="18" charset="0"/>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sp>
        <p:nvSpPr>
          <p:cNvPr id="10" name="TextBox 9"/>
          <p:cNvSpPr txBox="1"/>
          <p:nvPr/>
        </p:nvSpPr>
        <p:spPr>
          <a:xfrm>
            <a:off x="2438400" y="3962400"/>
            <a:ext cx="5257800" cy="584775"/>
          </a:xfrm>
          <a:prstGeom prst="rect">
            <a:avLst/>
          </a:prstGeom>
          <a:noFill/>
        </p:spPr>
        <p:txBody>
          <a:bodyPr wrap="square" rtlCol="0">
            <a:spAutoFit/>
          </a:bodyPr>
          <a:lstStyle/>
          <a:p>
            <a:pPr algn="ctr"/>
            <a:r>
              <a:rPr lang="en-US" sz="3200" dirty="0" smtClean="0">
                <a:solidFill>
                  <a:srgbClr val="FF0000"/>
                </a:solidFill>
              </a:rPr>
              <a:t>GV: </a:t>
            </a:r>
            <a:r>
              <a:rPr lang="en-US" sz="3200" dirty="0" err="1" smtClean="0">
                <a:solidFill>
                  <a:srgbClr val="FF0000"/>
                </a:solidFill>
              </a:rPr>
              <a:t>Nguyễn</a:t>
            </a:r>
            <a:r>
              <a:rPr lang="en-US" sz="3200" dirty="0" smtClean="0">
                <a:solidFill>
                  <a:srgbClr val="FF0000"/>
                </a:solidFill>
              </a:rPr>
              <a:t> </a:t>
            </a:r>
            <a:r>
              <a:rPr lang="en-US" sz="3200" dirty="0" err="1" smtClean="0">
                <a:solidFill>
                  <a:srgbClr val="FF0000"/>
                </a:solidFill>
              </a:rPr>
              <a:t>Thị</a:t>
            </a:r>
            <a:r>
              <a:rPr lang="en-US" sz="3200" dirty="0" smtClean="0">
                <a:solidFill>
                  <a:srgbClr val="FF0000"/>
                </a:solidFill>
              </a:rPr>
              <a:t> </a:t>
            </a:r>
            <a:r>
              <a:rPr lang="en-US" sz="3200" dirty="0" err="1" smtClean="0">
                <a:solidFill>
                  <a:srgbClr val="FF0000"/>
                </a:solidFill>
              </a:rPr>
              <a:t>Thoan</a:t>
            </a:r>
            <a:endParaRPr lang="en-US" sz="3200" dirty="0">
              <a:solidFill>
                <a:srgbClr val="FF0000"/>
              </a:solidFill>
            </a:endParaRPr>
          </a:p>
        </p:txBody>
      </p:sp>
    </p:spTree>
    <p:extLst>
      <p:ext uri="{BB962C8B-B14F-4D97-AF65-F5344CB8AC3E}">
        <p14:creationId xmlns:p14="http://schemas.microsoft.com/office/powerpoint/2010/main" xmlns="" val="3164611010"/>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 drawing&#10;&#10;Description automatically generated">
            <a:extLst>
              <a:ext uri="{FF2B5EF4-FFF2-40B4-BE49-F238E27FC236}">
                <a16:creationId xmlns:a16="http://schemas.microsoft.com/office/drawing/2014/main" xmlns="" id="{134D73AA-F917-4F1F-B8D7-E38B94E722A9}"/>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953" b="8149"/>
          <a:stretch/>
        </p:blipFill>
        <p:spPr>
          <a:xfrm>
            <a:off x="838200" y="2340077"/>
            <a:ext cx="7162800" cy="3352800"/>
          </a:xfrm>
          <a:prstGeom prst="rect">
            <a:avLst/>
          </a:prstGeom>
        </p:spPr>
      </p:pic>
      <p:sp>
        <p:nvSpPr>
          <p:cNvPr id="4" name="WordArt 2"/>
          <p:cNvSpPr>
            <a:spLocks noChangeArrowheads="1" noChangeShapeType="1" noTextEdit="1"/>
          </p:cNvSpPr>
          <p:nvPr/>
        </p:nvSpPr>
        <p:spPr bwMode="auto">
          <a:xfrm>
            <a:off x="1295400" y="594852"/>
            <a:ext cx="6248400" cy="1745225"/>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en-US" sz="3600" b="1" kern="10" dirty="0" smtClean="0">
                <a:ln w="9525">
                  <a:round/>
                  <a:headEnd/>
                  <a:tailEnd/>
                </a:ln>
                <a:solidFill>
                  <a:srgbClr val="002060"/>
                </a:solidFill>
                <a:latin typeface="Times New Roman"/>
                <a:cs typeface="Times New Roman"/>
              </a:rPr>
              <a:t>LUYỆN </a:t>
            </a:r>
            <a:r>
              <a:rPr lang="en-US" sz="3600" b="1" kern="10" dirty="0">
                <a:ln w="9525">
                  <a:round/>
                  <a:headEnd/>
                  <a:tailEnd/>
                </a:ln>
                <a:solidFill>
                  <a:srgbClr val="002060"/>
                </a:solidFill>
                <a:latin typeface="Times New Roman"/>
                <a:cs typeface="Times New Roman"/>
              </a:rPr>
              <a:t>ĐỌC</a:t>
            </a:r>
          </a:p>
        </p:txBody>
      </p:sp>
    </p:spTree>
    <p:extLst>
      <p:ext uri="{BB962C8B-B14F-4D97-AF65-F5344CB8AC3E}">
        <p14:creationId xmlns:p14="http://schemas.microsoft.com/office/powerpoint/2010/main" xmlns="" val="92810825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ết quả hình ảnh cho hình nền powerpoint"/>
          <p:cNvPicPr>
            <a:picLocks noChangeAspect="1"/>
          </p:cNvPicPr>
          <p:nvPr/>
        </p:nvPicPr>
        <p:blipFill>
          <a:blip r:embed="rId2"/>
          <a:stretch>
            <a:fillRect/>
          </a:stretch>
        </p:blipFill>
        <p:spPr>
          <a:xfrm>
            <a:off x="0" y="-280861"/>
            <a:ext cx="9652000" cy="7239000"/>
          </a:xfrm>
          <a:prstGeom prst="rect">
            <a:avLst/>
          </a:prstGeom>
          <a:noFill/>
          <a:ln w="9525">
            <a:noFill/>
          </a:ln>
        </p:spPr>
      </p:pic>
      <p:sp>
        <p:nvSpPr>
          <p:cNvPr id="9221" name="Rectangle 2"/>
          <p:cNvSpPr/>
          <p:nvPr/>
        </p:nvSpPr>
        <p:spPr>
          <a:xfrm>
            <a:off x="5208588" y="1058863"/>
            <a:ext cx="8458200" cy="1830387"/>
          </a:xfrm>
          <a:prstGeom prst="rect">
            <a:avLst/>
          </a:prstGeom>
          <a:noFill/>
          <a:ln w="9525">
            <a:noFill/>
          </a:ln>
        </p:spPr>
        <p:txBody>
          <a:bodyPr anchor="ctr"/>
          <a:lstStyle/>
          <a:p>
            <a:pPr eaLnBrk="1" hangingPunct="1"/>
            <a:endParaRPr lang="en-US" altLang="vi-VN" sz="2600" b="1" dirty="0">
              <a:solidFill>
                <a:srgbClr val="000099"/>
              </a:solidFill>
              <a:latin typeface="Times New Roman" panose="02020603050405020304" pitchFamily="18" charset="0"/>
            </a:endParaRPr>
          </a:p>
        </p:txBody>
      </p:sp>
      <p:pic>
        <p:nvPicPr>
          <p:cNvPr id="9224" name="Picture 4"/>
          <p:cNvPicPr>
            <a:picLocks noChangeAspect="1"/>
          </p:cNvPicPr>
          <p:nvPr/>
        </p:nvPicPr>
        <p:blipFill>
          <a:blip r:embed="rId3"/>
          <a:stretch>
            <a:fillRect/>
          </a:stretch>
        </p:blipFill>
        <p:spPr>
          <a:xfrm>
            <a:off x="8069263" y="4968875"/>
            <a:ext cx="966787" cy="1889125"/>
          </a:xfrm>
          <a:prstGeom prst="rect">
            <a:avLst/>
          </a:prstGeom>
          <a:noFill/>
          <a:ln w="9525">
            <a:noFill/>
          </a:ln>
        </p:spPr>
      </p:pic>
      <p:sp>
        <p:nvSpPr>
          <p:cNvPr id="16" name="Rectangle 15"/>
          <p:cNvSpPr>
            <a:spLocks noGrp="1"/>
          </p:cNvSpPr>
          <p:nvPr/>
        </p:nvSpPr>
        <p:spPr>
          <a:xfrm>
            <a:off x="0" y="-297875"/>
            <a:ext cx="9652000" cy="7086600"/>
          </a:xfrm>
          <a:prstGeom prst="rect">
            <a:avLst/>
          </a:prstGeom>
          <a:noFill/>
          <a:ln w="76200" cmpd="tri">
            <a:solidFill>
              <a:srgbClr val="00CCFF"/>
            </a:solidFill>
            <a:miter/>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lnSpc>
                <a:spcPct val="80000"/>
              </a:lnSpc>
              <a:buNone/>
            </a:pPr>
            <a:r>
              <a:rPr lang="en-US" sz="1000" dirty="0">
                <a:solidFill>
                  <a:srgbClr val="0000CC"/>
                </a:solidFill>
              </a:rPr>
              <a:t> </a:t>
            </a:r>
          </a:p>
          <a:p>
            <a:pPr marL="0" indent="0" algn="just">
              <a:lnSpc>
                <a:spcPct val="80000"/>
              </a:lnSpc>
              <a:buNone/>
            </a:pPr>
            <a:endParaRPr lang="en-US" altLang="x-none" sz="1000" dirty="0">
              <a:solidFill>
                <a:srgbClr val="0000CC"/>
              </a:solidFill>
              <a:latin typeface="Times New Roman" panose="02020603050405020304" pitchFamily="18" charset="0"/>
              <a:cs typeface="Times New Roman" panose="02020603050405020304" pitchFamily="18" charset="0"/>
              <a:sym typeface="+mn-ea"/>
            </a:endParaRPr>
          </a:p>
          <a:p>
            <a:pPr marL="0" indent="0" algn="just">
              <a:lnSpc>
                <a:spcPct val="80000"/>
              </a:lnSpc>
              <a:buNone/>
            </a:pPr>
            <a:r>
              <a:rPr lang="en-US" altLang="x-none" sz="2800" dirty="0" smtClean="0">
                <a:latin typeface="Times New Roman" panose="02020603050405020304" pitchFamily="18" charset="0"/>
                <a:cs typeface="Times New Roman" panose="02020603050405020304" pitchFamily="18" charset="0"/>
                <a:sym typeface="+mn-ea"/>
              </a:rPr>
              <a:t>  </a:t>
            </a:r>
            <a:endParaRPr lang="en-US" altLang="x-none" sz="2800" b="1" dirty="0">
              <a:solidFill>
                <a:srgbClr val="0000CC"/>
              </a:solidFill>
              <a:latin typeface="Times New Roman" panose="02020603050405020304" pitchFamily="18" charset="0"/>
              <a:cs typeface="Times New Roman" panose="02020603050405020304" pitchFamily="18" charset="0"/>
              <a:sym typeface="+mn-ea"/>
            </a:endParaRPr>
          </a:p>
        </p:txBody>
      </p:sp>
      <p:sp>
        <p:nvSpPr>
          <p:cNvPr id="3" name="Rectangle 2"/>
          <p:cNvSpPr/>
          <p:nvPr/>
        </p:nvSpPr>
        <p:spPr>
          <a:xfrm>
            <a:off x="20782" y="-261089"/>
            <a:ext cx="9631218" cy="6894195"/>
          </a:xfrm>
          <a:prstGeom prst="rect">
            <a:avLst/>
          </a:prstGeom>
        </p:spPr>
        <p:txBody>
          <a:bodyPr wrap="square">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Những con sếu bằng gi</a:t>
            </a:r>
            <a:r>
              <a:rPr lang="en-US" sz="2800" dirty="0">
                <a:solidFill>
                  <a:srgbClr val="FF0000"/>
                </a:solidFill>
                <a:latin typeface="Times New Roman" panose="02020603050405020304" pitchFamily="18" charset="0"/>
                <a:cs typeface="Times New Roman" panose="02020603050405020304" pitchFamily="18" charset="0"/>
              </a:rPr>
              <a:t>ấ</a:t>
            </a:r>
            <a:r>
              <a:rPr lang="vi-VN" sz="2800" dirty="0">
                <a:solidFill>
                  <a:srgbClr val="FF0000"/>
                </a:solidFill>
                <a:latin typeface="Times New Roman" panose="02020603050405020304" pitchFamily="18" charset="0"/>
                <a:cs typeface="Times New Roman" panose="02020603050405020304" pitchFamily="18" charset="0"/>
              </a:rPr>
              <a:t>y</a:t>
            </a:r>
          </a:p>
          <a:p>
            <a:pPr algn="just"/>
            <a:r>
              <a:rPr lang="vi-VN" sz="2300" dirty="0">
                <a:solidFill>
                  <a:srgbClr val="7030A0"/>
                </a:solidFill>
                <a:latin typeface="Times New Roman" panose="02020603050405020304" pitchFamily="18" charset="0"/>
                <a:cs typeface="Times New Roman" panose="02020603050405020304" pitchFamily="18" charset="0"/>
              </a:rPr>
              <a:t>       </a:t>
            </a:r>
            <a:r>
              <a:rPr lang="vi-VN" sz="2300" dirty="0">
                <a:solidFill>
                  <a:srgbClr val="002060"/>
                </a:solidFill>
                <a:latin typeface="Times New Roman" panose="02020603050405020304" pitchFamily="18" charset="0"/>
                <a:cs typeface="Times New Roman" panose="02020603050405020304" pitchFamily="18" charset="0"/>
              </a:rPr>
              <a:t>Ngày 16-7-1945, nước Mĩ chế tạo được bom nguyên tử. Hơn nửa tháng sau, chính phủ Mĩ quyết định ném cả hai quả bom mới chế tạo xuống Nhật Bản.</a:t>
            </a:r>
          </a:p>
          <a:p>
            <a:pPr algn="just"/>
            <a:r>
              <a:rPr lang="vi-VN" sz="2300" dirty="0">
                <a:solidFill>
                  <a:srgbClr val="002060"/>
                </a:solidFill>
                <a:latin typeface="Times New Roman" panose="02020603050405020304" pitchFamily="18" charset="0"/>
                <a:cs typeface="Times New Roman" panose="02020603050405020304" pitchFamily="18" charset="0"/>
              </a:rPr>
              <a:t>        Hai quả bom ném xuống các thành phố Hi-rô-si-ma và Na-ga-</a:t>
            </a:r>
            <a:r>
              <a:rPr lang="en-US" sz="2300" dirty="0">
                <a:solidFill>
                  <a:srgbClr val="002060"/>
                </a:solidFill>
                <a:latin typeface="Times New Roman" panose="02020603050405020304" pitchFamily="18" charset="0"/>
                <a:cs typeface="Times New Roman" panose="02020603050405020304" pitchFamily="18" charset="0"/>
              </a:rPr>
              <a:t>x</a:t>
            </a:r>
            <a:r>
              <a:rPr lang="vi-VN" sz="2300" dirty="0">
                <a:solidFill>
                  <a:srgbClr val="002060"/>
                </a:solidFill>
                <a:latin typeface="Times New Roman" panose="02020603050405020304" pitchFamily="18" charset="0"/>
                <a:cs typeface="Times New Roman" panose="02020603050405020304" pitchFamily="18" charset="0"/>
              </a:rPr>
              <a:t>a-ki đã cướp đi mạng sống của gần nửa triệu người. Đến năm 1951, lại có thêm gần 100 000 người ở Hi-rô-si-ma bị chết do nhiễm phóng xạ nguyên tử.</a:t>
            </a:r>
          </a:p>
          <a:p>
            <a:pPr algn="just"/>
            <a:r>
              <a:rPr lang="vi-VN" sz="2300" dirty="0">
                <a:solidFill>
                  <a:srgbClr val="002060"/>
                </a:solidFill>
                <a:latin typeface="Times New Roman" panose="02020603050405020304" pitchFamily="18" charset="0"/>
                <a:cs typeface="Times New Roman" panose="02020603050405020304" pitchFamily="18" charset="0"/>
              </a:rPr>
              <a:t>       Khi Hi-rô-si-ma bị ném bom, cô bé Xa-xa-cô Xa-xa-ki mới hai tuổi đã may mắn thoát nạn. Nhưng em bị nhiễm phóng xạ. Mười năm sau, em lâm bệnh nặng. Nằm trong bệnh viện nhẩm đếm từng ngày còn lại của đời mình, cô bé ngây thơ tin vào một truyền thuyết nói rằng nếu gấp đủ một nghìn con sếu bằng giấy treo quanh phòng, em sẽ khỏi bệnh. Em liền lặng lẽ gấp sếu. Biết chuyện, trẻ em toàn nước Nhật và nhiều nơi trên thế giới đã tới tấp gửi hàng nghìn con sếu giấy đến cho Xa-xa-cô. Nhưng Xa-xa-cô chết khi em mới gấp được 644 con.</a:t>
            </a:r>
          </a:p>
          <a:p>
            <a:pPr algn="just"/>
            <a:r>
              <a:rPr lang="vi-VN" sz="2300" dirty="0">
                <a:solidFill>
                  <a:srgbClr val="002060"/>
                </a:solidFill>
                <a:latin typeface="Times New Roman" panose="02020603050405020304" pitchFamily="18" charset="0"/>
                <a:cs typeface="Times New Roman" panose="02020603050405020304" pitchFamily="18" charset="0"/>
              </a:rPr>
              <a:t>        Xúc động trước cái chết của em, học sinh thành phố Hi-rô-si-ma đã quyên góp tiền xây một tượng đài tưởng nhớ những nạn nhân bị bom nguyên tử sát hại. Trên đỉnh tượng đài cao 9 mét là hình một bé gái giơ cao hai tay nâng một con sếu. Dưới tượng đài khắc dòng chữ: "Chúng tôi muốn thế giới này mãi mãi hòa bình".</a:t>
            </a:r>
          </a:p>
          <a:p>
            <a:pPr algn="r"/>
            <a:r>
              <a:rPr lang="vi-VN" sz="2300" i="1" dirty="0">
                <a:solidFill>
                  <a:srgbClr val="002060"/>
                </a:solidFill>
                <a:latin typeface="Times New Roman" panose="02020603050405020304" pitchFamily="18" charset="0"/>
                <a:cs typeface="Times New Roman" panose="02020603050405020304" pitchFamily="18" charset="0"/>
              </a:rPr>
              <a:t>(Theo Những mẩu chuyện lịch sử thế giới)</a:t>
            </a:r>
          </a:p>
        </p:txBody>
      </p:sp>
    </p:spTree>
    <p:extLst>
      <p:ext uri="{BB962C8B-B14F-4D97-AF65-F5344CB8AC3E}">
        <p14:creationId xmlns:p14="http://schemas.microsoft.com/office/powerpoint/2010/main" xmlns="" val="1730982716"/>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685800" y="2133600"/>
            <a:ext cx="8850947"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Đoạn</a:t>
            </a:r>
            <a:r>
              <a:rPr lang="en-US" sz="2800" b="1" u="sng" dirty="0">
                <a:solidFill>
                  <a:srgbClr val="FF0000"/>
                </a:solidFill>
                <a:latin typeface="Times New Roman" panose="02020603050405020304" pitchFamily="18" charset="0"/>
                <a:cs typeface="Times New Roman" panose="02020603050405020304" pitchFamily="18" charset="0"/>
              </a:rPr>
              <a:t> 1</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a:t>
            </a: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xạ</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tử</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706582" y="2826088"/>
            <a:ext cx="7936547"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Đoạn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smtClean="0">
                <a:solidFill>
                  <a:srgbClr val="FF0000"/>
                </a:solidFill>
                <a:latin typeface="Times New Roman" panose="02020603050405020304" pitchFamily="18" charset="0"/>
                <a:cs typeface="Times New Roman" panose="02020603050405020304" pitchFamily="18" charset="0"/>
              </a:rPr>
              <a:t>2</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Khi</a:t>
            </a:r>
            <a:r>
              <a:rPr lang="en-US" sz="2800" b="1" i="1" dirty="0">
                <a:solidFill>
                  <a:srgbClr val="FF0000"/>
                </a:solidFill>
                <a:latin typeface="Times New Roman" panose="02020603050405020304" pitchFamily="18" charset="0"/>
                <a:cs typeface="Times New Roman" panose="02020603050405020304" pitchFamily="18" charset="0"/>
              </a:rPr>
              <a:t> Hi-</a:t>
            </a:r>
            <a:r>
              <a:rPr lang="en-US" sz="2800" b="1" i="1" dirty="0" err="1">
                <a:solidFill>
                  <a:srgbClr val="FF0000"/>
                </a:solidFill>
                <a:latin typeface="Times New Roman" panose="02020603050405020304" pitchFamily="18" charset="0"/>
                <a:cs typeface="Times New Roman" panose="02020603050405020304" pitchFamily="18" charset="0"/>
              </a:rPr>
              <a:t>rô</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si</a:t>
            </a:r>
            <a:r>
              <a:rPr lang="en-US" sz="2800" b="1" i="1" dirty="0">
                <a:solidFill>
                  <a:srgbClr val="FF0000"/>
                </a:solidFill>
                <a:latin typeface="Times New Roman" panose="02020603050405020304" pitchFamily="18" charset="0"/>
                <a:cs typeface="Times New Roman" panose="02020603050405020304" pitchFamily="18" charset="0"/>
              </a:rPr>
              <a:t>-ma … </a:t>
            </a:r>
            <a:r>
              <a:rPr lang="vi-VN" sz="2800" b="1" i="1" dirty="0" smtClean="0">
                <a:solidFill>
                  <a:srgbClr val="FF0000"/>
                </a:solidFill>
                <a:latin typeface="Times New Roman" panose="02020603050405020304" pitchFamily="18" charset="0"/>
                <a:cs typeface="Times New Roman" panose="02020603050405020304" pitchFamily="18" charset="0"/>
              </a:rPr>
              <a:t>gấp được </a:t>
            </a:r>
            <a:r>
              <a:rPr lang="en-US" sz="2800" b="1" i="1" dirty="0" smtClean="0">
                <a:solidFill>
                  <a:srgbClr val="FF0000"/>
                </a:solidFill>
                <a:latin typeface="Times New Roman" panose="02020603050405020304" pitchFamily="18" charset="0"/>
                <a:cs typeface="Times New Roman" panose="02020603050405020304" pitchFamily="18" charset="0"/>
              </a:rPr>
              <a:t>644 </a:t>
            </a:r>
            <a:r>
              <a:rPr lang="en-US" sz="2800" b="1" i="1" dirty="0">
                <a:solidFill>
                  <a:srgbClr val="FF0000"/>
                </a:solidFill>
                <a:latin typeface="Times New Roman" panose="02020603050405020304" pitchFamily="18" charset="0"/>
                <a:cs typeface="Times New Roman" panose="02020603050405020304" pitchFamily="18" charset="0"/>
              </a:rPr>
              <a:t>con.</a:t>
            </a:r>
          </a:p>
        </p:txBody>
      </p:sp>
      <p:sp>
        <p:nvSpPr>
          <p:cNvPr id="16" name="Text Box 7"/>
          <p:cNvSpPr txBox="1">
            <a:spLocks noChangeArrowheads="1"/>
          </p:cNvSpPr>
          <p:nvPr/>
        </p:nvSpPr>
        <p:spPr bwMode="auto">
          <a:xfrm>
            <a:off x="685800" y="3439418"/>
            <a:ext cx="8165147" cy="523220"/>
          </a:xfrm>
          <a:prstGeom prst="rect">
            <a:avLst/>
          </a:prstGeom>
          <a:noFill/>
          <a:ln w="9525">
            <a:noFill/>
            <a:miter lim="800000"/>
            <a:headEnd/>
            <a:tailEnd/>
          </a:ln>
          <a:effectLst/>
        </p:spPr>
        <p:txBody>
          <a:bodyPr wrap="square">
            <a:spAutoFit/>
          </a:bodyPr>
          <a:lstStyle/>
          <a:p>
            <a:pPr>
              <a:spcBef>
                <a:spcPct val="50000"/>
              </a:spcBef>
              <a:defRPr/>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Đoạn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smtClean="0">
                <a:solidFill>
                  <a:srgbClr val="FF0000"/>
                </a:solidFill>
                <a:latin typeface="Times New Roman" panose="02020603050405020304" pitchFamily="18" charset="0"/>
                <a:cs typeface="Times New Roman" panose="02020603050405020304" pitchFamily="18" charset="0"/>
              </a:rPr>
              <a:t>3</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Xúc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 </a:t>
            </a:r>
            <a:r>
              <a:rPr lang="en-US" sz="2800" b="1" i="1" dirty="0" err="1">
                <a:solidFill>
                  <a:srgbClr val="FF0000"/>
                </a:solidFill>
                <a:latin typeface="Times New Roman" panose="02020603050405020304" pitchFamily="18" charset="0"/>
                <a:cs typeface="Times New Roman" panose="02020603050405020304" pitchFamily="18" charset="0"/>
              </a:rPr>
              <a:t>mãi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mãi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hòa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bình</a:t>
            </a:r>
            <a:r>
              <a:rPr lang="en-US" sz="2800" b="1" i="1" dirty="0">
                <a:solidFill>
                  <a:srgbClr val="FF0000"/>
                </a:solidFill>
                <a:latin typeface="Times New Roman" panose="02020603050405020304" pitchFamily="18" charset="0"/>
                <a:cs typeface="Times New Roman" panose="02020603050405020304" pitchFamily="18" charset="0"/>
              </a:rPr>
              <a:t>.</a:t>
            </a:r>
          </a:p>
        </p:txBody>
      </p:sp>
      <p:sp>
        <p:nvSpPr>
          <p:cNvPr id="5" name="12-Point Star 4"/>
          <p:cNvSpPr/>
          <p:nvPr/>
        </p:nvSpPr>
        <p:spPr>
          <a:xfrm>
            <a:off x="152401" y="1675314"/>
            <a:ext cx="8698546" cy="2630105"/>
          </a:xfrm>
          <a:prstGeom prst="star12">
            <a:avLst/>
          </a:prstGeom>
          <a:solidFill>
            <a:srgbClr val="00B05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FF00"/>
                </a:solidFill>
                <a:latin typeface="Times New Roman" panose="02020603050405020304" pitchFamily="18" charset="0"/>
                <a:cs typeface="Times New Roman" panose="02020603050405020304" pitchFamily="18" charset="0"/>
              </a:rPr>
              <a:t>Bài</a:t>
            </a:r>
            <a:r>
              <a:rPr lang="en-US" sz="4800" b="1" dirty="0">
                <a:solidFill>
                  <a:srgbClr val="FFFF00"/>
                </a:solidFill>
                <a:latin typeface="Times New Roman" panose="02020603050405020304" pitchFamily="18" charset="0"/>
                <a:cs typeface="Times New Roman" panose="02020603050405020304" pitchFamily="18" charset="0"/>
              </a:rPr>
              <a:t> </a:t>
            </a:r>
            <a:r>
              <a:rPr lang="vi-VN" sz="4800" b="1" dirty="0" smtClean="0">
                <a:solidFill>
                  <a:srgbClr val="FFFF00"/>
                </a:solidFill>
                <a:latin typeface="Times New Roman" panose="02020603050405020304" pitchFamily="18" charset="0"/>
                <a:cs typeface="Times New Roman" panose="02020603050405020304" pitchFamily="18" charset="0"/>
              </a:rPr>
              <a:t>văn </a:t>
            </a:r>
            <a:r>
              <a:rPr lang="en-US" sz="4800" b="1" dirty="0" err="1" smtClean="0">
                <a:solidFill>
                  <a:srgbClr val="FFFF00"/>
                </a:solidFill>
                <a:latin typeface="Times New Roman" panose="02020603050405020304" pitchFamily="18" charset="0"/>
                <a:cs typeface="Times New Roman" panose="02020603050405020304" pitchFamily="18" charset="0"/>
              </a:rPr>
              <a:t>có</a:t>
            </a:r>
            <a:r>
              <a:rPr lang="en-US" sz="4800" b="1" dirty="0" smtClean="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mấy</a:t>
            </a:r>
            <a:r>
              <a:rPr lang="en-US" sz="4800" b="1" dirty="0">
                <a:solidFill>
                  <a:srgbClr val="FFFF00"/>
                </a:solidFill>
                <a:latin typeface="Times New Roman" panose="02020603050405020304" pitchFamily="18" charset="0"/>
                <a:cs typeface="Times New Roman" panose="02020603050405020304" pitchFamily="18" charset="0"/>
              </a:rPr>
              <a:t> </a:t>
            </a:r>
            <a:r>
              <a:rPr lang="en-US" sz="4800" b="1" dirty="0" err="1">
                <a:solidFill>
                  <a:srgbClr val="FFFF00"/>
                </a:solidFill>
                <a:latin typeface="Times New Roman" panose="02020603050405020304" pitchFamily="18" charset="0"/>
                <a:cs typeface="Times New Roman" panose="02020603050405020304" pitchFamily="18" charset="0"/>
              </a:rPr>
              <a:t>đoạn</a:t>
            </a:r>
            <a:r>
              <a:rPr lang="en-US" sz="4800" b="1" dirty="0">
                <a:solidFill>
                  <a:srgbClr val="FFFF00"/>
                </a:solidFill>
                <a:latin typeface="Times New Roman" panose="02020603050405020304" pitchFamily="18" charset="0"/>
                <a:cs typeface="Times New Roman" panose="02020603050405020304" pitchFamily="18" charset="0"/>
              </a:rPr>
              <a:t>?</a:t>
            </a:r>
          </a:p>
        </p:txBody>
      </p:sp>
      <p:pic>
        <p:nvPicPr>
          <p:cNvPr id="12"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4679" y="4648200"/>
            <a:ext cx="5767388" cy="1637811"/>
          </a:xfrm>
          <a:prstGeom prst="rect">
            <a:avLst/>
          </a:prstGeom>
          <a:noFill/>
          <a:ln>
            <a:noFill/>
          </a:ln>
        </p:spPr>
      </p:pic>
    </p:spTree>
    <p:extLst>
      <p:ext uri="{BB962C8B-B14F-4D97-AF65-F5344CB8AC3E}">
        <p14:creationId xmlns:p14="http://schemas.microsoft.com/office/powerpoint/2010/main" xmlns="" val="6891702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to="" calcmode="lin" valueType="num">
                                      <p:cBhvr>
                                        <p:cTn id="14" dur="1" fill="hold"/>
                                        <p:tgtEl>
                                          <p:spTgt spid="9"/>
                                        </p:tgtEl>
                                        <p:attrNameLst>
                                          <p:attrName/>
                                        </p:attrNameLst>
                                      </p:cBhvr>
                                    </p:anim>
                                  </p:childTnLst>
                                </p:cTn>
                              </p:par>
                              <p:par>
                                <p:cTn id="15" presetID="21" presetClass="exit" presetSubtype="1" fill="hold" grpId="1" nodeType="withEffect">
                                  <p:stCondLst>
                                    <p:cond delay="0"/>
                                  </p:stCondLst>
                                  <p:childTnLst>
                                    <p:animEffect transition="out" filter="wheel(1)">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24"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to="" calcmode="lin" valueType="num">
                                      <p:cBhvr>
                                        <p:cTn id="21" dur="1" fill="hold"/>
                                        <p:tgtEl>
                                          <p:spTgt spid="11"/>
                                        </p:tgtEl>
                                        <p:attrNameLst>
                                          <p:attrName/>
                                        </p:attrNameLst>
                                      </p:cBhvr>
                                    </p:anim>
                                  </p:childTnLst>
                                </p:cTn>
                              </p:par>
                            </p:childTnLst>
                          </p:cTn>
                        </p:par>
                        <p:par>
                          <p:cTn id="22" fill="hold">
                            <p:stCondLst>
                              <p:cond delay="500"/>
                            </p:stCondLst>
                            <p:childTnLst>
                              <p:par>
                                <p:cTn id="23" presetID="24"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to="" calcmode="lin" valueType="num">
                                      <p:cBhvr>
                                        <p:cTn id="25"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05696" y="496528"/>
            <a:ext cx="8826909" cy="4227871"/>
          </a:xfrm>
          <a:prstGeom prst="cloudCallout">
            <a:avLst>
              <a:gd name="adj1" fmla="val -47505"/>
              <a:gd name="adj2" fmla="val 98306"/>
            </a:avLst>
          </a:prstGeom>
          <a:solidFill>
            <a:srgbClr val="7030A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3200" b="1" dirty="0">
                <a:solidFill>
                  <a:srgbClr val="FFFF00"/>
                </a:solidFill>
                <a:latin typeface="Aaril"/>
              </a:rPr>
              <a:t>     </a:t>
            </a:r>
            <a:r>
              <a:rPr lang="vi-VN" altLang="en-US" sz="4000" b="1" dirty="0">
                <a:solidFill>
                  <a:srgbClr val="FFFF00"/>
                </a:solidFill>
                <a:latin typeface="Times New Roman" pitchFamily="18" charset="0"/>
                <a:cs typeface="Times New Roman" pitchFamily="18" charset="0"/>
              </a:rPr>
              <a:t>Mỗi em đọc một đoạn, tiếp nối nhau đến hết bài. Chú ý đọc </a:t>
            </a:r>
            <a:r>
              <a:rPr lang="vi-VN" altLang="en-US" sz="4000" b="1" dirty="0" smtClean="0">
                <a:solidFill>
                  <a:srgbClr val="FFFF00"/>
                </a:solidFill>
                <a:latin typeface="Times New Roman" pitchFamily="18" charset="0"/>
                <a:cs typeface="Times New Roman" pitchFamily="18" charset="0"/>
              </a:rPr>
              <a:t>toàn bài với giọng kể thong thả, trầm buồn.</a:t>
            </a:r>
            <a:endParaRPr lang="en-US" altLang="en-US" sz="4000" b="1" dirty="0">
              <a:solidFill>
                <a:srgbClr val="FFFF00"/>
              </a:solidFill>
              <a:latin typeface="Times New Roman" pitchFamily="18" charset="0"/>
              <a:cs typeface="Times New Roman" pitchFamily="18" charset="0"/>
            </a:endParaRPr>
          </a:p>
        </p:txBody>
      </p:sp>
      <p:pic>
        <p:nvPicPr>
          <p:cNvPr id="3"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9400" y="4953000"/>
            <a:ext cx="4800600" cy="1755775"/>
          </a:xfrm>
          <a:prstGeom prst="rect">
            <a:avLst/>
          </a:prstGeom>
          <a:noFill/>
          <a:ln>
            <a:noFill/>
          </a:ln>
        </p:spPr>
      </p:pic>
    </p:spTree>
    <p:extLst>
      <p:ext uri="{BB962C8B-B14F-4D97-AF65-F5344CB8AC3E}">
        <p14:creationId xmlns:p14="http://schemas.microsoft.com/office/powerpoint/2010/main" xmlns="" val="11313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364479" y="1872197"/>
            <a:ext cx="32766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Đọc</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đúng</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4582" name="Text Box 6"/>
          <p:cNvSpPr txBox="1">
            <a:spLocks noChangeArrowheads="1"/>
          </p:cNvSpPr>
          <p:nvPr/>
        </p:nvSpPr>
        <p:spPr bwMode="auto">
          <a:xfrm>
            <a:off x="280327" y="2509838"/>
            <a:ext cx="8842236"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GB" altLang="en-US" b="1" dirty="0">
                <a:solidFill>
                  <a:srgbClr val="0000FF"/>
                </a:solidFill>
                <a:latin typeface="Times New Roman" panose="02020603050405020304" pitchFamily="18" charset="0"/>
                <a:cs typeface="Times New Roman" panose="02020603050405020304" pitchFamily="18" charset="0"/>
              </a:rPr>
              <a:t>16- 7- 1945, Hi-</a:t>
            </a:r>
            <a:r>
              <a:rPr lang="en-GB" altLang="en-US" b="1" dirty="0" err="1">
                <a:solidFill>
                  <a:srgbClr val="0000FF"/>
                </a:solidFill>
                <a:latin typeface="Times New Roman" panose="02020603050405020304" pitchFamily="18" charset="0"/>
                <a:cs typeface="Times New Roman" panose="02020603050405020304" pitchFamily="18" charset="0"/>
              </a:rPr>
              <a:t>rô</a:t>
            </a:r>
            <a:r>
              <a:rPr lang="en-GB" altLang="en-US" b="1" dirty="0">
                <a:solidFill>
                  <a:srgbClr val="0000FF"/>
                </a:solidFill>
                <a:latin typeface="Times New Roman" panose="02020603050405020304" pitchFamily="18" charset="0"/>
                <a:cs typeface="Times New Roman" panose="02020603050405020304" pitchFamily="18" charset="0"/>
              </a:rPr>
              <a:t>-</a:t>
            </a:r>
            <a:r>
              <a:rPr lang="en-GB" altLang="en-US" b="1" dirty="0" err="1">
                <a:solidFill>
                  <a:srgbClr val="0000FF"/>
                </a:solidFill>
                <a:latin typeface="Times New Roman" panose="02020603050405020304" pitchFamily="18" charset="0"/>
                <a:cs typeface="Times New Roman" panose="02020603050405020304" pitchFamily="18" charset="0"/>
              </a:rPr>
              <a:t>si</a:t>
            </a:r>
            <a:r>
              <a:rPr lang="en-GB" altLang="en-US" b="1" dirty="0">
                <a:solidFill>
                  <a:srgbClr val="0000FF"/>
                </a:solidFill>
                <a:latin typeface="Times New Roman" panose="02020603050405020304" pitchFamily="18" charset="0"/>
                <a:cs typeface="Times New Roman" panose="02020603050405020304" pitchFamily="18" charset="0"/>
              </a:rPr>
              <a:t>-ma, Na- </a:t>
            </a:r>
            <a:r>
              <a:rPr lang="en-GB" altLang="en-US" b="1" dirty="0" err="1">
                <a:solidFill>
                  <a:srgbClr val="0000FF"/>
                </a:solidFill>
                <a:latin typeface="Times New Roman" panose="02020603050405020304" pitchFamily="18" charset="0"/>
                <a:cs typeface="Times New Roman" panose="02020603050405020304" pitchFamily="18" charset="0"/>
              </a:rPr>
              <a:t>ga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smtClean="0">
                <a:solidFill>
                  <a:srgbClr val="0000FF"/>
                </a:solidFill>
                <a:latin typeface="Times New Roman" panose="02020603050405020304" pitchFamily="18" charset="0"/>
                <a:cs typeface="Times New Roman" panose="02020603050405020304" pitchFamily="18" charset="0"/>
              </a:rPr>
              <a:t>Xa</a:t>
            </a:r>
            <a:r>
              <a:rPr lang="en-GB" altLang="en-US" b="1" dirty="0" smtClean="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cô</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xa</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ki</a:t>
            </a:r>
            <a:r>
              <a:rPr lang="en-US" altLang="en-US" b="1" dirty="0" smtClean="0">
                <a:solidFill>
                  <a:srgbClr val="0000FF"/>
                </a:solidFill>
                <a:latin typeface="Times New Roman" panose="02020603050405020304" pitchFamily="18" charset="0"/>
                <a:cs typeface="Times New Roman" panose="02020603050405020304" pitchFamily="18" charset="0"/>
              </a:rPr>
              <a:t>,</a:t>
            </a:r>
            <a:r>
              <a:rPr lang="vi-VN" altLang="en-US" b="1" dirty="0" smtClean="0">
                <a:solidFill>
                  <a:srgbClr val="0000FF"/>
                </a:solidFill>
                <a:latin typeface="Times New Roman" panose="02020603050405020304" pitchFamily="18" charset="0"/>
                <a:cs typeface="Times New Roman" panose="02020603050405020304" pitchFamily="18" charset="0"/>
              </a:rPr>
              <a:t> phóng xạ, truyền thuyết, </a:t>
            </a:r>
            <a:r>
              <a:rPr lang="en-US" altLang="en-US" b="1" dirty="0" smtClean="0">
                <a:solidFill>
                  <a:srgbClr val="0000FF"/>
                </a:solidFill>
                <a:latin typeface="Times New Roman" panose="02020603050405020304" pitchFamily="18" charset="0"/>
                <a:cs typeface="Times New Roman" panose="02020603050405020304" pitchFamily="18" charset="0"/>
              </a:rPr>
              <a:t>…</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4583" name="Text Box 7"/>
          <p:cNvSpPr txBox="1">
            <a:spLocks noChangeArrowheads="1"/>
          </p:cNvSpPr>
          <p:nvPr/>
        </p:nvSpPr>
        <p:spPr bwMode="auto">
          <a:xfrm>
            <a:off x="364479" y="3733800"/>
            <a:ext cx="32766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Ngắt</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câu</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4584" name="Text Box 8"/>
          <p:cNvSpPr txBox="1">
            <a:spLocks noChangeArrowheads="1"/>
          </p:cNvSpPr>
          <p:nvPr/>
        </p:nvSpPr>
        <p:spPr bwMode="auto">
          <a:xfrm>
            <a:off x="135194" y="4419600"/>
            <a:ext cx="8856984"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Cô</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bé</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ngây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thơ</a:t>
            </a:r>
            <a:r>
              <a:rPr lang="en-GB" altLang="en-US" b="1" dirty="0">
                <a:solidFill>
                  <a:srgbClr val="0000FF"/>
                </a:solidFill>
                <a:latin typeface="Times New Roman" panose="02020603050405020304" pitchFamily="18" charset="0"/>
                <a:cs typeface="Times New Roman" panose="02020603050405020304" pitchFamily="18" charset="0"/>
              </a:rPr>
              <a:t> tin </a:t>
            </a:r>
            <a:r>
              <a:rPr lang="en-GB" altLang="en-US" b="1" dirty="0" err="1">
                <a:solidFill>
                  <a:srgbClr val="0000FF"/>
                </a:solidFill>
                <a:latin typeface="Times New Roman" panose="02020603050405020304" pitchFamily="18" charset="0"/>
                <a:cs typeface="Times New Roman" panose="02020603050405020304" pitchFamily="18" charset="0"/>
              </a:rPr>
              <a:t>vào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một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truyền</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thuyết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nói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rằng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nếu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gấp</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đủ</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một</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nghìn</a:t>
            </a:r>
            <a:r>
              <a:rPr lang="en-GB" altLang="en-US" b="1" dirty="0">
                <a:solidFill>
                  <a:srgbClr val="0000FF"/>
                </a:solidFill>
                <a:latin typeface="Times New Roman" panose="02020603050405020304" pitchFamily="18" charset="0"/>
                <a:cs typeface="Times New Roman" panose="02020603050405020304" pitchFamily="18" charset="0"/>
              </a:rPr>
              <a:t> con </a:t>
            </a:r>
            <a:r>
              <a:rPr lang="en-GB" altLang="en-US" b="1" dirty="0" err="1">
                <a:solidFill>
                  <a:srgbClr val="0000FF"/>
                </a:solidFill>
                <a:latin typeface="Times New Roman" panose="02020603050405020304" pitchFamily="18" charset="0"/>
                <a:cs typeface="Times New Roman" panose="02020603050405020304" pitchFamily="18" charset="0"/>
              </a:rPr>
              <a:t>sếu</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bằng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giấy</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treo</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quanh</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phòng</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em</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sẽ</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a:solidFill>
                  <a:srgbClr val="0000FF"/>
                </a:solidFill>
                <a:latin typeface="Times New Roman" panose="02020603050405020304" pitchFamily="18" charset="0"/>
                <a:cs typeface="Times New Roman" panose="02020603050405020304" pitchFamily="18" charset="0"/>
              </a:rPr>
              <a:t>khỏi</a:t>
            </a:r>
            <a:r>
              <a:rPr lang="en-GB" altLang="en-US" b="1" dirty="0">
                <a:solidFill>
                  <a:srgbClr val="0000FF"/>
                </a:solidFill>
                <a:latin typeface="Times New Roman" panose="02020603050405020304" pitchFamily="18" charset="0"/>
                <a:cs typeface="Times New Roman" panose="02020603050405020304" pitchFamily="18" charset="0"/>
              </a:rPr>
              <a:t> </a:t>
            </a:r>
            <a:r>
              <a:rPr lang="en-GB" altLang="en-US" b="1" dirty="0" err="1" smtClean="0">
                <a:solidFill>
                  <a:srgbClr val="0000FF"/>
                </a:solidFill>
                <a:latin typeface="Times New Roman" panose="02020603050405020304" pitchFamily="18" charset="0"/>
                <a:cs typeface="Times New Roman" panose="02020603050405020304" pitchFamily="18" charset="0"/>
              </a:rPr>
              <a:t>bệnh</a:t>
            </a:r>
            <a:r>
              <a:rPr lang="en-GB" altLang="en-US" b="1" dirty="0" smtClean="0">
                <a:solidFill>
                  <a:srgbClr val="0000FF"/>
                </a:solidFill>
                <a:latin typeface="Times New Roman" panose="02020603050405020304" pitchFamily="18" charset="0"/>
                <a:cs typeface="Times New Roman" panose="02020603050405020304" pitchFamily="18" charset="0"/>
              </a:rPr>
              <a:t>.</a:t>
            </a:r>
            <a:endParaRPr lang="en-GB" altLang="en-US" b="1" dirty="0">
              <a:solidFill>
                <a:srgbClr val="0000FF"/>
              </a:solidFill>
              <a:latin typeface="Times New Roman" panose="02020603050405020304" pitchFamily="18" charset="0"/>
              <a:cs typeface="Times New Roman" panose="02020603050405020304" pitchFamily="18" charset="0"/>
            </a:endParaRPr>
          </a:p>
        </p:txBody>
      </p:sp>
      <p:sp>
        <p:nvSpPr>
          <p:cNvPr id="5136" name="Rectangle 36"/>
          <p:cNvSpPr>
            <a:spLocks noChangeArrowheads="1"/>
          </p:cNvSpPr>
          <p:nvPr/>
        </p:nvSpPr>
        <p:spPr bwMode="auto">
          <a:xfrm>
            <a:off x="0" y="269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solidFill>
                <a:prstClr val="black"/>
              </a:solidFill>
              <a:latin typeface="Times New Roman" panose="02020603050405020304" pitchFamily="18" charset="0"/>
            </a:endParaRPr>
          </a:p>
        </p:txBody>
      </p:sp>
      <p:sp>
        <p:nvSpPr>
          <p:cNvPr id="14" name="WordArt 2"/>
          <p:cNvSpPr>
            <a:spLocks noChangeArrowheads="1" noChangeShapeType="1" noTextEdit="1"/>
          </p:cNvSpPr>
          <p:nvPr/>
        </p:nvSpPr>
        <p:spPr bwMode="auto">
          <a:xfrm>
            <a:off x="696518" y="419237"/>
            <a:ext cx="7750963" cy="1351935"/>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smtClean="0">
                <a:ln w="9525">
                  <a:round/>
                  <a:headEnd/>
                  <a:tailEnd/>
                </a:ln>
                <a:solidFill>
                  <a:srgbClr val="FF0000"/>
                </a:solidFill>
                <a:latin typeface="Times New Roman"/>
                <a:cs typeface="Times New Roman"/>
              </a:rPr>
              <a:t> </a:t>
            </a:r>
            <a:r>
              <a:rPr lang="en-US" sz="3600" b="1" kern="10" dirty="0">
                <a:ln w="9525">
                  <a:round/>
                  <a:headEnd/>
                  <a:tailEnd/>
                </a:ln>
                <a:solidFill>
                  <a:srgbClr val="002060"/>
                </a:solidFill>
                <a:latin typeface="Times New Roman"/>
                <a:cs typeface="Times New Roman"/>
              </a:rPr>
              <a:t>LUYỆN ĐỌC</a:t>
            </a:r>
          </a:p>
        </p:txBody>
      </p:sp>
    </p:spTree>
    <p:extLst>
      <p:ext uri="{BB962C8B-B14F-4D97-AF65-F5344CB8AC3E}">
        <p14:creationId xmlns:p14="http://schemas.microsoft.com/office/powerpoint/2010/main" xmlns="" val="282134911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1"/>
                                        </p:tgtEl>
                                        <p:attrNameLst>
                                          <p:attrName>style.visibility</p:attrName>
                                        </p:attrNameLst>
                                      </p:cBhvr>
                                      <p:to>
                                        <p:strVal val="visible"/>
                                      </p:to>
                                    </p:set>
                                    <p:anim calcmode="discrete" valueType="clr">
                                      <p:cBhvr override="childStyle">
                                        <p:cTn id="7" dur="80"/>
                                        <p:tgtEl>
                                          <p:spTgt spid="245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1"/>
                                        </p:tgtEl>
                                        <p:attrNameLst>
                                          <p:attrName>fillcolor</p:attrName>
                                        </p:attrNameLst>
                                      </p:cBhvr>
                                      <p:tavLst>
                                        <p:tav tm="0">
                                          <p:val>
                                            <p:clrVal>
                                              <a:schemeClr val="accent2"/>
                                            </p:clrVal>
                                          </p:val>
                                        </p:tav>
                                        <p:tav tm="50000">
                                          <p:val>
                                            <p:clrVal>
                                              <a:schemeClr val="hlink"/>
                                            </p:clrVal>
                                          </p:val>
                                        </p:tav>
                                      </p:tavLst>
                                    </p:anim>
                                    <p:set>
                                      <p:cBhvr>
                                        <p:cTn id="9" dur="80"/>
                                        <p:tgtEl>
                                          <p:spTgt spid="2458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82"/>
                                        </p:tgtEl>
                                        <p:attrNameLst>
                                          <p:attrName>style.visibility</p:attrName>
                                        </p:attrNameLst>
                                      </p:cBhvr>
                                      <p:to>
                                        <p:strVal val="visible"/>
                                      </p:to>
                                    </p:set>
                                    <p:anim calcmode="discrete" valueType="clr">
                                      <p:cBhvr override="childStyle">
                                        <p:cTn id="14" dur="80"/>
                                        <p:tgtEl>
                                          <p:spTgt spid="2458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82"/>
                                        </p:tgtEl>
                                        <p:attrNameLst>
                                          <p:attrName>fillcolor</p:attrName>
                                        </p:attrNameLst>
                                      </p:cBhvr>
                                      <p:tavLst>
                                        <p:tav tm="0">
                                          <p:val>
                                            <p:clrVal>
                                              <a:schemeClr val="accent2"/>
                                            </p:clrVal>
                                          </p:val>
                                        </p:tav>
                                        <p:tav tm="50000">
                                          <p:val>
                                            <p:clrVal>
                                              <a:schemeClr val="hlink"/>
                                            </p:clrVal>
                                          </p:val>
                                        </p:tav>
                                      </p:tavLst>
                                    </p:anim>
                                    <p:set>
                                      <p:cBhvr>
                                        <p:cTn id="16" dur="80"/>
                                        <p:tgtEl>
                                          <p:spTgt spid="2458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4583"/>
                                        </p:tgtEl>
                                        <p:attrNameLst>
                                          <p:attrName>style.visibility</p:attrName>
                                        </p:attrNameLst>
                                      </p:cBhvr>
                                      <p:to>
                                        <p:strVal val="visible"/>
                                      </p:to>
                                    </p:set>
                                    <p:anim calcmode="discrete" valueType="clr">
                                      <p:cBhvr override="childStyle">
                                        <p:cTn id="21"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4583"/>
                                        </p:tgtEl>
                                        <p:attrNameLst>
                                          <p:attrName>fillcolor</p:attrName>
                                        </p:attrNameLst>
                                      </p:cBhvr>
                                      <p:tavLst>
                                        <p:tav tm="0">
                                          <p:val>
                                            <p:clrVal>
                                              <a:schemeClr val="accent2"/>
                                            </p:clrVal>
                                          </p:val>
                                        </p:tav>
                                        <p:tav tm="50000">
                                          <p:val>
                                            <p:clrVal>
                                              <a:schemeClr val="hlink"/>
                                            </p:clrVal>
                                          </p:val>
                                        </p:tav>
                                      </p:tavLst>
                                    </p:anim>
                                    <p:set>
                                      <p:cBhvr>
                                        <p:cTn id="23" dur="80"/>
                                        <p:tgtEl>
                                          <p:spTgt spid="2458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4584"/>
                                        </p:tgtEl>
                                        <p:attrNameLst>
                                          <p:attrName>style.visibility</p:attrName>
                                        </p:attrNameLst>
                                      </p:cBhvr>
                                      <p:to>
                                        <p:strVal val="visible"/>
                                      </p:to>
                                    </p:set>
                                    <p:anim calcmode="discrete" valueType="clr">
                                      <p:cBhvr override="childStyle">
                                        <p:cTn id="28" dur="80"/>
                                        <p:tgtEl>
                                          <p:spTgt spid="2458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4584"/>
                                        </p:tgtEl>
                                        <p:attrNameLst>
                                          <p:attrName>fillcolor</p:attrName>
                                        </p:attrNameLst>
                                      </p:cBhvr>
                                      <p:tavLst>
                                        <p:tav tm="0">
                                          <p:val>
                                            <p:clrVal>
                                              <a:schemeClr val="accent2"/>
                                            </p:clrVal>
                                          </p:val>
                                        </p:tav>
                                        <p:tav tm="50000">
                                          <p:val>
                                            <p:clrVal>
                                              <a:schemeClr val="hlink"/>
                                            </p:clrVal>
                                          </p:val>
                                        </p:tav>
                                      </p:tavLst>
                                    </p:anim>
                                    <p:set>
                                      <p:cBhvr>
                                        <p:cTn id="30" dur="80"/>
                                        <p:tgtEl>
                                          <p:spTgt spid="245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P spid="245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2458" y="1841529"/>
            <a:ext cx="9055664"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en-US" sz="4400" b="1" dirty="0">
                <a:solidFill>
                  <a:srgbClr val="0000FF"/>
                </a:solidFill>
                <a:latin typeface="Times New Roman" pitchFamily="18" charset="0"/>
                <a:cs typeface="Times New Roman" pitchFamily="18" charset="0"/>
              </a:rPr>
              <a:t>- </a:t>
            </a:r>
            <a:r>
              <a:rPr lang="vi-VN" sz="4400" dirty="0"/>
              <a:t> </a:t>
            </a:r>
            <a:r>
              <a:rPr lang="vi-VN" sz="3200" b="1" dirty="0">
                <a:solidFill>
                  <a:srgbClr val="FF0000"/>
                </a:solidFill>
              </a:rPr>
              <a:t>Bom nguyên tử</a:t>
            </a:r>
            <a:r>
              <a:rPr lang="vi-VN" sz="3200" b="1" dirty="0">
                <a:solidFill>
                  <a:srgbClr val="002060"/>
                </a:solidFill>
              </a:rPr>
              <a:t>:</a:t>
            </a:r>
            <a:r>
              <a:rPr lang="vi-VN" sz="3200" b="1" dirty="0">
                <a:solidFill>
                  <a:srgbClr val="00B050"/>
                </a:solidFill>
              </a:rPr>
              <a:t> </a:t>
            </a:r>
            <a:r>
              <a:rPr lang="vi-VN" sz="3200" b="1" dirty="0">
                <a:solidFill>
                  <a:srgbClr val="002060"/>
                </a:solidFill>
              </a:rPr>
              <a:t>bom có sức sát thương và công phá mạnh gấp nhiều lần bom thường.</a:t>
            </a:r>
            <a:endParaRPr lang="en-US" altLang="en-US" sz="3200" b="1" dirty="0">
              <a:solidFill>
                <a:srgbClr val="002060"/>
              </a:solidFill>
              <a:latin typeface="Times New Roman" pitchFamily="18" charset="0"/>
              <a:cs typeface="Times New Roman" pitchFamily="18" charset="0"/>
            </a:endParaRPr>
          </a:p>
        </p:txBody>
      </p:sp>
      <p:sp>
        <p:nvSpPr>
          <p:cNvPr id="4" name="Text Box 15"/>
          <p:cNvSpPr txBox="1">
            <a:spLocks noChangeArrowheads="1"/>
          </p:cNvSpPr>
          <p:nvPr/>
        </p:nvSpPr>
        <p:spPr bwMode="auto">
          <a:xfrm>
            <a:off x="88336" y="3103411"/>
            <a:ext cx="9055664"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en-US" sz="4400" b="1" dirty="0">
                <a:solidFill>
                  <a:srgbClr val="0000FF"/>
                </a:solidFill>
                <a:latin typeface="Times New Roman" pitchFamily="18" charset="0"/>
                <a:cs typeface="Times New Roman" pitchFamily="18" charset="0"/>
              </a:rPr>
              <a:t>- </a:t>
            </a:r>
            <a:r>
              <a:rPr lang="en-US" sz="3200" b="1" dirty="0" err="1">
                <a:solidFill>
                  <a:srgbClr val="FF0000"/>
                </a:solidFill>
              </a:rPr>
              <a:t>Phóng</a:t>
            </a:r>
            <a:r>
              <a:rPr lang="en-US" sz="3200" b="1" dirty="0">
                <a:solidFill>
                  <a:srgbClr val="FF0000"/>
                </a:solidFill>
              </a:rPr>
              <a:t> </a:t>
            </a:r>
            <a:r>
              <a:rPr lang="en-US" sz="3200" b="1" dirty="0" err="1">
                <a:solidFill>
                  <a:srgbClr val="FF0000"/>
                </a:solidFill>
              </a:rPr>
              <a:t>xạ</a:t>
            </a:r>
            <a:r>
              <a:rPr lang="en-US" sz="3200" b="1" dirty="0">
                <a:solidFill>
                  <a:srgbClr val="FF0000"/>
                </a:solidFill>
              </a:rPr>
              <a:t> </a:t>
            </a:r>
            <a:r>
              <a:rPr lang="en-US" sz="3200" b="1" dirty="0" err="1">
                <a:solidFill>
                  <a:srgbClr val="FF0000"/>
                </a:solidFill>
              </a:rPr>
              <a:t>nguyên</a:t>
            </a:r>
            <a:r>
              <a:rPr lang="en-US" sz="3200" b="1" dirty="0">
                <a:solidFill>
                  <a:srgbClr val="FF0000"/>
                </a:solidFill>
              </a:rPr>
              <a:t> </a:t>
            </a:r>
            <a:r>
              <a:rPr lang="en-US" sz="3200" b="1" dirty="0" err="1">
                <a:solidFill>
                  <a:srgbClr val="FF0000"/>
                </a:solidFill>
              </a:rPr>
              <a:t>tử</a:t>
            </a:r>
            <a:r>
              <a:rPr lang="en-US" sz="3200" b="1" dirty="0">
                <a:solidFill>
                  <a:srgbClr val="002060"/>
                </a:solidFill>
              </a:rPr>
              <a:t>:</a:t>
            </a:r>
            <a:r>
              <a:rPr lang="en-US" sz="3200" b="1" dirty="0">
                <a:solidFill>
                  <a:srgbClr val="00B050"/>
                </a:solidFill>
              </a:rPr>
              <a:t> </a:t>
            </a:r>
            <a:r>
              <a:rPr lang="en-US" sz="3200" b="1" dirty="0" err="1">
                <a:solidFill>
                  <a:srgbClr val="002060"/>
                </a:solidFill>
              </a:rPr>
              <a:t>chất</a:t>
            </a:r>
            <a:r>
              <a:rPr lang="en-US" sz="3200" b="1" dirty="0">
                <a:solidFill>
                  <a:srgbClr val="002060"/>
                </a:solidFill>
              </a:rPr>
              <a:t> </a:t>
            </a:r>
            <a:r>
              <a:rPr lang="en-US" sz="3200" b="1" dirty="0" err="1">
                <a:solidFill>
                  <a:srgbClr val="002060"/>
                </a:solidFill>
              </a:rPr>
              <a:t>sinh</a:t>
            </a:r>
            <a:r>
              <a:rPr lang="en-US" sz="3200" b="1" dirty="0">
                <a:solidFill>
                  <a:srgbClr val="002060"/>
                </a:solidFill>
              </a:rPr>
              <a:t> </a:t>
            </a:r>
            <a:r>
              <a:rPr lang="en-US" sz="3200" b="1" dirty="0" err="1">
                <a:solidFill>
                  <a:srgbClr val="002060"/>
                </a:solidFill>
              </a:rPr>
              <a:t>ra</a:t>
            </a:r>
            <a:r>
              <a:rPr lang="en-US" sz="3200" b="1" dirty="0">
                <a:solidFill>
                  <a:srgbClr val="002060"/>
                </a:solidFill>
              </a:rPr>
              <a:t> </a:t>
            </a:r>
            <a:r>
              <a:rPr lang="en-US" sz="3200" b="1" dirty="0" err="1">
                <a:solidFill>
                  <a:srgbClr val="002060"/>
                </a:solidFill>
              </a:rPr>
              <a:t>khi</a:t>
            </a:r>
            <a:r>
              <a:rPr lang="en-US" sz="3200" b="1" dirty="0">
                <a:solidFill>
                  <a:srgbClr val="002060"/>
                </a:solidFill>
              </a:rPr>
              <a:t> </a:t>
            </a:r>
            <a:r>
              <a:rPr lang="en-US" sz="3200" b="1" dirty="0" err="1">
                <a:solidFill>
                  <a:srgbClr val="002060"/>
                </a:solidFill>
              </a:rPr>
              <a:t>bom</a:t>
            </a:r>
            <a:r>
              <a:rPr lang="en-US" sz="3200" b="1" dirty="0">
                <a:solidFill>
                  <a:srgbClr val="002060"/>
                </a:solidFill>
              </a:rPr>
              <a:t> </a:t>
            </a:r>
            <a:r>
              <a:rPr lang="en-US" sz="3200" b="1" dirty="0" err="1">
                <a:solidFill>
                  <a:srgbClr val="002060"/>
                </a:solidFill>
              </a:rPr>
              <a:t>nguyên</a:t>
            </a:r>
            <a:r>
              <a:rPr lang="en-US" sz="3200" b="1" dirty="0">
                <a:solidFill>
                  <a:srgbClr val="002060"/>
                </a:solidFill>
              </a:rPr>
              <a:t> </a:t>
            </a:r>
            <a:r>
              <a:rPr lang="en-US" sz="3200" b="1" dirty="0" err="1">
                <a:solidFill>
                  <a:srgbClr val="002060"/>
                </a:solidFill>
              </a:rPr>
              <a:t>tử</a:t>
            </a:r>
            <a:r>
              <a:rPr lang="en-US" sz="3200" b="1" dirty="0">
                <a:solidFill>
                  <a:srgbClr val="002060"/>
                </a:solidFill>
              </a:rPr>
              <a:t> </a:t>
            </a:r>
            <a:r>
              <a:rPr lang="en-US" sz="3200" b="1" dirty="0" err="1">
                <a:solidFill>
                  <a:srgbClr val="002060"/>
                </a:solidFill>
              </a:rPr>
              <a:t>nổ</a:t>
            </a:r>
            <a:r>
              <a:rPr lang="en-US" sz="3200" b="1" dirty="0">
                <a:solidFill>
                  <a:srgbClr val="002060"/>
                </a:solidFill>
              </a:rPr>
              <a:t>, </a:t>
            </a:r>
            <a:r>
              <a:rPr lang="en-US" sz="3200" b="1" dirty="0" err="1">
                <a:solidFill>
                  <a:srgbClr val="002060"/>
                </a:solidFill>
              </a:rPr>
              <a:t>rất</a:t>
            </a:r>
            <a:r>
              <a:rPr lang="en-US" sz="3200" b="1" dirty="0">
                <a:solidFill>
                  <a:srgbClr val="002060"/>
                </a:solidFill>
              </a:rPr>
              <a:t> </a:t>
            </a:r>
            <a:r>
              <a:rPr lang="en-US" sz="3200" b="1" dirty="0" err="1">
                <a:solidFill>
                  <a:srgbClr val="002060"/>
                </a:solidFill>
              </a:rPr>
              <a:t>có</a:t>
            </a:r>
            <a:r>
              <a:rPr lang="en-US" sz="3200" b="1" dirty="0">
                <a:solidFill>
                  <a:srgbClr val="002060"/>
                </a:solidFill>
              </a:rPr>
              <a:t> </a:t>
            </a:r>
            <a:r>
              <a:rPr lang="en-US" sz="3200" b="1" dirty="0" err="1">
                <a:solidFill>
                  <a:srgbClr val="002060"/>
                </a:solidFill>
              </a:rPr>
              <a:t>hại</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sức</a:t>
            </a:r>
            <a:r>
              <a:rPr lang="en-US" sz="3200" b="1" dirty="0">
                <a:solidFill>
                  <a:srgbClr val="002060"/>
                </a:solidFill>
              </a:rPr>
              <a:t> </a:t>
            </a:r>
            <a:r>
              <a:rPr lang="en-US" sz="3200" b="1" dirty="0" err="1" smtClean="0">
                <a:solidFill>
                  <a:srgbClr val="002060"/>
                </a:solidFill>
              </a:rPr>
              <a:t>khoẻ</a:t>
            </a:r>
            <a:r>
              <a:rPr lang="vi-VN" sz="3200" b="1" dirty="0" smtClean="0">
                <a:solidFill>
                  <a:srgbClr val="002060"/>
                </a:solidFill>
              </a:rPr>
              <a:t> và môi trường.</a:t>
            </a:r>
            <a:endParaRPr lang="en-US" altLang="en-US" sz="3200" b="1" dirty="0">
              <a:solidFill>
                <a:srgbClr val="002060"/>
              </a:solidFill>
              <a:latin typeface="Times New Roman" pitchFamily="18" charset="0"/>
              <a:cs typeface="Times New Roman" pitchFamily="18" charset="0"/>
            </a:endParaRPr>
          </a:p>
        </p:txBody>
      </p:sp>
      <p:sp>
        <p:nvSpPr>
          <p:cNvPr id="5" name="Text Box 15"/>
          <p:cNvSpPr txBox="1">
            <a:spLocks noChangeArrowheads="1"/>
          </p:cNvSpPr>
          <p:nvPr/>
        </p:nvSpPr>
        <p:spPr bwMode="auto">
          <a:xfrm>
            <a:off x="88336" y="4709934"/>
            <a:ext cx="9055664"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en-US" sz="4400" b="1" dirty="0">
                <a:solidFill>
                  <a:srgbClr val="0000FF"/>
                </a:solidFill>
                <a:latin typeface="Times New Roman" pitchFamily="18" charset="0"/>
                <a:cs typeface="Times New Roman" pitchFamily="18" charset="0"/>
              </a:rPr>
              <a:t>- </a:t>
            </a:r>
            <a:r>
              <a:rPr lang="vi-VN" sz="3200" b="1" dirty="0">
                <a:solidFill>
                  <a:srgbClr val="FF0000"/>
                </a:solidFill>
              </a:rPr>
              <a:t>Truyền thuyết</a:t>
            </a:r>
            <a:r>
              <a:rPr lang="vi-VN" sz="3200" b="1" dirty="0">
                <a:solidFill>
                  <a:srgbClr val="002060"/>
                </a:solidFill>
              </a:rPr>
              <a:t>: loại truyện dân gian về các nhân vật và sự kiện có liên quan đến lịch sử nhưng mang nhiều yếu tố thần kì.</a:t>
            </a:r>
            <a:endParaRPr lang="en-US" altLang="en-US" sz="3200" b="1" dirty="0">
              <a:solidFill>
                <a:srgbClr val="002060"/>
              </a:solidFill>
              <a:latin typeface="Times New Roman" pitchFamily="18" charset="0"/>
              <a:cs typeface="Times New Roman" pitchFamily="18" charset="0"/>
            </a:endParaRPr>
          </a:p>
        </p:txBody>
      </p:sp>
      <p:sp>
        <p:nvSpPr>
          <p:cNvPr id="6" name="WordArt 2"/>
          <p:cNvSpPr>
            <a:spLocks noChangeArrowheads="1" noChangeShapeType="1" noTextEdit="1"/>
          </p:cNvSpPr>
          <p:nvPr/>
        </p:nvSpPr>
        <p:spPr bwMode="auto">
          <a:xfrm>
            <a:off x="1371599" y="362301"/>
            <a:ext cx="6400801" cy="1134588"/>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b="1" kern="10" dirty="0" smtClean="0">
                <a:ln w="9525">
                  <a:round/>
                  <a:headEnd/>
                  <a:tailEnd/>
                </a:ln>
                <a:solidFill>
                  <a:srgbClr val="002060"/>
                </a:solidFill>
                <a:latin typeface="Times New Roman"/>
                <a:cs typeface="Times New Roman"/>
              </a:rPr>
              <a:t>GIẢI NGHĨA TỪ</a:t>
            </a:r>
            <a:endParaRPr lang="en-US" sz="3600" b="1" kern="10" dirty="0">
              <a:ln w="9525">
                <a:round/>
                <a:headEnd/>
                <a:tailEnd/>
              </a:ln>
              <a:solidFill>
                <a:srgbClr val="002060"/>
              </a:solidFill>
              <a:latin typeface="Times New Roman"/>
              <a:cs typeface="Times New Roman"/>
            </a:endParaRPr>
          </a:p>
        </p:txBody>
      </p:sp>
    </p:spTree>
    <p:extLst>
      <p:ext uri="{BB962C8B-B14F-4D97-AF65-F5344CB8AC3E}">
        <p14:creationId xmlns:p14="http://schemas.microsoft.com/office/powerpoint/2010/main" xmlns="" val="366975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220px-Fat_man">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290" y="380999"/>
            <a:ext cx="4559710" cy="586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4" descr="100+ hình ảnh ô nhiễm phóng xạ - hinhanhsieudep.net">
            <a:extLst>
              <a:ext uri="{FF2B5EF4-FFF2-40B4-BE49-F238E27FC236}">
                <a16:creationId xmlns:a16="http://schemas.microsoft.com/office/drawing/2014/main" xmlns="" id="{D826126A-A498-49AF-B78B-077F9E92AE51}"/>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945" r="3647" b="1"/>
          <a:stretch/>
        </p:blipFill>
        <p:spPr bwMode="auto">
          <a:xfrm>
            <a:off x="4572000" y="368709"/>
            <a:ext cx="4597810"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85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A picture containing toy, drawing&#10;&#10;Description automatically generated">
            <a:extLst>
              <a:ext uri="{FF2B5EF4-FFF2-40B4-BE49-F238E27FC236}">
                <a16:creationId xmlns:a16="http://schemas.microsoft.com/office/drawing/2014/main" xmlns="" id="{134D73AA-F917-4F1F-B8D7-E38B94E722A9}"/>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953" b="8149"/>
          <a:stretch/>
        </p:blipFill>
        <p:spPr>
          <a:xfrm>
            <a:off x="1828800" y="2340077"/>
            <a:ext cx="5892007" cy="3352800"/>
          </a:xfrm>
          <a:prstGeom prst="rect">
            <a:avLst/>
          </a:prstGeom>
        </p:spPr>
      </p:pic>
      <p:sp>
        <p:nvSpPr>
          <p:cNvPr id="4" name="WordArt 2"/>
          <p:cNvSpPr>
            <a:spLocks noChangeArrowheads="1" noChangeShapeType="1" noTextEdit="1"/>
          </p:cNvSpPr>
          <p:nvPr/>
        </p:nvSpPr>
        <p:spPr bwMode="auto">
          <a:xfrm>
            <a:off x="1295400" y="594853"/>
            <a:ext cx="6553200" cy="1081547"/>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smtClean="0">
                <a:ln w="9525">
                  <a:round/>
                  <a:headEnd/>
                  <a:tailEnd/>
                </a:ln>
                <a:solidFill>
                  <a:srgbClr val="FF0000"/>
                </a:solidFill>
                <a:latin typeface="Times New Roman"/>
                <a:cs typeface="Times New Roman"/>
              </a:rPr>
              <a:t> </a:t>
            </a:r>
            <a:r>
              <a:rPr lang="vi-VN" sz="3600" b="1" kern="10" dirty="0" smtClean="0">
                <a:ln w="9525">
                  <a:round/>
                  <a:headEnd/>
                  <a:tailEnd/>
                </a:ln>
                <a:solidFill>
                  <a:srgbClr val="002060"/>
                </a:solidFill>
                <a:latin typeface="Times New Roman"/>
                <a:cs typeface="Times New Roman"/>
              </a:rPr>
              <a:t>TÌM HIỂU BÀI</a:t>
            </a:r>
            <a:endParaRPr lang="en-US" sz="3600" b="1" kern="10" dirty="0">
              <a:ln w="9525">
                <a:round/>
                <a:headEnd/>
                <a:tailEnd/>
              </a:ln>
              <a:solidFill>
                <a:srgbClr val="002060"/>
              </a:solidFill>
              <a:latin typeface="Times New Roman"/>
              <a:cs typeface="Times New Roman"/>
            </a:endParaRPr>
          </a:p>
        </p:txBody>
      </p:sp>
    </p:spTree>
    <p:extLst>
      <p:ext uri="{BB962C8B-B14F-4D97-AF65-F5344CB8AC3E}">
        <p14:creationId xmlns:p14="http://schemas.microsoft.com/office/powerpoint/2010/main" xmlns="" val="302725827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04800"/>
            <a:ext cx="8305801" cy="3724096"/>
          </a:xfrm>
          <a:prstGeom prst="rect">
            <a:avLst/>
          </a:prstGeom>
        </p:spPr>
        <p:txBody>
          <a:bodyPr wrap="square">
            <a:spAutoFit/>
          </a:bodyPr>
          <a:lstStyle/>
          <a:p>
            <a:pPr algn="just"/>
            <a:r>
              <a:rPr lang="en-US" sz="2800" b="1" dirty="0" err="1" smtClean="0">
                <a:solidFill>
                  <a:srgbClr val="C00000"/>
                </a:solidFill>
                <a:latin typeface="Times New Roman" pitchFamily="18" charset="0"/>
                <a:cs typeface="Times New Roman" pitchFamily="18" charset="0"/>
              </a:rPr>
              <a:t>Câu</a:t>
            </a:r>
            <a:r>
              <a:rPr lang="en-US" sz="2800" b="1" dirty="0" smtClean="0">
                <a:solidFill>
                  <a:srgbClr val="C00000"/>
                </a:solidFill>
                <a:latin typeface="Times New Roman" pitchFamily="18" charset="0"/>
                <a:cs typeface="Times New Roman" pitchFamily="18" charset="0"/>
              </a:rPr>
              <a:t> 1:</a:t>
            </a:r>
            <a:r>
              <a:rPr lang="vi-VN" sz="2800" b="1" dirty="0" smtClean="0">
                <a:solidFill>
                  <a:srgbClr val="C00000"/>
                </a:solidFill>
                <a:effectLst/>
                <a:latin typeface="Times New Roman" pitchFamily="18" charset="0"/>
                <a:cs typeface="Times New Roman" pitchFamily="18" charset="0"/>
              </a:rPr>
              <a:t> Chuyện gì đã xảy ra với Xa-xa-cô?</a:t>
            </a:r>
          </a:p>
          <a:p>
            <a:pPr algn="just"/>
            <a:r>
              <a:rPr lang="vi-VN" sz="2800" b="1" i="0" dirty="0" smtClean="0">
                <a:solidFill>
                  <a:srgbClr val="002060"/>
                </a:solidFill>
                <a:effectLst/>
                <a:latin typeface="Times New Roman" pitchFamily="18" charset="0"/>
                <a:cs typeface="Times New Roman" pitchFamily="18" charset="0"/>
              </a:rPr>
              <a:t>Em chọn ý đúng để trả lời</a:t>
            </a:r>
          </a:p>
          <a:p>
            <a:pPr algn="just"/>
            <a:r>
              <a:rPr lang="vi-VN" sz="2800" b="1" i="0" dirty="0" smtClean="0">
                <a:solidFill>
                  <a:srgbClr val="002060"/>
                </a:solidFill>
                <a:effectLst/>
                <a:latin typeface="Times New Roman" pitchFamily="18" charset="0"/>
                <a:cs typeface="Times New Roman" pitchFamily="18" charset="0"/>
              </a:rPr>
              <a:t>a. Phải chứng kiến những người chết vì bom nguyên tử.</a:t>
            </a:r>
          </a:p>
          <a:p>
            <a:pPr algn="just"/>
            <a:r>
              <a:rPr lang="vi-VN" sz="2800" b="1" i="0" dirty="0" smtClean="0">
                <a:solidFill>
                  <a:srgbClr val="002060"/>
                </a:solidFill>
                <a:effectLst/>
                <a:latin typeface="Times New Roman" pitchFamily="18" charset="0"/>
                <a:cs typeface="Times New Roman" pitchFamily="18" charset="0"/>
              </a:rPr>
              <a:t>b. Bị nhiễm phóng xạ do bom nguyên tử và bị lâm bệnh nặng.</a:t>
            </a:r>
          </a:p>
          <a:p>
            <a:pPr algn="just"/>
            <a:r>
              <a:rPr lang="vi-VN" sz="4000" b="1" i="0" dirty="0" smtClean="0">
                <a:solidFill>
                  <a:srgbClr val="002060"/>
                </a:solidFill>
                <a:effectLst/>
                <a:latin typeface="inherit"/>
              </a:rPr>
              <a:t>c</a:t>
            </a:r>
            <a:r>
              <a:rPr lang="vi-VN" sz="4000" b="1" i="0" dirty="0" smtClean="0">
                <a:solidFill>
                  <a:srgbClr val="002060"/>
                </a:solidFill>
                <a:effectLst/>
                <a:latin typeface="Times New Roman" pitchFamily="18" charset="0"/>
                <a:cs typeface="Times New Roman" pitchFamily="18" charset="0"/>
              </a:rPr>
              <a:t>.</a:t>
            </a:r>
            <a:r>
              <a:rPr lang="vi-VN" sz="2800" b="1" i="0" dirty="0" smtClean="0">
                <a:solidFill>
                  <a:srgbClr val="002060"/>
                </a:solidFill>
                <a:effectLst/>
                <a:latin typeface="Times New Roman" pitchFamily="18" charset="0"/>
                <a:cs typeface="Times New Roman" pitchFamily="18" charset="0"/>
              </a:rPr>
              <a:t> Tìm được cách thoát nạn, không bị nhiễm phóng xạ nguyên tử.</a:t>
            </a:r>
            <a:endParaRPr lang="vi-VN" sz="2800" b="1" i="0" dirty="0">
              <a:solidFill>
                <a:srgbClr val="002060"/>
              </a:solidFill>
              <a:effectLst/>
              <a:latin typeface="Times New Roman" pitchFamily="18" charset="0"/>
              <a:cs typeface="Times New Roman" pitchFamily="18" charset="0"/>
            </a:endParaRPr>
          </a:p>
        </p:txBody>
      </p:sp>
      <p:sp>
        <p:nvSpPr>
          <p:cNvPr id="3" name="Oval 2"/>
          <p:cNvSpPr/>
          <p:nvPr/>
        </p:nvSpPr>
        <p:spPr>
          <a:xfrm>
            <a:off x="0" y="2133600"/>
            <a:ext cx="9144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 </a:t>
            </a:r>
            <a:r>
              <a:rPr lang="vi-VN" sz="2800" b="1" dirty="0" smtClean="0">
                <a:solidFill>
                  <a:schemeClr val="tx1"/>
                </a:solidFill>
                <a:latin typeface="+mj-lt"/>
              </a:rPr>
              <a:t>b</a:t>
            </a:r>
            <a:r>
              <a:rPr lang="vi-VN" sz="3600" b="1" dirty="0" smtClean="0">
                <a:solidFill>
                  <a:srgbClr val="FFFF00"/>
                </a:solidFill>
                <a:latin typeface="+mj-lt"/>
              </a:rPr>
              <a:t>.</a:t>
            </a:r>
            <a:endParaRPr lang="en-US" sz="3600" b="1" dirty="0">
              <a:solidFill>
                <a:srgbClr val="FFFF00"/>
              </a:solidFill>
              <a:latin typeface="+mj-lt"/>
            </a:endParaRPr>
          </a:p>
        </p:txBody>
      </p:sp>
    </p:spTree>
    <p:extLst>
      <p:ext uri="{BB962C8B-B14F-4D97-AF65-F5344CB8AC3E}">
        <p14:creationId xmlns:p14="http://schemas.microsoft.com/office/powerpoint/2010/main" xmlns="" val="35429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8490" y="838200"/>
            <a:ext cx="9055510" cy="3581400"/>
          </a:xfrm>
          <a:prstGeom prst="cloudCallout">
            <a:avLst>
              <a:gd name="adj1" fmla="val -47505"/>
              <a:gd name="adj2" fmla="val 98306"/>
            </a:avLst>
          </a:prstGeom>
          <a:solidFill>
            <a:srgbClr val="FFFF00"/>
          </a:solidFill>
          <a:ln w="9525">
            <a:solidFill>
              <a:schemeClr val="bg1"/>
            </a:solidFill>
            <a:round/>
            <a:headEnd/>
            <a:tailEnd/>
          </a:ln>
          <a:effectLst>
            <a:prstShdw prst="shdw13" dist="157090" dir="15357825">
              <a:srgbClr val="FF3300">
                <a:alpha val="50000"/>
              </a:srgbClr>
            </a:prstShdw>
          </a:effectLst>
        </p:spPr>
        <p:txBody>
          <a:bodyPr/>
          <a:lstStyle/>
          <a:p>
            <a:r>
              <a:rPr lang="en-US" sz="4400" b="1" dirty="0" err="1" smtClean="0">
                <a:solidFill>
                  <a:srgbClr val="7030A0"/>
                </a:solidFill>
                <a:latin typeface="Arial"/>
              </a:rPr>
              <a:t>Câu</a:t>
            </a:r>
            <a:r>
              <a:rPr lang="en-US" sz="4400" b="1" dirty="0">
                <a:solidFill>
                  <a:srgbClr val="7030A0"/>
                </a:solidFill>
                <a:latin typeface="Arial"/>
              </a:rPr>
              <a:t> </a:t>
            </a:r>
            <a:r>
              <a:rPr lang="vi-VN" sz="4400" b="1" i="0" dirty="0" smtClean="0">
                <a:solidFill>
                  <a:srgbClr val="7030A0"/>
                </a:solidFill>
                <a:effectLst/>
                <a:latin typeface="Arial"/>
              </a:rPr>
              <a:t>2</a:t>
            </a:r>
            <a:r>
              <a:rPr lang="en-US" sz="4400" b="1" i="0" dirty="0" smtClean="0">
                <a:solidFill>
                  <a:srgbClr val="7030A0"/>
                </a:solidFill>
                <a:effectLst/>
                <a:latin typeface="Arial"/>
              </a:rPr>
              <a:t>: </a:t>
            </a:r>
            <a:r>
              <a:rPr lang="vi-VN" sz="4400" b="1" i="0" dirty="0" smtClean="0">
                <a:solidFill>
                  <a:srgbClr val="7030A0"/>
                </a:solidFill>
                <a:effectLst/>
                <a:latin typeface="Arial"/>
              </a:rPr>
              <a:t>Xa-xa-cô đã làm gì để hi vọng kéo dài cuộc</a:t>
            </a:r>
            <a:r>
              <a:rPr lang="en-US" sz="4400" b="1" i="0" dirty="0" smtClean="0">
                <a:solidFill>
                  <a:srgbClr val="7030A0"/>
                </a:solidFill>
                <a:effectLst/>
                <a:latin typeface="Arial"/>
              </a:rPr>
              <a:t> </a:t>
            </a:r>
            <a:r>
              <a:rPr lang="vi-VN" sz="4400" b="1" i="0" dirty="0" smtClean="0">
                <a:solidFill>
                  <a:srgbClr val="7030A0"/>
                </a:solidFill>
                <a:effectLst/>
                <a:latin typeface="Arial"/>
              </a:rPr>
              <a:t>s</a:t>
            </a:r>
            <a:r>
              <a:rPr lang="en-US" sz="4400" b="1" dirty="0">
                <a:solidFill>
                  <a:srgbClr val="7030A0"/>
                </a:solidFill>
                <a:latin typeface="Arial"/>
              </a:rPr>
              <a:t>ố</a:t>
            </a:r>
            <a:r>
              <a:rPr lang="vi-VN" sz="4400" b="1" i="0" dirty="0" smtClean="0">
                <a:solidFill>
                  <a:srgbClr val="7030A0"/>
                </a:solidFill>
                <a:effectLst/>
                <a:latin typeface="Arial"/>
              </a:rPr>
              <a:t>ng?</a:t>
            </a:r>
            <a:endParaRPr lang="en-US" sz="4400" b="1" dirty="0">
              <a:solidFill>
                <a:srgbClr val="7030A0"/>
              </a:solidFill>
            </a:endParaRP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8490" y="90948"/>
            <a:ext cx="1005051" cy="1371600"/>
          </a:xfrm>
          <a:prstGeom prst="rect">
            <a:avLst/>
          </a:prstGeom>
          <a:solidFill>
            <a:srgbClr val="00B0F0"/>
          </a:solidFill>
          <a:ln>
            <a:noFill/>
          </a:ln>
          <a:extLst/>
        </p:spPr>
      </p:pic>
      <p:pic>
        <p:nvPicPr>
          <p:cNvPr id="9" name="Picture 4" descr="Nhung con seu bang gia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2240" y="4766470"/>
            <a:ext cx="2951759" cy="2027119"/>
          </a:xfrm>
          <a:prstGeom prst="rect">
            <a:avLst/>
          </a:prstGeom>
          <a:noFill/>
          <a:ln w="57150" cmpd="thinThick">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12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xmlns="" id="{FD11E177-36BF-4677-AD66-45AB66CBFC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7617" y="1217509"/>
            <a:ext cx="2884576" cy="2884576"/>
          </a:xfrm>
          <a:prstGeom prst="rect">
            <a:avLst/>
          </a:prstGeom>
        </p:spPr>
      </p:pic>
      <p:pic>
        <p:nvPicPr>
          <p:cNvPr id="3" name="图片 3">
            <a:extLst>
              <a:ext uri="{FF2B5EF4-FFF2-40B4-BE49-F238E27FC236}">
                <a16:creationId xmlns:a16="http://schemas.microsoft.com/office/drawing/2014/main" xmlns="" id="{AD1CBF72-E20D-4811-8B67-DC1E755D6D6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43199" y="457201"/>
            <a:ext cx="5450293" cy="3276600"/>
          </a:xfrm>
          <a:prstGeom prst="rect">
            <a:avLst/>
          </a:prstGeom>
        </p:spPr>
      </p:pic>
      <p:pic>
        <p:nvPicPr>
          <p:cNvPr id="4" name="图片 5">
            <a:extLst>
              <a:ext uri="{FF2B5EF4-FFF2-40B4-BE49-F238E27FC236}">
                <a16:creationId xmlns:a16="http://schemas.microsoft.com/office/drawing/2014/main" xmlns="" id="{1E00440B-6D41-4704-9E08-194C05240A5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99485" y="3982755"/>
            <a:ext cx="5352131" cy="3064045"/>
          </a:xfrm>
          <a:prstGeom prst="rect">
            <a:avLst/>
          </a:prstGeom>
        </p:spPr>
      </p:pic>
      <p:sp>
        <p:nvSpPr>
          <p:cNvPr id="5" name="Rectangle 4">
            <a:extLst>
              <a:ext uri="{FF2B5EF4-FFF2-40B4-BE49-F238E27FC236}">
                <a16:creationId xmlns:a16="http://schemas.microsoft.com/office/drawing/2014/main" xmlns="" id="{3563F090-3138-4E8F-BB52-0E2A28BB53A6}"/>
              </a:ext>
            </a:extLst>
          </p:cNvPr>
          <p:cNvSpPr/>
          <p:nvPr/>
        </p:nvSpPr>
        <p:spPr>
          <a:xfrm>
            <a:off x="3449045" y="1149824"/>
            <a:ext cx="4038600" cy="1754326"/>
          </a:xfrm>
          <a:prstGeom prst="rect">
            <a:avLst/>
          </a:prstGeom>
          <a:noFill/>
        </p:spPr>
        <p:txBody>
          <a:bodyPr wrap="square" lIns="91440" tIns="45720" rIns="91440" bIns="45720">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endParaRPr lang="en-US" sz="54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072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122260" y="228600"/>
            <a:ext cx="8899477"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GB" altLang="en-US" sz="4800" b="1" dirty="0">
                <a:solidFill>
                  <a:srgbClr val="7030A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Xa-xa-cô</a:t>
            </a:r>
            <a:r>
              <a:rPr lang="en-GB" altLang="en-US" sz="4800" b="1" dirty="0">
                <a:solidFill>
                  <a:srgbClr val="002060"/>
                </a:solidFill>
                <a:latin typeface="Times New Roman" panose="02020603050405020304" pitchFamily="18" charset="0"/>
                <a:cs typeface="Times New Roman" panose="02020603050405020304" pitchFamily="18" charset="0"/>
              </a:rPr>
              <a:t> hi </a:t>
            </a:r>
            <a:r>
              <a:rPr lang="en-GB" altLang="en-US" sz="4800" b="1" dirty="0" err="1">
                <a:solidFill>
                  <a:srgbClr val="002060"/>
                </a:solidFill>
                <a:latin typeface="Times New Roman" panose="02020603050405020304" pitchFamily="18" charset="0"/>
                <a:cs typeface="Times New Roman" panose="02020603050405020304" pitchFamily="18" charset="0"/>
              </a:rPr>
              <a:t>vọng</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kéo</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dài</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cuộc</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sống</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của</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mình</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bằng</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cách</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ngày</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ngày</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gấp</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sếu</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vì</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em</a:t>
            </a:r>
            <a:r>
              <a:rPr lang="en-GB" altLang="en-US" sz="4800" b="1" dirty="0">
                <a:solidFill>
                  <a:srgbClr val="002060"/>
                </a:solidFill>
                <a:latin typeface="Times New Roman" panose="02020603050405020304" pitchFamily="18" charset="0"/>
                <a:cs typeface="Times New Roman" panose="02020603050405020304" pitchFamily="18" charset="0"/>
              </a:rPr>
              <a:t> tin </a:t>
            </a:r>
            <a:r>
              <a:rPr lang="en-GB" altLang="en-US" sz="4800" b="1" dirty="0" err="1">
                <a:solidFill>
                  <a:srgbClr val="002060"/>
                </a:solidFill>
                <a:latin typeface="Times New Roman" panose="02020603050405020304" pitchFamily="18" charset="0"/>
                <a:cs typeface="Times New Roman" panose="02020603050405020304" pitchFamily="18" charset="0"/>
              </a:rPr>
              <a:t>vào</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một</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truyền</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thuyết</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nói</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rằng</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nếu</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gấp</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đủ</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một</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nghìn</a:t>
            </a:r>
            <a:r>
              <a:rPr lang="en-GB" altLang="en-US" sz="4800" b="1" dirty="0">
                <a:solidFill>
                  <a:srgbClr val="002060"/>
                </a:solidFill>
                <a:latin typeface="Times New Roman" panose="02020603050405020304" pitchFamily="18" charset="0"/>
                <a:cs typeface="Times New Roman" panose="02020603050405020304" pitchFamily="18" charset="0"/>
              </a:rPr>
              <a:t> con </a:t>
            </a:r>
            <a:r>
              <a:rPr lang="en-GB" altLang="en-US" sz="4800" b="1" dirty="0" err="1">
                <a:solidFill>
                  <a:srgbClr val="002060"/>
                </a:solidFill>
                <a:latin typeface="Times New Roman" panose="02020603050405020304" pitchFamily="18" charset="0"/>
                <a:cs typeface="Times New Roman" panose="02020603050405020304" pitchFamily="18" charset="0"/>
              </a:rPr>
              <a:t>sếu</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giấy</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treo</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quanh</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phòng</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em</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sẽ</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khỏi</a:t>
            </a:r>
            <a:r>
              <a:rPr lang="en-GB" altLang="en-US" sz="4800" b="1" dirty="0">
                <a:solidFill>
                  <a:srgbClr val="002060"/>
                </a:solidFill>
                <a:latin typeface="Times New Roman" panose="02020603050405020304" pitchFamily="18" charset="0"/>
                <a:cs typeface="Times New Roman" panose="02020603050405020304" pitchFamily="18" charset="0"/>
              </a:rPr>
              <a:t> </a:t>
            </a:r>
            <a:r>
              <a:rPr lang="en-GB" altLang="en-US" sz="4800" b="1" dirty="0" err="1">
                <a:solidFill>
                  <a:srgbClr val="002060"/>
                </a:solidFill>
                <a:latin typeface="Times New Roman" panose="02020603050405020304" pitchFamily="18" charset="0"/>
                <a:cs typeface="Times New Roman" panose="02020603050405020304" pitchFamily="18" charset="0"/>
              </a:rPr>
              <a:t>bệnh</a:t>
            </a:r>
            <a:r>
              <a:rPr lang="en-GB" altLang="en-US" sz="4800" b="1" dirty="0">
                <a:solidFill>
                  <a:srgbClr val="002060"/>
                </a:solidFill>
                <a:latin typeface="Times New Roman" panose="02020603050405020304" pitchFamily="18" charset="0"/>
                <a:cs typeface="Times New Roman" panose="02020603050405020304" pitchFamily="18" charset="0"/>
              </a:rPr>
              <a:t>.</a:t>
            </a:r>
            <a:endParaRPr lang="en-US" altLang="en-US" sz="4800" b="1" dirty="0">
              <a:solidFill>
                <a:srgbClr val="002060"/>
              </a:solidFill>
              <a:latin typeface="Times New Roman" panose="02020603050405020304" pitchFamily="18" charset="0"/>
              <a:cs typeface="Times New Roman" panose="02020603050405020304" pitchFamily="18" charset="0"/>
            </a:endParaRPr>
          </a:p>
        </p:txBody>
      </p:sp>
      <p:pic>
        <p:nvPicPr>
          <p:cNvPr id="3" name="Picture 4" descr="Nhung con seu bang gia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4752915"/>
            <a:ext cx="3728132" cy="2027119"/>
          </a:xfrm>
          <a:prstGeom prst="rect">
            <a:avLst/>
          </a:prstGeom>
          <a:noFill/>
          <a:ln w="57150" cmpd="thinThick">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298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574" y="210026"/>
            <a:ext cx="8991600" cy="1384995"/>
          </a:xfrm>
          <a:prstGeom prst="rect">
            <a:avLst/>
          </a:prstGeom>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3: </a:t>
            </a:r>
            <a:r>
              <a:rPr lang="vi-VN" sz="2800" b="1" dirty="0" smtClean="0">
                <a:solidFill>
                  <a:srgbClr val="FF0000"/>
                </a:solidFill>
                <a:effectLst/>
                <a:latin typeface="Times New Roman" pitchFamily="18" charset="0"/>
                <a:cs typeface="Times New Roman" pitchFamily="18" charset="0"/>
              </a:rPr>
              <a:t>Các bạn nhỏ đã làm gì?</a:t>
            </a:r>
          </a:p>
          <a:p>
            <a:pPr algn="just"/>
            <a:r>
              <a:rPr lang="vi-VN" sz="2800" b="1" i="0" dirty="0" smtClean="0">
                <a:solidFill>
                  <a:srgbClr val="002060"/>
                </a:solidFill>
                <a:effectLst/>
                <a:latin typeface="Times New Roman" pitchFamily="18" charset="0"/>
                <a:cs typeface="Times New Roman" pitchFamily="18" charset="0"/>
              </a:rPr>
              <a:t>- Để thể hiện mong ước thiết tha cho Xa-xa-cô được sống.</a:t>
            </a:r>
          </a:p>
          <a:p>
            <a:pPr algn="just"/>
            <a:r>
              <a:rPr lang="vi-VN" sz="2800" b="1" i="0" dirty="0" smtClean="0">
                <a:solidFill>
                  <a:srgbClr val="002060"/>
                </a:solidFill>
                <a:effectLst/>
                <a:latin typeface="Times New Roman" pitchFamily="18" charset="0"/>
                <a:cs typeface="Times New Roman" pitchFamily="18" charset="0"/>
              </a:rPr>
              <a:t>- Để bày tỏ nguyện vọng hòa bình.</a:t>
            </a:r>
            <a:endParaRPr lang="vi-VN" sz="2800" b="1" i="0" dirty="0">
              <a:solidFill>
                <a:srgbClr val="002060"/>
              </a:solidFill>
              <a:effectLst/>
              <a:latin typeface="Times New Roman" pitchFamily="18" charset="0"/>
              <a:cs typeface="Times New Roman" pitchFamily="18" charset="0"/>
            </a:endParaRPr>
          </a:p>
        </p:txBody>
      </p:sp>
      <p:sp>
        <p:nvSpPr>
          <p:cNvPr id="5" name="Rectangle 4"/>
          <p:cNvSpPr/>
          <p:nvPr/>
        </p:nvSpPr>
        <p:spPr>
          <a:xfrm>
            <a:off x="83574" y="2025908"/>
            <a:ext cx="8984226" cy="4401205"/>
          </a:xfrm>
          <a:prstGeom prst="rect">
            <a:avLst/>
          </a:prstGeom>
        </p:spPr>
        <p:txBody>
          <a:bodyPr wrap="square">
            <a:spAutoFit/>
          </a:bodyPr>
          <a:lstStyle/>
          <a:p>
            <a:pPr algn="just">
              <a:buFont typeface="Arial"/>
              <a:buChar char="•"/>
            </a:pPr>
            <a:r>
              <a:rPr lang="vi-VN" sz="2800" b="1" i="0" dirty="0" smtClean="0">
                <a:solidFill>
                  <a:srgbClr val="FF0000"/>
                </a:solidFill>
                <a:effectLst/>
                <a:latin typeface="Times New Roman" pitchFamily="18" charset="0"/>
                <a:cs typeface="Times New Roman" pitchFamily="18" charset="0"/>
              </a:rPr>
              <a:t> Để thể hiện mong ước thiết tha cho Xa-xa-cô được sống</a:t>
            </a:r>
            <a:r>
              <a:rPr lang="vi-VN" sz="2800" b="1" dirty="0">
                <a:solidFill>
                  <a:srgbClr val="002060"/>
                </a:solidFill>
                <a:latin typeface="Times New Roman" pitchFamily="18" charset="0"/>
                <a:cs typeface="Times New Roman" pitchFamily="18" charset="0"/>
              </a:rPr>
              <a:t>:</a:t>
            </a:r>
            <a:r>
              <a:rPr lang="vi-VN" sz="2800" b="1" i="0" dirty="0" smtClean="0">
                <a:solidFill>
                  <a:srgbClr val="002060"/>
                </a:solidFill>
                <a:effectLst/>
                <a:latin typeface="Times New Roman" pitchFamily="18" charset="0"/>
                <a:cs typeface="Times New Roman" pitchFamily="18" charset="0"/>
              </a:rPr>
              <a:t> các bạn nhỏ trên toàn nước Nhật và nhiều nơi trên thế giới đã tới tấp gửi đến cho Xa – xa – cô hàng ngàn con sếu bằng giấy.</a:t>
            </a:r>
          </a:p>
          <a:p>
            <a:pPr algn="just">
              <a:buFont typeface="Arial"/>
              <a:buChar char="•"/>
            </a:pPr>
            <a:r>
              <a:rPr lang="vi-VN" sz="2800" b="1" i="0" dirty="0" smtClean="0">
                <a:solidFill>
                  <a:srgbClr val="7030A0"/>
                </a:solidFill>
                <a:effectLst/>
                <a:latin typeface="Times New Roman" pitchFamily="18" charset="0"/>
                <a:cs typeface="Times New Roman" pitchFamily="18" charset="0"/>
              </a:rPr>
              <a:t> </a:t>
            </a:r>
            <a:r>
              <a:rPr lang="vi-VN" sz="2800" b="1" i="0" dirty="0" smtClean="0">
                <a:solidFill>
                  <a:srgbClr val="FF0000"/>
                </a:solidFill>
                <a:effectLst/>
                <a:latin typeface="Times New Roman" pitchFamily="18" charset="0"/>
                <a:cs typeface="Times New Roman" pitchFamily="18" charset="0"/>
              </a:rPr>
              <a:t>Để bày tỏ nguyện vọng hoà bình</a:t>
            </a:r>
            <a:r>
              <a:rPr lang="vi-VN" sz="2800" b="1" i="0" dirty="0" smtClean="0">
                <a:solidFill>
                  <a:srgbClr val="002060"/>
                </a:solidFill>
                <a:effectLst/>
                <a:latin typeface="Times New Roman" pitchFamily="18" charset="0"/>
                <a:cs typeface="Times New Roman" pitchFamily="18" charset="0"/>
              </a:rPr>
              <a:t>: Khi Xa – xa – cô mất, các bạn nhỏ đã quyên góp tiền xây tượng đài tưởng nhớ những nạn nhân bị bom nguyên tử sát hại. Trên đỉnh tượng đài cao 9m là hình ảnh một bé gái giơ cao hai tay nâng một con sếu. Dưới chân tượng đài khắc dòng chữ: "Chúng tôi muốn thế giới này mãi mãi hòa bình".</a:t>
            </a:r>
            <a:endParaRPr lang="vi-VN" sz="28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403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aperCranes">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46653"/>
            <a:ext cx="8991600" cy="576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 Box 6"/>
          <p:cNvSpPr txBox="1">
            <a:spLocks noChangeArrowheads="1"/>
          </p:cNvSpPr>
          <p:nvPr/>
        </p:nvSpPr>
        <p:spPr bwMode="auto">
          <a:xfrm>
            <a:off x="1" y="5930881"/>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GB" altLang="en-US" sz="2800" b="1" dirty="0" err="1">
                <a:solidFill>
                  <a:srgbClr val="002060"/>
                </a:solidFill>
                <a:latin typeface="Times New Roman" panose="02020603050405020304" pitchFamily="18" charset="0"/>
              </a:rPr>
              <a:t>Những</a:t>
            </a:r>
            <a:r>
              <a:rPr lang="en-GB" altLang="en-US" sz="2800" b="1" dirty="0">
                <a:solidFill>
                  <a:srgbClr val="002060"/>
                </a:solidFill>
                <a:latin typeface="Times New Roman" panose="02020603050405020304" pitchFamily="18" charset="0"/>
              </a:rPr>
              <a:t> con </a:t>
            </a:r>
            <a:r>
              <a:rPr lang="vi-VN" altLang="en-US" sz="2800" b="1" dirty="0" smtClean="0">
                <a:solidFill>
                  <a:srgbClr val="002060"/>
                </a:solidFill>
                <a:latin typeface="Times New Roman" panose="02020603050405020304" pitchFamily="18" charset="0"/>
              </a:rPr>
              <a:t>sếu bằng </a:t>
            </a:r>
            <a:r>
              <a:rPr lang="en-GB" altLang="en-US" sz="2800" b="1" dirty="0" err="1" smtClean="0">
                <a:solidFill>
                  <a:srgbClr val="002060"/>
                </a:solidFill>
                <a:latin typeface="Times New Roman" panose="02020603050405020304" pitchFamily="18" charset="0"/>
              </a:rPr>
              <a:t>giấy</a:t>
            </a:r>
            <a:r>
              <a:rPr lang="en-GB" altLang="en-US" sz="2800" b="1" dirty="0" smtClean="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được</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trẻ</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em</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Nhật</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Bản</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gấp</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để</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cầu</a:t>
            </a:r>
            <a:r>
              <a:rPr lang="en-GB" altLang="en-US" sz="2800" b="1" dirty="0">
                <a:solidFill>
                  <a:srgbClr val="002060"/>
                </a:solidFill>
                <a:latin typeface="Times New Roman" panose="02020603050405020304" pitchFamily="18" charset="0"/>
              </a:rPr>
              <a:t> mong </a:t>
            </a:r>
            <a:r>
              <a:rPr lang="en-GB" altLang="en-US" sz="2800" b="1" dirty="0" err="1">
                <a:solidFill>
                  <a:srgbClr val="002060"/>
                </a:solidFill>
                <a:latin typeface="Times New Roman" panose="02020603050405020304" pitchFamily="18" charset="0"/>
              </a:rPr>
              <a:t>cho</a:t>
            </a:r>
            <a:r>
              <a:rPr lang="en-GB" altLang="en-US" sz="2800" b="1" dirty="0">
                <a:solidFill>
                  <a:srgbClr val="002060"/>
                </a:solidFill>
                <a:latin typeface="Times New Roman" panose="02020603050405020304" pitchFamily="18" charset="0"/>
              </a:rPr>
              <a:t> </a:t>
            </a:r>
            <a:r>
              <a:rPr lang="en-GB" altLang="en-US" sz="2800" b="1" dirty="0" err="1">
                <a:solidFill>
                  <a:srgbClr val="002060"/>
                </a:solidFill>
                <a:latin typeface="Times New Roman" panose="02020603050405020304" pitchFamily="18" charset="0"/>
              </a:rPr>
              <a:t>hòa</a:t>
            </a:r>
            <a:r>
              <a:rPr lang="en-GB" altLang="en-US" sz="2800" b="1" dirty="0">
                <a:solidFill>
                  <a:srgbClr val="002060"/>
                </a:solidFill>
                <a:latin typeface="Times New Roman" panose="02020603050405020304" pitchFamily="18" charset="0"/>
              </a:rPr>
              <a:t> </a:t>
            </a:r>
            <a:r>
              <a:rPr lang="en-GB" altLang="en-US" sz="2800" b="1" dirty="0" err="1" smtClean="0">
                <a:solidFill>
                  <a:srgbClr val="002060"/>
                </a:solidFill>
                <a:latin typeface="Times New Roman" panose="02020603050405020304" pitchFamily="18" charset="0"/>
              </a:rPr>
              <a:t>bình</a:t>
            </a:r>
            <a:r>
              <a:rPr lang="vi-VN" altLang="en-US" sz="2800" b="1" dirty="0" smtClean="0">
                <a:solidFill>
                  <a:srgbClr val="002060"/>
                </a:solidFill>
                <a:latin typeface="Times New Roman" panose="02020603050405020304" pitchFamily="18" charset="0"/>
              </a:rPr>
              <a:t>.</a:t>
            </a:r>
            <a:endParaRPr lang="en-GB" altLang="en-US" sz="2800" b="1" dirty="0">
              <a:solidFill>
                <a:srgbClr val="002060"/>
              </a:solidFill>
              <a:latin typeface="Times New Roman" panose="02020603050405020304" pitchFamily="18" charset="0"/>
            </a:endParaRPr>
          </a:p>
        </p:txBody>
      </p:sp>
      <p:sp>
        <p:nvSpPr>
          <p:cNvPr id="12292" name="Rectangle 36"/>
          <p:cNvSpPr>
            <a:spLocks noChangeArrowheads="1"/>
          </p:cNvSpPr>
          <p:nvPr/>
        </p:nvSpPr>
        <p:spPr bwMode="auto">
          <a:xfrm>
            <a:off x="0" y="26988"/>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1443302902"/>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838200" y="609600"/>
            <a:ext cx="7912510" cy="3124200"/>
          </a:xfrm>
          <a:prstGeom prst="cloudCallout">
            <a:avLst>
              <a:gd name="adj1" fmla="val -47505"/>
              <a:gd name="adj2" fmla="val 98306"/>
            </a:avLst>
          </a:prstGeom>
          <a:solidFill>
            <a:srgbClr val="0070C0"/>
          </a:solidFill>
          <a:ln w="9525">
            <a:solidFill>
              <a:schemeClr val="bg1"/>
            </a:solidFill>
            <a:round/>
            <a:headEnd/>
            <a:tailEnd/>
          </a:ln>
          <a:effectLst>
            <a:prstShdw prst="shdw13" dist="157090" dir="15357825">
              <a:srgbClr val="FF3300">
                <a:alpha val="50000"/>
              </a:srgbClr>
            </a:prstShdw>
          </a:effectLst>
        </p:spPr>
        <p:txBody>
          <a:bodyPr/>
          <a:lstStyle/>
          <a:p>
            <a:pPr>
              <a:spcBef>
                <a:spcPct val="50000"/>
              </a:spcBef>
              <a:buFontTx/>
              <a:buNone/>
            </a:pPr>
            <a:r>
              <a:rPr lang="en-US" altLang="en-US" sz="4000" b="1" dirty="0" err="1" smtClean="0">
                <a:solidFill>
                  <a:srgbClr val="FFFF00"/>
                </a:solidFill>
                <a:latin typeface="Arial"/>
              </a:rPr>
              <a:t>Câu</a:t>
            </a:r>
            <a:r>
              <a:rPr lang="en-US" altLang="en-US" sz="4000" b="1" dirty="0" smtClean="0">
                <a:solidFill>
                  <a:srgbClr val="FFFF00"/>
                </a:solidFill>
                <a:latin typeface="Arial"/>
              </a:rPr>
              <a:t> 4</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Nếu</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được</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đứng</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trước</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tượng</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đài</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em</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sẽ</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nói</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gì</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với</a:t>
            </a:r>
            <a:r>
              <a:rPr lang="en-US" altLang="en-US" sz="4000" b="1" dirty="0" smtClean="0">
                <a:solidFill>
                  <a:srgbClr val="FFFF00"/>
                </a:solidFill>
                <a:latin typeface="Times New Roman" panose="02020603050405020304" pitchFamily="18" charset="0"/>
                <a:cs typeface="Times New Roman" panose="02020603050405020304" pitchFamily="18" charset="0"/>
              </a:rPr>
              <a:t> </a:t>
            </a:r>
            <a:r>
              <a:rPr lang="en-US" altLang="en-US" sz="4000" b="1" dirty="0" err="1" smtClean="0">
                <a:solidFill>
                  <a:srgbClr val="FFFF00"/>
                </a:solidFill>
                <a:latin typeface="Times New Roman" panose="02020603050405020304" pitchFamily="18" charset="0"/>
                <a:cs typeface="Times New Roman" panose="02020603050405020304" pitchFamily="18" charset="0"/>
              </a:rPr>
              <a:t>Xa-xa-cô</a:t>
            </a:r>
            <a:r>
              <a:rPr lang="en-US" altLang="en-US" sz="4000" b="1" dirty="0" smtClean="0">
                <a:solidFill>
                  <a:srgbClr val="FFFF00"/>
                </a:solidFill>
                <a:latin typeface="Times New Roman" panose="02020603050405020304" pitchFamily="18" charset="0"/>
                <a:cs typeface="Times New Roman" panose="02020603050405020304" pitchFamily="18" charset="0"/>
              </a:rPr>
              <a:t>?</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8490" y="90948"/>
            <a:ext cx="1005051" cy="1371600"/>
          </a:xfrm>
          <a:prstGeom prst="rect">
            <a:avLst/>
          </a:prstGeom>
          <a:solidFill>
            <a:srgbClr val="00B0F0"/>
          </a:solidFill>
          <a:ln>
            <a:noFill/>
          </a:ln>
          <a:extLst/>
        </p:spPr>
      </p:pic>
      <p:pic>
        <p:nvPicPr>
          <p:cNvPr id="8" name="Picture 4" descr="10 địa điểm du lịch đáng đến tại Nhật Bản - Univiet Travel - Unique Always">
            <a:extLst>
              <a:ext uri="{FF2B5EF4-FFF2-40B4-BE49-F238E27FC236}">
                <a16:creationId xmlns:a16="http://schemas.microsoft.com/office/drawing/2014/main" xmlns="" id="{6AA854AD-73DF-481B-BC96-9FE4EA3F2B45}"/>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9086" r="2026"/>
          <a:stretch/>
        </p:blipFill>
        <p:spPr bwMode="auto">
          <a:xfrm>
            <a:off x="6312494" y="4728914"/>
            <a:ext cx="2672107" cy="2166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076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A picture containing toy, drawing&#10;&#10;Description automatically generated">
            <a:extLst>
              <a:ext uri="{FF2B5EF4-FFF2-40B4-BE49-F238E27FC236}">
                <a16:creationId xmlns:a16="http://schemas.microsoft.com/office/drawing/2014/main" xmlns="" id="{134D73AA-F917-4F1F-B8D7-E38B94E722A9}"/>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953" b="8149"/>
          <a:stretch/>
        </p:blipFill>
        <p:spPr>
          <a:xfrm>
            <a:off x="1409700" y="3808"/>
            <a:ext cx="4038600" cy="2438400"/>
          </a:xfrm>
          <a:prstGeom prst="rect">
            <a:avLst/>
          </a:prstGeom>
        </p:spPr>
      </p:pic>
      <p:pic>
        <p:nvPicPr>
          <p:cNvPr id="6" name="Picture 4" descr="10 địa điểm du lịch đáng đến tại Nhật Bản - Univiet Travel - Unique Always">
            <a:extLst>
              <a:ext uri="{FF2B5EF4-FFF2-40B4-BE49-F238E27FC236}">
                <a16:creationId xmlns:a16="http://schemas.microsoft.com/office/drawing/2014/main" xmlns="" id="{6AA854AD-73DF-481B-BC96-9FE4EA3F2B45}"/>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9086" r="2026"/>
          <a:stretch/>
        </p:blipFill>
        <p:spPr bwMode="auto">
          <a:xfrm>
            <a:off x="5715000" y="3808"/>
            <a:ext cx="3262418" cy="27355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762000" y="2971800"/>
            <a:ext cx="6802582" cy="2246769"/>
          </a:xfrm>
          <a:prstGeom prst="rect">
            <a:avLst/>
          </a:prstGeom>
        </p:spPr>
        <p:txBody>
          <a:bodyPr wrap="square">
            <a:spAutoFit/>
          </a:bodyPr>
          <a:lstStyle/>
          <a:p>
            <a:pPr algn="just">
              <a:spcBef>
                <a:spcPct val="50000"/>
              </a:spcBef>
            </a:pPr>
            <a:r>
              <a:rPr lang="en-US" altLang="en-US" sz="2800" b="1" dirty="0" err="1">
                <a:solidFill>
                  <a:srgbClr val="002060"/>
                </a:solidFill>
                <a:latin typeface="Times New Roman" panose="02020603050405020304" pitchFamily="18" charset="0"/>
                <a:cs typeface="Times New Roman" panose="02020603050405020304" pitchFamily="18" charset="0"/>
              </a:rPr>
              <a:t>Nếu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được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đứng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trước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tượng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đài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em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sẽ</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nói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với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Xa-xa-cô</a:t>
            </a:r>
            <a:r>
              <a:rPr lang="vi-VN" altLang="en-US" sz="2800" b="1" dirty="0">
                <a:solidFill>
                  <a:srgbClr val="002060"/>
                </a:solidFill>
                <a:latin typeface="Times New Roman" panose="02020603050405020304" pitchFamily="18" charset="0"/>
                <a:cs typeface="Times New Roman" panose="02020603050405020304" pitchFamily="18" charset="0"/>
              </a:rPr>
              <a:t> rằng: «</a:t>
            </a:r>
            <a:r>
              <a:rPr lang="vi-VN" sz="2800" b="1" dirty="0">
                <a:solidFill>
                  <a:srgbClr val="002060"/>
                </a:solidFill>
                <a:latin typeface="Times New Roman" pitchFamily="18" charset="0"/>
                <a:cs typeface="Times New Roman" pitchFamily="18" charset="0"/>
              </a:rPr>
              <a:t>Chúng tôi căm ghét chiến tranh, sự ra đi của bạn nhắc nhở mọi người trên thế giới cần chống lại chiến tranh, bảo vệ hòa bình cho thế giới".</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5411419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10 địa điểm du lịch đáng đến tại Nhật Bản - Univiet Travel - Unique Always">
            <a:extLst>
              <a:ext uri="{FF2B5EF4-FFF2-40B4-BE49-F238E27FC236}">
                <a16:creationId xmlns:a16="http://schemas.microsoft.com/office/drawing/2014/main" xmlns="" id="{6AA854AD-73DF-481B-BC96-9FE4EA3F2B45}"/>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086" r="2026"/>
          <a:stretch/>
        </p:blipFill>
        <p:spPr bwMode="auto">
          <a:xfrm>
            <a:off x="0" y="57116"/>
            <a:ext cx="9144000" cy="67437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75569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12"/>
          <p:cNvPicPr>
            <a:picLocks noGrp="1" noChangeAspect="1" noChangeArrowheads="1"/>
          </p:cNvPicPr>
          <p:nvPr>
            <p:ph type="title"/>
          </p:nvPr>
        </p:nvPicPr>
        <p:blipFill>
          <a:blip r:embed="rId2">
            <a:extLst>
              <a:ext uri="{28A0092B-C50C-407E-A947-70E740481C1C}">
                <a14:useLocalDpi xmlns:a14="http://schemas.microsoft.com/office/drawing/2010/main" xmlns="" val="0"/>
              </a:ext>
            </a:extLst>
          </a:blip>
          <a:stretch>
            <a:fillRect/>
          </a:stretch>
        </p:blipFill>
        <p:spPr>
          <a:xfrm>
            <a:off x="117987" y="76200"/>
            <a:ext cx="8915400" cy="5791200"/>
          </a:xfrm>
          <a:noFill/>
          <a:ln w="28575">
            <a:solidFill>
              <a:srgbClr val="FF0000"/>
            </a:solidFill>
            <a:miter lim="800000"/>
            <a:headEnd/>
            <a:tailEnd/>
          </a:ln>
        </p:spPr>
      </p:pic>
      <p:sp>
        <p:nvSpPr>
          <p:cNvPr id="4" name="Rectangle 3"/>
          <p:cNvSpPr/>
          <p:nvPr/>
        </p:nvSpPr>
        <p:spPr>
          <a:xfrm>
            <a:off x="228600" y="5815418"/>
            <a:ext cx="8915400" cy="1077218"/>
          </a:xfrm>
          <a:prstGeom prst="rect">
            <a:avLst/>
          </a:prstGeom>
          <a:noFill/>
        </p:spPr>
        <p:txBody>
          <a:bodyPr wrap="square" lIns="91440" tIns="45720" rIns="91440" bIns="45720">
            <a:spAutoFit/>
          </a:bodyPr>
          <a:lstStyle/>
          <a:p>
            <a:pPr algn="ctr">
              <a:spcBef>
                <a:spcPct val="50000"/>
              </a:spcBef>
            </a:pPr>
            <a:r>
              <a:rPr lang="en-US" altLang="en-US" sz="3200" b="1" dirty="0" err="1">
                <a:solidFill>
                  <a:srgbClr val="C00000"/>
                </a:solidFill>
                <a:latin typeface="Times New Roman" panose="02020603050405020304" pitchFamily="18" charset="0"/>
              </a:rPr>
              <a:t>Thành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phô</a:t>
            </a:r>
            <a:r>
              <a:rPr lang="en-US" altLang="en-US" sz="3200" b="1" dirty="0">
                <a:solidFill>
                  <a:srgbClr val="C00000"/>
                </a:solidFill>
                <a:latin typeface="Times New Roman" panose="02020603050405020304" pitchFamily="18" charset="0"/>
              </a:rPr>
              <a:t>́ Hi-</a:t>
            </a:r>
            <a:r>
              <a:rPr lang="en-US" altLang="en-US" sz="3200" b="1" dirty="0" err="1">
                <a:solidFill>
                  <a:srgbClr val="C00000"/>
                </a:solidFill>
                <a:latin typeface="Times New Roman" panose="02020603050405020304" pitchFamily="18" charset="0"/>
              </a:rPr>
              <a:t>rô</a:t>
            </a:r>
            <a:r>
              <a:rPr lang="en-US" altLang="en-US" sz="3200" b="1" dirty="0">
                <a:solidFill>
                  <a:srgbClr val="C00000"/>
                </a:solidFill>
                <a:latin typeface="Times New Roman" panose="02020603050405020304" pitchFamily="18" charset="0"/>
              </a:rPr>
              <a:t>-</a:t>
            </a:r>
            <a:r>
              <a:rPr lang="en-US" altLang="en-US" sz="3200" b="1" dirty="0" err="1">
                <a:solidFill>
                  <a:srgbClr val="C00000"/>
                </a:solidFill>
                <a:latin typeface="Times New Roman" panose="02020603050405020304" pitchFamily="18" charset="0"/>
              </a:rPr>
              <a:t>si</a:t>
            </a:r>
            <a:r>
              <a:rPr lang="en-US" altLang="en-US" sz="3200" b="1" dirty="0">
                <a:solidFill>
                  <a:srgbClr val="C00000"/>
                </a:solidFill>
                <a:latin typeface="Times New Roman" panose="02020603050405020304" pitchFamily="18" charset="0"/>
              </a:rPr>
              <a:t>-ma </a:t>
            </a:r>
            <a:r>
              <a:rPr lang="en-US" altLang="en-US" sz="3200" b="1" dirty="0" err="1">
                <a:solidFill>
                  <a:srgbClr val="C00000"/>
                </a:solidFill>
                <a:latin typeface="Times New Roman" panose="02020603050405020304" pitchFamily="18" charset="0"/>
              </a:rPr>
              <a:t>sau</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khi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bị</a:t>
            </a:r>
            <a:r>
              <a:rPr lang="en-US" altLang="en-US" sz="3200" b="1" dirty="0">
                <a:solidFill>
                  <a:srgbClr val="C00000"/>
                </a:solidFill>
                <a:latin typeface="Times New Roman" panose="02020603050405020304" pitchFamily="18" charset="0"/>
              </a:rPr>
              <a:t> M</a:t>
            </a:r>
            <a:r>
              <a:rPr lang="vi-VN" altLang="en-US" sz="3200" b="1" dirty="0">
                <a:solidFill>
                  <a:srgbClr val="C00000"/>
                </a:solidFill>
                <a:latin typeface="Times New Roman" panose="02020603050405020304" pitchFamily="18" charset="0"/>
              </a:rPr>
              <a:t>ĩ</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ném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bom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ngày</a:t>
            </a:r>
            <a:r>
              <a:rPr lang="en-US" altLang="en-US" sz="3200" b="1" dirty="0">
                <a:solidFill>
                  <a:srgbClr val="C00000"/>
                </a:solidFill>
                <a:latin typeface="Times New Roman" panose="02020603050405020304" pitchFamily="18" charset="0"/>
              </a:rPr>
              <a:t> 6-8-1945</a:t>
            </a:r>
            <a:r>
              <a:rPr lang="vi-VN" altLang="en-US" sz="3200" b="1" dirty="0">
                <a:solidFill>
                  <a:srgbClr val="C00000"/>
                </a:solidFill>
                <a:latin typeface="Times New Roman" panose="02020603050405020304" pitchFamily="18" charset="0"/>
              </a:rPr>
              <a:t>.</a:t>
            </a:r>
            <a:endParaRPr lang="en-US" altLang="en-US" sz="32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xmlns="" val="35189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circle(in)">
                                      <p:cBhvr>
                                        <p:cTn id="7" dur="2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090806095811-419-82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76201"/>
            <a:ext cx="9144000" cy="5513388"/>
          </a:xfrm>
          <a:noFill/>
          <a:ln w="28575">
            <a:solidFill>
              <a:srgbClr val="FF0000"/>
            </a:solidFill>
            <a:miter lim="800000"/>
            <a:headEnd/>
            <a:tailEnd/>
          </a:ln>
        </p:spPr>
      </p:pic>
      <p:sp>
        <p:nvSpPr>
          <p:cNvPr id="4" name="Rectangle 3"/>
          <p:cNvSpPr/>
          <p:nvPr/>
        </p:nvSpPr>
        <p:spPr>
          <a:xfrm>
            <a:off x="34636" y="5589589"/>
            <a:ext cx="8915400" cy="1077218"/>
          </a:xfrm>
          <a:prstGeom prst="rect">
            <a:avLst/>
          </a:prstGeom>
          <a:noFill/>
        </p:spPr>
        <p:txBody>
          <a:bodyPr wrap="square" lIns="91440" tIns="45720" rIns="91440" bIns="45720">
            <a:spAutoFit/>
          </a:bodyPr>
          <a:lstStyle/>
          <a:p>
            <a:pPr algn="ctr">
              <a:spcBef>
                <a:spcPct val="50000"/>
              </a:spcBef>
            </a:pPr>
            <a:r>
              <a:rPr lang="en-US" altLang="en-US" sz="3200" b="1" dirty="0" err="1">
                <a:solidFill>
                  <a:srgbClr val="C00000"/>
                </a:solidFill>
                <a:latin typeface="Times New Roman" panose="02020603050405020304" pitchFamily="18" charset="0"/>
              </a:rPr>
              <a:t>Thành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phô</a:t>
            </a:r>
            <a:r>
              <a:rPr lang="en-US" altLang="en-US" sz="3200" b="1" dirty="0">
                <a:solidFill>
                  <a:srgbClr val="C00000"/>
                </a:solidFill>
                <a:latin typeface="Times New Roman" panose="02020603050405020304" pitchFamily="18" charset="0"/>
              </a:rPr>
              <a:t>́ Hi-</a:t>
            </a:r>
            <a:r>
              <a:rPr lang="en-US" altLang="en-US" sz="3200" b="1" dirty="0" err="1">
                <a:solidFill>
                  <a:srgbClr val="C00000"/>
                </a:solidFill>
                <a:latin typeface="Times New Roman" panose="02020603050405020304" pitchFamily="18" charset="0"/>
              </a:rPr>
              <a:t>rô</a:t>
            </a:r>
            <a:r>
              <a:rPr lang="en-US" altLang="en-US" sz="3200" b="1" dirty="0">
                <a:solidFill>
                  <a:srgbClr val="C00000"/>
                </a:solidFill>
                <a:latin typeface="Times New Roman" panose="02020603050405020304" pitchFamily="18" charset="0"/>
              </a:rPr>
              <a:t>-</a:t>
            </a:r>
            <a:r>
              <a:rPr lang="en-US" altLang="en-US" sz="3200" b="1" dirty="0" err="1">
                <a:solidFill>
                  <a:srgbClr val="C00000"/>
                </a:solidFill>
                <a:latin typeface="Times New Roman" panose="02020603050405020304" pitchFamily="18" charset="0"/>
              </a:rPr>
              <a:t>si</a:t>
            </a:r>
            <a:r>
              <a:rPr lang="en-US" altLang="en-US" sz="3200" b="1" dirty="0">
                <a:solidFill>
                  <a:srgbClr val="C00000"/>
                </a:solidFill>
                <a:latin typeface="Times New Roman" panose="02020603050405020304" pitchFamily="18" charset="0"/>
              </a:rPr>
              <a:t>-ma </a:t>
            </a:r>
            <a:r>
              <a:rPr lang="en-US" altLang="en-US" sz="3200" b="1" dirty="0" err="1">
                <a:solidFill>
                  <a:srgbClr val="C00000"/>
                </a:solidFill>
                <a:latin typeface="Times New Roman" panose="02020603050405020304" pitchFamily="18" charset="0"/>
              </a:rPr>
              <a:t>gần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như</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bị</a:t>
            </a:r>
            <a:r>
              <a:rPr lang="en-US" altLang="en-US" sz="3200" b="1" dirty="0">
                <a:solidFill>
                  <a:srgbClr val="C00000"/>
                </a:solidFill>
                <a:latin typeface="Times New Roman" panose="02020603050405020304" pitchFamily="18" charset="0"/>
              </a:rPr>
              <a:t> san </a:t>
            </a:r>
            <a:r>
              <a:rPr lang="en-US" altLang="en-US" sz="3200" b="1" dirty="0" err="1">
                <a:solidFill>
                  <a:srgbClr val="C00000"/>
                </a:solidFill>
                <a:latin typeface="Times New Roman" panose="02020603050405020304" pitchFamily="18" charset="0"/>
              </a:rPr>
              <a:t>phẳng</a:t>
            </a:r>
            <a:r>
              <a:rPr lang="en-US" altLang="en-US" sz="3200" b="1" dirty="0">
                <a:solidFill>
                  <a:srgbClr val="C00000"/>
                </a:solidFill>
                <a:latin typeface="Times New Roman" panose="02020603050405020304" pitchFamily="18" charset="0"/>
              </a:rPr>
              <a:t> </a:t>
            </a:r>
            <a:r>
              <a:rPr lang="en-US" altLang="en-US" sz="3200" b="1" dirty="0" err="1" smtClean="0">
                <a:solidFill>
                  <a:srgbClr val="C00000"/>
                </a:solidFill>
                <a:latin typeface="Times New Roman" panose="02020603050405020304" pitchFamily="18" charset="0"/>
              </a:rPr>
              <a:t>sau</a:t>
            </a:r>
            <a:r>
              <a:rPr lang="en-US" altLang="en-US" sz="3200" b="1" dirty="0" smtClean="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khi</a:t>
            </a:r>
            <a:r>
              <a:rPr lang="en-US" altLang="en-US" sz="3200" b="1" dirty="0">
                <a:solidFill>
                  <a:srgbClr val="C00000"/>
                </a:solidFill>
                <a:latin typeface="Times New Roman" panose="02020603050405020304" pitchFamily="18" charset="0"/>
              </a:rPr>
              <a:t> M</a:t>
            </a:r>
            <a:r>
              <a:rPr lang="vi-VN" altLang="en-US" sz="3200" b="1" dirty="0">
                <a:solidFill>
                  <a:srgbClr val="C00000"/>
                </a:solidFill>
                <a:latin typeface="Times New Roman" panose="02020603050405020304" pitchFamily="18" charset="0"/>
              </a:rPr>
              <a:t>ĩ</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ném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bom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nguyên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tử</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ngày</a:t>
            </a:r>
            <a:r>
              <a:rPr lang="en-US" altLang="en-US" sz="3200" b="1" dirty="0">
                <a:solidFill>
                  <a:srgbClr val="C00000"/>
                </a:solidFill>
                <a:latin typeface="Times New Roman" panose="02020603050405020304" pitchFamily="18" charset="0"/>
              </a:rPr>
              <a:t> 6-8-1945.</a:t>
            </a:r>
          </a:p>
        </p:txBody>
      </p:sp>
    </p:spTree>
    <p:extLst>
      <p:ext uri="{BB962C8B-B14F-4D97-AF65-F5344CB8AC3E}">
        <p14:creationId xmlns:p14="http://schemas.microsoft.com/office/powerpoint/2010/main" xmlns="" val="408380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cms3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3855" y="0"/>
            <a:ext cx="9144000" cy="5671691"/>
          </a:xfrm>
          <a:noFill/>
          <a:ln w="28575">
            <a:solidFill>
              <a:srgbClr val="FF0000"/>
            </a:solidFill>
            <a:miter lim="800000"/>
            <a:headEnd/>
            <a:tailEnd/>
          </a:ln>
        </p:spPr>
      </p:pic>
      <p:sp>
        <p:nvSpPr>
          <p:cNvPr id="53251" name="Text Box 6"/>
          <p:cNvSpPr txBox="1">
            <a:spLocks noChangeArrowheads="1"/>
          </p:cNvSpPr>
          <p:nvPr/>
        </p:nvSpPr>
        <p:spPr bwMode="auto">
          <a:xfrm>
            <a:off x="950913" y="6088063"/>
            <a:ext cx="6213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solidFill>
                <a:prstClr val="black"/>
              </a:solidFill>
            </a:endParaRPr>
          </a:p>
        </p:txBody>
      </p:sp>
      <p:sp>
        <p:nvSpPr>
          <p:cNvPr id="2" name="Rectangle 1"/>
          <p:cNvSpPr/>
          <p:nvPr/>
        </p:nvSpPr>
        <p:spPr>
          <a:xfrm>
            <a:off x="304800" y="5634707"/>
            <a:ext cx="8839200" cy="1077218"/>
          </a:xfrm>
          <a:prstGeom prst="rect">
            <a:avLst/>
          </a:prstGeom>
        </p:spPr>
        <p:txBody>
          <a:bodyPr wrap="square">
            <a:spAutoFit/>
          </a:bodyPr>
          <a:lstStyle/>
          <a:p>
            <a:pPr algn="ctr"/>
            <a:r>
              <a:rPr lang="en-US" altLang="en-US" sz="3200" b="1" dirty="0" err="1">
                <a:solidFill>
                  <a:srgbClr val="C00000"/>
                </a:solidFill>
                <a:latin typeface="Times New Roman" panose="02020603050405020304" pitchFamily="18" charset="0"/>
              </a:rPr>
              <a:t>Thành</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phô</a:t>
            </a:r>
            <a:r>
              <a:rPr lang="en-US" altLang="en-US" sz="3200" b="1" dirty="0">
                <a:solidFill>
                  <a:srgbClr val="C00000"/>
                </a:solidFill>
                <a:latin typeface="Times New Roman" panose="02020603050405020304" pitchFamily="18" charset="0"/>
              </a:rPr>
              <a:t>́ Na-</a:t>
            </a:r>
            <a:r>
              <a:rPr lang="en-US" altLang="en-US" sz="3200" b="1" dirty="0" err="1">
                <a:solidFill>
                  <a:srgbClr val="C00000"/>
                </a:solidFill>
                <a:latin typeface="Times New Roman" panose="02020603050405020304" pitchFamily="18" charset="0"/>
              </a:rPr>
              <a:t>ga</a:t>
            </a:r>
            <a:r>
              <a:rPr lang="en-US" altLang="en-US" sz="3200" b="1" dirty="0">
                <a:solidFill>
                  <a:srgbClr val="C00000"/>
                </a:solidFill>
                <a:latin typeface="Times New Roman" panose="02020603050405020304" pitchFamily="18" charset="0"/>
              </a:rPr>
              <a:t>-</a:t>
            </a:r>
            <a:r>
              <a:rPr lang="en-US" altLang="en-US" sz="3200" b="1" dirty="0" err="1">
                <a:solidFill>
                  <a:srgbClr val="C00000"/>
                </a:solidFill>
                <a:latin typeface="Times New Roman" panose="02020603050405020304" pitchFamily="18" charset="0"/>
              </a:rPr>
              <a:t>xa-ki</a:t>
            </a:r>
            <a:r>
              <a:rPr lang="en-US" altLang="en-US" sz="3200" b="1" dirty="0">
                <a:solidFill>
                  <a:srgbClr val="C00000"/>
                </a:solidFill>
                <a:latin typeface="Times New Roman" panose="02020603050405020304" pitchFamily="18" charset="0"/>
              </a:rPr>
              <a:t> </a:t>
            </a:r>
            <a:endParaRPr lang="en-US" altLang="en-US" sz="3200" b="1" dirty="0" smtClean="0">
              <a:solidFill>
                <a:srgbClr val="C00000"/>
              </a:solidFill>
              <a:latin typeface="Times New Roman" panose="02020603050405020304" pitchFamily="18" charset="0"/>
            </a:endParaRPr>
          </a:p>
          <a:p>
            <a:pPr algn="ctr"/>
            <a:r>
              <a:rPr lang="en-US" altLang="en-US" sz="3200" b="1" dirty="0" err="1" smtClean="0">
                <a:solidFill>
                  <a:srgbClr val="C00000"/>
                </a:solidFill>
                <a:latin typeface="Times New Roman" panose="02020603050405020304" pitchFamily="18" charset="0"/>
              </a:rPr>
              <a:t>sau</a:t>
            </a:r>
            <a:r>
              <a:rPr lang="en-US" altLang="en-US" sz="3200" b="1" dirty="0" smtClean="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khi</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bị</a:t>
            </a:r>
            <a:r>
              <a:rPr lang="en-US" altLang="en-US" sz="3200" b="1" dirty="0">
                <a:solidFill>
                  <a:srgbClr val="C00000"/>
                </a:solidFill>
                <a:latin typeface="Times New Roman" panose="02020603050405020304" pitchFamily="18" charset="0"/>
              </a:rPr>
              <a:t> Mỹ </a:t>
            </a:r>
            <a:r>
              <a:rPr lang="en-US" altLang="en-US" sz="3200" b="1" dirty="0" err="1">
                <a:solidFill>
                  <a:srgbClr val="C00000"/>
                </a:solidFill>
                <a:latin typeface="Times New Roman" panose="02020603050405020304" pitchFamily="18" charset="0"/>
              </a:rPr>
              <a:t>ném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bom</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nguyên</a:t>
            </a:r>
            <a:r>
              <a:rPr lang="en-US"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tư</a:t>
            </a:r>
            <a:r>
              <a:rPr lang="en-US" altLang="en-US" sz="3200" b="1" dirty="0">
                <a:solidFill>
                  <a:srgbClr val="C00000"/>
                </a:solidFill>
                <a:latin typeface="Times New Roman" panose="02020603050405020304" pitchFamily="18" charset="0"/>
              </a:rPr>
              <a:t>̉</a:t>
            </a:r>
            <a:r>
              <a:rPr lang="vi-VN" altLang="en-US" sz="3200" b="1" dirty="0">
                <a:solidFill>
                  <a:srgbClr val="C00000"/>
                </a:solidFill>
                <a:latin typeface="Times New Roman" panose="02020603050405020304" pitchFamily="18" charset="0"/>
              </a:rPr>
              <a:t> </a:t>
            </a:r>
            <a:r>
              <a:rPr lang="en-US" altLang="en-US" sz="3200" b="1" dirty="0" err="1">
                <a:solidFill>
                  <a:srgbClr val="C00000"/>
                </a:solidFill>
                <a:latin typeface="Times New Roman" panose="02020603050405020304" pitchFamily="18" charset="0"/>
              </a:rPr>
              <a:t>ngày</a:t>
            </a:r>
            <a:r>
              <a:rPr lang="en-US" altLang="en-US" sz="3200" b="1" dirty="0">
                <a:solidFill>
                  <a:srgbClr val="C00000"/>
                </a:solidFill>
                <a:latin typeface="Times New Roman" panose="02020603050405020304" pitchFamily="18" charset="0"/>
              </a:rPr>
              <a:t> 9-8-1945</a:t>
            </a:r>
            <a:endParaRPr lang="en-US" sz="3200" dirty="0"/>
          </a:p>
        </p:txBody>
      </p:sp>
    </p:spTree>
    <p:extLst>
      <p:ext uri="{BB962C8B-B14F-4D97-AF65-F5344CB8AC3E}">
        <p14:creationId xmlns:p14="http://schemas.microsoft.com/office/powerpoint/2010/main" xmlns="" val="16357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ircle(in)">
                                      <p:cBhvr>
                                        <p:cTn id="7"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Một trong hàng trăm ngàn nạn nhân của vụ tấn công thảm khốc"/>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0"/>
            <a:ext cx="8991600" cy="573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Text Box 6"/>
          <p:cNvSpPr txBox="1">
            <a:spLocks noChangeArrowheads="1"/>
          </p:cNvSpPr>
          <p:nvPr/>
        </p:nvSpPr>
        <p:spPr bwMode="auto">
          <a:xfrm>
            <a:off x="1547813" y="6092825"/>
            <a:ext cx="57800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solidFill>
                <a:prstClr val="black"/>
              </a:solidFill>
            </a:endParaRPr>
          </a:p>
        </p:txBody>
      </p:sp>
      <p:sp>
        <p:nvSpPr>
          <p:cNvPr id="2" name="Rectangle 1"/>
          <p:cNvSpPr/>
          <p:nvPr/>
        </p:nvSpPr>
        <p:spPr>
          <a:xfrm>
            <a:off x="152400" y="5734050"/>
            <a:ext cx="8763000" cy="1015663"/>
          </a:xfrm>
          <a:prstGeom prst="rect">
            <a:avLst/>
          </a:prstGeom>
        </p:spPr>
        <p:txBody>
          <a:bodyPr wrap="square">
            <a:spAutoFit/>
          </a:bodyPr>
          <a:lstStyle/>
          <a:p>
            <a:pPr algn="ctr">
              <a:spcBef>
                <a:spcPct val="50000"/>
              </a:spcBef>
            </a:pPr>
            <a:r>
              <a:rPr lang="en-US" altLang="en-US" sz="3000" b="1" dirty="0" err="1">
                <a:solidFill>
                  <a:srgbClr val="C00000"/>
                </a:solidFill>
                <a:latin typeface="Times New Roman" panose="02020603050405020304" pitchFamily="18" charset="0"/>
              </a:rPr>
              <a:t>Một</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trong</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hàng</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trăm</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ngàn</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bệnh</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nhân</a:t>
            </a:r>
            <a:r>
              <a:rPr lang="en-US" altLang="en-US" sz="3000" b="1" dirty="0">
                <a:solidFill>
                  <a:srgbClr val="C00000"/>
                </a:solidFill>
                <a:latin typeface="Times New Roman" panose="02020603050405020304" pitchFamily="18" charset="0"/>
              </a:rPr>
              <a:t> ở </a:t>
            </a:r>
            <a:r>
              <a:rPr lang="en-US" altLang="en-US" sz="3000" b="1" dirty="0" err="1">
                <a:solidFill>
                  <a:srgbClr val="C00000"/>
                </a:solidFill>
                <a:latin typeface="Times New Roman" panose="02020603050405020304" pitchFamily="18" charset="0"/>
              </a:rPr>
              <a:t>Nhật</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Bản</a:t>
            </a:r>
            <a:r>
              <a:rPr lang="en-US" altLang="en-US" sz="3000" b="1" dirty="0">
                <a:solidFill>
                  <a:srgbClr val="C00000"/>
                </a:solidFill>
                <a:latin typeface="Times New Roman" panose="02020603050405020304" pitchFamily="18" charset="0"/>
              </a:rPr>
              <a:t> </a:t>
            </a:r>
            <a:r>
              <a:rPr lang="en-US" altLang="en-US" sz="3000" b="1" dirty="0" err="1" smtClean="0">
                <a:solidFill>
                  <a:srgbClr val="C00000"/>
                </a:solidFill>
                <a:latin typeface="Times New Roman" panose="02020603050405020304" pitchFamily="18" charset="0"/>
              </a:rPr>
              <a:t>bị</a:t>
            </a:r>
            <a:r>
              <a:rPr lang="en-US" altLang="en-US" sz="3000" b="1" dirty="0" smtClean="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nhiễm</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phóng</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xa</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nguyên</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tư</a:t>
            </a:r>
            <a:r>
              <a:rPr lang="en-US" altLang="en-US" sz="3000" b="1" dirty="0">
                <a:solidFill>
                  <a:srgbClr val="C00000"/>
                </a:solidFill>
                <a:latin typeface="Times New Roman" panose="02020603050405020304" pitchFamily="18" charset="0"/>
              </a:rPr>
              <a:t>̉ do M</a:t>
            </a:r>
            <a:r>
              <a:rPr lang="vi-VN" altLang="en-US" sz="3000" b="1" dirty="0">
                <a:solidFill>
                  <a:srgbClr val="C00000"/>
                </a:solidFill>
                <a:latin typeface="Times New Roman" panose="02020603050405020304" pitchFamily="18" charset="0"/>
              </a:rPr>
              <a:t>ĩ</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gây</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ra</a:t>
            </a:r>
            <a:r>
              <a:rPr lang="en-US" altLang="en-US" sz="3000" b="1" dirty="0">
                <a:solidFill>
                  <a:srgbClr val="C00000"/>
                </a:solidFill>
                <a:latin typeface="Times New Roman" panose="02020603050405020304" pitchFamily="18" charset="0"/>
              </a:rPr>
              <a:t> </a:t>
            </a:r>
            <a:r>
              <a:rPr lang="en-US" altLang="en-US" sz="3000" b="1" dirty="0" err="1">
                <a:solidFill>
                  <a:srgbClr val="C00000"/>
                </a:solidFill>
                <a:latin typeface="Times New Roman" panose="02020603050405020304" pitchFamily="18" charset="0"/>
              </a:rPr>
              <a:t>năm</a:t>
            </a:r>
            <a:r>
              <a:rPr lang="en-US" altLang="en-US" sz="3000" b="1" dirty="0">
                <a:solidFill>
                  <a:srgbClr val="C00000"/>
                </a:solidFill>
                <a:latin typeface="Times New Roman" panose="02020603050405020304" pitchFamily="18" charset="0"/>
              </a:rPr>
              <a:t> 1945</a:t>
            </a:r>
            <a:r>
              <a:rPr lang="vi-VN" altLang="en-US" sz="3000" b="1" dirty="0">
                <a:solidFill>
                  <a:srgbClr val="C00000"/>
                </a:solidFill>
                <a:latin typeface="Times New Roman" panose="02020603050405020304" pitchFamily="18" charset="0"/>
              </a:rPr>
              <a:t>.</a:t>
            </a:r>
            <a:endParaRPr lang="en-US" altLang="en-US" sz="3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xmlns="" val="204314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heel(1)">
                                      <p:cBhvr>
                                        <p:cTn id="7"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43985" y="1524000"/>
            <a:ext cx="8826909" cy="3429000"/>
          </a:xfrm>
          <a:prstGeom prst="cloudCallout">
            <a:avLst>
              <a:gd name="adj1" fmla="val -47505"/>
              <a:gd name="adj2" fmla="val 98306"/>
            </a:avLst>
          </a:prstGeom>
          <a:solidFill>
            <a:srgbClr val="00B0F0"/>
          </a:solidFill>
          <a:ln w="9525">
            <a:solidFill>
              <a:schemeClr val="bg1"/>
            </a:solidFill>
            <a:round/>
            <a:headEnd/>
            <a:tailEnd/>
          </a:ln>
          <a:effectLst>
            <a:prstShdw prst="shdw13" dist="157090" dir="15357825">
              <a:srgbClr val="FF3300">
                <a:alpha val="50000"/>
              </a:srgbClr>
            </a:prstShdw>
          </a:effectLst>
        </p:spPr>
        <p:txBody>
          <a:bodyPr/>
          <a:lstStyle/>
          <a:p>
            <a:pPr algn="ctr">
              <a:spcBef>
                <a:spcPct val="50000"/>
              </a:spcBef>
            </a:pPr>
            <a:r>
              <a:rPr lang="vi-VN" altLang="en-US" sz="5400" b="1" dirty="0" smtClean="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Vì</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sao</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vở</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kịch</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được</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đặt</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tên</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FF00"/>
                </a:solidFill>
                <a:latin typeface="Times New Roman" pitchFamily="18" charset="0"/>
                <a:cs typeface="Times New Roman" pitchFamily="18" charset="0"/>
              </a:rPr>
              <a:t>là</a:t>
            </a:r>
            <a:r>
              <a:rPr lang="en-US" altLang="en-US" sz="5400" b="1" dirty="0">
                <a:solidFill>
                  <a:srgbClr val="FFFF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Lòng</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dân</a:t>
            </a:r>
            <a:r>
              <a:rPr lang="en-US" altLang="en-US" sz="5400" b="1" dirty="0">
                <a:solidFill>
                  <a:srgbClr val="FFFF00"/>
                </a:solidFill>
                <a:latin typeface="Times New Roman" pitchFamily="18" charset="0"/>
                <a:cs typeface="Times New Roman" pitchFamily="18" charset="0"/>
              </a:rPr>
              <a:t>?</a:t>
            </a: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6129" y="152400"/>
            <a:ext cx="1005051" cy="1371600"/>
          </a:xfrm>
          <a:prstGeom prst="rect">
            <a:avLst/>
          </a:prstGeom>
          <a:solidFill>
            <a:srgbClr val="FF0000"/>
          </a:solidFill>
          <a:ln>
            <a:noFill/>
          </a:ln>
          <a:extLst/>
        </p:spPr>
      </p:pic>
      <p:pic>
        <p:nvPicPr>
          <p:cNvPr id="4" name="Picture 37" descr="blumen-pflanzen108"/>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0200" y="4724398"/>
            <a:ext cx="2046960" cy="1786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98835" y="4191000"/>
            <a:ext cx="2072059" cy="258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824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13" descr="10"/>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676402" y="725559"/>
            <a:ext cx="1005051" cy="1371600"/>
          </a:xfrm>
          <a:prstGeom prst="rect">
            <a:avLst/>
          </a:prstGeom>
          <a:solidFill>
            <a:srgbClr val="00B0F0"/>
          </a:solidFill>
          <a:ln>
            <a:noFill/>
          </a:ln>
          <a:extLst/>
        </p:spPr>
      </p:pic>
      <p:pic>
        <p:nvPicPr>
          <p:cNvPr id="10" name="Picture 4" descr="Nhung con seu bang gia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67523" y="339086"/>
            <a:ext cx="3533278" cy="1758073"/>
          </a:xfrm>
          <a:prstGeom prst="rect">
            <a:avLst/>
          </a:prstGeom>
          <a:noFill/>
          <a:ln w="57150" cmpd="thinThick">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Cloud 7"/>
          <p:cNvSpPr/>
          <p:nvPr/>
        </p:nvSpPr>
        <p:spPr>
          <a:xfrm>
            <a:off x="1100469" y="2667000"/>
            <a:ext cx="6629400" cy="1419543"/>
          </a:xfrm>
          <a:prstGeom prst="cloud">
            <a:avLst/>
          </a:prstGeom>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a:t>
            </a:r>
            <a:r>
              <a:rPr lang="en-US"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0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3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nói</a:t>
            </a:r>
            <a:r>
              <a:rPr lang="en-US"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em</a:t>
            </a:r>
            <a:r>
              <a:rPr lang="en-US"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gì</a:t>
            </a:r>
            <a:r>
              <a:rPr lang="en-US" sz="3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8066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905000" y="893763"/>
            <a:ext cx="57912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7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Tập</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814513" y="2006600"/>
            <a:ext cx="6200775"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Những</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con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sếu</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bằng</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giấy</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trang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36)</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5" name="Rectangle 4"/>
          <p:cNvSpPr/>
          <p:nvPr/>
        </p:nvSpPr>
        <p:spPr>
          <a:xfrm>
            <a:off x="1028700" y="2398219"/>
            <a:ext cx="7543800" cy="2031325"/>
          </a:xfrm>
          <a:prstGeom prst="rect">
            <a:avLst/>
          </a:prstGeom>
          <a:noFill/>
        </p:spPr>
        <p:txBody>
          <a:bodyPr wrap="square">
            <a:spAutoFit/>
          </a:bodyPr>
          <a:lstStyle/>
          <a:p>
            <a:pPr algn="just">
              <a:lnSpc>
                <a:spcPct val="150000"/>
              </a:lnSpc>
            </a:pPr>
            <a:r>
              <a:rPr lang="en-US" sz="2800" b="1" u="sng" dirty="0" err="1" smtClean="0">
                <a:solidFill>
                  <a:schemeClr val="bg1"/>
                </a:solidFill>
                <a:latin typeface="Times New Roman" panose="02020603050405020304" pitchFamily="18" charset="0"/>
                <a:cs typeface="Times New Roman" panose="02020603050405020304" pitchFamily="18" charset="0"/>
              </a:rPr>
              <a:t>Nội</a:t>
            </a:r>
            <a:r>
              <a:rPr lang="en-US" sz="2800" b="1" u="sng" dirty="0" smtClean="0">
                <a:solidFill>
                  <a:schemeClr val="bg1"/>
                </a:solidFill>
                <a:latin typeface="Times New Roman" panose="02020603050405020304" pitchFamily="18" charset="0"/>
                <a:cs typeface="Times New Roman" panose="02020603050405020304" pitchFamily="18" charset="0"/>
              </a:rPr>
              <a:t> dung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Tố</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tội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chiến</a:t>
            </a:r>
            <a:r>
              <a:rPr lang="vi-VN" sz="2800" b="1" dirty="0" smtClean="0">
                <a:solidFill>
                  <a:schemeClr val="bg1"/>
                </a:solidFill>
                <a:latin typeface="Times New Roman" panose="02020603050405020304" pitchFamily="18" charset="0"/>
                <a:cs typeface="Times New Roman" panose="02020603050405020304" pitchFamily="18" charset="0"/>
              </a:rPr>
              <a:t> tranh; thể hiện khát vọng sống, khát vọng hòa bình</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trẻ</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em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trên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toàn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thế</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giới</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6396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0B10F2-2BCF-4636-9ED9-8D136057C3A5}"/>
              </a:ext>
            </a:extLst>
          </p:cNvPr>
          <p:cNvSpPr/>
          <p:nvPr/>
        </p:nvSpPr>
        <p:spPr>
          <a:xfrm>
            <a:off x="304800" y="2133600"/>
            <a:ext cx="8382000" cy="2862322"/>
          </a:xfrm>
          <a:prstGeom prst="rect">
            <a:avLst/>
          </a:prstGeom>
        </p:spPr>
        <p:txBody>
          <a:bodyPr wrap="square">
            <a:spAutoFit/>
          </a:bodyPr>
          <a:lstStyle/>
          <a:p>
            <a:pPr algn="just"/>
            <a:r>
              <a:rPr lang="en-US" sz="2800" dirty="0">
                <a:solidFill>
                  <a:prstClr val="black"/>
                </a:solidFill>
                <a:latin typeface="Times New Roman" panose="02020603050405020304" pitchFamily="18" charset="0"/>
                <a:ea typeface="Times New Roman" panose="02020603050405020304" pitchFamily="18" charset="0"/>
              </a:rPr>
              <a:t>   </a:t>
            </a:r>
            <a:r>
              <a:rPr lang="en-US" sz="3600" b="1" dirty="0" smtClean="0">
                <a:solidFill>
                  <a:srgbClr val="002060"/>
                </a:solidFill>
                <a:latin typeface="Times New Roman" panose="02020603050405020304" pitchFamily="18" charset="0"/>
                <a:ea typeface="Times New Roman" panose="02020603050405020304" pitchFamily="18" charset="0"/>
              </a:rPr>
              <a:t>Đ</a:t>
            </a:r>
            <a:r>
              <a:rPr lang="vi-VN" sz="3600" b="1" dirty="0" smtClean="0">
                <a:solidFill>
                  <a:srgbClr val="002060"/>
                </a:solidFill>
                <a:latin typeface="Times New Roman" panose="02020603050405020304" pitchFamily="18" charset="0"/>
                <a:ea typeface="Times New Roman" panose="02020603050405020304" pitchFamily="18" charset="0"/>
              </a:rPr>
              <a:t>ọ</a:t>
            </a:r>
            <a:r>
              <a:rPr lang="en-US" sz="3600" b="1" dirty="0" smtClean="0">
                <a:solidFill>
                  <a:srgbClr val="002060"/>
                </a:solidFill>
                <a:latin typeface="Times New Roman" panose="02020603050405020304" pitchFamily="18" charset="0"/>
                <a:ea typeface="Times New Roman" panose="02020603050405020304" pitchFamily="18" charset="0"/>
              </a:rPr>
              <a:t>c </a:t>
            </a:r>
            <a:r>
              <a:rPr lang="en-US" sz="3600" b="1" dirty="0" err="1">
                <a:solidFill>
                  <a:srgbClr val="002060"/>
                </a:solidFill>
                <a:latin typeface="Times New Roman" panose="02020603050405020304" pitchFamily="18" charset="0"/>
                <a:ea typeface="Times New Roman" panose="02020603050405020304" pitchFamily="18" charset="0"/>
              </a:rPr>
              <a:t>giọng</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trầm</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buồn</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nhấn</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giọng</a:t>
            </a:r>
            <a:r>
              <a:rPr lang="en-US" sz="3600" b="1" dirty="0">
                <a:solidFill>
                  <a:srgbClr val="002060"/>
                </a:solidFill>
                <a:latin typeface="Times New Roman" panose="02020603050405020304" pitchFamily="18" charset="0"/>
                <a:ea typeface="Times New Roman" panose="02020603050405020304" pitchFamily="18" charset="0"/>
              </a:rPr>
              <a:t> ở </a:t>
            </a:r>
            <a:r>
              <a:rPr lang="en-US" sz="3600" b="1" dirty="0" err="1">
                <a:solidFill>
                  <a:srgbClr val="002060"/>
                </a:solidFill>
                <a:latin typeface="Times New Roman" panose="02020603050405020304" pitchFamily="18" charset="0"/>
                <a:ea typeface="Times New Roman" panose="02020603050405020304" pitchFamily="18" charset="0"/>
              </a:rPr>
              <a:t>những</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từ</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ngữ</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miêu</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tả</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hậu</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quả</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nặng</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nề</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của</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chiến</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tranh</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hạt</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nhân</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khát</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vọng</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sống</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của</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cô</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bé</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Xa-xa-cô</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và</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mơ</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ước</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hòa</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bình</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của</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thiếu</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nhi</a:t>
            </a:r>
            <a:r>
              <a:rPr lang="en-US" sz="3600" b="1" dirty="0">
                <a:solidFill>
                  <a:srgbClr val="002060"/>
                </a:solidFill>
                <a:latin typeface="Times New Roman" panose="02020603050405020304" pitchFamily="18" charset="0"/>
                <a:ea typeface="Times New Roman" panose="02020603050405020304" pitchFamily="18" charset="0"/>
              </a:rPr>
              <a:t>.</a:t>
            </a:r>
          </a:p>
        </p:txBody>
      </p:sp>
      <p:pic>
        <p:nvPicPr>
          <p:cNvPr id="4"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4724400"/>
            <a:ext cx="5889024" cy="2099187"/>
          </a:xfrm>
          <a:prstGeom prst="rect">
            <a:avLst/>
          </a:prstGeom>
          <a:noFill/>
          <a:ln>
            <a:noFill/>
          </a:ln>
        </p:spPr>
      </p:pic>
      <p:sp>
        <p:nvSpPr>
          <p:cNvPr id="5" name="Cloud 4"/>
          <p:cNvSpPr/>
          <p:nvPr/>
        </p:nvSpPr>
        <p:spPr>
          <a:xfrm>
            <a:off x="990600" y="122553"/>
            <a:ext cx="7239000" cy="1419543"/>
          </a:xfrm>
          <a:prstGeom prst="cloud">
            <a:avLst/>
          </a:prstGeom>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0000CC"/>
                </a:solidFill>
                <a:latin typeface="Times New Roman" panose="02020603050405020304" pitchFamily="18" charset="0"/>
                <a:cs typeface="Times New Roman" panose="02020603050405020304" pitchFamily="18" charset="0"/>
              </a:rPr>
              <a:t>Luyện</a:t>
            </a:r>
            <a:r>
              <a:rPr lang="en-US" sz="4400" dirty="0" smtClean="0">
                <a:solidFill>
                  <a:srgbClr val="0000CC"/>
                </a:solidFill>
                <a:latin typeface="Times New Roman" panose="02020603050405020304" pitchFamily="18" charset="0"/>
                <a:cs typeface="Times New Roman" panose="02020603050405020304" pitchFamily="18" charset="0"/>
              </a:rPr>
              <a:t> </a:t>
            </a:r>
            <a:r>
              <a:rPr lang="en-US" sz="4400" dirty="0" err="1" smtClean="0">
                <a:solidFill>
                  <a:srgbClr val="0000CC"/>
                </a:solidFill>
                <a:latin typeface="Times New Roman" panose="02020603050405020304" pitchFamily="18" charset="0"/>
                <a:cs typeface="Times New Roman" panose="02020603050405020304" pitchFamily="18" charset="0"/>
              </a:rPr>
              <a:t>đọc</a:t>
            </a:r>
            <a:r>
              <a:rPr lang="en-US" sz="4400" dirty="0" smtClean="0">
                <a:solidFill>
                  <a:srgbClr val="0000CC"/>
                </a:solidFill>
                <a:latin typeface="Times New Roman" panose="02020603050405020304" pitchFamily="18" charset="0"/>
                <a:cs typeface="Times New Roman" panose="02020603050405020304" pitchFamily="18" charset="0"/>
              </a:rPr>
              <a:t> </a:t>
            </a:r>
            <a:r>
              <a:rPr lang="en-US" sz="4400" dirty="0" err="1" smtClean="0">
                <a:solidFill>
                  <a:srgbClr val="0000CC"/>
                </a:solidFill>
                <a:latin typeface="Times New Roman" panose="02020603050405020304" pitchFamily="18" charset="0"/>
                <a:cs typeface="Times New Roman" panose="02020603050405020304" pitchFamily="18" charset="0"/>
              </a:rPr>
              <a:t>diễn</a:t>
            </a:r>
            <a:r>
              <a:rPr lang="en-US" sz="4400" dirty="0" smtClean="0">
                <a:solidFill>
                  <a:srgbClr val="0000CC"/>
                </a:solidFill>
                <a:latin typeface="Times New Roman" panose="02020603050405020304" pitchFamily="18" charset="0"/>
                <a:cs typeface="Times New Roman" panose="02020603050405020304" pitchFamily="18" charset="0"/>
              </a:rPr>
              <a:t> </a:t>
            </a:r>
            <a:r>
              <a:rPr lang="en-US" sz="4400" dirty="0" err="1" smtClean="0">
                <a:solidFill>
                  <a:srgbClr val="0000CC"/>
                </a:solidFill>
                <a:latin typeface="Times New Roman" panose="02020603050405020304" pitchFamily="18" charset="0"/>
                <a:cs typeface="Times New Roman" panose="02020603050405020304" pitchFamily="18" charset="0"/>
              </a:rPr>
              <a:t>cảm</a:t>
            </a:r>
            <a:endParaRPr lang="en-US" sz="4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778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15EE810-EBA7-41AE-B51B-F468905DACC6}"/>
              </a:ext>
            </a:extLst>
          </p:cNvPr>
          <p:cNvSpPr/>
          <p:nvPr/>
        </p:nvSpPr>
        <p:spPr>
          <a:xfrm>
            <a:off x="381000" y="1676400"/>
            <a:ext cx="8382000" cy="4524315"/>
          </a:xfrm>
          <a:prstGeom prst="rect">
            <a:avLst/>
          </a:prstGeom>
        </p:spPr>
        <p:txBody>
          <a:bodyPr wrap="square">
            <a:spAutoFit/>
          </a:bodyPr>
          <a:lstStyle/>
          <a:p>
            <a:pPr algn="just"/>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trong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bệnh</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viện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nhẩm</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đếm</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từng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ngày</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còn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lại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đời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mình</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cô</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bé</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ngây</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thơ</a:t>
            </a:r>
            <a:r>
              <a:rPr lang="en-US" sz="3200" dirty="0">
                <a:solidFill>
                  <a:srgbClr val="002060"/>
                </a:solidFill>
                <a:latin typeface="Times New Roman" panose="02020603050405020304" pitchFamily="18" charset="0"/>
                <a:ea typeface="Times New Roman" panose="02020603050405020304" pitchFamily="18" charset="0"/>
              </a:rPr>
              <a:t> tin </a:t>
            </a:r>
            <a:r>
              <a:rPr lang="en-US" sz="3200" dirty="0" err="1">
                <a:solidFill>
                  <a:srgbClr val="002060"/>
                </a:solidFill>
                <a:latin typeface="Times New Roman" panose="02020603050405020304" pitchFamily="18" charset="0"/>
                <a:ea typeface="Times New Roman" panose="02020603050405020304" pitchFamily="18" charset="0"/>
              </a:rPr>
              <a:t>vào</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một</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truyền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thuyết</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nói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rằng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nếu</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gấp</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đủ</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một</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nghìn</a:t>
            </a:r>
            <a:r>
              <a:rPr lang="en-US" sz="3200" dirty="0">
                <a:solidFill>
                  <a:srgbClr val="002060"/>
                </a:solidFill>
                <a:latin typeface="Times New Roman" panose="02020603050405020304" pitchFamily="18" charset="0"/>
                <a:ea typeface="Times New Roman" panose="02020603050405020304" pitchFamily="18" charset="0"/>
              </a:rPr>
              <a:t> con </a:t>
            </a:r>
            <a:r>
              <a:rPr lang="en-US" sz="3200" dirty="0" err="1">
                <a:solidFill>
                  <a:srgbClr val="002060"/>
                </a:solidFill>
                <a:latin typeface="Times New Roman" panose="02020603050405020304" pitchFamily="18" charset="0"/>
                <a:ea typeface="Times New Roman" panose="02020603050405020304" pitchFamily="18" charset="0"/>
              </a:rPr>
              <a:t>sếu</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bằng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giấy</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treo</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quanh</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phòng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em</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sẽ</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khỏi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bệnh</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Em</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lặng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lẽ</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gấp</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sếu</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Biết</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chuyện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trẻ</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em</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toàn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nước</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Nhật</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nhiều</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nơi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trên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thế</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giới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đã</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tới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tấp</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gửi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hàng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nghìn</a:t>
            </a:r>
            <a:r>
              <a:rPr lang="en-US" sz="3200" dirty="0">
                <a:solidFill>
                  <a:srgbClr val="002060"/>
                </a:solidFill>
                <a:latin typeface="Times New Roman" panose="02020603050405020304" pitchFamily="18" charset="0"/>
                <a:ea typeface="Times New Roman" panose="02020603050405020304" pitchFamily="18" charset="0"/>
              </a:rPr>
              <a:t> con </a:t>
            </a:r>
            <a:r>
              <a:rPr lang="en-US" sz="3200" dirty="0" err="1">
                <a:solidFill>
                  <a:srgbClr val="002060"/>
                </a:solidFill>
                <a:latin typeface="Times New Roman" panose="02020603050405020304" pitchFamily="18" charset="0"/>
                <a:ea typeface="Times New Roman" panose="02020603050405020304" pitchFamily="18" charset="0"/>
              </a:rPr>
              <a:t>sếu</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giấy</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đến</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cho</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rPr>
              <a:t>Xa-xa-cô</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Nhưng</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rPr>
              <a:t>Xa-xa-cô</a:t>
            </a:r>
            <a:r>
              <a:rPr lang="en-US" sz="3200" dirty="0" smtClean="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chết</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khi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em</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mới</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gấp</a:t>
            </a:r>
            <a:r>
              <a:rPr lang="en-US" sz="3200" dirty="0">
                <a:solidFill>
                  <a:srgbClr val="002060"/>
                </a:solidFill>
                <a:latin typeface="Times New Roman" panose="02020603050405020304" pitchFamily="18" charset="0"/>
                <a:ea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rPr>
              <a:t>được</a:t>
            </a:r>
            <a:r>
              <a:rPr lang="en-US" sz="3200" dirty="0">
                <a:solidFill>
                  <a:srgbClr val="002060"/>
                </a:solidFill>
                <a:latin typeface="Times New Roman" panose="02020603050405020304" pitchFamily="18" charset="0"/>
                <a:ea typeface="Times New Roman" panose="02020603050405020304" pitchFamily="18" charset="0"/>
              </a:rPr>
              <a:t> 644 con..</a:t>
            </a:r>
          </a:p>
        </p:txBody>
      </p:sp>
      <p:cxnSp>
        <p:nvCxnSpPr>
          <p:cNvPr id="4" name="Straight Connector 3">
            <a:extLst>
              <a:ext uri="{FF2B5EF4-FFF2-40B4-BE49-F238E27FC236}">
                <a16:creationId xmlns:a16="http://schemas.microsoft.com/office/drawing/2014/main" xmlns="" id="{6920FF7E-F14A-4930-8491-C35529929810}"/>
              </a:ext>
            </a:extLst>
          </p:cNvPr>
          <p:cNvCxnSpPr>
            <a:cxnSpLocks/>
          </p:cNvCxnSpPr>
          <p:nvPr/>
        </p:nvCxnSpPr>
        <p:spPr>
          <a:xfrm>
            <a:off x="6286251" y="2180304"/>
            <a:ext cx="24767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a:extLst>
              <a:ext uri="{FF2B5EF4-FFF2-40B4-BE49-F238E27FC236}">
                <a16:creationId xmlns:a16="http://schemas.microsoft.com/office/drawing/2014/main" xmlns="" id="{E69E9F87-F0D2-4775-B08A-8F102F88CF31}"/>
              </a:ext>
            </a:extLst>
          </p:cNvPr>
          <p:cNvCxnSpPr>
            <a:cxnSpLocks/>
          </p:cNvCxnSpPr>
          <p:nvPr/>
        </p:nvCxnSpPr>
        <p:spPr>
          <a:xfrm>
            <a:off x="457200" y="2667000"/>
            <a:ext cx="457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xmlns="" id="{DD327467-5D9D-40C1-878A-72B49586B35D}"/>
              </a:ext>
            </a:extLst>
          </p:cNvPr>
          <p:cNvCxnSpPr>
            <a:cxnSpLocks/>
          </p:cNvCxnSpPr>
          <p:nvPr/>
        </p:nvCxnSpPr>
        <p:spPr>
          <a:xfrm>
            <a:off x="4876800" y="2667000"/>
            <a:ext cx="16002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xmlns="" id="{D91E0DF2-56E3-4EC8-8D05-C6E7C20E073E}"/>
              </a:ext>
            </a:extLst>
          </p:cNvPr>
          <p:cNvCxnSpPr>
            <a:cxnSpLocks/>
          </p:cNvCxnSpPr>
          <p:nvPr/>
        </p:nvCxnSpPr>
        <p:spPr>
          <a:xfrm>
            <a:off x="6335412" y="3124200"/>
            <a:ext cx="22751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xmlns="" id="{6F362CC3-5249-46AB-AB74-01A7AD8F18C9}"/>
              </a:ext>
            </a:extLst>
          </p:cNvPr>
          <p:cNvCxnSpPr>
            <a:cxnSpLocks/>
          </p:cNvCxnSpPr>
          <p:nvPr/>
        </p:nvCxnSpPr>
        <p:spPr>
          <a:xfrm>
            <a:off x="442452" y="3628104"/>
            <a:ext cx="609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40510637-C540-4994-8481-7EA211B0D361}"/>
              </a:ext>
            </a:extLst>
          </p:cNvPr>
          <p:cNvCxnSpPr>
            <a:cxnSpLocks/>
          </p:cNvCxnSpPr>
          <p:nvPr/>
        </p:nvCxnSpPr>
        <p:spPr>
          <a:xfrm>
            <a:off x="6951408" y="4603956"/>
            <a:ext cx="1066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xmlns="" id="{D2A90DD3-E162-4D7E-BC5E-9B6239E9A68F}"/>
              </a:ext>
            </a:extLst>
          </p:cNvPr>
          <p:cNvCxnSpPr>
            <a:cxnSpLocks/>
          </p:cNvCxnSpPr>
          <p:nvPr/>
        </p:nvCxnSpPr>
        <p:spPr>
          <a:xfrm>
            <a:off x="8011812" y="5562600"/>
            <a:ext cx="751188" cy="0"/>
          </a:xfrm>
          <a:prstGeom prst="line">
            <a:avLst/>
          </a:prstGeom>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xmlns="" id="{889E1298-389C-4358-9B93-629115CE019E}"/>
              </a:ext>
            </a:extLst>
          </p:cNvPr>
          <p:cNvSpPr txBox="1"/>
          <p:nvPr/>
        </p:nvSpPr>
        <p:spPr>
          <a:xfrm>
            <a:off x="4098823" y="2599650"/>
            <a:ext cx="4572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xmlns="" id="{E609771D-71BC-4CDF-BF57-871554201822}"/>
              </a:ext>
            </a:extLst>
          </p:cNvPr>
          <p:cNvSpPr txBox="1"/>
          <p:nvPr/>
        </p:nvSpPr>
        <p:spPr>
          <a:xfrm>
            <a:off x="1524000" y="5029200"/>
            <a:ext cx="4572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xmlns="" id="{DD835BB3-758D-4D73-AE2A-416BB774F9E2}"/>
              </a:ext>
            </a:extLst>
          </p:cNvPr>
          <p:cNvSpPr txBox="1"/>
          <p:nvPr/>
        </p:nvSpPr>
        <p:spPr>
          <a:xfrm>
            <a:off x="4009103" y="5035593"/>
            <a:ext cx="457200"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4" name="Picture 5" descr="20101220211204"/>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98667"/>
                    </a14:imgEffect>
                  </a14:imgLayer>
                </a14:imgProps>
              </a:ext>
              <a:ext uri="{28A0092B-C50C-407E-A947-70E740481C1C}">
                <a14:useLocalDpi xmlns:a14="http://schemas.microsoft.com/office/drawing/2010/main" xmlns="" val="0"/>
              </a:ext>
            </a:extLst>
          </a:blip>
          <a:srcRect/>
          <a:stretch>
            <a:fillRect/>
          </a:stretch>
        </p:blipFill>
        <p:spPr bwMode="auto">
          <a:xfrm>
            <a:off x="3505200" y="5557606"/>
            <a:ext cx="2301179" cy="134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Cloud 15"/>
          <p:cNvSpPr/>
          <p:nvPr/>
        </p:nvSpPr>
        <p:spPr>
          <a:xfrm>
            <a:off x="990600" y="122553"/>
            <a:ext cx="7239000" cy="1419543"/>
          </a:xfrm>
          <a:prstGeom prst="cloud">
            <a:avLst/>
          </a:prstGeom>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0000CC"/>
                </a:solidFill>
                <a:latin typeface="Times New Roman" panose="02020603050405020304" pitchFamily="18" charset="0"/>
                <a:cs typeface="Times New Roman" panose="02020603050405020304" pitchFamily="18" charset="0"/>
              </a:rPr>
              <a:t>Luyện</a:t>
            </a:r>
            <a:r>
              <a:rPr lang="en-US" sz="4400" dirty="0" smtClean="0">
                <a:solidFill>
                  <a:srgbClr val="0000CC"/>
                </a:solidFill>
                <a:latin typeface="Times New Roman" panose="02020603050405020304" pitchFamily="18" charset="0"/>
                <a:cs typeface="Times New Roman" panose="02020603050405020304" pitchFamily="18" charset="0"/>
              </a:rPr>
              <a:t> </a:t>
            </a:r>
            <a:r>
              <a:rPr lang="en-US" sz="4400" dirty="0" err="1" smtClean="0">
                <a:solidFill>
                  <a:srgbClr val="0000CC"/>
                </a:solidFill>
                <a:latin typeface="Times New Roman" panose="02020603050405020304" pitchFamily="18" charset="0"/>
                <a:cs typeface="Times New Roman" panose="02020603050405020304" pitchFamily="18" charset="0"/>
              </a:rPr>
              <a:t>đọc</a:t>
            </a:r>
            <a:r>
              <a:rPr lang="en-US" sz="4400" dirty="0" smtClean="0">
                <a:solidFill>
                  <a:srgbClr val="0000CC"/>
                </a:solidFill>
                <a:latin typeface="Times New Roman" panose="02020603050405020304" pitchFamily="18" charset="0"/>
                <a:cs typeface="Times New Roman" panose="02020603050405020304" pitchFamily="18" charset="0"/>
              </a:rPr>
              <a:t> </a:t>
            </a:r>
            <a:r>
              <a:rPr lang="en-US" sz="4400" dirty="0" err="1" smtClean="0">
                <a:solidFill>
                  <a:srgbClr val="0000CC"/>
                </a:solidFill>
                <a:latin typeface="Times New Roman" panose="02020603050405020304" pitchFamily="18" charset="0"/>
                <a:cs typeface="Times New Roman" panose="02020603050405020304" pitchFamily="18" charset="0"/>
              </a:rPr>
              <a:t>diễn</a:t>
            </a:r>
            <a:r>
              <a:rPr lang="en-US" sz="4400" dirty="0" smtClean="0">
                <a:solidFill>
                  <a:srgbClr val="0000CC"/>
                </a:solidFill>
                <a:latin typeface="Times New Roman" panose="02020603050405020304" pitchFamily="18" charset="0"/>
                <a:cs typeface="Times New Roman" panose="02020603050405020304" pitchFamily="18" charset="0"/>
              </a:rPr>
              <a:t> </a:t>
            </a:r>
            <a:r>
              <a:rPr lang="en-US" sz="4400" dirty="0" err="1" smtClean="0">
                <a:solidFill>
                  <a:srgbClr val="0000CC"/>
                </a:solidFill>
                <a:latin typeface="Times New Roman" panose="02020603050405020304" pitchFamily="18" charset="0"/>
                <a:cs typeface="Times New Roman" panose="02020603050405020304" pitchFamily="18" charset="0"/>
              </a:rPr>
              <a:t>cảm</a:t>
            </a:r>
            <a:endParaRPr lang="en-US" sz="4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72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103" y="2988243"/>
            <a:ext cx="1898374" cy="36576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62676" y="2471552"/>
            <a:ext cx="2325291" cy="427214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150966"/>
            <a:ext cx="9144000" cy="70703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00726" y="5971609"/>
            <a:ext cx="2386013" cy="674237"/>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922679" y="5292254"/>
            <a:ext cx="1091803" cy="1291541"/>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92906" y="5098246"/>
            <a:ext cx="1283494" cy="151913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5164" y="-152400"/>
            <a:ext cx="8151575" cy="3800090"/>
          </a:xfrm>
          <a:prstGeom prst="rect">
            <a:avLst/>
          </a:prstGeom>
        </p:spPr>
      </p:pic>
      <p:sp>
        <p:nvSpPr>
          <p:cNvPr id="10" name="文本框 9"/>
          <p:cNvSpPr txBox="1"/>
          <p:nvPr/>
        </p:nvSpPr>
        <p:spPr>
          <a:xfrm>
            <a:off x="1473413" y="1201278"/>
            <a:ext cx="5517857" cy="1363900"/>
          </a:xfrm>
          <a:prstGeom prst="rect">
            <a:avLst/>
          </a:prstGeom>
          <a:noFill/>
        </p:spPr>
        <p:txBody>
          <a:bodyPr wrap="square" rtlCol="0">
            <a:spAutoFit/>
          </a:bodyPr>
          <a:lstStyle/>
          <a:p>
            <a:pPr algn="ctr">
              <a:lnSpc>
                <a:spcPct val="120000"/>
              </a:lnSpc>
            </a:pPr>
            <a:r>
              <a:rPr lang="en-US" altLang="zh-CN" sz="3600" b="1" dirty="0" err="1"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Luyện</a:t>
            </a: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đ</a:t>
            </a:r>
            <a:r>
              <a:rPr lang="vi-VN"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ọc bài</a:t>
            </a: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p>
          <a:p>
            <a:pPr algn="ctr">
              <a:lnSpc>
                <a:spcPct val="120000"/>
              </a:lnSpc>
            </a:pP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a:t>
            </a:r>
            <a:r>
              <a:rPr lang="vi-VN"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ài sau</a:t>
            </a: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ca </a:t>
            </a:r>
            <a:r>
              <a:rPr lang="en-US" altLang="zh-CN" sz="3600" b="1" dirty="0" err="1"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về</a:t>
            </a: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trái</a:t>
            </a: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đất</a:t>
            </a:r>
            <a:r>
              <a:rPr lang="en-US" altLang="zh-CN" sz="3600" b="1" dirty="0" smtClean="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t>
            </a:r>
            <a:endParaRPr lang="zh-CN" altLang="en-US" sz="3600" b="1" dirty="0">
              <a:solidFill>
                <a:srgbClr val="FF000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xmlns="" val="406961304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2"/>
                                        </p:tgtEl>
                                        <p:attrNameLst>
                                          <p:attrName>r</p:attrName>
                                        </p:attrNameLst>
                                      </p:cBhvr>
                                    </p:animRot>
                                    <p:animRot by="-240000">
                                      <p:cBhvr>
                                        <p:cTn id="31" dur="200" fill="hold">
                                          <p:stCondLst>
                                            <p:cond delay="200"/>
                                          </p:stCondLst>
                                        </p:cTn>
                                        <p:tgtEl>
                                          <p:spTgt spid="2"/>
                                        </p:tgtEl>
                                        <p:attrNameLst>
                                          <p:attrName>r</p:attrName>
                                        </p:attrNameLst>
                                      </p:cBhvr>
                                    </p:animRot>
                                    <p:animRot by="240000">
                                      <p:cBhvr>
                                        <p:cTn id="32" dur="200" fill="hold">
                                          <p:stCondLst>
                                            <p:cond delay="400"/>
                                          </p:stCondLst>
                                        </p:cTn>
                                        <p:tgtEl>
                                          <p:spTgt spid="2"/>
                                        </p:tgtEl>
                                        <p:attrNameLst>
                                          <p:attrName>r</p:attrName>
                                        </p:attrNameLst>
                                      </p:cBhvr>
                                    </p:animRot>
                                    <p:animRot by="-240000">
                                      <p:cBhvr>
                                        <p:cTn id="33" dur="200" fill="hold">
                                          <p:stCondLst>
                                            <p:cond delay="600"/>
                                          </p:stCondLst>
                                        </p:cTn>
                                        <p:tgtEl>
                                          <p:spTgt spid="2"/>
                                        </p:tgtEl>
                                        <p:attrNameLst>
                                          <p:attrName>r</p:attrName>
                                        </p:attrNameLst>
                                      </p:cBhvr>
                                    </p:animRot>
                                    <p:animRot by="120000">
                                      <p:cBhvr>
                                        <p:cTn id="34" dur="200" fill="hold">
                                          <p:stCondLst>
                                            <p:cond delay="800"/>
                                          </p:stCondLst>
                                        </p:cTn>
                                        <p:tgtEl>
                                          <p:spTgt spid="2"/>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5"/>
                                        </p:tgtEl>
                                        <p:attrNameLst>
                                          <p:attrName>r</p:attrName>
                                        </p:attrNameLst>
                                      </p:cBhvr>
                                    </p:animRot>
                                    <p:animRot by="-240000">
                                      <p:cBhvr>
                                        <p:cTn id="37" dur="200" fill="hold">
                                          <p:stCondLst>
                                            <p:cond delay="200"/>
                                          </p:stCondLst>
                                        </p:cTn>
                                        <p:tgtEl>
                                          <p:spTgt spid="5"/>
                                        </p:tgtEl>
                                        <p:attrNameLst>
                                          <p:attrName>r</p:attrName>
                                        </p:attrNameLst>
                                      </p:cBhvr>
                                    </p:animRot>
                                    <p:animRot by="240000">
                                      <p:cBhvr>
                                        <p:cTn id="38" dur="200" fill="hold">
                                          <p:stCondLst>
                                            <p:cond delay="400"/>
                                          </p:stCondLst>
                                        </p:cTn>
                                        <p:tgtEl>
                                          <p:spTgt spid="5"/>
                                        </p:tgtEl>
                                        <p:attrNameLst>
                                          <p:attrName>r</p:attrName>
                                        </p:attrNameLst>
                                      </p:cBhvr>
                                    </p:animRot>
                                    <p:animRot by="-240000">
                                      <p:cBhvr>
                                        <p:cTn id="39" dur="200" fill="hold">
                                          <p:stCondLst>
                                            <p:cond delay="600"/>
                                          </p:stCondLst>
                                        </p:cTn>
                                        <p:tgtEl>
                                          <p:spTgt spid="5"/>
                                        </p:tgtEl>
                                        <p:attrNameLst>
                                          <p:attrName>r</p:attrName>
                                        </p:attrNameLst>
                                      </p:cBhvr>
                                    </p:animRot>
                                    <p:animRot by="120000">
                                      <p:cBhvr>
                                        <p:cTn id="40" dur="200" fill="hold">
                                          <p:stCondLst>
                                            <p:cond delay="800"/>
                                          </p:stCondLst>
                                        </p:cTn>
                                        <p:tgtEl>
                                          <p:spTgt spid="5"/>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par>
                                <p:cTn id="47" presetID="32" presetClass="emph" presetSubtype="0" fill="hold" grpId="0" nodeType="withEffect">
                                  <p:stCondLst>
                                    <p:cond delay="0"/>
                                  </p:stCondLst>
                                  <p:childTnLst>
                                    <p:animRot by="120000">
                                      <p:cBhvr>
                                        <p:cTn id="48" dur="100" fill="hold">
                                          <p:stCondLst>
                                            <p:cond delay="0"/>
                                          </p:stCondLst>
                                        </p:cTn>
                                        <p:tgtEl>
                                          <p:spTgt spid="10"/>
                                        </p:tgtEl>
                                        <p:attrNameLst>
                                          <p:attrName>r</p:attrName>
                                        </p:attrNameLst>
                                      </p:cBhvr>
                                    </p:animRot>
                                    <p:animRot by="-240000">
                                      <p:cBhvr>
                                        <p:cTn id="49" dur="200" fill="hold">
                                          <p:stCondLst>
                                            <p:cond delay="200"/>
                                          </p:stCondLst>
                                        </p:cTn>
                                        <p:tgtEl>
                                          <p:spTgt spid="10"/>
                                        </p:tgtEl>
                                        <p:attrNameLst>
                                          <p:attrName>r</p:attrName>
                                        </p:attrNameLst>
                                      </p:cBhvr>
                                    </p:animRot>
                                    <p:animRot by="240000">
                                      <p:cBhvr>
                                        <p:cTn id="50" dur="200" fill="hold">
                                          <p:stCondLst>
                                            <p:cond delay="400"/>
                                          </p:stCondLst>
                                        </p:cTn>
                                        <p:tgtEl>
                                          <p:spTgt spid="10"/>
                                        </p:tgtEl>
                                        <p:attrNameLst>
                                          <p:attrName>r</p:attrName>
                                        </p:attrNameLst>
                                      </p:cBhvr>
                                    </p:animRot>
                                    <p:animRot by="-240000">
                                      <p:cBhvr>
                                        <p:cTn id="51" dur="200" fill="hold">
                                          <p:stCondLst>
                                            <p:cond delay="600"/>
                                          </p:stCondLst>
                                        </p:cTn>
                                        <p:tgtEl>
                                          <p:spTgt spid="10"/>
                                        </p:tgtEl>
                                        <p:attrNameLst>
                                          <p:attrName>r</p:attrName>
                                        </p:attrNameLst>
                                      </p:cBhvr>
                                    </p:animRot>
                                    <p:animRot by="120000">
                                      <p:cBhvr>
                                        <p:cTn id="5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2225" y="-19050"/>
            <a:ext cx="9208135" cy="6896100"/>
          </a:xfrm>
          <a:prstGeom prst="rect">
            <a:avLst/>
          </a:prstGeom>
          <a:noFill/>
          <a:ln w="9525">
            <a:noFill/>
          </a:ln>
        </p:spPr>
      </p:pic>
      <p:sp>
        <p:nvSpPr>
          <p:cNvPr id="2" name="Cloud 1"/>
          <p:cNvSpPr/>
          <p:nvPr/>
        </p:nvSpPr>
        <p:spPr>
          <a:xfrm>
            <a:off x="914400" y="67397"/>
            <a:ext cx="6629400" cy="1419543"/>
          </a:xfrm>
          <a:prstGeom prst="cloud">
            <a:avLst/>
          </a:prstGeom>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0000CC"/>
                </a:solidFill>
                <a:latin typeface="Times New Roman" panose="02020603050405020304" pitchFamily="18" charset="0"/>
                <a:cs typeface="Times New Roman" panose="02020603050405020304" pitchFamily="18" charset="0"/>
              </a:rPr>
              <a:t>Vận</a:t>
            </a:r>
            <a:r>
              <a:rPr lang="en-US" sz="4400" dirty="0" smtClean="0">
                <a:solidFill>
                  <a:srgbClr val="0000CC"/>
                </a:solidFill>
                <a:latin typeface="Times New Roman" panose="02020603050405020304" pitchFamily="18" charset="0"/>
                <a:cs typeface="Times New Roman" panose="02020603050405020304" pitchFamily="18" charset="0"/>
              </a:rPr>
              <a:t> </a:t>
            </a:r>
            <a:r>
              <a:rPr lang="en-US" sz="4400" dirty="0" err="1" smtClean="0">
                <a:solidFill>
                  <a:srgbClr val="0000CC"/>
                </a:solidFill>
                <a:latin typeface="Times New Roman" panose="02020603050405020304" pitchFamily="18" charset="0"/>
                <a:cs typeface="Times New Roman" panose="02020603050405020304" pitchFamily="18" charset="0"/>
              </a:rPr>
              <a:t>dụng</a:t>
            </a:r>
            <a:endParaRPr lang="en-US" sz="4400" dirty="0">
              <a:solidFill>
                <a:srgbClr val="0000CC"/>
              </a:solidFill>
              <a:latin typeface="Times New Roman" panose="02020603050405020304" pitchFamily="18" charset="0"/>
              <a:cs typeface="Times New Roman" panose="02020603050405020304" pitchFamily="18" charset="0"/>
            </a:endParaRPr>
          </a:p>
        </p:txBody>
      </p:sp>
      <p:sp>
        <p:nvSpPr>
          <p:cNvPr id="3" name="TextBox 6"/>
          <p:cNvSpPr txBox="1"/>
          <p:nvPr/>
        </p:nvSpPr>
        <p:spPr>
          <a:xfrm>
            <a:off x="109220" y="1963738"/>
            <a:ext cx="9077960" cy="2569934"/>
          </a:xfrm>
          <a:prstGeom prst="rect">
            <a:avLst/>
          </a:prstGeom>
          <a:noFill/>
          <a:ln w="9525">
            <a:noFill/>
          </a:ln>
        </p:spPr>
        <p:txBody>
          <a:bodyPr wrap="square">
            <a:spAutoFit/>
          </a:bodyPr>
          <a:lstStyle/>
          <a:p>
            <a:pPr algn="just">
              <a:lnSpc>
                <a:spcPct val="115000"/>
              </a:lnSpc>
              <a:spcAft>
                <a:spcPts val="0"/>
              </a:spcAft>
            </a:pPr>
            <a:r>
              <a:rPr lang="en-US" altLang="x-none" sz="2800" b="1" dirty="0">
                <a:latin typeface="Times New Roman" panose="02020603050405020304" pitchFamily="18" charset="0"/>
                <a:cs typeface="Times New Roman" panose="02020603050405020304" pitchFamily="18" charset="0"/>
              </a:rPr>
              <a:t> </a:t>
            </a:r>
            <a:r>
              <a:rPr lang="en-US" altLang="x-none" sz="2800" b="1" dirty="0" smtClean="0">
                <a:latin typeface="Times New Roman" panose="02020603050405020304" pitchFamily="18" charset="0"/>
                <a:cs typeface="Times New Roman" panose="02020603050405020304" pitchFamily="18" charset="0"/>
              </a:rPr>
              <a:t>        </a:t>
            </a:r>
            <a:r>
              <a:rPr lang="en-US" altLang="x-none" sz="2800" b="1" dirty="0" err="1" smtClean="0">
                <a:latin typeface="Times New Roman" panose="02020603050405020304" pitchFamily="18" charset="0"/>
                <a:cs typeface="Times New Roman" panose="02020603050405020304" pitchFamily="18" charset="0"/>
              </a:rPr>
              <a:t>Nếu</a:t>
            </a:r>
            <a:r>
              <a:rPr lang="en-US" altLang="x-none" sz="2800" b="1" dirty="0" smtClean="0">
                <a:latin typeface="Times New Roman" panose="02020603050405020304" pitchFamily="18" charset="0"/>
                <a:cs typeface="Times New Roman" panose="02020603050405020304" pitchFamily="18" charset="0"/>
              </a:rPr>
              <a:t> e</a:t>
            </a:r>
            <a:r>
              <a:rPr lang="vi-VN" sz="2800" b="1" dirty="0" smtClean="0">
                <a:solidFill>
                  <a:srgbClr val="002060"/>
                </a:solidFill>
                <a:highlight>
                  <a:srgbClr val="FFFFFF"/>
                </a:highlight>
                <a:latin typeface="Times New Roman"/>
                <a:ea typeface="Calibri"/>
                <a:cs typeface="Times New Roman"/>
              </a:rPr>
              <a:t>m</a:t>
            </a:r>
            <a:r>
              <a:rPr lang="vi-VN" sz="2800" b="1" dirty="0" smtClean="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sang</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thăm</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nước</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Nhật</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và</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sẽ</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đến</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tượng</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đài</a:t>
            </a:r>
            <a:r>
              <a:rPr lang="vi-VN" sz="2800" b="1" dirty="0">
                <a:solidFill>
                  <a:srgbClr val="002060"/>
                </a:solidFill>
                <a:latin typeface="Times New Roman"/>
                <a:ea typeface="Calibri"/>
                <a:cs typeface="Times New Roman"/>
              </a:rPr>
              <a:t> </a:t>
            </a:r>
            <a:endParaRPr lang="en-US" sz="2800" b="1" dirty="0" smtClean="0">
              <a:solidFill>
                <a:srgbClr val="002060"/>
              </a:solidFill>
              <a:latin typeface="Times New Roman"/>
              <a:ea typeface="Calibri"/>
              <a:cs typeface="Times New Roman"/>
            </a:endParaRPr>
          </a:p>
          <a:p>
            <a:pPr algn="just">
              <a:lnSpc>
                <a:spcPct val="115000"/>
              </a:lnSpc>
              <a:spcAft>
                <a:spcPts val="0"/>
              </a:spcAft>
            </a:pPr>
            <a:r>
              <a:rPr lang="vi-VN" sz="2800" b="1" dirty="0" smtClean="0">
                <a:solidFill>
                  <a:srgbClr val="002060"/>
                </a:solidFill>
                <a:highlight>
                  <a:srgbClr val="FFFFFF"/>
                </a:highlight>
                <a:latin typeface="Times New Roman"/>
                <a:ea typeface="Calibri"/>
                <a:cs typeface="Times New Roman"/>
              </a:rPr>
              <a:t>Xa</a:t>
            </a:r>
            <a:r>
              <a:rPr lang="vi-VN" sz="2800" b="1" dirty="0" smtClean="0">
                <a:solidFill>
                  <a:srgbClr val="002060"/>
                </a:solidFill>
                <a:latin typeface="Times New Roman"/>
                <a:ea typeface="Calibri"/>
                <a:cs typeface="Times New Roman"/>
              </a:rPr>
              <a:t>-</a:t>
            </a:r>
            <a:r>
              <a:rPr lang="vi-VN" sz="2800" b="1" dirty="0" smtClean="0">
                <a:solidFill>
                  <a:srgbClr val="002060"/>
                </a:solidFill>
                <a:highlight>
                  <a:srgbClr val="FFFFFF"/>
                </a:highlight>
                <a:latin typeface="Times New Roman"/>
                <a:ea typeface="Calibri"/>
                <a:cs typeface="Times New Roman"/>
              </a:rPr>
              <a:t>xa</a:t>
            </a:r>
            <a:r>
              <a:rPr lang="vi-VN" sz="2800" b="1" dirty="0" smtClean="0">
                <a:solidFill>
                  <a:srgbClr val="002060"/>
                </a:solidFill>
                <a:latin typeface="Times New Roman"/>
                <a:ea typeface="Calibri"/>
                <a:cs typeface="Times New Roman"/>
              </a:rPr>
              <a:t>-</a:t>
            </a:r>
            <a:r>
              <a:rPr lang="vi-VN" sz="2800" b="1" dirty="0" smtClean="0">
                <a:solidFill>
                  <a:srgbClr val="002060"/>
                </a:solidFill>
                <a:highlight>
                  <a:srgbClr val="FFFFFF"/>
                </a:highlight>
                <a:latin typeface="Times New Roman"/>
                <a:ea typeface="Calibri"/>
                <a:cs typeface="Times New Roman"/>
              </a:rPr>
              <a:t>cô</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Em</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muốn</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nói</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gì</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với</a:t>
            </a:r>
            <a:r>
              <a:rPr lang="vi-VN" sz="2800" b="1" dirty="0">
                <a:solidFill>
                  <a:srgbClr val="002060"/>
                </a:solidFill>
                <a:latin typeface="Times New Roman"/>
                <a:ea typeface="Calibri"/>
                <a:cs typeface="Times New Roman"/>
              </a:rPr>
              <a:t> </a:t>
            </a:r>
            <a:r>
              <a:rPr lang="vi-VN" sz="2800" b="1" dirty="0">
                <a:solidFill>
                  <a:srgbClr val="002060"/>
                </a:solidFill>
                <a:highlight>
                  <a:srgbClr val="FFFFFF"/>
                </a:highlight>
                <a:latin typeface="Times New Roman"/>
                <a:ea typeface="Calibri"/>
                <a:cs typeface="Times New Roman"/>
              </a:rPr>
              <a:t>Xa</a:t>
            </a:r>
            <a:r>
              <a:rPr lang="vi-VN" sz="2800" b="1" dirty="0">
                <a:solidFill>
                  <a:srgbClr val="002060"/>
                </a:solidFill>
                <a:latin typeface="Times New Roman"/>
                <a:ea typeface="Calibri"/>
                <a:cs typeface="Times New Roman"/>
              </a:rPr>
              <a:t>-</a:t>
            </a:r>
            <a:r>
              <a:rPr lang="vi-VN" sz="2800" b="1" dirty="0">
                <a:solidFill>
                  <a:srgbClr val="002060"/>
                </a:solidFill>
                <a:highlight>
                  <a:srgbClr val="FFFFFF"/>
                </a:highlight>
                <a:latin typeface="Times New Roman"/>
                <a:ea typeface="Calibri"/>
                <a:cs typeface="Times New Roman"/>
              </a:rPr>
              <a:t>xa</a:t>
            </a:r>
            <a:r>
              <a:rPr lang="vi-VN" sz="2800" b="1" dirty="0">
                <a:solidFill>
                  <a:srgbClr val="002060"/>
                </a:solidFill>
                <a:latin typeface="Times New Roman"/>
                <a:ea typeface="Calibri"/>
                <a:cs typeface="Times New Roman"/>
              </a:rPr>
              <a:t>-</a:t>
            </a:r>
            <a:r>
              <a:rPr lang="vi-VN" sz="2800" b="1" dirty="0">
                <a:solidFill>
                  <a:srgbClr val="002060"/>
                </a:solidFill>
                <a:highlight>
                  <a:srgbClr val="FFFFFF"/>
                </a:highlight>
                <a:latin typeface="Times New Roman"/>
                <a:ea typeface="Calibri"/>
                <a:cs typeface="Times New Roman"/>
              </a:rPr>
              <a:t>cô để tỏ tình đoàn kết của trẻ em khắp năm châu và khát vọng thế giới được sống cuộc sống hòa bình? </a:t>
            </a:r>
            <a:r>
              <a:rPr lang="en-US" sz="2800" b="1" dirty="0" err="1" smtClean="0">
                <a:solidFill>
                  <a:srgbClr val="002060"/>
                </a:solidFill>
                <a:highlight>
                  <a:srgbClr val="FFFFFF"/>
                </a:highlight>
                <a:latin typeface="Times New Roman"/>
                <a:ea typeface="Calibri"/>
                <a:cs typeface="Times New Roman"/>
              </a:rPr>
              <a:t>Sau</a:t>
            </a:r>
            <a:r>
              <a:rPr lang="en-US" sz="2800" b="1" dirty="0" smtClean="0">
                <a:solidFill>
                  <a:srgbClr val="002060"/>
                </a:solidFill>
                <a:highlight>
                  <a:srgbClr val="FFFFFF"/>
                </a:highlight>
                <a:latin typeface="Times New Roman"/>
                <a:ea typeface="Calibri"/>
                <a:cs typeface="Times New Roman"/>
              </a:rPr>
              <a:t> </a:t>
            </a:r>
            <a:r>
              <a:rPr lang="en-US" sz="2800" b="1" dirty="0" err="1" smtClean="0">
                <a:solidFill>
                  <a:srgbClr val="002060"/>
                </a:solidFill>
                <a:highlight>
                  <a:srgbClr val="FFFFFF"/>
                </a:highlight>
                <a:latin typeface="Times New Roman"/>
                <a:ea typeface="Calibri"/>
                <a:cs typeface="Times New Roman"/>
              </a:rPr>
              <a:t>tiết</a:t>
            </a:r>
            <a:r>
              <a:rPr lang="en-US" sz="2800" b="1" dirty="0" smtClean="0">
                <a:solidFill>
                  <a:srgbClr val="002060"/>
                </a:solidFill>
                <a:highlight>
                  <a:srgbClr val="FFFFFF"/>
                </a:highlight>
                <a:latin typeface="Times New Roman"/>
                <a:ea typeface="Calibri"/>
                <a:cs typeface="Times New Roman"/>
              </a:rPr>
              <a:t> </a:t>
            </a:r>
            <a:r>
              <a:rPr lang="en-US" sz="2800" b="1" dirty="0" err="1" smtClean="0">
                <a:solidFill>
                  <a:srgbClr val="002060"/>
                </a:solidFill>
                <a:highlight>
                  <a:srgbClr val="FFFFFF"/>
                </a:highlight>
                <a:latin typeface="Times New Roman"/>
                <a:ea typeface="Calibri"/>
                <a:cs typeface="Times New Roman"/>
              </a:rPr>
              <a:t>học</a:t>
            </a:r>
            <a:r>
              <a:rPr lang="en-US" sz="2800" b="1" dirty="0" smtClean="0">
                <a:solidFill>
                  <a:srgbClr val="002060"/>
                </a:solidFill>
                <a:highlight>
                  <a:srgbClr val="FFFFFF"/>
                </a:highlight>
                <a:latin typeface="Times New Roman"/>
                <a:ea typeface="Calibri"/>
                <a:cs typeface="Times New Roman"/>
              </a:rPr>
              <a:t> h</a:t>
            </a:r>
            <a:r>
              <a:rPr lang="vi-VN" sz="2800" b="1" dirty="0" smtClean="0">
                <a:solidFill>
                  <a:srgbClr val="002060"/>
                </a:solidFill>
                <a:highlight>
                  <a:srgbClr val="FFFFFF"/>
                </a:highlight>
                <a:latin typeface="Times New Roman"/>
                <a:ea typeface="Calibri"/>
                <a:cs typeface="Times New Roman"/>
              </a:rPr>
              <a:t>ãy </a:t>
            </a:r>
            <a:r>
              <a:rPr lang="vi-VN" sz="2800" b="1" dirty="0">
                <a:solidFill>
                  <a:srgbClr val="002060"/>
                </a:solidFill>
                <a:highlight>
                  <a:srgbClr val="FFFFFF"/>
                </a:highlight>
                <a:latin typeface="Times New Roman"/>
                <a:ea typeface="Calibri"/>
                <a:cs typeface="Times New Roman"/>
              </a:rPr>
              <a:t>viết đoạn văn ghi lại những điều em muốn nói.</a:t>
            </a:r>
            <a:endParaRPr lang="en-US" sz="2800" b="1" dirty="0">
              <a:solidFill>
                <a:srgbClr val="002060"/>
              </a:solidFill>
              <a:latin typeface="Calibri"/>
              <a:ea typeface="Calibri"/>
              <a:cs typeface="Times New Roman"/>
            </a:endParaRPr>
          </a:p>
        </p:txBody>
      </p:sp>
    </p:spTree>
    <p:extLst>
      <p:ext uri="{BB962C8B-B14F-4D97-AF65-F5344CB8AC3E}">
        <p14:creationId xmlns:p14="http://schemas.microsoft.com/office/powerpoint/2010/main" xmlns="" val="2665919878"/>
      </p:ext>
    </p:extLst>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TextBox 2"/>
          <p:cNvSpPr txBox="1">
            <a:spLocks noChangeArrowheads="1"/>
          </p:cNvSpPr>
          <p:nvPr/>
        </p:nvSpPr>
        <p:spPr bwMode="auto">
          <a:xfrm>
            <a:off x="1905000" y="152400"/>
            <a:ext cx="70866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en-US" sz="4000" b="1" dirty="0">
                <a:solidFill>
                  <a:srgbClr val="FF0000"/>
                </a:solidFill>
                <a:latin typeface="Times New Roman" pitchFamily="18" charset="0"/>
                <a:cs typeface="Times New Roman" pitchFamily="18" charset="0"/>
              </a:rPr>
              <a:t>CHÚC CÁC EM: </a:t>
            </a:r>
          </a:p>
          <a:p>
            <a:pPr algn="ctr" eaLnBrk="1" fontAlgn="base" hangingPunct="1">
              <a:spcBef>
                <a:spcPct val="0"/>
              </a:spcBef>
              <a:spcAft>
                <a:spcPct val="0"/>
              </a:spcAft>
            </a:pPr>
            <a:r>
              <a:rPr lang="en-US" sz="4000" b="1" dirty="0">
                <a:solidFill>
                  <a:srgbClr val="FF0000"/>
                </a:solidFill>
                <a:latin typeface="Times New Roman" pitchFamily="18" charset="0"/>
                <a:cs typeface="Times New Roman" pitchFamily="18" charset="0"/>
              </a:rPr>
              <a:t>CHĂM NGOAN, HỌC TỐT!</a:t>
            </a:r>
          </a:p>
          <a:p>
            <a:pPr algn="ctr" eaLnBrk="1" fontAlgn="base" hangingPunct="1">
              <a:spcBef>
                <a:spcPct val="0"/>
              </a:spcBef>
              <a:spcAft>
                <a:spcPct val="0"/>
              </a:spcAft>
            </a:pPr>
            <a:r>
              <a:rPr lang="en-US" sz="4400" b="1" dirty="0">
                <a:solidFill>
                  <a:srgbClr val="0000FF"/>
                </a:solidFill>
                <a:latin typeface="Times New Roman" pitchFamily="18" charset="0"/>
                <a:cs typeface="Times New Roman" pitchFamily="18" charset="0"/>
              </a:rPr>
              <a:t>CHÀO TẠM BIỆT </a:t>
            </a:r>
            <a:endParaRPr lang="en-US" sz="4400" b="1" dirty="0" smtClean="0">
              <a:solidFill>
                <a:srgbClr val="0000FF"/>
              </a:solidFill>
              <a:latin typeface="Times New Roman" pitchFamily="18" charset="0"/>
              <a:cs typeface="Times New Roman" pitchFamily="18" charset="0"/>
            </a:endParaRPr>
          </a:p>
          <a:p>
            <a:pPr algn="ctr" eaLnBrk="1" fontAlgn="base" hangingPunct="1">
              <a:spcBef>
                <a:spcPct val="0"/>
              </a:spcBef>
              <a:spcAft>
                <a:spcPct val="0"/>
              </a:spcAft>
            </a:pPr>
            <a:r>
              <a:rPr lang="en-US" sz="4400" b="1" dirty="0" smtClean="0">
                <a:solidFill>
                  <a:srgbClr val="0000FF"/>
                </a:solidFill>
                <a:latin typeface="Times New Roman" pitchFamily="18" charset="0"/>
                <a:cs typeface="Times New Roman" pitchFamily="18" charset="0"/>
              </a:rPr>
              <a:t>CÁC </a:t>
            </a:r>
            <a:r>
              <a:rPr lang="en-US" sz="4400" b="1" dirty="0">
                <a:solidFill>
                  <a:srgbClr val="0000FF"/>
                </a:solidFill>
                <a:latin typeface="Times New Roman" pitchFamily="18" charset="0"/>
                <a:cs typeface="Times New Roman" pitchFamily="18" charset="0"/>
              </a:rPr>
              <a:t>EM!</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xmlns="" val="184180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148200" y="152400"/>
            <a:ext cx="8767200" cy="3347840"/>
          </a:xfrm>
          <a:prstGeom prst="rect">
            <a:avLst/>
          </a:prstGeom>
          <a:solidFill>
            <a:srgbClr val="FFFF00"/>
          </a:solidFill>
          <a:ln>
            <a:noFill/>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50000"/>
              </a:lnSpc>
            </a:pPr>
            <a:r>
              <a:rPr lang="vi-VN" sz="2400" dirty="0"/>
              <a:t>A. Vở kịch thể hiện tấm lòng son sắt của người dân Nam Bộ đối với cách mạng.</a:t>
            </a:r>
            <a:endParaRPr lang="en-US" sz="2400" dirty="0"/>
          </a:p>
          <a:p>
            <a:pPr>
              <a:lnSpc>
                <a:spcPct val="150000"/>
              </a:lnSpc>
            </a:pPr>
            <a:r>
              <a:rPr lang="vi-VN" sz="2400" dirty="0"/>
              <a:t>B. Người dân tin yêu cách mạng, sẵn sàng xả thân bảo vệ cách mạng.</a:t>
            </a:r>
            <a:endParaRPr lang="en-US" sz="2400" dirty="0"/>
          </a:p>
          <a:p>
            <a:pPr>
              <a:lnSpc>
                <a:spcPct val="150000"/>
              </a:lnSpc>
            </a:pPr>
            <a:r>
              <a:rPr lang="vi-VN" sz="2400" dirty="0"/>
              <a:t>C. Lòng dân là chỗ dựa vững chắc nhất của cách mạng.</a:t>
            </a:r>
            <a:endParaRPr lang="en-US" sz="2400" dirty="0"/>
          </a:p>
          <a:p>
            <a:pPr>
              <a:lnSpc>
                <a:spcPct val="150000"/>
              </a:lnSpc>
            </a:pPr>
            <a:r>
              <a:rPr lang="vi-VN" sz="2400" dirty="0"/>
              <a:t>D. Tất cả các ý trên</a:t>
            </a:r>
            <a:endParaRPr lang="en-US" sz="2400" dirty="0">
              <a:solidFill>
                <a:srgbClr val="FF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500240"/>
            <a:ext cx="4531800" cy="3357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descr="Minh hoa cho kich- Long da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1800" y="3522418"/>
            <a:ext cx="4612200" cy="3269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2"/>
          <p:cNvSpPr txBox="1">
            <a:spLocks noChangeArrowheads="1"/>
          </p:cNvSpPr>
          <p:nvPr/>
        </p:nvSpPr>
        <p:spPr bwMode="auto">
          <a:xfrm>
            <a:off x="126277" y="2869438"/>
            <a:ext cx="4722813" cy="608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nSpc>
                <a:spcPct val="150000"/>
              </a:lnSpc>
            </a:pPr>
            <a:r>
              <a:rPr lang="vi-VN" sz="2400" dirty="0">
                <a:solidFill>
                  <a:srgbClr val="FF0000"/>
                </a:solidFill>
              </a:rPr>
              <a:t>D. Tất cả các ý trên</a:t>
            </a:r>
            <a:endParaRPr lang="en-US" sz="2400" dirty="0">
              <a:solidFill>
                <a:srgbClr val="FF0000"/>
              </a:solidFill>
            </a:endParaRPr>
          </a:p>
        </p:txBody>
      </p:sp>
    </p:spTree>
    <p:extLst>
      <p:ext uri="{BB962C8B-B14F-4D97-AF65-F5344CB8AC3E}">
        <p14:creationId xmlns:p14="http://schemas.microsoft.com/office/powerpoint/2010/main" xmlns="" val="38263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xmlns="" id="{FD11E177-36BF-4677-AD66-45AB66CBFC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7617" y="1217509"/>
            <a:ext cx="2884576" cy="2884576"/>
          </a:xfrm>
          <a:prstGeom prst="rect">
            <a:avLst/>
          </a:prstGeom>
        </p:spPr>
      </p:pic>
      <p:pic>
        <p:nvPicPr>
          <p:cNvPr id="3" name="图片 3">
            <a:extLst>
              <a:ext uri="{FF2B5EF4-FFF2-40B4-BE49-F238E27FC236}">
                <a16:creationId xmlns:a16="http://schemas.microsoft.com/office/drawing/2014/main" xmlns="" id="{AD1CBF72-E20D-4811-8B67-DC1E755D6D6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43200" y="1073163"/>
            <a:ext cx="5450293" cy="2508238"/>
          </a:xfrm>
          <a:prstGeom prst="rect">
            <a:avLst/>
          </a:prstGeom>
        </p:spPr>
      </p:pic>
      <p:pic>
        <p:nvPicPr>
          <p:cNvPr id="4" name="图片 5">
            <a:extLst>
              <a:ext uri="{FF2B5EF4-FFF2-40B4-BE49-F238E27FC236}">
                <a16:creationId xmlns:a16="http://schemas.microsoft.com/office/drawing/2014/main" xmlns="" id="{1E00440B-6D41-4704-9E08-194C05240A5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99485" y="3982755"/>
            <a:ext cx="5352131" cy="3064045"/>
          </a:xfrm>
          <a:prstGeom prst="rect">
            <a:avLst/>
          </a:prstGeom>
        </p:spPr>
      </p:pic>
      <p:sp>
        <p:nvSpPr>
          <p:cNvPr id="5" name="Rectangle 4">
            <a:extLst>
              <a:ext uri="{FF2B5EF4-FFF2-40B4-BE49-F238E27FC236}">
                <a16:creationId xmlns:a16="http://schemas.microsoft.com/office/drawing/2014/main" xmlns="" id="{3563F090-3138-4E8F-BB52-0E2A28BB53A6}"/>
              </a:ext>
            </a:extLst>
          </p:cNvPr>
          <p:cNvSpPr/>
          <p:nvPr/>
        </p:nvSpPr>
        <p:spPr>
          <a:xfrm>
            <a:off x="3449046" y="1998082"/>
            <a:ext cx="4323354" cy="584775"/>
          </a:xfrm>
          <a:prstGeom prst="rect">
            <a:avLst/>
          </a:prstGeom>
          <a:noFill/>
        </p:spPr>
        <p:txBody>
          <a:bodyPr wrap="square" lIns="91440" tIns="45720" rIns="91440" bIns="45720">
            <a:spAutoFit/>
          </a:bodyPr>
          <a:lstStyle/>
          <a:p>
            <a:pPr algn="ctr"/>
            <a:r>
              <a:rPr lang="en-US" sz="3200" b="1" dirty="0" err="1"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Nộị</a:t>
            </a:r>
            <a:r>
              <a:rPr lang="en-US" sz="32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dung </a:t>
            </a:r>
            <a:r>
              <a:rPr lang="en-US" sz="3200" b="1" dirty="0" err="1"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vở</a:t>
            </a:r>
            <a:r>
              <a:rPr lang="en-US" sz="32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kich</a:t>
            </a:r>
            <a:r>
              <a:rPr lang="en-US" sz="32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gì</a:t>
            </a:r>
            <a:r>
              <a:rPr lang="en-US" sz="32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40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14633" y="457200"/>
            <a:ext cx="8826909" cy="3694471"/>
          </a:xfrm>
          <a:prstGeom prst="cloudCallout">
            <a:avLst>
              <a:gd name="adj1" fmla="val -47505"/>
              <a:gd name="adj2" fmla="val 98306"/>
            </a:avLst>
          </a:prstGeom>
          <a:solidFill>
            <a:srgbClr val="00206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vi-VN" altLang="en-US" sz="3200" b="1" dirty="0">
                <a:solidFill>
                  <a:srgbClr val="FFC000"/>
                </a:solidFill>
                <a:latin typeface="Aaril"/>
              </a:rPr>
              <a:t>     </a:t>
            </a:r>
            <a:r>
              <a:rPr lang="vi-VN" altLang="en-US" sz="4400" b="1" dirty="0">
                <a:solidFill>
                  <a:srgbClr val="FFC000"/>
                </a:solidFill>
                <a:latin typeface="Times New Roman" pitchFamily="18" charset="0"/>
                <a:cs typeface="Times New Roman" pitchFamily="18" charset="0"/>
              </a:rPr>
              <a:t>Ca ngợi mẹ con dì Năm dũng cảm, mưu trí lừa giặc, cứu cán bộ cách mạng.</a:t>
            </a:r>
            <a:endParaRPr lang="en-US" altLang="en-US" sz="4400" b="1" dirty="0">
              <a:solidFill>
                <a:srgbClr val="FFC000"/>
              </a:solidFill>
              <a:latin typeface="Times New Roman" pitchFamily="18" charset="0"/>
              <a:cs typeface="Times New Roman" pitchFamily="18" charset="0"/>
            </a:endParaRPr>
          </a:p>
        </p:txBody>
      </p:sp>
      <p:pic>
        <p:nvPicPr>
          <p:cNvPr id="5" name="Picture 5" descr="blumen-pflanzen042"/>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755179" y="4696608"/>
            <a:ext cx="2388821" cy="2204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103" y="2988243"/>
            <a:ext cx="1898374" cy="3657600"/>
          </a:xfrm>
          <a:prstGeom prst="rect">
            <a:avLst/>
          </a:prstGeom>
        </p:spPr>
      </p:pic>
      <p:pic>
        <p:nvPicPr>
          <p:cNvPr id="7" name="Picture 4" descr="Minh hoa cho kich- Long da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4114800"/>
            <a:ext cx="4316779"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67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Explosion 1 5"/>
          <p:cNvSpPr/>
          <p:nvPr/>
        </p:nvSpPr>
        <p:spPr>
          <a:xfrm rot="21268311">
            <a:off x="341294" y="1536494"/>
            <a:ext cx="8347918" cy="3699958"/>
          </a:xfrm>
          <a:prstGeom prst="irregularSeal1">
            <a:avLst/>
          </a:prstGeom>
          <a:solidFill>
            <a:srgbClr val="00B050"/>
          </a:solidFill>
          <a:ln w="25400" cap="flat" cmpd="sng" algn="ctr">
            <a:solidFill>
              <a:srgbClr val="F0A22E">
                <a:shade val="50000"/>
              </a:srgbClr>
            </a:solidFill>
            <a:prstDash val="solid"/>
          </a:ln>
          <a:effectLst/>
        </p:spPr>
        <p:txBody>
          <a:bodyPr lIns="91055" tIns="45521" rIns="91055" bIns="4552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4400" b="1" i="0" u="none" strike="noStrike" kern="0" cap="none" spc="0" normalizeH="0" baseline="0" noProof="0" dirty="0">
                <a:ln>
                  <a:noFill/>
                </a:ln>
                <a:solidFill>
                  <a:srgbClr val="FFFF00"/>
                </a:solidFill>
                <a:effectLst/>
                <a:uLnTx/>
                <a:uFillTx/>
                <a:latin typeface="Aaril"/>
                <a:ea typeface="+mn-ea"/>
                <a:cs typeface="Arial" pitchFamily="34" charset="0"/>
              </a:rPr>
              <a:t>CHÚC MỪNG CÁC </a:t>
            </a:r>
            <a:r>
              <a:rPr lang="en-US" sz="4400" b="1" kern="0" noProof="0" dirty="0" smtClean="0">
                <a:solidFill>
                  <a:srgbClr val="FFFF00"/>
                </a:solidFill>
                <a:latin typeface="Aaril"/>
                <a:cs typeface="Arial" pitchFamily="34" charset="0"/>
              </a:rPr>
              <a:t>CON</a:t>
            </a:r>
            <a:r>
              <a:rPr kumimoji="0" lang="en-US" sz="4400" b="1" i="0" u="none" strike="noStrike" kern="0" cap="none" spc="0" normalizeH="0" baseline="0" noProof="0" dirty="0" smtClean="0">
                <a:ln>
                  <a:noFill/>
                </a:ln>
                <a:solidFill>
                  <a:srgbClr val="FFFF00"/>
                </a:solidFill>
                <a:effectLst/>
                <a:uLnTx/>
                <a:uFillTx/>
                <a:latin typeface="Aaril"/>
                <a:ea typeface="+mn-ea"/>
                <a:cs typeface="Arial" pitchFamily="34" charset="0"/>
              </a:rPr>
              <a:t>!</a:t>
            </a:r>
            <a:r>
              <a:rPr kumimoji="0" lang="vi-VN" sz="4400" b="1" i="0" u="none" strike="noStrike" kern="0" cap="none" spc="0" normalizeH="0" baseline="0" noProof="0" dirty="0" smtClean="0">
                <a:ln>
                  <a:noFill/>
                </a:ln>
                <a:solidFill>
                  <a:srgbClr val="FFFF00"/>
                </a:solidFill>
                <a:effectLst/>
                <a:uLnTx/>
                <a:uFillTx/>
                <a:latin typeface="Aaril"/>
                <a:ea typeface="+mn-ea"/>
                <a:cs typeface="Arial" pitchFamily="34" charset="0"/>
              </a:rPr>
              <a:t> </a:t>
            </a:r>
            <a:endParaRPr kumimoji="0" lang="en-US" sz="4400" b="1" i="0" u="none" strike="noStrike" kern="0" cap="none" spc="0" normalizeH="0" baseline="0" noProof="0" dirty="0">
              <a:ln>
                <a:noFill/>
              </a:ln>
              <a:solidFill>
                <a:srgbClr val="FFFF00"/>
              </a:solidFill>
              <a:effectLst/>
              <a:uLnTx/>
              <a:uFillTx/>
              <a:latin typeface="Aaril"/>
              <a:ea typeface="+mn-ea"/>
              <a:cs typeface="Arial"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686630">
            <a:off x="1255025" y="843080"/>
            <a:ext cx="2672928" cy="2320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rot="-416614">
            <a:off x="5369061" y="4487261"/>
            <a:ext cx="1954050" cy="1236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47728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ủ điểm Cánh chim hòa bình - Tiếng Việt - Nguyễn Thị Thục - ƯƠM MẦM TRI  THỨC của Nguyễn Thị Thục">
            <a:extLst>
              <a:ext uri="{FF2B5EF4-FFF2-40B4-BE49-F238E27FC236}">
                <a16:creationId xmlns:a16="http://schemas.microsoft.com/office/drawing/2014/main" xmlns="" id="{7B9A4C45-D03E-488D-BCEF-72A3262C3CF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6019800"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utoShape 15"/>
          <p:cNvSpPr>
            <a:spLocks noChangeArrowheads="1"/>
          </p:cNvSpPr>
          <p:nvPr/>
        </p:nvSpPr>
        <p:spPr bwMode="auto">
          <a:xfrm>
            <a:off x="5562600" y="1752600"/>
            <a:ext cx="3704492" cy="1371600"/>
          </a:xfrm>
          <a:prstGeom prst="cloudCallout">
            <a:avLst>
              <a:gd name="adj1" fmla="val -52647"/>
              <a:gd name="adj2" fmla="val 59594"/>
            </a:avLst>
          </a:prstGeom>
          <a:solidFill>
            <a:srgbClr val="FFFFCC"/>
          </a:solidFill>
          <a:ln w="9525">
            <a:solidFill>
              <a:schemeClr val="tx1"/>
            </a:solidFill>
            <a:round/>
            <a:headEnd/>
            <a:tailEnd/>
          </a:ln>
          <a:effectLst/>
          <a:scene3d>
            <a:camera prst="orthographicFront"/>
            <a:lightRig rig="threePt" dir="t"/>
          </a:scene3d>
          <a:sp3d>
            <a:bevelT w="152400" h="50800" prst="softRound"/>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Bạn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thấy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gì</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tranh</a:t>
            </a:r>
            <a:r>
              <a:rPr lang="en-US" sz="2800" b="1" dirty="0">
                <a:solidFill>
                  <a:srgbClr val="002060"/>
                </a:solidFill>
                <a:latin typeface="Times New Roman" panose="02020603050405020304" pitchFamily="18" charset="0"/>
                <a:cs typeface="Times New Roman" panose="02020603050405020304" pitchFamily="18" charset="0"/>
              </a:rPr>
              <a:t>?</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8248856"/>
      </p:ext>
    </p:extLst>
  </p:cSld>
  <p:clrMapOvr>
    <a:masterClrMapping/>
  </p:clrMapOvr>
  <mc:AlternateContent xmlns:mc="http://schemas.openxmlformats.org/markup-compatibility/2006">
    <mc:Choice xmlns:p15="http://schemas.microsoft.com/office/powerpoint/2012/main" xmlns=""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500"/>
                                        <p:tgtEl>
                                          <p:spTgt spid="8"/>
                                        </p:tgtEl>
                                      </p:cBhvr>
                                    </p:animEffect>
                                    <p:anim calcmode="lin" valueType="num">
                                      <p:cBhvr>
                                        <p:cTn id="14" dur="500"/>
                                        <p:tgtEl>
                                          <p:spTgt spid="8"/>
                                        </p:tgtEl>
                                        <p:attrNameLst>
                                          <p:attrName>ppt_x</p:attrName>
                                        </p:attrNameLst>
                                      </p:cBhvr>
                                      <p:tavLst>
                                        <p:tav tm="0">
                                          <p:val>
                                            <p:strVal val="ppt_x"/>
                                          </p:val>
                                        </p:tav>
                                        <p:tav tm="100000">
                                          <p:val>
                                            <p:strVal val="ppt_x"/>
                                          </p:val>
                                        </p:tav>
                                      </p:tavLst>
                                    </p:anim>
                                    <p:anim calcmode="lin" valueType="num">
                                      <p:cBhvr>
                                        <p:cTn id="15" dur="500"/>
                                        <p:tgtEl>
                                          <p:spTgt spid="8"/>
                                        </p:tgtEl>
                                        <p:attrNameLst>
                                          <p:attrName>ppt_y</p:attrName>
                                        </p:attrNameLst>
                                      </p:cBhvr>
                                      <p:tavLst>
                                        <p:tav tm="0">
                                          <p:val>
                                            <p:strVal val="ppt_y"/>
                                          </p:val>
                                        </p:tav>
                                        <p:tav tm="100000">
                                          <p:val>
                                            <p:strVal val="ppt_y+.1"/>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905000" y="893763"/>
            <a:ext cx="57912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7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Tập</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814513" y="2006600"/>
            <a:ext cx="6200775"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Những</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con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sếu</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bằng</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giấy</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trang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36)</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xmlns="" val="331838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1332</Words>
  <Application>Microsoft Office PowerPoint</Application>
  <PresentationFormat>On-screen Show (4:3)</PresentationFormat>
  <Paragraphs>94</Paragraphs>
  <Slides>36</Slides>
  <Notes>3</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Trek</vt:lpstr>
      <vt:lpstr>Office Theme</vt:lpstr>
      <vt:lpstr>1_Office Theme</vt:lpstr>
      <vt:lpstr>2_Office Theme</vt:lpstr>
      <vt:lpstr>7_Office Theme</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cp:lastModifiedBy>
  <cp:revision>156</cp:revision>
  <dcterms:created xsi:type="dcterms:W3CDTF">2021-09-25T22:26:07Z</dcterms:created>
  <dcterms:modified xsi:type="dcterms:W3CDTF">2021-10-28T07:37:06Z</dcterms:modified>
</cp:coreProperties>
</file>