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16" r:id="rId3"/>
    <p:sldId id="314" r:id="rId4"/>
    <p:sldId id="315" r:id="rId5"/>
    <p:sldId id="285" r:id="rId6"/>
    <p:sldId id="320" r:id="rId7"/>
    <p:sldId id="257" r:id="rId8"/>
    <p:sldId id="318" r:id="rId9"/>
    <p:sldId id="286" r:id="rId10"/>
    <p:sldId id="287" r:id="rId11"/>
    <p:sldId id="288" r:id="rId12"/>
    <p:sldId id="289" r:id="rId13"/>
    <p:sldId id="312" r:id="rId14"/>
    <p:sldId id="290" r:id="rId15"/>
    <p:sldId id="291" r:id="rId16"/>
    <p:sldId id="322" r:id="rId17"/>
    <p:sldId id="264" r:id="rId18"/>
    <p:sldId id="269" r:id="rId1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/>
    <p:restoredTop sz="94660"/>
  </p:normalViewPr>
  <p:slideViewPr>
    <p:cSldViewPr showGuides="1">
      <p:cViewPr varScale="1">
        <p:scale>
          <a:sx n="35" d="100"/>
          <a:sy n="35" d="100"/>
        </p:scale>
        <p:origin x="16" y="9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enngoclamk5@gmail.com" userId="3c70f70aa0c99d39" providerId="LiveId" clId="{26B961AC-7B64-48E9-B2D6-E67AE6026106}"/>
    <pc:docChg chg="modSld">
      <pc:chgData name="thienngoclamk5@gmail.com" userId="3c70f70aa0c99d39" providerId="LiveId" clId="{26B961AC-7B64-48E9-B2D6-E67AE6026106}" dt="2021-09-29T15:03:21.028" v="1" actId="478"/>
      <pc:docMkLst>
        <pc:docMk/>
      </pc:docMkLst>
      <pc:sldChg chg="delSp modAnim">
        <pc:chgData name="thienngoclamk5@gmail.com" userId="3c70f70aa0c99d39" providerId="LiveId" clId="{26B961AC-7B64-48E9-B2D6-E67AE6026106}" dt="2021-09-29T15:03:21.028" v="1" actId="478"/>
        <pc:sldMkLst>
          <pc:docMk/>
          <pc:sldMk cId="910994345" sldId="314"/>
        </pc:sldMkLst>
        <pc:spChg chg="del">
          <ac:chgData name="thienngoclamk5@gmail.com" userId="3c70f70aa0c99d39" providerId="LiveId" clId="{26B961AC-7B64-48E9-B2D6-E67AE6026106}" dt="2021-09-29T15:03:21.028" v="1" actId="478"/>
          <ac:spMkLst>
            <pc:docMk/>
            <pc:sldMk cId="910994345" sldId="314"/>
            <ac:spMk id="51" creationId="{00000000-0000-0000-0000-000000000000}"/>
          </ac:spMkLst>
        </pc:spChg>
      </pc:sldChg>
      <pc:sldChg chg="delSp modAnim">
        <pc:chgData name="thienngoclamk5@gmail.com" userId="3c70f70aa0c99d39" providerId="LiveId" clId="{26B961AC-7B64-48E9-B2D6-E67AE6026106}" dt="2021-09-29T15:03:13.760" v="0" actId="478"/>
        <pc:sldMkLst>
          <pc:docMk/>
          <pc:sldMk cId="1144429607" sldId="315"/>
        </pc:sldMkLst>
        <pc:spChg chg="del">
          <ac:chgData name="thienngoclamk5@gmail.com" userId="3c70f70aa0c99d39" providerId="LiveId" clId="{26B961AC-7B64-48E9-B2D6-E67AE6026106}" dt="2021-09-29T15:03:13.760" v="0" actId="478"/>
          <ac:spMkLst>
            <pc:docMk/>
            <pc:sldMk cId="1144429607" sldId="315"/>
            <ac:spMk id="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86CB1D-CFCC-44F7-9CAB-6FE4286F7DC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7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DE535F-A890-4F0C-B252-95C300EDB06B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0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4CB-9916-444E-BACD-95D274F1237A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27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1717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99" y="777454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DABFBB4-CF9F-4CAD-B143-8313DC46DE50}"/>
              </a:ext>
            </a:extLst>
          </p:cNvPr>
          <p:cNvSpPr txBox="1">
            <a:spLocks/>
          </p:cNvSpPr>
          <p:nvPr/>
        </p:nvSpPr>
        <p:spPr>
          <a:xfrm>
            <a:off x="4126379" y="1582120"/>
            <a:ext cx="7865874" cy="988872"/>
          </a:xfrm>
          <a:prstGeom prst="rect">
            <a:avLst/>
          </a:prstGeom>
        </p:spPr>
        <p:txBody>
          <a:bodyPr vert="horz" lIns="125837" tIns="62919" rIns="125837" bIns="6291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58397" fontAlgn="auto">
              <a:spcBef>
                <a:spcPts val="1376"/>
              </a:spcBef>
              <a:spcAft>
                <a:spcPts val="0"/>
              </a:spcAft>
              <a:defRPr/>
            </a:pPr>
            <a:r>
              <a:rPr lang="en-US" sz="550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0089C-2505-4DA7-86E8-E07FA4416558}"/>
              </a:ext>
            </a:extLst>
          </p:cNvPr>
          <p:cNvSpPr txBox="1"/>
          <p:nvPr/>
        </p:nvSpPr>
        <p:spPr>
          <a:xfrm>
            <a:off x="2426906" y="2653818"/>
            <a:ext cx="11924475" cy="939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5" b="1" kern="0" dirty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LUYỆN TẬP VỀ TỪ TRÁI NGHĨA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1749" descr="1-19">
            <a:extLst>
              <a:ext uri="{FF2B5EF4-FFF2-40B4-BE49-F238E27FC236}">
                <a16:creationId xmlns:a16="http://schemas.microsoft.com/office/drawing/2014/main" id="{4974417A-2BC5-44C9-8EF8-66D3F750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510805"/>
            <a:ext cx="15695613" cy="8641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172" y="2016072"/>
            <a:ext cx="12998616" cy="69489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 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b)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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giặc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.</a:t>
            </a:r>
          </a:p>
          <a:p>
            <a:pPr marL="710677" indent="-710677">
              <a:buAutoNum type="alphaLcParenR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  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đoàn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kết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Xa-xa-cô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đã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chết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nhưng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</a:p>
          <a:p>
            <a:pPr marL="710677" indent="-710677">
              <a:buFont typeface="Webdings"/>
              <a:buChar char="c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mãi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kí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ức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loài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nhắc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nhở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thảm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họa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chiến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tranh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hủy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diệt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21592" y="3772169"/>
            <a:ext cx="1263438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888" y="4636826"/>
            <a:ext cx="1052865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2785" y="5474463"/>
            <a:ext cx="1474011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145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0544" y="7186166"/>
            <a:ext cx="1579298" cy="772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2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图片 31752" descr="1-21">
            <a:extLst>
              <a:ext uri="{FF2B5EF4-FFF2-40B4-BE49-F238E27FC236}">
                <a16:creationId xmlns:a16="http://schemas.microsoft.com/office/drawing/2014/main" id="{1945D1A4-A6BB-4C90-8BA4-C7830F674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135" y="2299375"/>
            <a:ext cx="4724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1748" descr="1-18">
            <a:extLst>
              <a:ext uri="{FF2B5EF4-FFF2-40B4-BE49-F238E27FC236}">
                <a16:creationId xmlns:a16="http://schemas.microsoft.com/office/drawing/2014/main" id="{5C048EE1-8FE6-4CC8-81C6-5F407D3BC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3" y="131763"/>
            <a:ext cx="3497269" cy="9502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1749" descr="1-19">
            <a:extLst>
              <a:ext uri="{FF2B5EF4-FFF2-40B4-BE49-F238E27FC236}">
                <a16:creationId xmlns:a16="http://schemas.microsoft.com/office/drawing/2014/main" id="{EC24B992-25C0-4001-8A82-D6E6D4A24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425526"/>
            <a:ext cx="16417329" cy="66247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384" y="2505646"/>
            <a:ext cx="15049672" cy="5727149"/>
          </a:xfrm>
        </p:spPr>
        <p:txBody>
          <a:bodyPr/>
          <a:lstStyle/>
          <a:p>
            <a:pPr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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lớn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Áo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rách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khéo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vá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hơn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lành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      may. 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    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dậy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sớm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1431" y="3577116"/>
            <a:ext cx="1158152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57296" y="4478899"/>
            <a:ext cx="1579298" cy="842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vụng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4648" y="5441048"/>
            <a:ext cx="1789871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31748" descr="1-18">
            <a:extLst>
              <a:ext uri="{FF2B5EF4-FFF2-40B4-BE49-F238E27FC236}">
                <a16:creationId xmlns:a16="http://schemas.microsoft.com/office/drawing/2014/main" id="{AFED1786-CC30-4FE9-9CB9-10F67B6E0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987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8917" descr="1-31">
            <a:extLst>
              <a:ext uri="{FF2B5EF4-FFF2-40B4-BE49-F238E27FC236}">
                <a16:creationId xmlns:a16="http://schemas.microsoft.com/office/drawing/2014/main" id="{E32ED921-75A4-44FC-95BD-80F8BBA8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04" y="-374674"/>
            <a:ext cx="15265696" cy="10369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552" y="1713558"/>
            <a:ext cx="11370945" cy="7416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10677" indent="-710677">
              <a:buAutoNum type="alphaLcParenR"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4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039" y="2798686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4036" descr="1-31">
            <a:extLst>
              <a:ext uri="{FF2B5EF4-FFF2-40B4-BE49-F238E27FC236}">
                <a16:creationId xmlns:a16="http://schemas.microsoft.com/office/drawing/2014/main" id="{4D13828E-B995-4A7B-9200-71E9E8EC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1896" y="-950738"/>
            <a:ext cx="18434048" cy="110172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 Box 3">
            <a:extLst>
              <a:ext uri="{FF2B5EF4-FFF2-40B4-BE49-F238E27FC236}">
                <a16:creationId xmlns:a16="http://schemas.microsoft.com/office/drawing/2014/main" id="{DE2B0DF4-3173-4F89-8342-F9DD2305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964" y="3685030"/>
            <a:ext cx="1052865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endParaRPr lang="en-US" altLang="en-US" sz="4421" b="1"/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C913AFBC-3A5B-49D8-919C-09B4B7C4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385" y="421147"/>
            <a:ext cx="6103754" cy="46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>
                <a:solidFill>
                  <a:srgbClr val="FF2323"/>
                </a:solidFill>
              </a:rPr>
              <a:t>a.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hình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dáng</a:t>
            </a:r>
            <a:endParaRPr lang="en-US" altLang="en-US" sz="3316" b="1" u="sng" dirty="0">
              <a:solidFill>
                <a:srgbClr val="FF232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cao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thấp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cao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lùn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solidFill>
                  <a:srgbClr val="002060"/>
                </a:solidFill>
              </a:rPr>
              <a:t>to - </a:t>
            </a:r>
            <a:r>
              <a:rPr lang="en-US" altLang="en-US" sz="3316" b="1" dirty="0" err="1">
                <a:solidFill>
                  <a:srgbClr val="002060"/>
                </a:solidFill>
              </a:rPr>
              <a:t>bé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solidFill>
                  <a:srgbClr val="002060"/>
                </a:solidFill>
              </a:rPr>
              <a:t>to-</a:t>
            </a:r>
            <a:r>
              <a:rPr lang="en-US" altLang="en-US" sz="3316" b="1" dirty="0" err="1">
                <a:solidFill>
                  <a:srgbClr val="002060"/>
                </a:solidFill>
              </a:rPr>
              <a:t>nhỏ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béo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gầy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mập-ốm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solidFill>
                  <a:srgbClr val="002060"/>
                </a:solidFill>
              </a:rPr>
              <a:t>to </a:t>
            </a:r>
            <a:r>
              <a:rPr lang="en-US" altLang="en-US" sz="3316" b="1" dirty="0" err="1">
                <a:solidFill>
                  <a:srgbClr val="002060"/>
                </a:solidFill>
              </a:rPr>
              <a:t>kềnh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bé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tẹo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béo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múp-gầy</a:t>
            </a:r>
            <a:r>
              <a:rPr lang="en-US" altLang="en-US" sz="3316" b="1" dirty="0">
                <a:solidFill>
                  <a:srgbClr val="002060"/>
                </a:solidFill>
              </a:rPr>
              <a:t> tong</a:t>
            </a:r>
          </a:p>
        </p:txBody>
      </p:sp>
      <p:sp>
        <p:nvSpPr>
          <p:cNvPr id="131079" name="Text Box 7">
            <a:extLst>
              <a:ext uri="{FF2B5EF4-FFF2-40B4-BE49-F238E27FC236}">
                <a16:creationId xmlns:a16="http://schemas.microsoft.com/office/drawing/2014/main" id="{DC063786-4B46-4F35-A70C-424E1D2B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489" y="433084"/>
            <a:ext cx="3895602" cy="31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 err="1">
                <a:solidFill>
                  <a:srgbClr val="FF2323"/>
                </a:solidFill>
              </a:rPr>
              <a:t>b.Tả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hành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động</a:t>
            </a:r>
            <a:endParaRPr lang="en-US" altLang="en-US" sz="3316" b="1" u="sng" dirty="0">
              <a:solidFill>
                <a:srgbClr val="FF232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khóc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cười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đứng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ngồi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lên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xuống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vào</a:t>
            </a:r>
            <a:r>
              <a:rPr lang="en-US" altLang="en-US" sz="3316" b="1" dirty="0">
                <a:solidFill>
                  <a:srgbClr val="002060"/>
                </a:solidFill>
              </a:rPr>
              <a:t> - ra</a:t>
            </a: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đi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lại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đứng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im</a:t>
            </a:r>
            <a:endParaRPr lang="en-US" altLang="en-US" sz="3316" b="1" dirty="0">
              <a:solidFill>
                <a:srgbClr val="002060"/>
              </a:solidFill>
            </a:endParaRPr>
          </a:p>
        </p:txBody>
      </p:sp>
      <p:sp>
        <p:nvSpPr>
          <p:cNvPr id="131080" name="Text Box 8">
            <a:extLst>
              <a:ext uri="{FF2B5EF4-FFF2-40B4-BE49-F238E27FC236}">
                <a16:creationId xmlns:a16="http://schemas.microsoft.com/office/drawing/2014/main" id="{B6AF7DE3-5A6C-4572-8A32-98E05B35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104" y="5106809"/>
            <a:ext cx="6630186" cy="41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i="1" dirty="0">
                <a:solidFill>
                  <a:srgbClr val="FF2323"/>
                </a:solidFill>
              </a:rPr>
              <a:t>c.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trạng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thái</a:t>
            </a:r>
            <a:endParaRPr lang="en-US" altLang="en-US" sz="3316" b="1" u="sng" dirty="0">
              <a:solidFill>
                <a:srgbClr val="FF232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buồn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vui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Sướng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khổ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khoẻ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yếu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khoẻ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mạnh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ốm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đau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vui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sướng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khổ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cực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hạnh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phúc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bất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hạnh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solidFill>
                  <a:srgbClr val="002060"/>
                </a:solidFill>
              </a:rPr>
              <a:t>sung </a:t>
            </a:r>
            <a:r>
              <a:rPr lang="en-US" altLang="en-US" sz="3316" b="1" dirty="0" err="1">
                <a:solidFill>
                  <a:srgbClr val="002060"/>
                </a:solidFill>
              </a:rPr>
              <a:t>sức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mệt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mỏi</a:t>
            </a:r>
            <a:endParaRPr lang="en-US" altLang="en-US" sz="3316" b="1" dirty="0">
              <a:solidFill>
                <a:srgbClr val="002060"/>
              </a:solidFill>
            </a:endParaRPr>
          </a:p>
        </p:txBody>
      </p:sp>
      <p:sp>
        <p:nvSpPr>
          <p:cNvPr id="131082" name="Text Box 10">
            <a:extLst>
              <a:ext uri="{FF2B5EF4-FFF2-40B4-BE49-F238E27FC236}">
                <a16:creationId xmlns:a16="http://schemas.microsoft.com/office/drawing/2014/main" id="{010C2C67-98CB-400A-A16D-BBB81DEB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138" y="3599194"/>
            <a:ext cx="5159040" cy="57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>
                <a:solidFill>
                  <a:srgbClr val="FF2323"/>
                </a:solidFill>
              </a:rPr>
              <a:t>d.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phẩm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chất</a:t>
            </a:r>
            <a:endParaRPr lang="en-US" altLang="en-US" sz="3316" b="1" u="sng" dirty="0">
              <a:solidFill>
                <a:srgbClr val="FF232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tốt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xấu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hiền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dữ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lành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ác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ngoan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hư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khiêm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tốn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kiêu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căng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hèn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nhát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dũng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cảm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thật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thà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dối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trá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trung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thành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phản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bội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cao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thượng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hèn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hạ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tế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nhị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thô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lỗ</a:t>
            </a:r>
            <a:endParaRPr lang="en-US" altLang="en-US" sz="3316" b="1" dirty="0">
              <a:solidFill>
                <a:srgbClr val="002060"/>
              </a:solidFill>
            </a:endParaRPr>
          </a:p>
        </p:txBody>
      </p:sp>
      <p:pic>
        <p:nvPicPr>
          <p:cNvPr id="9" name="图片 41994" descr="1-37">
            <a:extLst>
              <a:ext uri="{FF2B5EF4-FFF2-40B4-BE49-F238E27FC236}">
                <a16:creationId xmlns:a16="http://schemas.microsoft.com/office/drawing/2014/main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809" y="-220430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plus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/>
      <p:bldP spid="131080" grpId="0"/>
      <p:bldP spid="131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4036" descr="1-31">
            <a:extLst>
              <a:ext uri="{FF2B5EF4-FFF2-40B4-BE49-F238E27FC236}">
                <a16:creationId xmlns:a16="http://schemas.microsoft.com/office/drawing/2014/main" id="{D38F1214-499B-4514-8CF0-74B013DD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896" y="346075"/>
            <a:ext cx="18434048" cy="857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04" y="2842737"/>
            <a:ext cx="15553728" cy="5621863"/>
          </a:xfrm>
        </p:spPr>
        <p:txBody>
          <a:bodyPr/>
          <a:lstStyle/>
          <a:p>
            <a:pPr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图片 41994" descr="1-37">
            <a:extLst>
              <a:ext uri="{FF2B5EF4-FFF2-40B4-BE49-F238E27FC236}">
                <a16:creationId xmlns:a16="http://schemas.microsoft.com/office/drawing/2014/main" id="{7D282825-76A6-4F02-B23B-C02C1E94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935" y="3585766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086" descr="1-44">
            <a:extLst>
              <a:ext uri="{FF2B5EF4-FFF2-40B4-BE49-F238E27FC236}">
                <a16:creationId xmlns:a16="http://schemas.microsoft.com/office/drawing/2014/main" id="{47188A7A-B5E7-4FA7-9A66-5E7783F0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37" y="-136525"/>
            <a:ext cx="16798925" cy="9612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440" y="345406"/>
            <a:ext cx="13678360" cy="772759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</a:p>
          <a:p>
            <a:pPr algn="just">
              <a:buFontTx/>
              <a:buChar char="-"/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lớp, bạn Hùng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còn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xíu.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Lan cứ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không yên.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 ấy lúc </a:t>
            </a:r>
            <a:r>
              <a:rPr lang="vi-VN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lúc </a:t>
            </a:r>
            <a:r>
              <a:rPr lang="vi-VN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anh slide\b8e899fb2930b157f97d9afdbb72c2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1"/>
            <a:ext cx="16778288" cy="9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74210" y="543323"/>
            <a:ext cx="10346611" cy="24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en-US" sz="660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660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trái nghĩa trong câu thơ sau:</a:t>
            </a:r>
            <a:endParaRPr lang="en-US" altLang="en-US" sz="5138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398191" y="3479522"/>
            <a:ext cx="13981906" cy="227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 bùi nhớ lúc đắng cay, </a:t>
            </a:r>
            <a:endParaRPr lang="en-US" altLang="en-US" sz="5138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 sông nhớ suối, có ngày nhớ đêm.</a:t>
            </a:r>
            <a:endParaRPr lang="en-US" altLang="en-US" sz="6606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44997" y="3552347"/>
            <a:ext cx="3432350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 bùi </a:t>
            </a:r>
            <a:endParaRPr lang="en-US" altLang="en-US" sz="6606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647515" y="3552347"/>
            <a:ext cx="3313728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 cay</a:t>
            </a:r>
            <a:endParaRPr lang="en-US" altLang="en-US" sz="6606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647516" y="4598076"/>
            <a:ext cx="1879041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en-US" sz="6606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142992" y="4656333"/>
            <a:ext cx="2516743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altLang="en-US" sz="6606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45154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340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10243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75" y="-4762"/>
            <a:ext cx="10183813" cy="948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4" y="633412"/>
            <a:ext cx="6912768" cy="640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文本框 10247"/>
          <p:cNvSpPr txBox="1"/>
          <p:nvPr/>
        </p:nvSpPr>
        <p:spPr>
          <a:xfrm>
            <a:off x="716273" y="4999173"/>
            <a:ext cx="569666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defTabSz="1500505">
              <a:spcBef>
                <a:spcPct val="50000"/>
              </a:spcBef>
            </a:pPr>
            <a:r>
              <a:rPr lang="en-US" altLang="zh-CN" sz="3200" dirty="0"/>
              <a:t>- </a:t>
            </a:r>
            <a:r>
              <a:rPr lang="en-US" altLang="zh-CN" sz="3200" dirty="0" err="1">
                <a:solidFill>
                  <a:srgbClr val="002060"/>
                </a:solidFill>
              </a:rPr>
              <a:t>Chuẩn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bị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bài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tiếp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theo</a:t>
            </a:r>
            <a:r>
              <a:rPr lang="en-US" altLang="zh-CN" sz="3200" dirty="0">
                <a:solidFill>
                  <a:srgbClr val="002060"/>
                </a:solidFill>
              </a:rPr>
              <a:t> “</a:t>
            </a:r>
            <a:r>
              <a:rPr lang="en-US" altLang="zh-CN" sz="3200" dirty="0" err="1">
                <a:solidFill>
                  <a:srgbClr val="002060"/>
                </a:solidFill>
              </a:rPr>
              <a:t>Mở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rộng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vốn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</a:rPr>
              <a:t>: </a:t>
            </a:r>
            <a:r>
              <a:rPr lang="en-US" altLang="zh-CN" sz="3200" dirty="0" err="1">
                <a:solidFill>
                  <a:srgbClr val="002060"/>
                </a:solidFill>
              </a:rPr>
              <a:t>Hòa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bình</a:t>
            </a:r>
            <a:r>
              <a:rPr lang="en-US" altLang="zh-CN" sz="3200" dirty="0">
                <a:solidFill>
                  <a:srgbClr val="002060"/>
                </a:solidFill>
              </a:rPr>
              <a:t>”.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9109075" y="2433638"/>
            <a:ext cx="482404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zh-CN" alt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17316-80DD-4287-93E6-91B1861092F7}"/>
              </a:ext>
            </a:extLst>
          </p:cNvPr>
          <p:cNvSpPr txBox="1"/>
          <p:nvPr/>
        </p:nvSpPr>
        <p:spPr>
          <a:xfrm>
            <a:off x="677851" y="2314286"/>
            <a:ext cx="57735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</a:rPr>
              <a:t>- 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nổi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bật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trạng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…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/>
      <p:bldP spid="1024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3C7D7-BDA1-4DFE-ABEF-4DA65F5D999A}"/>
              </a:ext>
            </a:extLst>
          </p:cNvPr>
          <p:cNvSpPr txBox="1"/>
          <p:nvPr/>
        </p:nvSpPr>
        <p:spPr>
          <a:xfrm>
            <a:off x="4452868" y="1973680"/>
            <a:ext cx="722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endParaRPr lang="vi-VN" sz="6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77" y="1682248"/>
            <a:ext cx="3985656" cy="398565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67" y="631721"/>
            <a:ext cx="7530740" cy="4527321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51" y="5503025"/>
            <a:ext cx="7395109" cy="4233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6837543" y="1588728"/>
            <a:ext cx="5580186" cy="2423847"/>
          </a:xfrm>
          <a:prstGeom prst="rect">
            <a:avLst/>
          </a:prstGeom>
          <a:noFill/>
        </p:spPr>
        <p:txBody>
          <a:bodyPr wrap="square" lIns="126344" tIns="63172" rIns="126344" bIns="63172">
            <a:spAutoFit/>
          </a:bodyPr>
          <a:lstStyle/>
          <a:p>
            <a:pPr algn="ctr"/>
            <a:r>
              <a:rPr lang="en-US" sz="7461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0119270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14640" y="0"/>
            <a:ext cx="11359977" cy="1662649"/>
            <a:chOff x="635794" y="549433"/>
            <a:chExt cx="8222456" cy="1203167"/>
          </a:xfrm>
        </p:grpSpPr>
        <p:sp>
          <p:nvSpPr>
            <p:cNvPr id="3095" name="Rounded Rectangle 1"/>
            <p:cNvSpPr>
              <a:spLocks noChangeArrowheads="1"/>
            </p:cNvSpPr>
            <p:nvPr/>
          </p:nvSpPr>
          <p:spPr bwMode="auto">
            <a:xfrm>
              <a:off x="635794" y="990600"/>
              <a:ext cx="8222456" cy="762000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145"/>
            </a:p>
          </p:txBody>
        </p:sp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2209158" y="1151017"/>
              <a:ext cx="4667701" cy="43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869" b="1" dirty="0" err="1">
                  <a:solidFill>
                    <a:srgbClr val="C00000"/>
                  </a:solidFill>
                  <a:latin typeface="+mn-lt"/>
                </a:rPr>
                <a:t>Cùng</a:t>
              </a:r>
              <a:r>
                <a:rPr lang="en-US" sz="3869" b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sz="3869" b="1" dirty="0" err="1">
                  <a:solidFill>
                    <a:srgbClr val="C00000"/>
                  </a:solidFill>
                  <a:latin typeface="+mn-lt"/>
                </a:rPr>
                <a:t>nhau</a:t>
              </a:r>
              <a:r>
                <a:rPr lang="en-US" sz="3869" b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sz="3869" b="1" dirty="0" err="1">
                  <a:solidFill>
                    <a:srgbClr val="C00000"/>
                  </a:solidFill>
                  <a:latin typeface="+mn-lt"/>
                </a:rPr>
                <a:t>khởi</a:t>
              </a:r>
              <a:r>
                <a:rPr lang="en-US" sz="3869" b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sz="3869" b="1" dirty="0" err="1">
                  <a:solidFill>
                    <a:srgbClr val="C00000"/>
                  </a:solidFill>
                  <a:latin typeface="+mn-lt"/>
                </a:rPr>
                <a:t>động</a:t>
              </a:r>
              <a:r>
                <a:rPr lang="en-US" sz="3869" b="1" dirty="0">
                  <a:solidFill>
                    <a:srgbClr val="C00000"/>
                  </a:solidFill>
                  <a:latin typeface="+mn-lt"/>
                </a:rPr>
                <a:t>?</a:t>
              </a:r>
            </a:p>
          </p:txBody>
        </p:sp>
        <p:pic>
          <p:nvPicPr>
            <p:cNvPr id="3097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" y="549433"/>
              <a:ext cx="1574006" cy="120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3923241" y="3434974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H  Hẹp nhà rộng bụng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Rounded Rectangle 32"/>
          <p:cNvSpPr>
            <a:spLocks noChangeArrowheads="1"/>
          </p:cNvSpPr>
          <p:nvPr/>
        </p:nvSpPr>
        <p:spPr bwMode="auto">
          <a:xfrm>
            <a:off x="2677350" y="1789872"/>
            <a:ext cx="11291980" cy="72384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145"/>
          </a:p>
        </p:txBody>
      </p:sp>
      <p:sp>
        <p:nvSpPr>
          <p:cNvPr id="43" name="TextBox 42"/>
          <p:cNvSpPr txBox="1"/>
          <p:nvPr/>
        </p:nvSpPr>
        <p:spPr>
          <a:xfrm>
            <a:off x="2545742" y="1737965"/>
            <a:ext cx="12108098" cy="730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145" b="1" dirty="0">
                <a:latin typeface="+mn-lt"/>
              </a:rPr>
              <a:t>1. </a:t>
            </a:r>
            <a:r>
              <a:rPr lang="en-US" sz="4145" b="1" dirty="0" err="1">
                <a:latin typeface="+mn-lt"/>
              </a:rPr>
              <a:t>Thành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ngữ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nào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không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có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cặp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từ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trái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nghĩa</a:t>
            </a:r>
            <a:r>
              <a:rPr lang="en-US" sz="4145" b="1" dirty="0">
                <a:latin typeface="+mn-lt"/>
              </a:rPr>
              <a:t>?</a:t>
            </a: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3124818" y="3434974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A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923241" y="4843181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Xấu người đẹp nết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3124818" y="4843181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B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3923241" y="6257970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Kính trên nhường dưới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3124818" y="6257970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C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872792" y="7646435"/>
            <a:ext cx="7464375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Uống nước nhớ nguồn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3074369" y="7646435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D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3048047" y="7593791"/>
            <a:ext cx="1316082" cy="12458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C00000"/>
                </a:solidFill>
                <a:latin typeface="+mn-lt"/>
              </a:rPr>
              <a:t>D</a:t>
            </a:r>
            <a:endParaRPr lang="vi-VN" sz="5527" b="1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3" name="Picture 55" descr="Vortec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585" y="2726484"/>
            <a:ext cx="1579298" cy="11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5" name="WordArt 57"/>
          <p:cNvSpPr>
            <a:spLocks noChangeArrowheads="1" noChangeShapeType="1" noTextEdit="1"/>
          </p:cNvSpPr>
          <p:nvPr/>
        </p:nvSpPr>
        <p:spPr bwMode="auto">
          <a:xfrm>
            <a:off x="1315116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6" name="WordArt 58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7" name="WordArt 59"/>
          <p:cNvSpPr>
            <a:spLocks noChangeArrowheads="1" noChangeShapeType="1" noTextEdit="1"/>
          </p:cNvSpPr>
          <p:nvPr/>
        </p:nvSpPr>
        <p:spPr bwMode="auto">
          <a:xfrm>
            <a:off x="13131425" y="2888800"/>
            <a:ext cx="500111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58" name="WordArt 60"/>
          <p:cNvSpPr>
            <a:spLocks noChangeArrowheads="1" noChangeShapeType="1" noTextEdit="1"/>
          </p:cNvSpPr>
          <p:nvPr/>
        </p:nvSpPr>
        <p:spPr bwMode="auto">
          <a:xfrm>
            <a:off x="13210389" y="2888800"/>
            <a:ext cx="315860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9" name="WordArt 61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0" name="WordArt 62"/>
          <p:cNvSpPr>
            <a:spLocks noChangeArrowheads="1" noChangeShapeType="1" noTextEdit="1"/>
          </p:cNvSpPr>
          <p:nvPr/>
        </p:nvSpPr>
        <p:spPr bwMode="auto">
          <a:xfrm>
            <a:off x="12473384" y="2888800"/>
            <a:ext cx="500111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1099434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14640" y="0"/>
            <a:ext cx="11359977" cy="1662649"/>
            <a:chOff x="635794" y="549433"/>
            <a:chExt cx="8222456" cy="1203167"/>
          </a:xfrm>
        </p:grpSpPr>
        <p:sp>
          <p:nvSpPr>
            <p:cNvPr id="4119" name="Rounded Rectangle 1"/>
            <p:cNvSpPr>
              <a:spLocks noChangeArrowheads="1"/>
            </p:cNvSpPr>
            <p:nvPr/>
          </p:nvSpPr>
          <p:spPr bwMode="auto">
            <a:xfrm>
              <a:off x="635794" y="990600"/>
              <a:ext cx="8222456" cy="762000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145"/>
            </a:p>
          </p:txBody>
        </p:sp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2209158" y="1151017"/>
              <a:ext cx="4667701" cy="43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869" b="1">
                  <a:solidFill>
                    <a:srgbClr val="C00000"/>
                  </a:solidFill>
                  <a:latin typeface="+mn-lt"/>
                </a:rPr>
                <a:t>Cùng nhau khởi động?</a:t>
              </a:r>
            </a:p>
          </p:txBody>
        </p:sp>
        <p:pic>
          <p:nvPicPr>
            <p:cNvPr id="4121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" y="549433"/>
              <a:ext cx="1574006" cy="120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3923241" y="3434974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H  Đoàn kết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Rounded Rectangle 32"/>
          <p:cNvSpPr>
            <a:spLocks noChangeArrowheads="1"/>
          </p:cNvSpPr>
          <p:nvPr/>
        </p:nvSpPr>
        <p:spPr bwMode="auto">
          <a:xfrm>
            <a:off x="2677350" y="1789872"/>
            <a:ext cx="11291980" cy="72384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145"/>
          </a:p>
        </p:txBody>
      </p:sp>
      <p:sp>
        <p:nvSpPr>
          <p:cNvPr id="43" name="TextBox 42"/>
          <p:cNvSpPr txBox="1"/>
          <p:nvPr/>
        </p:nvSpPr>
        <p:spPr>
          <a:xfrm>
            <a:off x="2703672" y="1875418"/>
            <a:ext cx="11305141" cy="730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145" b="1">
                <a:latin typeface="+mn-lt"/>
              </a:rPr>
              <a:t>2. Từ nào  trái nghĩa với  từ “ </a:t>
            </a:r>
            <a:r>
              <a:rPr lang="en-US" sz="4145" b="1">
                <a:solidFill>
                  <a:srgbClr val="C00000"/>
                </a:solidFill>
                <a:latin typeface="+mn-lt"/>
              </a:rPr>
              <a:t>thương yêu</a:t>
            </a:r>
            <a:r>
              <a:rPr lang="en-US" sz="4145" b="1">
                <a:latin typeface="+mn-lt"/>
              </a:rPr>
              <a:t>”?</a:t>
            </a:r>
            <a:endParaRPr lang="en-US" sz="4145" b="1" dirty="0">
              <a:latin typeface="+mn-lt"/>
            </a:endParaRP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3124818" y="3434974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A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923241" y="4843181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Hòa bình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3124818" y="4843181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B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3923241" y="6257970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Thù ghét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3124818" y="6257970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C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872792" y="7646435"/>
            <a:ext cx="7464375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Phá hoại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3074369" y="7646435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D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3098497" y="6209712"/>
            <a:ext cx="1313889" cy="12458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C00000"/>
                </a:solidFill>
                <a:latin typeface="+mn-lt"/>
              </a:rPr>
              <a:t>D</a:t>
            </a:r>
            <a:endParaRPr lang="vi-VN" sz="5527" b="1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3" name="Picture 55" descr="Vortec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585" y="2726484"/>
            <a:ext cx="1579298" cy="11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5" name="WordArt 57"/>
          <p:cNvSpPr>
            <a:spLocks noChangeArrowheads="1" noChangeShapeType="1" noTextEdit="1"/>
          </p:cNvSpPr>
          <p:nvPr/>
        </p:nvSpPr>
        <p:spPr bwMode="auto">
          <a:xfrm>
            <a:off x="1315116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6" name="WordArt 58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7" name="WordArt 59"/>
          <p:cNvSpPr>
            <a:spLocks noChangeArrowheads="1" noChangeShapeType="1" noTextEdit="1"/>
          </p:cNvSpPr>
          <p:nvPr/>
        </p:nvSpPr>
        <p:spPr bwMode="auto">
          <a:xfrm>
            <a:off x="13131425" y="2888800"/>
            <a:ext cx="500111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58" name="WordArt 60"/>
          <p:cNvSpPr>
            <a:spLocks noChangeArrowheads="1" noChangeShapeType="1" noTextEdit="1"/>
          </p:cNvSpPr>
          <p:nvPr/>
        </p:nvSpPr>
        <p:spPr bwMode="auto">
          <a:xfrm>
            <a:off x="13210389" y="2888800"/>
            <a:ext cx="315860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9" name="WordArt 61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0" name="WordArt 62"/>
          <p:cNvSpPr>
            <a:spLocks noChangeArrowheads="1" noChangeShapeType="1" noTextEdit="1"/>
          </p:cNvSpPr>
          <p:nvPr/>
        </p:nvSpPr>
        <p:spPr bwMode="auto">
          <a:xfrm>
            <a:off x="12473384" y="2888800"/>
            <a:ext cx="500111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4442960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57706" y="6273941"/>
            <a:ext cx="107205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31752" descr="1-21">
            <a:extLst>
              <a:ext uri="{FF2B5EF4-FFF2-40B4-BE49-F238E27FC236}">
                <a16:creationId xmlns:a16="http://schemas.microsoft.com/office/drawing/2014/main" id="{1945D1A4-A6BB-4C90-8BA4-C7830F67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888" y="3441750"/>
            <a:ext cx="4724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1994" descr="1-37">
            <a:extLst>
              <a:ext uri="{FF2B5EF4-FFF2-40B4-BE49-F238E27FC236}">
                <a16:creationId xmlns:a16="http://schemas.microsoft.com/office/drawing/2014/main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0" y="2937694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16" y="705446"/>
            <a:ext cx="7530740" cy="3962157"/>
          </a:xfrm>
          <a:prstGeom prst="rect">
            <a:avLst/>
          </a:prstGeom>
        </p:spPr>
      </p:pic>
      <p:pic>
        <p:nvPicPr>
          <p:cNvPr id="10" name="图片 41994" descr="1-37">
            <a:extLst>
              <a:ext uri="{FF2B5EF4-FFF2-40B4-BE49-F238E27FC236}">
                <a16:creationId xmlns:a16="http://schemas.microsoft.com/office/drawing/2014/main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0" y="2895381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4644728" y="1256123"/>
            <a:ext cx="5800073" cy="1789571"/>
          </a:xfrm>
          <a:prstGeom prst="rect">
            <a:avLst/>
          </a:prstGeom>
          <a:noFill/>
        </p:spPr>
        <p:txBody>
          <a:bodyPr wrap="square" lIns="126344" tIns="63172" rIns="126344" bIns="63172">
            <a:spAutoFit/>
          </a:bodyPr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7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56696" y="1234924"/>
            <a:ext cx="8790084" cy="13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297" tIns="26648" rIns="53297" bIns="266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 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 30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9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vi-VN" sz="778" b="1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từ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và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câu</a:t>
            </a:r>
            <a:endParaRPr lang="en-US" altLang="vi-VN" sz="3869" b="1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9089" y="2772546"/>
            <a:ext cx="8567691" cy="76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297" tIns="26648" rIns="53297" bIns="266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về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từ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trái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nghĩa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(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trang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43)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vi-VN" sz="778" b="1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1213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325" y="1390650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5" y="31194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5888" y="48466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525" y="4321175"/>
            <a:ext cx="8386763" cy="5154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4320791" y="1810405"/>
            <a:ext cx="885584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7" name="文本框 3086"/>
          <p:cNvSpPr txBox="1"/>
          <p:nvPr/>
        </p:nvSpPr>
        <p:spPr>
          <a:xfrm>
            <a:off x="7380288" y="6970713"/>
            <a:ext cx="27368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14" name="文本框 3082">
            <a:extLst>
              <a:ext uri="{FF2B5EF4-FFF2-40B4-BE49-F238E27FC236}">
                <a16:creationId xmlns:a16="http://schemas.microsoft.com/office/drawing/2014/main" id="{F3E765F2-979E-4D37-92C0-C4A93F35FF6B}"/>
              </a:ext>
            </a:extLst>
          </p:cNvPr>
          <p:cNvSpPr txBox="1"/>
          <p:nvPr/>
        </p:nvSpPr>
        <p:spPr>
          <a:xfrm>
            <a:off x="4404161" y="3600311"/>
            <a:ext cx="69373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miêu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tả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:a16="http://schemas.microsoft.com/office/drawing/2014/main" id="{03DD0F83-BECE-445A-9B07-87C7057F3972}"/>
              </a:ext>
            </a:extLst>
          </p:cNvPr>
          <p:cNvSpPr txBox="1"/>
          <p:nvPr/>
        </p:nvSpPr>
        <p:spPr>
          <a:xfrm>
            <a:off x="4404161" y="5280213"/>
            <a:ext cx="924156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00CC7-C70B-4E50-A6CC-2180E7B4E230}"/>
              </a:ext>
            </a:extLst>
          </p:cNvPr>
          <p:cNvSpPr txBox="1"/>
          <p:nvPr/>
        </p:nvSpPr>
        <p:spPr>
          <a:xfrm>
            <a:off x="6480361" y="396393"/>
            <a:ext cx="3960440" cy="939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5" b="1" kern="0" dirty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77" y="1682248"/>
            <a:ext cx="3985656" cy="398565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67" y="631721"/>
            <a:ext cx="7530740" cy="4527321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51" y="5503025"/>
            <a:ext cx="7395109" cy="4233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6837542" y="1588728"/>
            <a:ext cx="5800073" cy="1275713"/>
          </a:xfrm>
          <a:prstGeom prst="rect">
            <a:avLst/>
          </a:prstGeom>
          <a:noFill/>
        </p:spPr>
        <p:txBody>
          <a:bodyPr wrap="square" lIns="126344" tIns="63172" rIns="126344" bIns="63172">
            <a:spAutoFit/>
          </a:bodyPr>
          <a:lstStyle/>
          <a:p>
            <a:pPr algn="ctr"/>
            <a:r>
              <a:rPr lang="en-US" sz="7461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图片 41994" descr="1-37">
            <a:extLst>
              <a:ext uri="{FF2B5EF4-FFF2-40B4-BE49-F238E27FC236}">
                <a16:creationId xmlns:a16="http://schemas.microsoft.com/office/drawing/2014/main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50" y="2895381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769266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101" descr="13">
            <a:extLst>
              <a:ext uri="{FF2B5EF4-FFF2-40B4-BE49-F238E27FC236}">
                <a16:creationId xmlns:a16="http://schemas.microsoft.com/office/drawing/2014/main" id="{B8043543-73C3-47D8-BFA9-63BA7348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360" y="-1238770"/>
            <a:ext cx="15625736" cy="107145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8244" y="2073220"/>
            <a:ext cx="11291911" cy="128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869" dirty="0"/>
              <a:t>      </a:t>
            </a:r>
            <a:r>
              <a:rPr lang="en-GB" altLang="en-US" sz="3869" b="1" dirty="0" err="1">
                <a:solidFill>
                  <a:srgbClr val="C00000"/>
                </a:solidFill>
              </a:rPr>
              <a:t>Bài</a:t>
            </a:r>
            <a:r>
              <a:rPr lang="en-GB" altLang="en-US" sz="3869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>
                <a:solidFill>
                  <a:srgbClr val="C00000"/>
                </a:solidFill>
              </a:rPr>
              <a:t>1.</a:t>
            </a:r>
            <a:r>
              <a:rPr lang="en-GB" altLang="en-US" sz="3869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Tìm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những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từ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trái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nghĩa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nhau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trong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</a:p>
          <a:p>
            <a:r>
              <a:rPr lang="en-GB" altLang="en-US" sz="3869" b="1" dirty="0">
                <a:solidFill>
                  <a:srgbClr val="C00000"/>
                </a:solidFill>
              </a:rPr>
              <a:t>       </a:t>
            </a:r>
            <a:r>
              <a:rPr lang="en-GB" altLang="en-US" sz="3869" b="1" dirty="0" err="1">
                <a:solidFill>
                  <a:srgbClr val="C00000"/>
                </a:solidFill>
              </a:rPr>
              <a:t>các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câu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thành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ngữ</a:t>
            </a:r>
            <a:r>
              <a:rPr lang="en-GB" altLang="en-US" sz="3869" b="1" dirty="0">
                <a:solidFill>
                  <a:srgbClr val="C00000"/>
                </a:solidFill>
              </a:rPr>
              <a:t>, </a:t>
            </a:r>
            <a:r>
              <a:rPr lang="en-GB" altLang="en-US" sz="3869" b="1" dirty="0" err="1">
                <a:solidFill>
                  <a:srgbClr val="C00000"/>
                </a:solidFill>
              </a:rPr>
              <a:t>tục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ngữ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sau</a:t>
            </a:r>
            <a:r>
              <a:rPr lang="en-GB" altLang="en-US" sz="3869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18021" y="3245479"/>
            <a:ext cx="11291911" cy="444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3869" b="1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a.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Ăn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ít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ngon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nhiều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     	b. Ba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chìm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bảy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nổi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     	c.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Nắng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chóng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trưa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mưa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chóng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tối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     	d.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Yêu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trẻ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trẻ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đến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nhà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kính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già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già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để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	   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tuổi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altLang="en-US" sz="3869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18343" y="4041433"/>
            <a:ext cx="3979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992560" y="4041433"/>
            <a:ext cx="1293427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11196" y="4911428"/>
            <a:ext cx="770364" cy="254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18343" y="4936883"/>
            <a:ext cx="1293427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749184" y="5920234"/>
            <a:ext cx="1124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22894" y="5855771"/>
            <a:ext cx="1293427" cy="38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05368" y="6826126"/>
            <a:ext cx="89544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531373" y="6769050"/>
            <a:ext cx="667365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81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2|7|3.5|13.8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6|43.9|13.5|12|1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5.8|23.2|20.7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23.4|2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4|15.3|22.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680</Words>
  <Application>Microsoft Office PowerPoint</Application>
  <PresentationFormat>Custom</PresentationFormat>
  <Paragraphs>144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黑体</vt:lpstr>
      <vt:lpstr>Arial</vt:lpstr>
      <vt:lpstr>Arial Black</vt:lpstr>
      <vt:lpstr>Calibri</vt:lpstr>
      <vt:lpstr>Times New Roman</vt:lpstr>
      <vt:lpstr>Webdings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thienngoclamk5@gmail.com</cp:lastModifiedBy>
  <cp:revision>66</cp:revision>
  <dcterms:created xsi:type="dcterms:W3CDTF">2015-09-14T06:10:05Z</dcterms:created>
  <dcterms:modified xsi:type="dcterms:W3CDTF">2021-09-29T15:03:41Z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