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2" r:id="rId4"/>
    <p:sldMasterId id="2147483693" r:id="rId5"/>
    <p:sldMasterId id="2147483700" r:id="rId6"/>
  </p:sldMasterIdLst>
  <p:notesMasterIdLst>
    <p:notesMasterId r:id="rId23"/>
  </p:notesMasterIdLst>
  <p:sldIdLst>
    <p:sldId id="426" r:id="rId7"/>
    <p:sldId id="427" r:id="rId8"/>
    <p:sldId id="428" r:id="rId9"/>
    <p:sldId id="425" r:id="rId10"/>
    <p:sldId id="422" r:id="rId11"/>
    <p:sldId id="390" r:id="rId12"/>
    <p:sldId id="423" r:id="rId13"/>
    <p:sldId id="391" r:id="rId14"/>
    <p:sldId id="419" r:id="rId15"/>
    <p:sldId id="395" r:id="rId16"/>
    <p:sldId id="412" r:id="rId17"/>
    <p:sldId id="420" r:id="rId18"/>
    <p:sldId id="396" r:id="rId19"/>
    <p:sldId id="413" r:id="rId20"/>
    <p:sldId id="429"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65" d="100"/>
          <a:sy n="65"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466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D831-A322-40CE-9411-6E8D2E6C1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82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a:p>
            <a:endParaRPr 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t>6</a:t>
            </a:fld>
            <a:endParaRPr lang="en-US"/>
          </a:p>
        </p:txBody>
      </p:sp>
    </p:spTree>
    <p:extLst>
      <p:ext uri="{BB962C8B-B14F-4D97-AF65-F5344CB8AC3E}">
        <p14:creationId xmlns:p14="http://schemas.microsoft.com/office/powerpoint/2010/main" val="406409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a:p>
            <a:endParaRPr lang="vi-VN" dirty="0"/>
          </a:p>
        </p:txBody>
      </p:sp>
    </p:spTree>
    <p:extLst>
      <p:ext uri="{BB962C8B-B14F-4D97-AF65-F5344CB8AC3E}">
        <p14:creationId xmlns:p14="http://schemas.microsoft.com/office/powerpoint/2010/main" val="343689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a:solidFill>
                  <a:schemeClr val="tx1">
                    <a:lumMod val="50000"/>
                    <a:lumOff val="50000"/>
                  </a:schemeClr>
                </a:solidFill>
                <a:cs typeface="Arial"/>
                <a:sym typeface="Arial"/>
              </a:rPr>
              <a:t>: tranthao121004@gmail.com</a:t>
            </a:r>
          </a:p>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9</a:t>
            </a:fld>
            <a:endParaRPr lang="en-US"/>
          </a:p>
        </p:txBody>
      </p:sp>
    </p:spTree>
    <p:extLst>
      <p:ext uri="{BB962C8B-B14F-4D97-AF65-F5344CB8AC3E}">
        <p14:creationId xmlns:p14="http://schemas.microsoft.com/office/powerpoint/2010/main" val="198396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a:p>
            <a:endParaRPr 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t>10</a:t>
            </a:fld>
            <a:endParaRPr lang="en-US"/>
          </a:p>
        </p:txBody>
      </p:sp>
    </p:spTree>
    <p:extLst>
      <p:ext uri="{BB962C8B-B14F-4D97-AF65-F5344CB8AC3E}">
        <p14:creationId xmlns:p14="http://schemas.microsoft.com/office/powerpoint/2010/main" val="1058178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8024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32235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638268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4209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65274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9021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80123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7392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361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68321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spTree>
    <p:extLst>
      <p:ext uri="{BB962C8B-B14F-4D97-AF65-F5344CB8AC3E}">
        <p14:creationId xmlns:p14="http://schemas.microsoft.com/office/powerpoint/2010/main" val="2771762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spTree>
    <p:extLst>
      <p:ext uri="{BB962C8B-B14F-4D97-AF65-F5344CB8AC3E}">
        <p14:creationId xmlns:p14="http://schemas.microsoft.com/office/powerpoint/2010/main" val="1463067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514750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1173273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746383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spTree>
    <p:extLst>
      <p:ext uri="{BB962C8B-B14F-4D97-AF65-F5344CB8AC3E}">
        <p14:creationId xmlns:p14="http://schemas.microsoft.com/office/powerpoint/2010/main" val="2625388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1807213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201629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484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800" b="0" i="0" u="none" strike="noStrike" kern="1200" cap="none" spc="0" normalizeH="0" baseline="0" noProof="0" smtClean="0">
                <a:ln>
                  <a:noFill/>
                </a:ln>
                <a:solidFill>
                  <a:srgbClr val="213054"/>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22/5/2022</a:t>
            </a:fld>
            <a:endParaRPr kumimoji="0" lang="en-US" sz="1800" b="0" i="0" u="none" strike="noStrike" kern="1200" cap="none" spc="0" normalizeH="0" baseline="0" noProof="0">
              <a:ln>
                <a:noFill/>
              </a:ln>
              <a:solidFill>
                <a:srgbClr val="213054"/>
              </a:solidFill>
              <a:effectLst/>
              <a:uLnTx/>
              <a:uFillTx/>
              <a:latin typeface="Arial-Rounded"/>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3054"/>
              </a:solidFill>
              <a:effectLst/>
              <a:uLnTx/>
              <a:uFillTx/>
              <a:latin typeface="Arial-Rounded"/>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800" b="0" i="0" u="none" strike="noStrike" kern="1200" cap="none" spc="0" normalizeH="0" baseline="0" noProof="0" smtClean="0">
                <a:ln>
                  <a:noFill/>
                </a:ln>
                <a:solidFill>
                  <a:srgbClr val="213054"/>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2981241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Tree>
    <p:extLst>
      <p:ext uri="{BB962C8B-B14F-4D97-AF65-F5344CB8AC3E}">
        <p14:creationId xmlns:p14="http://schemas.microsoft.com/office/powerpoint/2010/main" val="3970392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UTM Avo"/>
                <a:cs typeface="Arial"/>
                <a:sym typeface="Arial"/>
              </a:rPr>
              <a:t>FeistyForwarders_0968120672</a:t>
            </a: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3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UTM Avo"/>
                <a:cs typeface="Arial"/>
                <a:sym typeface="Arial"/>
              </a:rPr>
              <a:t>FeistyForwarders_0968120672</a:t>
            </a:r>
          </a:p>
        </p:txBody>
      </p:sp>
    </p:spTree>
    <p:extLst>
      <p:ext uri="{BB962C8B-B14F-4D97-AF65-F5344CB8AC3E}">
        <p14:creationId xmlns:p14="http://schemas.microsoft.com/office/powerpoint/2010/main" val="1626885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Tree>
    <p:extLst>
      <p:ext uri="{BB962C8B-B14F-4D97-AF65-F5344CB8AC3E}">
        <p14:creationId xmlns:p14="http://schemas.microsoft.com/office/powerpoint/2010/main" val="32572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UTM Avo"/>
                <a:cs typeface="Arial"/>
                <a:sym typeface="Arial"/>
              </a:rPr>
              <a:t>FeistyForwarders_0968120672</a:t>
            </a:r>
          </a:p>
        </p:txBody>
      </p:sp>
    </p:spTree>
    <p:extLst>
      <p:ext uri="{BB962C8B-B14F-4D97-AF65-F5344CB8AC3E}">
        <p14:creationId xmlns:p14="http://schemas.microsoft.com/office/powerpoint/2010/main" val="2327117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grpSp>
    </p:spTree>
    <p:extLst>
      <p:ext uri="{BB962C8B-B14F-4D97-AF65-F5344CB8AC3E}">
        <p14:creationId xmlns:p14="http://schemas.microsoft.com/office/powerpoint/2010/main" val="3850296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1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TM Avo"/>
                <a:ea typeface="+mn-ea"/>
                <a:cs typeface="+mn-cs"/>
              </a:endParaRPr>
            </a:p>
          </p:txBody>
        </p:sp>
      </p:grpSp>
    </p:spTree>
    <p:extLst>
      <p:ext uri="{BB962C8B-B14F-4D97-AF65-F5344CB8AC3E}">
        <p14:creationId xmlns:p14="http://schemas.microsoft.com/office/powerpoint/2010/main" val="3498654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782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1290358377"/>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253459"/>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517738"/>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478259"/>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138686"/>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501250"/>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spTree>
    <p:extLst>
      <p:ext uri="{BB962C8B-B14F-4D97-AF65-F5344CB8AC3E}">
        <p14:creationId xmlns:p14="http://schemas.microsoft.com/office/powerpoint/2010/main" val="3775188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spTree>
    <p:extLst>
      <p:ext uri="{BB962C8B-B14F-4D97-AF65-F5344CB8AC3E}">
        <p14:creationId xmlns:p14="http://schemas.microsoft.com/office/powerpoint/2010/main" val="34311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4075476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2830855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3230565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Rounded"/>
                <a:cs typeface="+mn-cs"/>
              </a:endParaRPr>
            </a:p>
          </p:txBody>
        </p:sp>
      </p:grpSp>
    </p:spTree>
    <p:extLst>
      <p:ext uri="{BB962C8B-B14F-4D97-AF65-F5344CB8AC3E}">
        <p14:creationId xmlns:p14="http://schemas.microsoft.com/office/powerpoint/2010/main" val="2515579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949494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3895474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66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F8FA92-DCEB-416D-A3AA-345BE494323E}" type="datetimeFigureOut">
              <a:rPr kumimoji="0" lang="en-US" sz="1800" b="0" i="0" u="none" strike="noStrike" kern="1200" cap="none" spc="0" normalizeH="0" baseline="0" noProof="0" smtClean="0">
                <a:ln>
                  <a:noFill/>
                </a:ln>
                <a:solidFill>
                  <a:srgbClr val="213054"/>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22/5/2022</a:t>
            </a:fld>
            <a:endParaRPr kumimoji="0" lang="en-US" sz="1800" b="0" i="0" u="none" strike="noStrike" kern="1200" cap="none" spc="0" normalizeH="0" baseline="0" noProof="0">
              <a:ln>
                <a:noFill/>
              </a:ln>
              <a:solidFill>
                <a:srgbClr val="213054"/>
              </a:solidFill>
              <a:effectLst/>
              <a:uLnTx/>
              <a:uFillTx/>
              <a:latin typeface="Arial-Rounded"/>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3054"/>
              </a:solidFill>
              <a:effectLst/>
              <a:uLnTx/>
              <a:uFillTx/>
              <a:latin typeface="Arial-Rounded"/>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B7AED0-1251-46AC-8102-BF35D3C7A77D}" type="slidenum">
              <a:rPr kumimoji="0" lang="en-US" sz="1800" b="0" i="0" u="none" strike="noStrike" kern="1200" cap="none" spc="0" normalizeH="0" baseline="0" noProof="0" smtClean="0">
                <a:ln>
                  <a:noFill/>
                </a:ln>
                <a:solidFill>
                  <a:srgbClr val="213054"/>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13054"/>
              </a:solidFill>
              <a:effectLst/>
              <a:uLnTx/>
              <a:uFillTx/>
              <a:latin typeface="Arial-Rounded"/>
              <a:cs typeface="+mn-cs"/>
            </a:endParaRPr>
          </a:p>
        </p:txBody>
      </p:sp>
    </p:spTree>
    <p:extLst>
      <p:ext uri="{BB962C8B-B14F-4D97-AF65-F5344CB8AC3E}">
        <p14:creationId xmlns:p14="http://schemas.microsoft.com/office/powerpoint/2010/main" val="312865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22/5/2022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22/5/2022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6780548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189986843"/>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38609524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Tree>
    <p:extLst>
      <p:ext uri="{BB962C8B-B14F-4D97-AF65-F5344CB8AC3E}">
        <p14:creationId xmlns:p14="http://schemas.microsoft.com/office/powerpoint/2010/main" val="9268814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61423751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jpeg"/><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5.png"/><Relationship Id="rId18" Type="http://schemas.openxmlformats.org/officeDocument/2006/relationships/image" Target="../media/image38.gif"/><Relationship Id="rId26" Type="http://schemas.microsoft.com/office/2007/relationships/hdphoto" Target="../media/hdphoto15.wdp"/><Relationship Id="rId3" Type="http://schemas.openxmlformats.org/officeDocument/2006/relationships/image" Target="../media/image29.png"/><Relationship Id="rId21" Type="http://schemas.openxmlformats.org/officeDocument/2006/relationships/image" Target="../media/image40.png"/><Relationship Id="rId7" Type="http://schemas.openxmlformats.org/officeDocument/2006/relationships/image" Target="../media/image31.png"/><Relationship Id="rId12" Type="http://schemas.openxmlformats.org/officeDocument/2006/relationships/image" Target="../media/image34.gif"/><Relationship Id="rId17" Type="http://schemas.openxmlformats.org/officeDocument/2006/relationships/image" Target="../media/image37.png"/><Relationship Id="rId25" Type="http://schemas.openxmlformats.org/officeDocument/2006/relationships/image" Target="../media/image42.png"/><Relationship Id="rId2" Type="http://schemas.openxmlformats.org/officeDocument/2006/relationships/image" Target="../media/image28.gif"/><Relationship Id="rId16" Type="http://schemas.microsoft.com/office/2007/relationships/hdphoto" Target="../media/hdphoto11.wdp"/><Relationship Id="rId20" Type="http://schemas.microsoft.com/office/2007/relationships/hdphoto" Target="../media/hdphoto12.wdp"/><Relationship Id="rId29" Type="http://schemas.openxmlformats.org/officeDocument/2006/relationships/image" Target="../media/image44.gif"/><Relationship Id="rId1" Type="http://schemas.openxmlformats.org/officeDocument/2006/relationships/slideLayout" Target="../slideLayouts/slideLayout21.xml"/><Relationship Id="rId6" Type="http://schemas.microsoft.com/office/2007/relationships/hdphoto" Target="../media/hdphoto7.wdp"/><Relationship Id="rId11" Type="http://schemas.openxmlformats.org/officeDocument/2006/relationships/image" Target="../media/image33.gif"/><Relationship Id="rId24" Type="http://schemas.microsoft.com/office/2007/relationships/hdphoto" Target="../media/hdphoto14.wdp"/><Relationship Id="rId5" Type="http://schemas.openxmlformats.org/officeDocument/2006/relationships/image" Target="../media/image30.png"/><Relationship Id="rId15" Type="http://schemas.openxmlformats.org/officeDocument/2006/relationships/image" Target="../media/image36.png"/><Relationship Id="rId23" Type="http://schemas.openxmlformats.org/officeDocument/2006/relationships/image" Target="../media/image41.png"/><Relationship Id="rId28" Type="http://schemas.microsoft.com/office/2007/relationships/hdphoto" Target="../media/hdphoto16.wdp"/><Relationship Id="rId10" Type="http://schemas.microsoft.com/office/2007/relationships/hdphoto" Target="../media/hdphoto9.wdp"/><Relationship Id="rId19" Type="http://schemas.openxmlformats.org/officeDocument/2006/relationships/image" Target="../media/image39.png"/><Relationship Id="rId31" Type="http://schemas.microsoft.com/office/2007/relationships/hdphoto" Target="../media/hdphoto17.wdp"/><Relationship Id="rId4" Type="http://schemas.microsoft.com/office/2007/relationships/hdphoto" Target="../media/hdphoto6.wdp"/><Relationship Id="rId9" Type="http://schemas.openxmlformats.org/officeDocument/2006/relationships/image" Target="../media/image32.png"/><Relationship Id="rId14" Type="http://schemas.microsoft.com/office/2007/relationships/hdphoto" Target="../media/hdphoto10.wdp"/><Relationship Id="rId22" Type="http://schemas.microsoft.com/office/2007/relationships/hdphoto" Target="../media/hdphoto13.wdp"/><Relationship Id="rId27" Type="http://schemas.openxmlformats.org/officeDocument/2006/relationships/image" Target="../media/image43.png"/><Relationship Id="rId30"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sp>
        <p:nvSpPr>
          <p:cNvPr id="19" name="Title 1">
            <a:extLst>
              <a:ext uri="{FF2B5EF4-FFF2-40B4-BE49-F238E27FC236}">
                <a16:creationId xmlns:a16="http://schemas.microsoft.com/office/drawing/2014/main" id="{B617BD64-3631-4195-ABF3-1A7D72513797}"/>
              </a:ext>
            </a:extLst>
          </p:cNvPr>
          <p:cNvSpPr txBox="1">
            <a:spLocks/>
          </p:cNvSpPr>
          <p:nvPr/>
        </p:nvSpPr>
        <p:spPr>
          <a:xfrm>
            <a:off x="692458" y="3915682"/>
            <a:ext cx="11159230" cy="14456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vi-VN" sz="4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ea"/>
            </a:endParaRPr>
          </a:p>
        </p:txBody>
      </p:sp>
      <p:sp>
        <p:nvSpPr>
          <p:cNvPr id="11" name="WordArt 12">
            <a:extLst>
              <a:ext uri="{FF2B5EF4-FFF2-40B4-BE49-F238E27FC236}">
                <a16:creationId xmlns:a16="http://schemas.microsoft.com/office/drawing/2014/main" id="{F7ADFA6C-62B0-433F-BF39-2C29E971ACA4}"/>
              </a:ext>
            </a:extLst>
          </p:cNvPr>
          <p:cNvSpPr>
            <a:spLocks noChangeArrowheads="1" noChangeShapeType="1" noTextEdit="1"/>
          </p:cNvSpPr>
          <p:nvPr/>
        </p:nvSpPr>
        <p:spPr bwMode="auto">
          <a:xfrm>
            <a:off x="2919046" y="1583057"/>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微软雅黑"/>
                <a:cs typeface="Times New Roman" pitchFamily="18" charset="0"/>
              </a:rPr>
              <a:t>MÔN: TIẾNG VIỆT</a:t>
            </a:r>
          </a:p>
        </p:txBody>
      </p:sp>
      <p:sp>
        <p:nvSpPr>
          <p:cNvPr id="12" name="TextBox 12">
            <a:extLst>
              <a:ext uri="{FF2B5EF4-FFF2-40B4-BE49-F238E27FC236}">
                <a16:creationId xmlns:a16="http://schemas.microsoft.com/office/drawing/2014/main" id="{6C4E161B-F9DD-4B77-8B06-5F400B1845BC}"/>
              </a:ext>
            </a:extLst>
          </p:cNvPr>
          <p:cNvSpPr txBox="1">
            <a:spLocks noChangeArrowheads="1"/>
          </p:cNvSpPr>
          <p:nvPr/>
        </p:nvSpPr>
        <p:spPr bwMode="auto">
          <a:xfrm>
            <a:off x="1340158" y="129960"/>
            <a:ext cx="9331036"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微软雅黑"/>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微软雅黑"/>
                <a:cs typeface="Times New Roman" pitchFamily="18" charset="0"/>
              </a:rPr>
              <a:t>TRƯỜNG TIỂU HỌC …………</a:t>
            </a:r>
          </a:p>
        </p:txBody>
      </p:sp>
      <p:sp>
        <p:nvSpPr>
          <p:cNvPr id="13" name="TextBox 13">
            <a:extLst>
              <a:ext uri="{FF2B5EF4-FFF2-40B4-BE49-F238E27FC236}">
                <a16:creationId xmlns:a16="http://schemas.microsoft.com/office/drawing/2014/main" id="{DD0781E0-EFDF-4439-9333-4B2911434027}"/>
              </a:ext>
            </a:extLst>
          </p:cNvPr>
          <p:cNvSpPr txBox="1">
            <a:spLocks noChangeArrowheads="1"/>
          </p:cNvSpPr>
          <p:nvPr/>
        </p:nvSpPr>
        <p:spPr bwMode="auto">
          <a:xfrm>
            <a:off x="1692812" y="2584639"/>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PHÂN MÔN : ĐỌC</a:t>
            </a:r>
            <a:endParaRPr kumimoji="0" lang="en-US" sz="4000" b="1" i="1" u="none" strike="noStrike" kern="1200" cap="none" spc="0" normalizeH="0" baseline="0" noProof="0" dirty="0">
              <a:ln>
                <a:noFill/>
              </a:ln>
              <a:solidFill>
                <a:srgbClr val="0070C0"/>
              </a:solidFill>
              <a:effectLst/>
              <a:uLnTx/>
              <a:uFillTx/>
              <a:latin typeface="Times New Roman" pitchFamily="18" charset="0"/>
              <a:ea typeface="微软雅黑"/>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ea typeface="微软雅黑"/>
              <a:cs typeface="Times New Roman" pitchFamily="18" charset="0"/>
            </a:endParaRPr>
          </a:p>
        </p:txBody>
      </p:sp>
      <p:sp>
        <p:nvSpPr>
          <p:cNvPr id="14" name="TextBox 14">
            <a:extLst>
              <a:ext uri="{FF2B5EF4-FFF2-40B4-BE49-F238E27FC236}">
                <a16:creationId xmlns:a16="http://schemas.microsoft.com/office/drawing/2014/main" id="{EB10385B-F046-4438-8FC1-E8CE3816DB7F}"/>
              </a:ext>
            </a:extLst>
          </p:cNvPr>
          <p:cNvSpPr txBox="1">
            <a:spLocks noChangeArrowheads="1"/>
          </p:cNvSpPr>
          <p:nvPr/>
        </p:nvSpPr>
        <p:spPr bwMode="auto">
          <a:xfrm>
            <a:off x="1568741" y="3340193"/>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微软雅黑"/>
                <a:cs typeface="Times New Roman" pitchFamily="18" charset="0"/>
              </a:rPr>
              <a:t>LỚP 2</a:t>
            </a:r>
          </a:p>
        </p:txBody>
      </p:sp>
      <p:sp>
        <p:nvSpPr>
          <p:cNvPr id="15" name="TextBox 14">
            <a:extLst>
              <a:ext uri="{FF2B5EF4-FFF2-40B4-BE49-F238E27FC236}">
                <a16:creationId xmlns:a16="http://schemas.microsoft.com/office/drawing/2014/main" id="{FEA451F1-829F-4C4F-8CBA-583B09B0390E}"/>
              </a:ext>
            </a:extLst>
          </p:cNvPr>
          <p:cNvSpPr txBox="1">
            <a:spLocks noChangeArrowheads="1"/>
          </p:cNvSpPr>
          <p:nvPr/>
        </p:nvSpPr>
        <p:spPr bwMode="auto">
          <a:xfrm>
            <a:off x="2396263" y="4315437"/>
            <a:ext cx="1014788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ea typeface="微软雅黑"/>
                <a:cs typeface="Times New Roman" pitchFamily="18" charset="0"/>
              </a:rPr>
              <a:t>Bài</a:t>
            </a:r>
            <a:r>
              <a:rPr kumimoji="0" lang="en-US" sz="3600" b="1" i="0" u="none" strike="noStrike" kern="1200" cap="none" spc="0" normalizeH="0" baseline="0" noProof="0" dirty="0">
                <a:ln>
                  <a:noFill/>
                </a:ln>
                <a:solidFill>
                  <a:srgbClr val="7030A0"/>
                </a:solidFill>
                <a:effectLst/>
                <a:uLnTx/>
                <a:uFillTx/>
                <a:ea typeface="微软雅黑"/>
                <a:cs typeface="Times New Roman" pitchFamily="18" charset="0"/>
              </a:rPr>
              <a:t>: </a:t>
            </a:r>
            <a:r>
              <a:rPr lang="en-US" sz="3600" b="1" dirty="0" err="1">
                <a:solidFill>
                  <a:srgbClr val="7030A0"/>
                </a:solidFill>
                <a:ea typeface="微软雅黑"/>
                <a:cs typeface="Times New Roman" panose="02020603050405020304" pitchFamily="18" charset="0"/>
              </a:rPr>
              <a:t>Ôn</a:t>
            </a:r>
            <a:r>
              <a:rPr lang="en-US" sz="3600" b="1" dirty="0">
                <a:solidFill>
                  <a:srgbClr val="7030A0"/>
                </a:solidFill>
                <a:ea typeface="微软雅黑"/>
                <a:cs typeface="Times New Roman" panose="02020603050405020304" pitchFamily="18" charset="0"/>
              </a:rPr>
              <a:t> </a:t>
            </a:r>
            <a:r>
              <a:rPr lang="en-US" sz="3600" b="1" dirty="0" err="1">
                <a:solidFill>
                  <a:srgbClr val="7030A0"/>
                </a:solidFill>
                <a:ea typeface="微软雅黑"/>
                <a:cs typeface="Times New Roman" panose="02020603050405020304" pitchFamily="18" charset="0"/>
              </a:rPr>
              <a:t>tập</a:t>
            </a:r>
            <a:r>
              <a:rPr lang="en-US" sz="3600" b="1" dirty="0">
                <a:solidFill>
                  <a:srgbClr val="7030A0"/>
                </a:solidFill>
                <a:ea typeface="微软雅黑"/>
                <a:cs typeface="Times New Roman" panose="02020603050405020304" pitchFamily="18" charset="0"/>
              </a:rPr>
              <a:t> </a:t>
            </a:r>
            <a:r>
              <a:rPr lang="en-US" sz="3600" b="1" dirty="0" err="1">
                <a:solidFill>
                  <a:srgbClr val="7030A0"/>
                </a:solidFill>
                <a:ea typeface="微软雅黑"/>
                <a:cs typeface="Times New Roman" panose="02020603050405020304" pitchFamily="18" charset="0"/>
              </a:rPr>
              <a:t>và</a:t>
            </a:r>
            <a:r>
              <a:rPr lang="en-US" sz="3600" b="1" dirty="0">
                <a:solidFill>
                  <a:srgbClr val="7030A0"/>
                </a:solidFill>
                <a:ea typeface="微软雅黑"/>
                <a:cs typeface="Times New Roman" panose="02020603050405020304" pitchFamily="18" charset="0"/>
              </a:rPr>
              <a:t> </a:t>
            </a:r>
            <a:r>
              <a:rPr lang="en-US" sz="3600" b="1" dirty="0" err="1">
                <a:solidFill>
                  <a:srgbClr val="7030A0"/>
                </a:solidFill>
                <a:ea typeface="微软雅黑"/>
                <a:cs typeface="Times New Roman" panose="02020603050405020304" pitchFamily="18" charset="0"/>
              </a:rPr>
              <a:t>đánh</a:t>
            </a:r>
            <a:r>
              <a:rPr lang="en-US" sz="3600" b="1" dirty="0">
                <a:solidFill>
                  <a:srgbClr val="7030A0"/>
                </a:solidFill>
                <a:ea typeface="微软雅黑"/>
                <a:cs typeface="Times New Roman" panose="02020603050405020304" pitchFamily="18" charset="0"/>
              </a:rPr>
              <a:t> </a:t>
            </a:r>
            <a:r>
              <a:rPr lang="en-US" sz="3600" b="1" dirty="0" err="1">
                <a:solidFill>
                  <a:srgbClr val="7030A0"/>
                </a:solidFill>
                <a:ea typeface="微软雅黑"/>
                <a:cs typeface="Times New Roman" panose="02020603050405020304" pitchFamily="18" charset="0"/>
              </a:rPr>
              <a:t>giá</a:t>
            </a:r>
            <a:r>
              <a:rPr lang="en-US" sz="3600" b="1" dirty="0">
                <a:solidFill>
                  <a:srgbClr val="7030A0"/>
                </a:solidFill>
                <a:ea typeface="微软雅黑"/>
                <a:cs typeface="Times New Roman" panose="02020603050405020304" pitchFamily="18" charset="0"/>
              </a:rPr>
              <a:t> </a:t>
            </a:r>
            <a:r>
              <a:rPr lang="en-US" sz="3600" b="1" dirty="0" err="1">
                <a:solidFill>
                  <a:srgbClr val="7030A0"/>
                </a:solidFill>
                <a:ea typeface="微软雅黑"/>
                <a:cs typeface="Times New Roman" panose="02020603050405020304" pitchFamily="18" charset="0"/>
              </a:rPr>
              <a:t>cuối</a:t>
            </a:r>
            <a:r>
              <a:rPr lang="en-US" sz="3600" b="1" dirty="0">
                <a:solidFill>
                  <a:srgbClr val="7030A0"/>
                </a:solidFill>
                <a:ea typeface="微软雅黑"/>
                <a:cs typeface="Times New Roman" panose="02020603050405020304" pitchFamily="18" charset="0"/>
              </a:rPr>
              <a:t> </a:t>
            </a:r>
            <a:r>
              <a:rPr lang="en-US" sz="3600" b="1" dirty="0" err="1">
                <a:solidFill>
                  <a:srgbClr val="7030A0"/>
                </a:solidFill>
                <a:ea typeface="微软雅黑"/>
                <a:cs typeface="Times New Roman" panose="02020603050405020304" pitchFamily="18" charset="0"/>
              </a:rPr>
              <a:t>kì</a:t>
            </a:r>
            <a:r>
              <a:rPr lang="en-US" sz="3600" b="1" dirty="0">
                <a:solidFill>
                  <a:srgbClr val="7030A0"/>
                </a:solidFill>
                <a:ea typeface="微软雅黑"/>
                <a:cs typeface="Times New Roman" panose="02020603050405020304" pitchFamily="18" charset="0"/>
              </a:rPr>
              <a:t> II</a:t>
            </a:r>
            <a:endParaRPr kumimoji="0" lang="en-US" sz="3600" b="1" i="0" u="none" strike="noStrike" kern="1200" cap="none" spc="0" normalizeH="0" baseline="0" noProof="0" dirty="0">
              <a:ln>
                <a:noFill/>
              </a:ln>
              <a:solidFill>
                <a:srgbClr val="7030A0"/>
              </a:solidFill>
              <a:effectLst/>
              <a:uLnTx/>
              <a:uFillTx/>
              <a:ea typeface="微软雅黑"/>
              <a:cs typeface="Times New Roman" pitchFamily="18" charset="0"/>
            </a:endParaRPr>
          </a:p>
        </p:txBody>
      </p:sp>
    </p:spTree>
    <p:extLst>
      <p:ext uri="{BB962C8B-B14F-4D97-AF65-F5344CB8AC3E}">
        <p14:creationId xmlns:p14="http://schemas.microsoft.com/office/powerpoint/2010/main" val="4722753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4" presetClass="emph" presetSubtype="0" fill="hold" nodeType="clickEffect" nodePh="1">
                                  <p:stCondLst>
                                    <p:cond delay="0"/>
                                  </p:stCondLst>
                                  <p:endCondLst>
                                    <p:cond evt="begin" delay="0">
                                      <p:tn val="26"/>
                                    </p:cond>
                                  </p:endCondLst>
                                  <p:iterate type="lt">
                                    <p:tmPct val="10000"/>
                                  </p:iterate>
                                  <p:childTnLst>
                                    <p:animMotion origin="layout" path="M -2.70833E-6 -4.44444E-6 L -2.70833E-6 -0.07222 " pathEditMode="relative" rAng="0" ptsTypes="AA">
                                      <p:cBhvr>
                                        <p:cTn id="27" dur="250" accel="50000" decel="50000" autoRev="1" fill="hold">
                                          <p:stCondLst>
                                            <p:cond delay="0"/>
                                          </p:stCondLst>
                                        </p:cTn>
                                        <p:tgtEl>
                                          <p:spTgt spid="19">
                                            <p:txEl>
                                              <p:pRg st="0" end="0"/>
                                            </p:txEl>
                                          </p:spTgt>
                                        </p:tgtEl>
                                        <p:attrNameLst>
                                          <p:attrName>ppt_x</p:attrName>
                                          <p:attrName>ppt_y</p:attrName>
                                        </p:attrNameLst>
                                      </p:cBhvr>
                                      <p:rCtr x="0" y="-3611"/>
                                    </p:animMotion>
                                    <p:animRot by="1500000">
                                      <p:cBhvr>
                                        <p:cTn id="28" dur="125" fill="hold">
                                          <p:stCondLst>
                                            <p:cond delay="0"/>
                                          </p:stCondLst>
                                        </p:cTn>
                                        <p:tgtEl>
                                          <p:spTgt spid="19">
                                            <p:txEl>
                                              <p:pRg st="0" end="0"/>
                                            </p:txEl>
                                          </p:spTgt>
                                        </p:tgtEl>
                                        <p:attrNameLst>
                                          <p:attrName>r</p:attrName>
                                        </p:attrNameLst>
                                      </p:cBhvr>
                                    </p:animRot>
                                    <p:animRot by="-1500000">
                                      <p:cBhvr>
                                        <p:cTn id="29" dur="125" fill="hold">
                                          <p:stCondLst>
                                            <p:cond delay="125"/>
                                          </p:stCondLst>
                                        </p:cTn>
                                        <p:tgtEl>
                                          <p:spTgt spid="19">
                                            <p:txEl>
                                              <p:pRg st="0" end="0"/>
                                            </p:txEl>
                                          </p:spTgt>
                                        </p:tgtEl>
                                        <p:attrNameLst>
                                          <p:attrName>r</p:attrName>
                                        </p:attrNameLst>
                                      </p:cBhvr>
                                    </p:animRot>
                                    <p:animRot by="-1500000">
                                      <p:cBhvr>
                                        <p:cTn id="30" dur="125" fill="hold">
                                          <p:stCondLst>
                                            <p:cond delay="250"/>
                                          </p:stCondLst>
                                        </p:cTn>
                                        <p:tgtEl>
                                          <p:spTgt spid="19">
                                            <p:txEl>
                                              <p:pRg st="0" end="0"/>
                                            </p:txEl>
                                          </p:spTgt>
                                        </p:tgtEl>
                                        <p:attrNameLst>
                                          <p:attrName>r</p:attrName>
                                        </p:attrNameLst>
                                      </p:cBhvr>
                                    </p:animRot>
                                    <p:animRot by="1500000">
                                      <p:cBhvr>
                                        <p:cTn id="31" dur="125" fill="hold">
                                          <p:stCondLst>
                                            <p:cond delay="375"/>
                                          </p:stCondLst>
                                        </p:cTn>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BD84CBEF-7A99-426D-B7A1-A1BD95071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326" y="399930"/>
            <a:ext cx="1715388" cy="17153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5D720B1-02DD-42EB-A6D3-7044BD0A2848}"/>
              </a:ext>
            </a:extLst>
          </p:cNvPr>
          <p:cNvGrpSpPr/>
          <p:nvPr/>
        </p:nvGrpSpPr>
        <p:grpSpPr>
          <a:xfrm>
            <a:off x="3049690" y="1854425"/>
            <a:ext cx="6856177" cy="4485392"/>
            <a:chOff x="1144267" y="1390819"/>
            <a:chExt cx="5142133" cy="3364044"/>
          </a:xfrm>
        </p:grpSpPr>
        <p:grpSp>
          <p:nvGrpSpPr>
            <p:cNvPr id="12" name="Group 11">
              <a:extLst>
                <a:ext uri="{FF2B5EF4-FFF2-40B4-BE49-F238E27FC236}">
                  <a16:creationId xmlns:a16="http://schemas.microsoft.com/office/drawing/2014/main" id="{955E398F-47EE-42ED-86DC-BCFDA4358F87}"/>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6CC6D292-62F5-44E4-BD52-17829BA97A47}"/>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31FF28C2-B764-47A1-BE03-966156E4E956}"/>
                  </a:ext>
                </a:extLst>
              </p:cNvPr>
              <p:cNvSpPr txBox="1"/>
              <p:nvPr/>
            </p:nvSpPr>
            <p:spPr>
              <a:xfrm>
                <a:off x="2311404" y="2923359"/>
                <a:ext cx="3041009" cy="638156"/>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Times New Roman" panose="02020603050405020304" pitchFamily="18" charset="0"/>
                    <a:cs typeface="Times New Roman" panose="02020603050405020304" pitchFamily="18" charset="0"/>
                    <a:sym typeface="Arial"/>
                  </a:rPr>
                  <a:t>ĐỌC HIỂU</a:t>
                </a:r>
                <a:endParaRPr lang="en-US" sz="37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grpSp>
        <p:pic>
          <p:nvPicPr>
            <p:cNvPr id="13" name="Picture 2">
              <a:extLst>
                <a:ext uri="{FF2B5EF4-FFF2-40B4-BE49-F238E27FC236}">
                  <a16:creationId xmlns:a16="http://schemas.microsoft.com/office/drawing/2014/main" id="{C444118A-C49A-489E-B3FA-CA78EB57815C}"/>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A6816768-FC78-419F-8063-6984EAD6C163}"/>
              </a:ext>
            </a:extLst>
          </p:cNvPr>
          <p:cNvSpPr txBox="1"/>
          <p:nvPr/>
        </p:nvSpPr>
        <p:spPr>
          <a:xfrm>
            <a:off x="3312124" y="448784"/>
            <a:ext cx="6381972" cy="2062296"/>
          </a:xfrm>
          <a:prstGeom prst="rect">
            <a:avLst/>
          </a:prstGeom>
          <a:noFill/>
        </p:spPr>
        <p:txBody>
          <a:bodyPr wrap="square" rtlCol="0">
            <a:spAutoFit/>
          </a:bodyPr>
          <a:lstStyle/>
          <a:p>
            <a:pPr algn="ctr" defTabSz="1219170">
              <a:buClr>
                <a:srgbClr val="000000"/>
              </a:buClr>
            </a:pPr>
            <a:r>
              <a:rPr lang="vi-VN" sz="4267" kern="0" dirty="0">
                <a:solidFill>
                  <a:schemeClr val="accent3">
                    <a:lumMod val="50000"/>
                  </a:schemeClr>
                </a:solidFill>
                <a:latin typeface="Times New Roman" panose="02020603050405020304" pitchFamily="18" charset="0"/>
                <a:cs typeface="Times New Roman" panose="02020603050405020304" pitchFamily="18" charset="0"/>
                <a:sym typeface="Arial"/>
              </a:rPr>
              <a:t>PHẦN II</a:t>
            </a:r>
          </a:p>
          <a:p>
            <a:pPr algn="ctr" defTabSz="1219170">
              <a:buClr>
                <a:srgbClr val="000000"/>
              </a:buClr>
            </a:pPr>
            <a:r>
              <a:rPr lang="vi-VN" sz="4267" kern="0" dirty="0">
                <a:solidFill>
                  <a:schemeClr val="accent3">
                    <a:lumMod val="50000"/>
                  </a:schemeClr>
                </a:solidFill>
                <a:latin typeface="Times New Roman" panose="02020603050405020304" pitchFamily="18" charset="0"/>
                <a:cs typeface="Times New Roman" panose="02020603050405020304" pitchFamily="18" charset="0"/>
                <a:sym typeface="Arial"/>
              </a:rPr>
              <a:t>ĐÁNH GIÁ CUỐI HỌC KÌ 2</a:t>
            </a:r>
            <a:endParaRPr lang="en-US" sz="4267" kern="0" dirty="0">
              <a:solidFill>
                <a:schemeClr val="accent3">
                  <a:lumMod val="50000"/>
                </a:schemeClr>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1620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9CEC5-C415-4F28-BD12-1565C2D603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937209" y="4091530"/>
            <a:ext cx="3625516" cy="2509973"/>
          </a:xfrm>
          <a:prstGeom prst="cloud">
            <a:avLst/>
          </a:prstGeom>
        </p:spPr>
      </p:pic>
      <p:sp>
        <p:nvSpPr>
          <p:cNvPr id="4" name="TextBox 3">
            <a:extLst>
              <a:ext uri="{FF2B5EF4-FFF2-40B4-BE49-F238E27FC236}">
                <a16:creationId xmlns:a16="http://schemas.microsoft.com/office/drawing/2014/main" id="{942A00C6-6B25-43C1-A9F8-FC5261104D58}"/>
              </a:ext>
            </a:extLst>
          </p:cNvPr>
          <p:cNvSpPr txBox="1"/>
          <p:nvPr/>
        </p:nvSpPr>
        <p:spPr>
          <a:xfrm>
            <a:off x="4189965" y="256497"/>
            <a:ext cx="4695516" cy="584775"/>
          </a:xfrm>
          <a:prstGeom prst="rect">
            <a:avLst/>
          </a:prstGeom>
          <a:noFill/>
        </p:spPr>
        <p:txBody>
          <a:bodyPr wrap="none" rtlCol="0">
            <a:spAutoFit/>
          </a:bodyPr>
          <a:lstStyle/>
          <a:p>
            <a:pPr defTabSz="1219170">
              <a:buClr>
                <a:srgbClr val="000000"/>
              </a:buClr>
            </a:pPr>
            <a:r>
              <a:rPr lang="vi-VN" sz="3200" b="1" kern="0" dirty="0">
                <a:solidFill>
                  <a:srgbClr val="FFAB40">
                    <a:lumMod val="75000"/>
                  </a:srgbClr>
                </a:solidFill>
                <a:latin typeface="Times New Roman" panose="02020603050405020304" pitchFamily="18" charset="0"/>
                <a:cs typeface="Times New Roman" panose="02020603050405020304" pitchFamily="18" charset="0"/>
                <a:sym typeface="Arial"/>
              </a:rPr>
              <a:t>Cánh chim báo mùa xuân</a:t>
            </a:r>
          </a:p>
        </p:txBody>
      </p:sp>
      <p:sp>
        <p:nvSpPr>
          <p:cNvPr id="6" name="TextBox 5">
            <a:extLst>
              <a:ext uri="{FF2B5EF4-FFF2-40B4-BE49-F238E27FC236}">
                <a16:creationId xmlns:a16="http://schemas.microsoft.com/office/drawing/2014/main" id="{1DABECB5-CA9F-47A7-8CFB-416FCD167175}"/>
              </a:ext>
            </a:extLst>
          </p:cNvPr>
          <p:cNvSpPr txBox="1"/>
          <p:nvPr/>
        </p:nvSpPr>
        <p:spPr>
          <a:xfrm>
            <a:off x="905183" y="880578"/>
            <a:ext cx="10657542" cy="4401205"/>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Bốn nàng tiên Xuân, Hạ, Thu, Đông sống trên bốn ngọn núi. Năm ấy không hiểu vì sao, mùa đông kéo dài lê thê. Muôn loài khổ sở vì rét, bèn cử chim công có sắc đẹp lộng lẫy nhất đi đón nàng tiên mùa xuân. Nhưng đường xa, gió lạnh, công bị ốm, phải quay về.</a:t>
            </a:r>
          </a:p>
          <a:p>
            <a:pPr algn="just"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Sư tử liền đi thay công. Cậy khỏe, sư tử đi không nghỉ, nhưng rồi đuối sức dần, không đi tiếp được.</a:t>
            </a:r>
          </a:p>
          <a:p>
            <a:pPr algn="just"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Chim én nói:</a:t>
            </a:r>
          </a:p>
          <a:p>
            <a:pPr algn="just"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 Mẹ cháu ho ngày càng nặng. Không có nắng ấm mùa xuân, mẹ cháu khó qua khỏi. Cháu xin đi!</a:t>
            </a:r>
          </a:p>
          <a:p>
            <a:pPr algn="just"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60154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3A4EFD-9A9D-47AE-8717-A0F654798C1F}"/>
              </a:ext>
            </a:extLst>
          </p:cNvPr>
          <p:cNvSpPr txBox="1"/>
          <p:nvPr/>
        </p:nvSpPr>
        <p:spPr>
          <a:xfrm>
            <a:off x="720478" y="779717"/>
            <a:ext cx="10751044" cy="597086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Muông thú đồng ý. Chim én mẹ nhổ lông cánh tết thành chiếc áo choàng cho con. Én con bay mãi, bay mãi, cuối cùng cũng đến chỗ ở của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nàng tiên mùa xuân. Én con thấy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một chú chim co ro bên đường liền cởi áo choàng đắp cho bạn.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Chú chim bỗng biến mất, nàng tiên mùa xuân hiện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 Con thật hiếu thảo, nhân</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hậu và dũng cảm! Ta chọn</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con làm sứ giả của mùa xuân.</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Én con trở về cùng nàng tiên</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mùa xuân. Từ đó, mỗi khi thấy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chim én bay liệng, muôn loài biết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rằng mùa xuân sắp về.</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(Theo </a:t>
            </a: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Kể chuyện cho bé</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a:p>
            <a:endParaRPr lang="en-US"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3E9CEC5-C415-4F28-BD12-1565C2D603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601326" y="3113215"/>
            <a:ext cx="5038638" cy="3488288"/>
          </a:xfrm>
          <a:prstGeom prst="cloud">
            <a:avLst/>
          </a:prstGeom>
        </p:spPr>
      </p:pic>
      <p:sp>
        <p:nvSpPr>
          <p:cNvPr id="4" name="TextBox 3">
            <a:extLst>
              <a:ext uri="{FF2B5EF4-FFF2-40B4-BE49-F238E27FC236}">
                <a16:creationId xmlns:a16="http://schemas.microsoft.com/office/drawing/2014/main" id="{942A00C6-6B25-43C1-A9F8-FC5261104D58}"/>
              </a:ext>
            </a:extLst>
          </p:cNvPr>
          <p:cNvSpPr txBox="1"/>
          <p:nvPr/>
        </p:nvSpPr>
        <p:spPr>
          <a:xfrm>
            <a:off x="3865113" y="284394"/>
            <a:ext cx="4695516" cy="584775"/>
          </a:xfrm>
          <a:prstGeom prst="rect">
            <a:avLst/>
          </a:prstGeom>
          <a:noFill/>
        </p:spPr>
        <p:txBody>
          <a:bodyPr wrap="none" rtlCol="0">
            <a:spAutoFit/>
          </a:bodyPr>
          <a:lstStyle/>
          <a:p>
            <a:pPr defTabSz="1219170">
              <a:buClr>
                <a:srgbClr val="000000"/>
              </a:buClr>
            </a:pPr>
            <a:r>
              <a:rPr lang="vi-VN" sz="3200" b="1" kern="0" dirty="0">
                <a:solidFill>
                  <a:srgbClr val="FFAB40">
                    <a:lumMod val="75000"/>
                  </a:srgbClr>
                </a:solidFill>
                <a:latin typeface="Times New Roman" panose="02020603050405020304" pitchFamily="18" charset="0"/>
                <a:cs typeface="Times New Roman" panose="02020603050405020304" pitchFamily="18" charset="0"/>
                <a:sym typeface="Arial"/>
              </a:rPr>
              <a:t>Cánh chim báo mùa xuân</a:t>
            </a:r>
          </a:p>
        </p:txBody>
      </p:sp>
    </p:spTree>
    <p:extLst>
      <p:ext uri="{BB962C8B-B14F-4D97-AF65-F5344CB8AC3E}">
        <p14:creationId xmlns:p14="http://schemas.microsoft.com/office/powerpoint/2010/main" val="3160721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estion icons - 42 Free Question icons | Download PNG &amp; SVG">
            <a:extLst>
              <a:ext uri="{FF2B5EF4-FFF2-40B4-BE49-F238E27FC236}">
                <a16:creationId xmlns:a16="http://schemas.microsoft.com/office/drawing/2014/main" id="{56268E51-35D8-4BDF-8AE7-408904FA1F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689890" y="587926"/>
            <a:ext cx="1346435" cy="12476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8AF367-7D79-4E1A-BF31-93DD4FA1CFDF}"/>
              </a:ext>
            </a:extLst>
          </p:cNvPr>
          <p:cNvSpPr txBox="1"/>
          <p:nvPr/>
        </p:nvSpPr>
        <p:spPr>
          <a:xfrm>
            <a:off x="2667117" y="311284"/>
            <a:ext cx="8244263" cy="1296830"/>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a. </a:t>
            </a:r>
            <a:r>
              <a:rPr lang="vi-VN" sz="2800" kern="0" dirty="0">
                <a:solidFill>
                  <a:srgbClr val="000000"/>
                </a:solidFill>
                <a:latin typeface="Times New Roman" panose="02020603050405020304" pitchFamily="18" charset="0"/>
                <a:cs typeface="Times New Roman" panose="02020603050405020304" pitchFamily="18" charset="0"/>
                <a:sym typeface="Arial"/>
              </a:rPr>
              <a:t>Lúc đầu, muôn</a:t>
            </a:r>
            <a:r>
              <a:rPr lang="en-US" sz="2800" kern="0" dirty="0">
                <a:solidFill>
                  <a:srgbClr val="000000"/>
                </a:solidFill>
                <a:latin typeface="Times New Roman" panose="02020603050405020304" pitchFamily="18" charset="0"/>
                <a:cs typeface="Times New Roman" panose="02020603050405020304" pitchFamily="18" charset="0"/>
                <a:sym typeface="Arial"/>
              </a:rPr>
              <a:t>g</a:t>
            </a:r>
            <a:r>
              <a:rPr lang="vi-VN" sz="2800" kern="0" dirty="0">
                <a:solidFill>
                  <a:srgbClr val="000000"/>
                </a:solidFill>
                <a:latin typeface="Times New Roman" panose="02020603050405020304" pitchFamily="18" charset="0"/>
                <a:cs typeface="Times New Roman" panose="02020603050405020304" pitchFamily="18" charset="0"/>
                <a:sym typeface="Arial"/>
              </a:rPr>
              <a:t> thú chọn con vật như thế nào để đi đón nàng tiên mùa xuân?</a:t>
            </a:r>
          </a:p>
        </p:txBody>
      </p:sp>
      <p:grpSp>
        <p:nvGrpSpPr>
          <p:cNvPr id="14" name="Group 13">
            <a:extLst>
              <a:ext uri="{FF2B5EF4-FFF2-40B4-BE49-F238E27FC236}">
                <a16:creationId xmlns:a16="http://schemas.microsoft.com/office/drawing/2014/main" id="{71926C87-140D-4EB9-BB0F-DF57534AE1DA}"/>
              </a:ext>
            </a:extLst>
          </p:cNvPr>
          <p:cNvGrpSpPr/>
          <p:nvPr/>
        </p:nvGrpSpPr>
        <p:grpSpPr>
          <a:xfrm>
            <a:off x="6838404" y="1211736"/>
            <a:ext cx="3041542" cy="1855365"/>
            <a:chOff x="839972" y="1151737"/>
            <a:chExt cx="1591291" cy="1047585"/>
          </a:xfrm>
        </p:grpSpPr>
        <p:sp>
          <p:nvSpPr>
            <p:cNvPr id="3" name="TextBox 2">
              <a:extLst>
                <a:ext uri="{FF2B5EF4-FFF2-40B4-BE49-F238E27FC236}">
                  <a16:creationId xmlns:a16="http://schemas.microsoft.com/office/drawing/2014/main" id="{FD684167-C58A-4AF4-9D7F-BE996688BCC5}"/>
                </a:ext>
              </a:extLst>
            </p:cNvPr>
            <p:cNvSpPr txBox="1"/>
            <p:nvPr/>
          </p:nvSpPr>
          <p:spPr>
            <a:xfrm>
              <a:off x="1150449" y="1154536"/>
              <a:ext cx="1280814" cy="953066"/>
            </a:xfrm>
            <a:prstGeom prst="rect">
              <a:avLst/>
            </a:prstGeom>
            <a:noFill/>
          </p:spPr>
          <p:txBody>
            <a:bodyPr wrap="none" rtlCol="0">
              <a:spAutoFit/>
            </a:bodyPr>
            <a:lstStyle/>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Có sắc đẹp</a:t>
              </a:r>
            </a:p>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Có sức khỏe</a:t>
              </a:r>
            </a:p>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Có lòng dũng cảm</a:t>
              </a:r>
            </a:p>
          </p:txBody>
        </p:sp>
        <p:sp>
          <p:nvSpPr>
            <p:cNvPr id="4" name="Rectangle 3">
              <a:extLst>
                <a:ext uri="{FF2B5EF4-FFF2-40B4-BE49-F238E27FC236}">
                  <a16:creationId xmlns:a16="http://schemas.microsoft.com/office/drawing/2014/main" id="{ACCC1082-B61E-481D-94F4-234F9A4399F4}"/>
                </a:ext>
              </a:extLst>
            </p:cNvPr>
            <p:cNvSpPr/>
            <p:nvPr/>
          </p:nvSpPr>
          <p:spPr>
            <a:xfrm>
              <a:off x="839972" y="1151737"/>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ACA84449-100B-47BA-A872-9193C0D06F07}"/>
                </a:ext>
              </a:extLst>
            </p:cNvPr>
            <p:cNvSpPr/>
            <p:nvPr/>
          </p:nvSpPr>
          <p:spPr>
            <a:xfrm>
              <a:off x="839972" y="1523068"/>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419CAB4-5CAE-4DE6-9236-10EA2A78EE95}"/>
                </a:ext>
              </a:extLst>
            </p:cNvPr>
            <p:cNvSpPr/>
            <p:nvPr/>
          </p:nvSpPr>
          <p:spPr>
            <a:xfrm>
              <a:off x="839972" y="1894399"/>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grpSp>
      <p:pic>
        <p:nvPicPr>
          <p:cNvPr id="2050" name="Picture 2">
            <a:extLst>
              <a:ext uri="{FF2B5EF4-FFF2-40B4-BE49-F238E27FC236}">
                <a16:creationId xmlns:a16="http://schemas.microsoft.com/office/drawing/2014/main" id="{0101D412-BBEF-4974-9073-06AEFCA0F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404" y="775636"/>
            <a:ext cx="1053797" cy="97645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E3E24F1-EEDB-4B7B-85DE-616926FC8B6C}"/>
              </a:ext>
            </a:extLst>
          </p:cNvPr>
          <p:cNvSpPr txBox="1"/>
          <p:nvPr/>
        </p:nvSpPr>
        <p:spPr>
          <a:xfrm>
            <a:off x="853293" y="1648173"/>
            <a:ext cx="9776533" cy="661207"/>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b. </a:t>
            </a:r>
            <a:r>
              <a:rPr lang="vi-VN" sz="2800" kern="0" dirty="0">
                <a:solidFill>
                  <a:srgbClr val="000000"/>
                </a:solidFill>
                <a:latin typeface="Times New Roman" panose="02020603050405020304" pitchFamily="18" charset="0"/>
                <a:cs typeface="Times New Roman" panose="02020603050405020304" pitchFamily="18" charset="0"/>
                <a:sym typeface="Arial"/>
              </a:rPr>
              <a:t>Con vật nào được cử đi đầu tiên?</a:t>
            </a:r>
          </a:p>
        </p:txBody>
      </p:sp>
      <p:grpSp>
        <p:nvGrpSpPr>
          <p:cNvPr id="17" name="Group 16">
            <a:extLst>
              <a:ext uri="{FF2B5EF4-FFF2-40B4-BE49-F238E27FC236}">
                <a16:creationId xmlns:a16="http://schemas.microsoft.com/office/drawing/2014/main" id="{AAEF24D2-0B29-4F6A-88C6-BCD3C431C6DE}"/>
              </a:ext>
            </a:extLst>
          </p:cNvPr>
          <p:cNvGrpSpPr/>
          <p:nvPr/>
        </p:nvGrpSpPr>
        <p:grpSpPr>
          <a:xfrm>
            <a:off x="2077692" y="2282365"/>
            <a:ext cx="2110197" cy="1855365"/>
            <a:chOff x="839972" y="1151737"/>
            <a:chExt cx="1104025" cy="1047585"/>
          </a:xfrm>
        </p:grpSpPr>
        <p:sp>
          <p:nvSpPr>
            <p:cNvPr id="18" name="TextBox 17">
              <a:extLst>
                <a:ext uri="{FF2B5EF4-FFF2-40B4-BE49-F238E27FC236}">
                  <a16:creationId xmlns:a16="http://schemas.microsoft.com/office/drawing/2014/main" id="{5BD1C239-60D6-41C8-BB09-20884D63D310}"/>
                </a:ext>
              </a:extLst>
            </p:cNvPr>
            <p:cNvSpPr txBox="1"/>
            <p:nvPr/>
          </p:nvSpPr>
          <p:spPr>
            <a:xfrm>
              <a:off x="1150449" y="1154536"/>
              <a:ext cx="793548" cy="947852"/>
            </a:xfrm>
            <a:prstGeom prst="rect">
              <a:avLst/>
            </a:prstGeom>
            <a:noFill/>
          </p:spPr>
          <p:txBody>
            <a:bodyPr wrap="none" rtlCol="0">
              <a:spAutoFit/>
            </a:bodyPr>
            <a:lstStyle/>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chim công</a:t>
              </a:r>
            </a:p>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chim én</a:t>
              </a:r>
            </a:p>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sư tử</a:t>
              </a:r>
            </a:p>
          </p:txBody>
        </p:sp>
        <p:sp>
          <p:nvSpPr>
            <p:cNvPr id="19" name="Rectangle 18">
              <a:extLst>
                <a:ext uri="{FF2B5EF4-FFF2-40B4-BE49-F238E27FC236}">
                  <a16:creationId xmlns:a16="http://schemas.microsoft.com/office/drawing/2014/main" id="{281A657C-EEC6-43C8-887B-C89C9CDB5A41}"/>
                </a:ext>
              </a:extLst>
            </p:cNvPr>
            <p:cNvSpPr/>
            <p:nvPr/>
          </p:nvSpPr>
          <p:spPr>
            <a:xfrm>
              <a:off x="839972" y="1151737"/>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sp>
          <p:nvSpPr>
            <p:cNvPr id="20" name="Rectangle 19">
              <a:extLst>
                <a:ext uri="{FF2B5EF4-FFF2-40B4-BE49-F238E27FC236}">
                  <a16:creationId xmlns:a16="http://schemas.microsoft.com/office/drawing/2014/main" id="{C5342BB4-35FD-4477-8F59-ED66F3C9A4CD}"/>
                </a:ext>
              </a:extLst>
            </p:cNvPr>
            <p:cNvSpPr/>
            <p:nvPr/>
          </p:nvSpPr>
          <p:spPr>
            <a:xfrm>
              <a:off x="839972" y="1523068"/>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id="{A6A4995D-458F-46AB-AA37-8497802FF9A5}"/>
                </a:ext>
              </a:extLst>
            </p:cNvPr>
            <p:cNvSpPr/>
            <p:nvPr/>
          </p:nvSpPr>
          <p:spPr>
            <a:xfrm>
              <a:off x="839972" y="1894399"/>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grpSp>
      <p:pic>
        <p:nvPicPr>
          <p:cNvPr id="22" name="Picture 2">
            <a:extLst>
              <a:ext uri="{FF2B5EF4-FFF2-40B4-BE49-F238E27FC236}">
                <a16:creationId xmlns:a16="http://schemas.microsoft.com/office/drawing/2014/main" id="{EAC3A584-7C1A-4972-96AC-D6F238ED4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347" y="1887081"/>
            <a:ext cx="1053797" cy="9764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D36919D-D35C-48B3-AD99-5EA63CFE8BD4}"/>
              </a:ext>
            </a:extLst>
          </p:cNvPr>
          <p:cNvSpPr txBox="1"/>
          <p:nvPr/>
        </p:nvSpPr>
        <p:spPr>
          <a:xfrm>
            <a:off x="853293" y="4000550"/>
            <a:ext cx="11626728" cy="661207"/>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c. </a:t>
            </a:r>
            <a:r>
              <a:rPr lang="vi-VN" sz="2800" kern="0" dirty="0">
                <a:solidFill>
                  <a:srgbClr val="000000"/>
                </a:solidFill>
                <a:latin typeface="Times New Roman" panose="02020603050405020304" pitchFamily="18" charset="0"/>
                <a:cs typeface="Times New Roman" panose="02020603050405020304" pitchFamily="18" charset="0"/>
                <a:sym typeface="Arial"/>
              </a:rPr>
              <a:t>Vì sao chim én xin đi đón nàng tiên mùa xuân?</a:t>
            </a:r>
          </a:p>
        </p:txBody>
      </p:sp>
      <p:grpSp>
        <p:nvGrpSpPr>
          <p:cNvPr id="24" name="Group 23">
            <a:extLst>
              <a:ext uri="{FF2B5EF4-FFF2-40B4-BE49-F238E27FC236}">
                <a16:creationId xmlns:a16="http://schemas.microsoft.com/office/drawing/2014/main" id="{8DD52CE5-4CFD-4771-AE92-F1A1B603E537}"/>
              </a:ext>
            </a:extLst>
          </p:cNvPr>
          <p:cNvGrpSpPr/>
          <p:nvPr/>
        </p:nvGrpSpPr>
        <p:grpSpPr>
          <a:xfrm>
            <a:off x="2397927" y="4605200"/>
            <a:ext cx="6071217" cy="1692475"/>
            <a:chOff x="839972" y="1151737"/>
            <a:chExt cx="3176374" cy="1049861"/>
          </a:xfrm>
        </p:grpSpPr>
        <p:sp>
          <p:nvSpPr>
            <p:cNvPr id="25" name="TextBox 24">
              <a:extLst>
                <a:ext uri="{FF2B5EF4-FFF2-40B4-BE49-F238E27FC236}">
                  <a16:creationId xmlns:a16="http://schemas.microsoft.com/office/drawing/2014/main" id="{C79C20E9-D1B2-4A0C-91DD-321DD72561B2}"/>
                </a:ext>
              </a:extLst>
            </p:cNvPr>
            <p:cNvSpPr txBox="1"/>
            <p:nvPr/>
          </p:nvSpPr>
          <p:spPr>
            <a:xfrm>
              <a:off x="1150449" y="1154536"/>
              <a:ext cx="2865897" cy="1047062"/>
            </a:xfrm>
            <a:prstGeom prst="rect">
              <a:avLst/>
            </a:prstGeom>
            <a:noFill/>
          </p:spPr>
          <p:txBody>
            <a:bodyPr wrap="none" rtlCol="0">
              <a:spAutoFit/>
            </a:bodyPr>
            <a:lstStyle/>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Vì chim én biết mình bay nhanh.</a:t>
              </a:r>
            </a:p>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Vì chim én khỏe hơn công và sư tử.</a:t>
              </a:r>
            </a:p>
            <a:p>
              <a:pPr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Vì chim én muốn đem nắng ấm về cho mẹ.</a:t>
              </a:r>
            </a:p>
          </p:txBody>
        </p:sp>
        <p:sp>
          <p:nvSpPr>
            <p:cNvPr id="26" name="Rectangle 25">
              <a:extLst>
                <a:ext uri="{FF2B5EF4-FFF2-40B4-BE49-F238E27FC236}">
                  <a16:creationId xmlns:a16="http://schemas.microsoft.com/office/drawing/2014/main" id="{C17C35A8-CC06-4AAF-9AE8-DF0258C43BFE}"/>
                </a:ext>
              </a:extLst>
            </p:cNvPr>
            <p:cNvSpPr/>
            <p:nvPr/>
          </p:nvSpPr>
          <p:spPr>
            <a:xfrm>
              <a:off x="839972" y="1151737"/>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sp>
          <p:nvSpPr>
            <p:cNvPr id="27" name="Rectangle 26">
              <a:extLst>
                <a:ext uri="{FF2B5EF4-FFF2-40B4-BE49-F238E27FC236}">
                  <a16:creationId xmlns:a16="http://schemas.microsoft.com/office/drawing/2014/main" id="{54A1DC1F-7618-4D60-840E-3517689961E5}"/>
                </a:ext>
              </a:extLst>
            </p:cNvPr>
            <p:cNvSpPr/>
            <p:nvPr/>
          </p:nvSpPr>
          <p:spPr>
            <a:xfrm>
              <a:off x="839972" y="1523068"/>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sp>
          <p:nvSpPr>
            <p:cNvPr id="28" name="Rectangle 27">
              <a:extLst>
                <a:ext uri="{FF2B5EF4-FFF2-40B4-BE49-F238E27FC236}">
                  <a16:creationId xmlns:a16="http://schemas.microsoft.com/office/drawing/2014/main" id="{DA2942AD-A6C0-4355-98E4-62E9C6FC4FCF}"/>
                </a:ext>
              </a:extLst>
            </p:cNvPr>
            <p:cNvSpPr/>
            <p:nvPr/>
          </p:nvSpPr>
          <p:spPr>
            <a:xfrm>
              <a:off x="839972" y="1894399"/>
              <a:ext cx="310477" cy="304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grpSp>
      <p:pic>
        <p:nvPicPr>
          <p:cNvPr id="29" name="Picture 2">
            <a:extLst>
              <a:ext uri="{FF2B5EF4-FFF2-40B4-BE49-F238E27FC236}">
                <a16:creationId xmlns:a16="http://schemas.microsoft.com/office/drawing/2014/main" id="{35AD5424-AB9E-4E59-8F29-26E0E7D6F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217" y="5377371"/>
            <a:ext cx="1053797" cy="9764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215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EFE619-5236-47E5-8094-215E773C94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812463" y="816897"/>
            <a:ext cx="3947919" cy="2341675"/>
          </a:xfrm>
          <a:prstGeom prst="cloud">
            <a:avLst/>
          </a:prstGeom>
        </p:spPr>
      </p:pic>
      <p:sp>
        <p:nvSpPr>
          <p:cNvPr id="3" name="TextBox 2">
            <a:extLst>
              <a:ext uri="{FF2B5EF4-FFF2-40B4-BE49-F238E27FC236}">
                <a16:creationId xmlns:a16="http://schemas.microsoft.com/office/drawing/2014/main" id="{E37A3B9A-39F9-4A77-912F-7F0277CB3D73}"/>
              </a:ext>
            </a:extLst>
          </p:cNvPr>
          <p:cNvSpPr txBox="1"/>
          <p:nvPr/>
        </p:nvSpPr>
        <p:spPr>
          <a:xfrm>
            <a:off x="975265" y="631300"/>
            <a:ext cx="8700364" cy="830997"/>
          </a:xfrm>
          <a:prstGeom prst="rect">
            <a:avLst/>
          </a:prstGeom>
          <a:noFill/>
        </p:spPr>
        <p:txBody>
          <a:bodyPr wrap="square" rtlCol="0">
            <a:spAutoFit/>
          </a:bodyPr>
          <a:lstStyle/>
          <a:p>
            <a:pPr algn="just" defTabSz="1219170">
              <a:buClr>
                <a:srgbClr val="000000"/>
              </a:buClr>
            </a:pPr>
            <a:r>
              <a:rPr lang="vi-VN" sz="2400" b="1" kern="0" dirty="0">
                <a:solidFill>
                  <a:srgbClr val="FC7D77">
                    <a:lumMod val="75000"/>
                  </a:srgbClr>
                </a:solidFill>
                <a:latin typeface="Times New Roman" panose="02020603050405020304" pitchFamily="18" charset="0"/>
                <a:cs typeface="Times New Roman" panose="02020603050405020304" pitchFamily="18" charset="0"/>
                <a:sym typeface="Arial"/>
              </a:rPr>
              <a:t>d. </a:t>
            </a:r>
            <a:r>
              <a:rPr lang="vi-VN" sz="2400" kern="0" dirty="0">
                <a:solidFill>
                  <a:srgbClr val="000000"/>
                </a:solidFill>
                <a:latin typeface="Times New Roman" panose="02020603050405020304" pitchFamily="18" charset="0"/>
                <a:cs typeface="Times New Roman" panose="02020603050405020304" pitchFamily="18" charset="0"/>
                <a:sym typeface="Arial"/>
              </a:rPr>
              <a:t>Nhờ đâu chim én đến được nơi ở của nàng tiên mùa xuân, không bỏ về giữa chừng?</a:t>
            </a:r>
          </a:p>
        </p:txBody>
      </p:sp>
      <p:sp>
        <p:nvSpPr>
          <p:cNvPr id="11" name="TextBox 10">
            <a:extLst>
              <a:ext uri="{FF2B5EF4-FFF2-40B4-BE49-F238E27FC236}">
                <a16:creationId xmlns:a16="http://schemas.microsoft.com/office/drawing/2014/main" id="{4778C1DC-AB13-42C0-9DF7-8E88E1E9AA91}"/>
              </a:ext>
            </a:extLst>
          </p:cNvPr>
          <p:cNvSpPr txBox="1"/>
          <p:nvPr/>
        </p:nvSpPr>
        <p:spPr>
          <a:xfrm>
            <a:off x="1347537" y="1369963"/>
            <a:ext cx="5216948" cy="1569660"/>
          </a:xfrm>
          <a:prstGeom prst="rect">
            <a:avLst/>
          </a:prstGeom>
          <a:solidFill>
            <a:schemeClr val="accent2"/>
          </a:solidFill>
          <a:effectLst>
            <a:softEdge rad="127000"/>
          </a:effectLst>
        </p:spPr>
        <p:txBody>
          <a:bodyPr wrap="square" rtlCol="0">
            <a:spAutoFit/>
          </a:bodyPr>
          <a:lstStyle/>
          <a:p>
            <a:pPr algn="just" defTabSz="1219170">
              <a:buClr>
                <a:srgbClr val="000000"/>
              </a:buClr>
            </a:pPr>
            <a:r>
              <a:rPr lang="vi-VN" sz="24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Nhờ mẹ của chim én đã nhổ lông cánh tết thành áo choàng giữ ấm cho con và nhờ lòng hiếu thảo của chim én dành cho mẹ.</a:t>
            </a:r>
            <a:endParaRPr lang="vi-VN" sz="24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F00F12C8-59EC-49F5-A849-DAE4A753826F}"/>
              </a:ext>
            </a:extLst>
          </p:cNvPr>
          <p:cNvSpPr txBox="1"/>
          <p:nvPr/>
        </p:nvSpPr>
        <p:spPr>
          <a:xfrm>
            <a:off x="738918" y="3051592"/>
            <a:ext cx="9465892" cy="461665"/>
          </a:xfrm>
          <a:prstGeom prst="rect">
            <a:avLst/>
          </a:prstGeom>
          <a:noFill/>
        </p:spPr>
        <p:txBody>
          <a:bodyPr wrap="square" rtlCol="0">
            <a:spAutoFit/>
          </a:bodyPr>
          <a:lstStyle/>
          <a:p>
            <a:pPr algn="just" defTabSz="1219170">
              <a:buClr>
                <a:srgbClr val="000000"/>
              </a:buClr>
            </a:pPr>
            <a:r>
              <a:rPr lang="vi-VN" sz="2400" b="1" kern="0" dirty="0">
                <a:solidFill>
                  <a:srgbClr val="FC7D77">
                    <a:lumMod val="75000"/>
                  </a:srgbClr>
                </a:solidFill>
                <a:latin typeface="Times New Roman" panose="02020603050405020304" pitchFamily="18" charset="0"/>
                <a:cs typeface="Times New Roman" panose="02020603050405020304" pitchFamily="18" charset="0"/>
                <a:sym typeface="Arial"/>
              </a:rPr>
              <a:t>e. </a:t>
            </a:r>
            <a:r>
              <a:rPr lang="vi-VN" sz="2400" kern="0" dirty="0">
                <a:solidFill>
                  <a:srgbClr val="000000"/>
                </a:solidFill>
                <a:latin typeface="Times New Roman" panose="02020603050405020304" pitchFamily="18" charset="0"/>
                <a:cs typeface="Times New Roman" panose="02020603050405020304" pitchFamily="18" charset="0"/>
                <a:sym typeface="Arial"/>
              </a:rPr>
              <a:t>Khi nào nàng tiên mùa xuân mới hiện ra trước mắt chim én?</a:t>
            </a:r>
          </a:p>
        </p:txBody>
      </p:sp>
      <p:sp>
        <p:nvSpPr>
          <p:cNvPr id="13" name="TextBox 12">
            <a:extLst>
              <a:ext uri="{FF2B5EF4-FFF2-40B4-BE49-F238E27FC236}">
                <a16:creationId xmlns:a16="http://schemas.microsoft.com/office/drawing/2014/main" id="{6B36EA4C-B940-4E08-B5E2-F67B51BBD47B}"/>
              </a:ext>
            </a:extLst>
          </p:cNvPr>
          <p:cNvSpPr txBox="1"/>
          <p:nvPr/>
        </p:nvSpPr>
        <p:spPr>
          <a:xfrm>
            <a:off x="678746" y="3529410"/>
            <a:ext cx="9477022" cy="830997"/>
          </a:xfrm>
          <a:prstGeom prst="rect">
            <a:avLst/>
          </a:prstGeom>
          <a:noFill/>
        </p:spPr>
        <p:txBody>
          <a:bodyPr wrap="square" rtlCol="0">
            <a:spAutoFit/>
          </a:bodyPr>
          <a:lstStyle/>
          <a:p>
            <a:pPr algn="just" defTabSz="1219170">
              <a:buClr>
                <a:srgbClr val="000000"/>
              </a:buClr>
            </a:pPr>
            <a:r>
              <a:rPr lang="vi-VN" sz="24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Khi thấy chim én đã có lòng nhân hậu lấy áo choàng của mình đắp cho bạn chim đang co ro bên đường.</a:t>
            </a:r>
            <a:endParaRPr lang="vi-VN" sz="24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B87390-CE8E-4B0F-BF44-CAC67A34CC3F}"/>
              </a:ext>
            </a:extLst>
          </p:cNvPr>
          <p:cNvSpPr txBox="1"/>
          <p:nvPr/>
        </p:nvSpPr>
        <p:spPr>
          <a:xfrm>
            <a:off x="819560" y="4221144"/>
            <a:ext cx="8969482" cy="461665"/>
          </a:xfrm>
          <a:prstGeom prst="rect">
            <a:avLst/>
          </a:prstGeom>
          <a:noFill/>
        </p:spPr>
        <p:txBody>
          <a:bodyPr wrap="square" rtlCol="0">
            <a:spAutoFit/>
          </a:bodyPr>
          <a:lstStyle/>
          <a:p>
            <a:pPr algn="just" defTabSz="1219170">
              <a:buClr>
                <a:srgbClr val="000000"/>
              </a:buClr>
            </a:pPr>
            <a:r>
              <a:rPr lang="vi-VN" sz="2400" b="1" kern="0" dirty="0">
                <a:solidFill>
                  <a:srgbClr val="FC7D77">
                    <a:lumMod val="75000"/>
                  </a:srgbClr>
                </a:solidFill>
                <a:latin typeface="Times New Roman" panose="02020603050405020304" pitchFamily="18" charset="0"/>
                <a:cs typeface="Times New Roman" panose="02020603050405020304" pitchFamily="18" charset="0"/>
                <a:sym typeface="Arial"/>
              </a:rPr>
              <a:t>g. </a:t>
            </a:r>
            <a:r>
              <a:rPr lang="vi-VN" sz="2400" kern="0" dirty="0">
                <a:solidFill>
                  <a:srgbClr val="000000"/>
                </a:solidFill>
                <a:latin typeface="Times New Roman" panose="02020603050405020304" pitchFamily="18" charset="0"/>
                <a:cs typeface="Times New Roman" panose="02020603050405020304" pitchFamily="18" charset="0"/>
                <a:sym typeface="Arial"/>
              </a:rPr>
              <a:t>Vì sao chim én được chọn làm sứ giả của mùa xuân?</a:t>
            </a:r>
          </a:p>
        </p:txBody>
      </p:sp>
      <p:sp>
        <p:nvSpPr>
          <p:cNvPr id="15" name="TextBox 14">
            <a:extLst>
              <a:ext uri="{FF2B5EF4-FFF2-40B4-BE49-F238E27FC236}">
                <a16:creationId xmlns:a16="http://schemas.microsoft.com/office/drawing/2014/main" id="{5E873F29-56EA-4769-B021-735A6CC2E74A}"/>
              </a:ext>
            </a:extLst>
          </p:cNvPr>
          <p:cNvSpPr txBox="1"/>
          <p:nvPr/>
        </p:nvSpPr>
        <p:spPr>
          <a:xfrm>
            <a:off x="827390" y="4694427"/>
            <a:ext cx="8848238" cy="461665"/>
          </a:xfrm>
          <a:prstGeom prst="rect">
            <a:avLst/>
          </a:prstGeom>
          <a:noFill/>
        </p:spPr>
        <p:txBody>
          <a:bodyPr wrap="square" rtlCol="0">
            <a:spAutoFit/>
          </a:bodyPr>
          <a:lstStyle/>
          <a:p>
            <a:pPr algn="just" defTabSz="1219170">
              <a:buClr>
                <a:srgbClr val="000000"/>
              </a:buClr>
            </a:pPr>
            <a:r>
              <a:rPr lang="vi-VN" sz="24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Vì chim én có lòng hiếu thảo và nhân hậu</a:t>
            </a:r>
            <a:endParaRPr lang="vi-VN" sz="24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4C11A066-F8B2-42D4-B234-FDB73ABBA74E}"/>
              </a:ext>
            </a:extLst>
          </p:cNvPr>
          <p:cNvSpPr txBox="1"/>
          <p:nvPr/>
        </p:nvSpPr>
        <p:spPr>
          <a:xfrm>
            <a:off x="819560" y="5167709"/>
            <a:ext cx="8969482" cy="461665"/>
          </a:xfrm>
          <a:prstGeom prst="rect">
            <a:avLst/>
          </a:prstGeom>
          <a:noFill/>
        </p:spPr>
        <p:txBody>
          <a:bodyPr wrap="square" rtlCol="0">
            <a:spAutoFit/>
          </a:bodyPr>
          <a:lstStyle/>
          <a:p>
            <a:pPr algn="just" defTabSz="1219170">
              <a:buClr>
                <a:srgbClr val="000000"/>
              </a:buClr>
            </a:pPr>
            <a:r>
              <a:rPr lang="vi-VN" sz="2400" b="1" kern="0" dirty="0">
                <a:solidFill>
                  <a:srgbClr val="FC7D77">
                    <a:lumMod val="75000"/>
                  </a:srgbClr>
                </a:solidFill>
                <a:latin typeface="Times New Roman" panose="02020603050405020304" pitchFamily="18" charset="0"/>
                <a:cs typeface="Times New Roman" panose="02020603050405020304" pitchFamily="18" charset="0"/>
                <a:sym typeface="Arial"/>
              </a:rPr>
              <a:t>h. </a:t>
            </a:r>
            <a:r>
              <a:rPr lang="vi-VN" sz="2400" kern="0" dirty="0">
                <a:solidFill>
                  <a:srgbClr val="000000"/>
                </a:solidFill>
                <a:latin typeface="Times New Roman" panose="02020603050405020304" pitchFamily="18" charset="0"/>
                <a:cs typeface="Times New Roman" panose="02020603050405020304" pitchFamily="18" charset="0"/>
                <a:sym typeface="Arial"/>
              </a:rPr>
              <a:t>Dấu câu nào thích hợp với các ô vuông dưới đây?</a:t>
            </a:r>
          </a:p>
        </p:txBody>
      </p:sp>
      <p:sp>
        <p:nvSpPr>
          <p:cNvPr id="2" name="Rectangle 1">
            <a:extLst>
              <a:ext uri="{FF2B5EF4-FFF2-40B4-BE49-F238E27FC236}">
                <a16:creationId xmlns:a16="http://schemas.microsoft.com/office/drawing/2014/main" id="{5419000D-A720-4CF5-9345-03300B92CA5D}"/>
              </a:ext>
            </a:extLst>
          </p:cNvPr>
          <p:cNvSpPr/>
          <p:nvPr/>
        </p:nvSpPr>
        <p:spPr>
          <a:xfrm>
            <a:off x="1624729" y="5640993"/>
            <a:ext cx="8050899" cy="400110"/>
          </a:xfrm>
          <a:prstGeom prst="rect">
            <a:avLst/>
          </a:prstGeom>
        </p:spPr>
        <p:txBody>
          <a:bodyPr wrap="square">
            <a:spAutoFit/>
          </a:bodyPr>
          <a:lstStyle/>
          <a:p>
            <a:pPr defTabSz="121917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Muông thú đói   </a:t>
            </a:r>
            <a:r>
              <a:rPr lang="vi-VN" sz="2000" b="1" kern="0" dirty="0">
                <a:solidFill>
                  <a:srgbClr val="FF0000"/>
                </a:solidFill>
                <a:latin typeface="Times New Roman" panose="02020603050405020304" pitchFamily="18" charset="0"/>
                <a:cs typeface="Times New Roman" panose="02020603050405020304" pitchFamily="18" charset="0"/>
                <a:sym typeface="Arial"/>
              </a:rPr>
              <a:t>,</a:t>
            </a:r>
            <a:r>
              <a:rPr lang="vi-VN" sz="2000" b="1" kern="0" dirty="0">
                <a:solidFill>
                  <a:srgbClr val="000000"/>
                </a:solidFill>
                <a:latin typeface="Times New Roman" panose="02020603050405020304" pitchFamily="18" charset="0"/>
                <a:cs typeface="Times New Roman" panose="02020603050405020304" pitchFamily="18" charset="0"/>
                <a:sym typeface="Arial"/>
              </a:rPr>
              <a:t>    </a:t>
            </a:r>
            <a:r>
              <a:rPr lang="vi-VN" sz="2000" kern="0" dirty="0">
                <a:solidFill>
                  <a:srgbClr val="000000"/>
                </a:solidFill>
                <a:latin typeface="Times New Roman" panose="02020603050405020304" pitchFamily="18" charset="0"/>
                <a:cs typeface="Times New Roman" panose="02020603050405020304" pitchFamily="18" charset="0"/>
                <a:sym typeface="Arial"/>
              </a:rPr>
              <a:t>rét   </a:t>
            </a:r>
            <a:r>
              <a:rPr lang="vi-VN" sz="2000" b="1" kern="0" dirty="0">
                <a:solidFill>
                  <a:srgbClr val="FF0000"/>
                </a:solidFill>
                <a:latin typeface="Times New Roman" panose="02020603050405020304" pitchFamily="18" charset="0"/>
                <a:cs typeface="Times New Roman" panose="02020603050405020304" pitchFamily="18" charset="0"/>
                <a:sym typeface="Arial"/>
              </a:rPr>
              <a:t>,</a:t>
            </a:r>
            <a:r>
              <a:rPr lang="vi-VN" sz="2000" b="1" kern="0" dirty="0">
                <a:solidFill>
                  <a:srgbClr val="000000"/>
                </a:solidFill>
                <a:latin typeface="Times New Roman" panose="02020603050405020304" pitchFamily="18" charset="0"/>
                <a:cs typeface="Times New Roman" panose="02020603050405020304" pitchFamily="18" charset="0"/>
                <a:sym typeface="Arial"/>
              </a:rPr>
              <a:t>    </a:t>
            </a:r>
            <a:r>
              <a:rPr lang="vi-VN" sz="2000" kern="0" dirty="0">
                <a:solidFill>
                  <a:srgbClr val="000000"/>
                </a:solidFill>
                <a:latin typeface="Times New Roman" panose="02020603050405020304" pitchFamily="18" charset="0"/>
                <a:cs typeface="Times New Roman" panose="02020603050405020304" pitchFamily="18" charset="0"/>
                <a:sym typeface="Arial"/>
              </a:rPr>
              <a:t>ốm đau vì mùa đông kéo dài.</a:t>
            </a:r>
          </a:p>
        </p:txBody>
      </p:sp>
      <p:grpSp>
        <p:nvGrpSpPr>
          <p:cNvPr id="18" name="Group 17">
            <a:extLst>
              <a:ext uri="{FF2B5EF4-FFF2-40B4-BE49-F238E27FC236}">
                <a16:creationId xmlns:a16="http://schemas.microsoft.com/office/drawing/2014/main" id="{A53BFC7A-116A-4EA3-94B5-1030B5253968}"/>
              </a:ext>
            </a:extLst>
          </p:cNvPr>
          <p:cNvGrpSpPr/>
          <p:nvPr/>
        </p:nvGrpSpPr>
        <p:grpSpPr>
          <a:xfrm>
            <a:off x="3310317" y="5640991"/>
            <a:ext cx="460648" cy="408233"/>
            <a:chOff x="7507111" y="2996098"/>
            <a:chExt cx="417689" cy="417689"/>
          </a:xfrm>
        </p:grpSpPr>
        <p:sp>
          <p:nvSpPr>
            <p:cNvPr id="19" name="Rectangle 18">
              <a:extLst>
                <a:ext uri="{FF2B5EF4-FFF2-40B4-BE49-F238E27FC236}">
                  <a16:creationId xmlns:a16="http://schemas.microsoft.com/office/drawing/2014/main" id="{67ECA435-EC6B-44E3-AEAF-4B91512E471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000" kern="0">
                <a:solidFill>
                  <a:srgbClr val="BAE5E4"/>
                </a:solidFill>
                <a:latin typeface="Times New Roman" panose="02020603050405020304" pitchFamily="18" charset="0"/>
                <a:cs typeface="Times New Roman" panose="02020603050405020304" pitchFamily="18" charset="0"/>
                <a:sym typeface="Arial"/>
              </a:endParaRPr>
            </a:p>
          </p:txBody>
        </p:sp>
        <p:cxnSp>
          <p:nvCxnSpPr>
            <p:cNvPr id="20" name="Straight Connector 19">
              <a:extLst>
                <a:ext uri="{FF2B5EF4-FFF2-40B4-BE49-F238E27FC236}">
                  <a16:creationId xmlns:a16="http://schemas.microsoft.com/office/drawing/2014/main" id="{5FF1978A-5BE9-42D7-A4FF-190784C40DEA}"/>
                </a:ext>
              </a:extLst>
            </p:cNvPr>
            <p:cNvCxnSpPr>
              <a:stCxn id="19" idx="0"/>
              <a:endCxn id="1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9808D1F-6F4E-4262-86C0-1E6AD5D6B4EF}"/>
                </a:ext>
              </a:extLst>
            </p:cNvPr>
            <p:cNvCxnSpPr>
              <a:stCxn id="19" idx="3"/>
              <a:endCxn id="1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41C6963-F61A-43B0-BA6F-91B46C3A84CB}"/>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86BCF53E-2224-41BB-894B-C47B68070A33}"/>
              </a:ext>
            </a:extLst>
          </p:cNvPr>
          <p:cNvGrpSpPr/>
          <p:nvPr/>
        </p:nvGrpSpPr>
        <p:grpSpPr>
          <a:xfrm>
            <a:off x="4010036" y="5606984"/>
            <a:ext cx="460648" cy="408233"/>
            <a:chOff x="7507111" y="2996098"/>
            <a:chExt cx="417689" cy="417689"/>
          </a:xfrm>
        </p:grpSpPr>
        <p:sp>
          <p:nvSpPr>
            <p:cNvPr id="24" name="Rectangle 23">
              <a:extLst>
                <a:ext uri="{FF2B5EF4-FFF2-40B4-BE49-F238E27FC236}">
                  <a16:creationId xmlns:a16="http://schemas.microsoft.com/office/drawing/2014/main" id="{579191D5-8880-41D0-B82C-D8EF6F3FC961}"/>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000" kern="0">
                <a:solidFill>
                  <a:srgbClr val="BAE5E4"/>
                </a:solidFill>
                <a:latin typeface="Times New Roman" panose="02020603050405020304" pitchFamily="18" charset="0"/>
                <a:cs typeface="Times New Roman" panose="02020603050405020304" pitchFamily="18" charset="0"/>
                <a:sym typeface="Arial"/>
              </a:endParaRPr>
            </a:p>
          </p:txBody>
        </p:sp>
        <p:cxnSp>
          <p:nvCxnSpPr>
            <p:cNvPr id="25" name="Straight Connector 24">
              <a:extLst>
                <a:ext uri="{FF2B5EF4-FFF2-40B4-BE49-F238E27FC236}">
                  <a16:creationId xmlns:a16="http://schemas.microsoft.com/office/drawing/2014/main" id="{BC5C0D0D-554D-4B8D-A309-BBCF550766CF}"/>
                </a:ext>
              </a:extLst>
            </p:cNvPr>
            <p:cNvCxnSpPr>
              <a:stCxn id="24" idx="0"/>
              <a:endCxn id="2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E89FC60-2B50-47B8-AC35-03C7C463F08C}"/>
                </a:ext>
              </a:extLst>
            </p:cNvPr>
            <p:cNvCxnSpPr>
              <a:stCxn id="24" idx="3"/>
              <a:endCxn id="2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343E13B-F304-4E98-8D31-76A11551B535}"/>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9389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p:bldP spid="13" grpId="0"/>
      <p:bldP spid="14" grpId="0"/>
      <p:bldP spid="15" grpId="0"/>
      <p:bldP spid="1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2EDA07-4929-41F0-B513-1B8227BD308C}"/>
              </a:ext>
            </a:extLst>
          </p:cNvPr>
          <p:cNvSpPr txBox="1"/>
          <p:nvPr/>
        </p:nvSpPr>
        <p:spPr>
          <a:xfrm>
            <a:off x="3283023" y="523465"/>
            <a:ext cx="7513607"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rPr>
              <a:t>PHẦN II</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rPr>
              <a:t>ĐÁNH GIÁ CUỐI HỌC KÌ 2</a:t>
            </a:r>
            <a:endParaRPr kumimoji="0" lang="en-US"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2" descr="Bộ SGK Lớp 6 - Kết nối tri thức với cuộc sống - Công ty Cổ phần Đầu tư và  Phát triển Giáo dục Phương Nam">
            <a:extLst>
              <a:ext uri="{FF2B5EF4-FFF2-40B4-BE49-F238E27FC236}">
                <a16:creationId xmlns:a16="http://schemas.microsoft.com/office/drawing/2014/main" id="{BD84CBEF-7A99-426D-B7A1-A1BD95071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68592"/>
            <a:ext cx="1988839" cy="18573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53E11CE-A8F6-B91E-C93F-62FFD432FF24}"/>
              </a:ext>
            </a:extLst>
          </p:cNvPr>
          <p:cNvSpPr txBox="1"/>
          <p:nvPr/>
        </p:nvSpPr>
        <p:spPr>
          <a:xfrm>
            <a:off x="2374490" y="2403987"/>
            <a:ext cx="7197213" cy="2862322"/>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YÊU CẦU CẦN ĐẠT</a:t>
            </a:r>
          </a:p>
          <a:p>
            <a:pPr marL="571500" indent="-571500">
              <a:buFontTx/>
              <a:buChar char="-"/>
            </a:pP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endParaRPr lang="en-US" sz="3600" dirty="0">
              <a:latin typeface="Times New Roman" panose="02020603050405020304" pitchFamily="18" charset="0"/>
              <a:cs typeface="Times New Roman" panose="02020603050405020304" pitchFamily="18" charset="0"/>
            </a:endParaRPr>
          </a:p>
          <a:p>
            <a:pPr marL="571500" indent="-571500">
              <a:buFontTx/>
              <a:buChar char="-"/>
            </a:pP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bài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99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F0CF65-A182-4156-8553-577D8EFC3F50}"/>
              </a:ext>
            </a:extLst>
          </p:cNvPr>
          <p:cNvGrpSpPr/>
          <p:nvPr/>
        </p:nvGrpSpPr>
        <p:grpSpPr>
          <a:xfrm>
            <a:off x="3049690" y="1854425"/>
            <a:ext cx="6525493" cy="4587832"/>
            <a:chOff x="1144267" y="1390819"/>
            <a:chExt cx="4894120" cy="3440874"/>
          </a:xfrm>
        </p:grpSpPr>
        <p:grpSp>
          <p:nvGrpSpPr>
            <p:cNvPr id="3" name="Group 2">
              <a:extLst>
                <a:ext uri="{FF2B5EF4-FFF2-40B4-BE49-F238E27FC236}">
                  <a16:creationId xmlns:a16="http://schemas.microsoft.com/office/drawing/2014/main" id="{A81D1C3B-F1FB-483B-B442-6D805D3D79D1}"/>
                </a:ext>
              </a:extLst>
            </p:cNvPr>
            <p:cNvGrpSpPr/>
            <p:nvPr/>
          </p:nvGrpSpPr>
          <p:grpSpPr>
            <a:xfrm>
              <a:off x="1144267" y="1390819"/>
              <a:ext cx="4405927" cy="3318271"/>
              <a:chOff x="1417547" y="1264224"/>
              <a:chExt cx="4405927" cy="3318271"/>
            </a:xfrm>
          </p:grpSpPr>
          <p:pic>
            <p:nvPicPr>
              <p:cNvPr id="5" name="Picture 4">
                <a:extLst>
                  <a:ext uri="{FF2B5EF4-FFF2-40B4-BE49-F238E27FC236}">
                    <a16:creationId xmlns:a16="http://schemas.microsoft.com/office/drawing/2014/main" id="{A09C7053-079D-4AEA-9008-D7366BA2092D}"/>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6" name="TextBox 5">
                <a:extLst>
                  <a:ext uri="{FF2B5EF4-FFF2-40B4-BE49-F238E27FC236}">
                    <a16:creationId xmlns:a16="http://schemas.microsoft.com/office/drawing/2014/main" id="{C7CE439D-833B-4F05-A321-AEE8496F575C}"/>
                  </a:ext>
                </a:extLst>
              </p:cNvPr>
              <p:cNvSpPr txBox="1"/>
              <p:nvPr/>
            </p:nvSpPr>
            <p:spPr>
              <a:xfrm>
                <a:off x="2397373" y="2923359"/>
                <a:ext cx="3041009" cy="881972"/>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333" b="1" i="0" u="none" strike="noStrike" kern="0" cap="none" spc="0" normalizeH="0" baseline="0" noProof="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rPr>
                  <a:t>ĐỌC</a:t>
                </a:r>
                <a:endParaRPr kumimoji="0" lang="en-US" sz="5333"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endParaRPr>
              </a:p>
            </p:txBody>
          </p:sp>
        </p:grpSp>
        <p:pic>
          <p:nvPicPr>
            <p:cNvPr id="4" name="Picture 4">
              <a:extLst>
                <a:ext uri="{FF2B5EF4-FFF2-40B4-BE49-F238E27FC236}">
                  <a16:creationId xmlns:a16="http://schemas.microsoft.com/office/drawing/2014/main" id="{CC393BDE-3CFD-4F16-9311-E55F4B439E7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C62EDA07-4929-41F0-B513-1B8227BD308C}"/>
              </a:ext>
            </a:extLst>
          </p:cNvPr>
          <p:cNvSpPr txBox="1"/>
          <p:nvPr/>
        </p:nvSpPr>
        <p:spPr>
          <a:xfrm>
            <a:off x="3283023" y="523465"/>
            <a:ext cx="7513607"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rPr>
              <a:t>PHẦN II</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rPr>
              <a:t>ĐÁNH GIÁ CUỐI HỌC KÌ 2</a:t>
            </a:r>
            <a:endParaRPr kumimoji="0" lang="en-US"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2" descr="Bộ SGK Lớp 6 - Kết nối tri thức với cuộc sống - Công ty Cổ phần Đầu tư và  Phát triển Giáo dục Phương Nam">
            <a:extLst>
              <a:ext uri="{FF2B5EF4-FFF2-40B4-BE49-F238E27FC236}">
                <a16:creationId xmlns:a16="http://schemas.microsoft.com/office/drawing/2014/main" id="{BD84CBEF-7A99-426D-B7A1-A1BD95071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368592"/>
            <a:ext cx="1988839" cy="185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999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2EDA07-4929-41F0-B513-1B8227BD308C}"/>
              </a:ext>
            </a:extLst>
          </p:cNvPr>
          <p:cNvSpPr txBox="1"/>
          <p:nvPr/>
        </p:nvSpPr>
        <p:spPr>
          <a:xfrm>
            <a:off x="3283023" y="523465"/>
            <a:ext cx="7513607"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rPr>
              <a:t>PHẦN II</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rPr>
              <a:t>ĐÁNH GIÁ CUỐI HỌC KÌ 2</a:t>
            </a:r>
            <a:endParaRPr kumimoji="0" lang="en-US" sz="4267" b="0" i="0" u="none" strike="noStrike" kern="0" cap="none" spc="0" normalizeH="0" baseline="0" noProof="0" dirty="0">
              <a:ln>
                <a:noFill/>
              </a:ln>
              <a:solidFill>
                <a:srgbClr val="A5A5A5">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2" descr="Bộ SGK Lớp 6 - Kết nối tri thức với cuộc sống - Công ty Cổ phần Đầu tư và  Phát triển Giáo dục Phương Nam">
            <a:extLst>
              <a:ext uri="{FF2B5EF4-FFF2-40B4-BE49-F238E27FC236}">
                <a16:creationId xmlns:a16="http://schemas.microsoft.com/office/drawing/2014/main" id="{BD84CBEF-7A99-426D-B7A1-A1BD95071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68592"/>
            <a:ext cx="1988839" cy="18573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53E11CE-A8F6-B91E-C93F-62FFD432FF24}"/>
              </a:ext>
            </a:extLst>
          </p:cNvPr>
          <p:cNvSpPr txBox="1"/>
          <p:nvPr/>
        </p:nvSpPr>
        <p:spPr>
          <a:xfrm>
            <a:off x="2374490" y="2403987"/>
            <a:ext cx="7197213" cy="2862322"/>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YÊU CẦU CẦN ĐẠT</a:t>
            </a:r>
          </a:p>
          <a:p>
            <a:pPr marL="571500" indent="-571500">
              <a:buFontTx/>
              <a:buChar char="-"/>
            </a:pP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endParaRPr lang="en-US" sz="3600" dirty="0">
              <a:latin typeface="Times New Roman" panose="02020603050405020304" pitchFamily="18" charset="0"/>
              <a:cs typeface="Times New Roman" panose="02020603050405020304" pitchFamily="18" charset="0"/>
            </a:endParaRPr>
          </a:p>
          <a:p>
            <a:pPr marL="571500" indent="-571500">
              <a:buFontTx/>
              <a:buChar char="-"/>
            </a:pP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bài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8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30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F15B31-59B2-414D-874A-FDF1B8EEA7A1}"/>
              </a:ext>
            </a:extLst>
          </p:cNvPr>
          <p:cNvSpPr txBox="1"/>
          <p:nvPr/>
        </p:nvSpPr>
        <p:spPr>
          <a:xfrm>
            <a:off x="3572015" y="254031"/>
            <a:ext cx="6637211"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solidFill>
                    <a:srgbClr val="FFFFFF"/>
                  </a:solidFill>
                </a:ln>
                <a:solidFill>
                  <a:srgbClr val="FFFFFF"/>
                </a:solidFill>
                <a:effectLst/>
                <a:uLnTx/>
                <a:uFillTx/>
                <a:latin typeface="UTM Cookies" panose="02040603050506020204" pitchFamily="18" charset="0"/>
                <a:cs typeface="Arial"/>
                <a:sym typeface="Arial"/>
              </a:rPr>
              <a:t>ÔN TẬP VÀ ĐÁNH GIÁ</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solidFill>
                    <a:srgbClr val="FFFFFF"/>
                  </a:solidFill>
                </a:ln>
                <a:solidFill>
                  <a:srgbClr val="FFFFFF"/>
                </a:solidFill>
                <a:effectLst/>
                <a:uLnTx/>
                <a:uFillTx/>
                <a:latin typeface="UTM Cookies" panose="02040603050506020204" pitchFamily="18" charset="0"/>
                <a:cs typeface="Arial"/>
                <a:sym typeface="Arial"/>
              </a:rPr>
              <a:t>CUỐI HỌC KÌ II</a:t>
            </a:r>
          </a:p>
        </p:txBody>
      </p:sp>
      <p:pic>
        <p:nvPicPr>
          <p:cNvPr id="1026" name="Picture 2" descr="Premium Vector | Little school children learning">
            <a:extLst>
              <a:ext uri="{FF2B5EF4-FFF2-40B4-BE49-F238E27FC236}">
                <a16:creationId xmlns:a16="http://schemas.microsoft.com/office/drawing/2014/main" id="{1E9AAB09-FB8C-4C25-AFD2-87DFB4311B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69068" y="2148879"/>
            <a:ext cx="8568265" cy="4245905"/>
          </a:xfrm>
          <a:prstGeom prst="round2SameRect">
            <a:avLst>
              <a:gd name="adj1" fmla="val 0"/>
              <a:gd name="adj2" fmla="val 28444"/>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30840CBA-9EA5-44A7-B90E-5FE6A95DA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33" y="463216"/>
            <a:ext cx="1715388" cy="1715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91212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BD84CBEF-7A99-426D-B7A1-A1BD95071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251" y="368592"/>
            <a:ext cx="1715388" cy="17153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F0CF65-A182-4156-8553-577D8EFC3F50}"/>
              </a:ext>
            </a:extLst>
          </p:cNvPr>
          <p:cNvGrpSpPr/>
          <p:nvPr/>
        </p:nvGrpSpPr>
        <p:grpSpPr>
          <a:xfrm>
            <a:off x="3049690" y="1854425"/>
            <a:ext cx="6525493" cy="4587832"/>
            <a:chOff x="1144267" y="1390819"/>
            <a:chExt cx="4894120" cy="3440874"/>
          </a:xfrm>
        </p:grpSpPr>
        <p:grpSp>
          <p:nvGrpSpPr>
            <p:cNvPr id="5" name="Group 4">
              <a:extLst>
                <a:ext uri="{FF2B5EF4-FFF2-40B4-BE49-F238E27FC236}">
                  <a16:creationId xmlns:a16="http://schemas.microsoft.com/office/drawing/2014/main" id="{A81D1C3B-F1FB-483B-B442-6D805D3D79D1}"/>
                </a:ext>
              </a:extLst>
            </p:cNvPr>
            <p:cNvGrpSpPr/>
            <p:nvPr/>
          </p:nvGrpSpPr>
          <p:grpSpPr>
            <a:xfrm>
              <a:off x="1144267" y="1390819"/>
              <a:ext cx="4405927" cy="3318271"/>
              <a:chOff x="1417547" y="1264224"/>
              <a:chExt cx="4405927" cy="3318271"/>
            </a:xfrm>
          </p:grpSpPr>
          <p:pic>
            <p:nvPicPr>
              <p:cNvPr id="7" name="Picture 6">
                <a:extLst>
                  <a:ext uri="{FF2B5EF4-FFF2-40B4-BE49-F238E27FC236}">
                    <a16:creationId xmlns:a16="http://schemas.microsoft.com/office/drawing/2014/main" id="{A09C7053-079D-4AEA-9008-D7366BA2092D}"/>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9" name="TextBox 8">
                <a:extLst>
                  <a:ext uri="{FF2B5EF4-FFF2-40B4-BE49-F238E27FC236}">
                    <a16:creationId xmlns:a16="http://schemas.microsoft.com/office/drawing/2014/main" id="{C7CE439D-833B-4F05-A321-AEE8496F575C}"/>
                  </a:ext>
                </a:extLst>
              </p:cNvPr>
              <p:cNvSpPr txBox="1"/>
              <p:nvPr/>
            </p:nvSpPr>
            <p:spPr>
              <a:xfrm>
                <a:off x="2397373" y="2923359"/>
                <a:ext cx="3041009" cy="881972"/>
              </a:xfrm>
              <a:prstGeom prst="rect">
                <a:avLst/>
              </a:prstGeom>
              <a:noFill/>
            </p:spPr>
            <p:txBody>
              <a:bodyPr wrap="square" rtlCol="0">
                <a:spAutoFit/>
              </a:bodyPr>
              <a:lstStyle/>
              <a:p>
                <a:pPr algn="ctr" defTabSz="1219170">
                  <a:lnSpc>
                    <a:spcPct val="150000"/>
                  </a:lnSpc>
                  <a:buClr>
                    <a:srgbClr val="000000"/>
                  </a:buClr>
                </a:pPr>
                <a:r>
                  <a:rPr lang="vi-VN" sz="5333" b="1" kern="0">
                    <a:solidFill>
                      <a:srgbClr val="FFAB40">
                        <a:lumMod val="50000"/>
                      </a:srgbClr>
                    </a:solidFill>
                    <a:latin typeface="Times New Roman" panose="02020603050405020304" pitchFamily="18" charset="0"/>
                    <a:cs typeface="Times New Roman" panose="02020603050405020304" pitchFamily="18" charset="0"/>
                    <a:sym typeface="Arial"/>
                  </a:rPr>
                  <a:t>ĐỌC</a:t>
                </a:r>
                <a:endParaRPr lang="en-US" sz="53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grpSp>
        <p:pic>
          <p:nvPicPr>
            <p:cNvPr id="6" name="Picture 4">
              <a:extLst>
                <a:ext uri="{FF2B5EF4-FFF2-40B4-BE49-F238E27FC236}">
                  <a16:creationId xmlns:a16="http://schemas.microsoft.com/office/drawing/2014/main" id="{CC393BDE-3CFD-4F16-9311-E55F4B439E7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C62EDA07-4929-41F0-B513-1B8227BD308C}"/>
              </a:ext>
            </a:extLst>
          </p:cNvPr>
          <p:cNvSpPr txBox="1"/>
          <p:nvPr/>
        </p:nvSpPr>
        <p:spPr>
          <a:xfrm>
            <a:off x="3283024" y="523465"/>
            <a:ext cx="6381972" cy="2062296"/>
          </a:xfrm>
          <a:prstGeom prst="rect">
            <a:avLst/>
          </a:prstGeom>
          <a:noFill/>
        </p:spPr>
        <p:txBody>
          <a:bodyPr wrap="square" rtlCol="0">
            <a:spAutoFit/>
          </a:bodyPr>
          <a:lstStyle/>
          <a:p>
            <a:pPr algn="ctr" defTabSz="1219170">
              <a:buClr>
                <a:srgbClr val="000000"/>
              </a:buClr>
            </a:pPr>
            <a:r>
              <a:rPr lang="vi-VN" sz="4267" kern="0" dirty="0">
                <a:solidFill>
                  <a:schemeClr val="accent3">
                    <a:lumMod val="50000"/>
                  </a:schemeClr>
                </a:solidFill>
                <a:latin typeface="Times New Roman" panose="02020603050405020304" pitchFamily="18" charset="0"/>
                <a:cs typeface="Times New Roman" panose="02020603050405020304" pitchFamily="18" charset="0"/>
                <a:sym typeface="Arial"/>
              </a:rPr>
              <a:t>PHẦN II</a:t>
            </a:r>
          </a:p>
          <a:p>
            <a:pPr algn="ctr" defTabSz="1219170">
              <a:buClr>
                <a:srgbClr val="000000"/>
              </a:buClr>
            </a:pPr>
            <a:r>
              <a:rPr lang="vi-VN" sz="4267" kern="0" dirty="0">
                <a:solidFill>
                  <a:schemeClr val="accent3">
                    <a:lumMod val="50000"/>
                  </a:schemeClr>
                </a:solidFill>
                <a:latin typeface="Times New Roman" panose="02020603050405020304" pitchFamily="18" charset="0"/>
                <a:cs typeface="Times New Roman" panose="02020603050405020304" pitchFamily="18" charset="0"/>
                <a:sym typeface="Arial"/>
              </a:rPr>
              <a:t>ĐÁNH GIÁ CUỐI HỌC KÌ 2</a:t>
            </a:r>
            <a:endParaRPr lang="en-US" sz="4267" kern="0" dirty="0">
              <a:solidFill>
                <a:schemeClr val="accent3">
                  <a:lumMod val="50000"/>
                </a:schemeClr>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51962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01930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ABE445-BD85-4F20-A9CC-20CD136BC168}"/>
              </a:ext>
            </a:extLst>
          </p:cNvPr>
          <p:cNvGrpSpPr/>
          <p:nvPr/>
        </p:nvGrpSpPr>
        <p:grpSpPr>
          <a:xfrm>
            <a:off x="3898765" y="1590517"/>
            <a:ext cx="3941197" cy="4268494"/>
            <a:chOff x="2559741" y="451883"/>
            <a:chExt cx="3944477" cy="4360320"/>
          </a:xfrm>
        </p:grpSpPr>
        <p:sp>
          <p:nvSpPr>
            <p:cNvPr id="8" name="Oval 7">
              <a:extLst>
                <a:ext uri="{FF2B5EF4-FFF2-40B4-BE49-F238E27FC236}">
                  <a16:creationId xmlns:a16="http://schemas.microsoft.com/office/drawing/2014/main" id="{2FF36A8A-8F16-4B95-A82D-769E470576E6}"/>
                </a:ext>
              </a:extLst>
            </p:cNvPr>
            <p:cNvSpPr/>
            <p:nvPr/>
          </p:nvSpPr>
          <p:spPr>
            <a:xfrm>
              <a:off x="3646345" y="4261048"/>
              <a:ext cx="2429242" cy="551155"/>
            </a:xfrm>
            <a:prstGeom prst="ellipse">
              <a:avLst/>
            </a:prstGeom>
            <a:solidFill>
              <a:schemeClr val="accent2">
                <a:lumMod val="85000"/>
              </a:schemeClr>
            </a:solidFill>
            <a:ln>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BAE5E4"/>
                </a:solidFill>
                <a:latin typeface="Times New Roman" panose="020206030504050203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4F0A0585-39A7-4D74-BCDB-C87D56C65899}"/>
                </a:ext>
              </a:extLst>
            </p:cNvPr>
            <p:cNvPicPr>
              <a:picLocks noChangeAspect="1"/>
            </p:cNvPicPr>
            <p:nvPr/>
          </p:nvPicPr>
          <p:blipFill>
            <a:blip r:embed="rId4"/>
            <a:stretch>
              <a:fillRect/>
            </a:stretch>
          </p:blipFill>
          <p:spPr>
            <a:xfrm flipH="1">
              <a:off x="2559741" y="451883"/>
              <a:ext cx="3944477" cy="4239733"/>
            </a:xfrm>
            <a:prstGeom prst="rect">
              <a:avLst/>
            </a:prstGeom>
          </p:spPr>
        </p:pic>
      </p:grpSp>
      <p:sp>
        <p:nvSpPr>
          <p:cNvPr id="27" name="TextBox 26">
            <a:extLst>
              <a:ext uri="{FF2B5EF4-FFF2-40B4-BE49-F238E27FC236}">
                <a16:creationId xmlns:a16="http://schemas.microsoft.com/office/drawing/2014/main" id="{769F04A0-3AD8-4DD2-9281-8A6DE84DFA1D}"/>
              </a:ext>
            </a:extLst>
          </p:cNvPr>
          <p:cNvSpPr txBox="1"/>
          <p:nvPr/>
        </p:nvSpPr>
        <p:spPr>
          <a:xfrm>
            <a:off x="1645178" y="469402"/>
            <a:ext cx="7626297" cy="584775"/>
          </a:xfrm>
          <a:prstGeom prst="rect">
            <a:avLst/>
          </a:prstGeom>
          <a:noFill/>
        </p:spPr>
        <p:txBody>
          <a:bodyPr wrap="square" rtlCol="0">
            <a:spAutoFit/>
          </a:bodyPr>
          <a:lstStyle/>
          <a:p>
            <a:pPr defTabSz="1219170">
              <a:buClr>
                <a:srgbClr val="000000"/>
              </a:buClr>
            </a:pPr>
            <a:r>
              <a:rPr lang="vi-VN" sz="3200" b="1" kern="0" dirty="0">
                <a:solidFill>
                  <a:srgbClr val="BAE5E4">
                    <a:lumMod val="50000"/>
                  </a:srgbClr>
                </a:solidFill>
                <a:latin typeface="Times New Roman" panose="02020603050405020304" pitchFamily="18" charset="0"/>
                <a:cs typeface="Times New Roman" panose="02020603050405020304" pitchFamily="18" charset="0"/>
                <a:sym typeface="Arial"/>
              </a:rPr>
              <a:t>1. Đọc thành tiếng và trả lời câu hỏi.</a:t>
            </a:r>
            <a:endParaRPr lang="en-US" sz="3200" b="1" kern="0" dirty="0">
              <a:solidFill>
                <a:srgbClr val="BAE5E4">
                  <a:lumMod val="50000"/>
                </a:srgbClr>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6EF1A756-49EF-462B-957B-E49235898087}"/>
              </a:ext>
            </a:extLst>
          </p:cNvPr>
          <p:cNvSpPr/>
          <p:nvPr/>
        </p:nvSpPr>
        <p:spPr>
          <a:xfrm>
            <a:off x="908481" y="1590517"/>
            <a:ext cx="3313297" cy="4401205"/>
          </a:xfrm>
          <a:prstGeom prst="rect">
            <a:avLst/>
          </a:prstGeom>
        </p:spPr>
        <p:txBody>
          <a:bodyPr wrap="square">
            <a:spAutoFit/>
          </a:bodyPr>
          <a:lstStyle/>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Cứ vào mùa đông</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Gió về rét buốt</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Cây bàng trụi trơ</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Lá cành rụng hết</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Chắc là nó rét!</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Khi vào mùa nắng</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Tán lá xòe ra</a:t>
            </a:r>
          </a:p>
          <a:p>
            <a:pPr defTabSz="121917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Như cái ô to</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Đang làm bóng mát</a:t>
            </a:r>
          </a:p>
          <a:p>
            <a:pPr defTabSz="1219170">
              <a:buClr>
                <a:srgbClr val="000000"/>
              </a:buClr>
            </a:pPr>
            <a:endParaRPr lang="vi-VN"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42934B57-7A7C-4E4A-9528-04F7AEFDB294}"/>
              </a:ext>
            </a:extLst>
          </p:cNvPr>
          <p:cNvSpPr txBox="1"/>
          <p:nvPr/>
        </p:nvSpPr>
        <p:spPr>
          <a:xfrm>
            <a:off x="8198226" y="1561902"/>
            <a:ext cx="3421841" cy="427809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Bóng bàng tròn lắm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Tròn như cái nong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 ngồi vào trong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Mát ơi là mát!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 Bàng tốt lắm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Bàng che cho em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Nhưng ai che bàng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Cho bàng khỏi nắng?</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(Xuân Quỳnh)</a:t>
            </a:r>
          </a:p>
          <a:p>
            <a:endParaRPr lang="en-US"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63ABE88-6B27-4472-814D-316CB74053F8}"/>
              </a:ext>
            </a:extLst>
          </p:cNvPr>
          <p:cNvSpPr txBox="1"/>
          <p:nvPr/>
        </p:nvSpPr>
        <p:spPr>
          <a:xfrm>
            <a:off x="4710300" y="887169"/>
            <a:ext cx="2771399"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AB40">
                    <a:lumMod val="75000"/>
                  </a:srgbClr>
                </a:solidFill>
                <a:effectLst/>
                <a:uLnTx/>
                <a:uFillTx/>
                <a:latin typeface="Times New Roman" panose="02020603050405020304" pitchFamily="18" charset="0"/>
                <a:ea typeface="Arial-Rounded"/>
                <a:cs typeface="Times New Roman" panose="02020603050405020304" pitchFamily="18" charset="0"/>
                <a:sym typeface="Arial"/>
              </a:rPr>
              <a:t>Cây bàng</a:t>
            </a:r>
          </a:p>
          <a:p>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88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213B2B-DFAE-4173-B7C2-47BFE84CD5BF}"/>
              </a:ext>
            </a:extLst>
          </p:cNvPr>
          <p:cNvGrpSpPr/>
          <p:nvPr/>
        </p:nvGrpSpPr>
        <p:grpSpPr>
          <a:xfrm>
            <a:off x="7418358" y="758494"/>
            <a:ext cx="3586783" cy="5290338"/>
            <a:chOff x="2559741" y="451883"/>
            <a:chExt cx="3944477" cy="4360320"/>
          </a:xfrm>
        </p:grpSpPr>
        <p:sp>
          <p:nvSpPr>
            <p:cNvPr id="5" name="Oval 4">
              <a:extLst>
                <a:ext uri="{FF2B5EF4-FFF2-40B4-BE49-F238E27FC236}">
                  <a16:creationId xmlns:a16="http://schemas.microsoft.com/office/drawing/2014/main" id="{37D9E781-F8E8-4870-BE6D-8B0776488B5C}"/>
                </a:ext>
              </a:extLst>
            </p:cNvPr>
            <p:cNvSpPr/>
            <p:nvPr/>
          </p:nvSpPr>
          <p:spPr>
            <a:xfrm>
              <a:off x="3646345" y="4261048"/>
              <a:ext cx="2429242" cy="551155"/>
            </a:xfrm>
            <a:prstGeom prst="ellipse">
              <a:avLst/>
            </a:prstGeom>
            <a:solidFill>
              <a:schemeClr val="accent2">
                <a:lumMod val="85000"/>
              </a:schemeClr>
            </a:solidFill>
            <a:ln>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a:solidFill>
                  <a:srgbClr val="BAE5E4"/>
                </a:solidFill>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50F9A67D-9667-494C-BE49-C1BB490ACFDE}"/>
                </a:ext>
              </a:extLst>
            </p:cNvPr>
            <p:cNvPicPr>
              <a:picLocks noChangeAspect="1"/>
            </p:cNvPicPr>
            <p:nvPr/>
          </p:nvPicPr>
          <p:blipFill>
            <a:blip r:embed="rId3"/>
            <a:stretch>
              <a:fillRect/>
            </a:stretch>
          </p:blipFill>
          <p:spPr>
            <a:xfrm flipH="1">
              <a:off x="2559741" y="451883"/>
              <a:ext cx="3944477" cy="4239733"/>
            </a:xfrm>
            <a:prstGeom prst="rect">
              <a:avLst/>
            </a:prstGeom>
          </p:spPr>
        </p:pic>
      </p:grpSp>
      <p:sp>
        <p:nvSpPr>
          <p:cNvPr id="7" name="TextBox 6">
            <a:extLst>
              <a:ext uri="{FF2B5EF4-FFF2-40B4-BE49-F238E27FC236}">
                <a16:creationId xmlns:a16="http://schemas.microsoft.com/office/drawing/2014/main" id="{BF646141-CB46-463B-AC95-D18DF1CA84EC}"/>
              </a:ext>
            </a:extLst>
          </p:cNvPr>
          <p:cNvSpPr txBox="1"/>
          <p:nvPr/>
        </p:nvSpPr>
        <p:spPr>
          <a:xfrm>
            <a:off x="934569" y="695512"/>
            <a:ext cx="6734731" cy="523220"/>
          </a:xfrm>
          <a:prstGeom prst="rect">
            <a:avLst/>
          </a:prstGeom>
          <a:noFill/>
        </p:spPr>
        <p:txBody>
          <a:bodyPr wrap="square" rtlCol="0">
            <a:spAutoFit/>
          </a:bodyPr>
          <a:lstStyle/>
          <a:p>
            <a:pPr defTabSz="1219170">
              <a:buClr>
                <a:srgbClr val="000000"/>
              </a:buClr>
            </a:pPr>
            <a:r>
              <a:rPr lang="vi-VN" sz="2800" b="1" kern="0" dirty="0">
                <a:solidFill>
                  <a:srgbClr val="FF0000"/>
                </a:solidFill>
                <a:latin typeface="Times New Roman" panose="02020603050405020304" pitchFamily="18" charset="0"/>
                <a:cs typeface="Times New Roman" panose="02020603050405020304" pitchFamily="18" charset="0"/>
                <a:sym typeface="Arial"/>
              </a:rPr>
              <a:t>a. </a:t>
            </a:r>
            <a:r>
              <a:rPr lang="vi-VN" sz="2800" kern="0" dirty="0">
                <a:solidFill>
                  <a:srgbClr val="000000"/>
                </a:solidFill>
                <a:latin typeface="Times New Roman" panose="02020603050405020304" pitchFamily="18" charset="0"/>
                <a:cs typeface="Times New Roman" panose="02020603050405020304" pitchFamily="18" charset="0"/>
                <a:sym typeface="Arial"/>
              </a:rPr>
              <a:t>Mùa đông, cây bàng như thế nào?</a:t>
            </a:r>
          </a:p>
        </p:txBody>
      </p:sp>
      <p:grpSp>
        <p:nvGrpSpPr>
          <p:cNvPr id="8" name="Group 7">
            <a:extLst>
              <a:ext uri="{FF2B5EF4-FFF2-40B4-BE49-F238E27FC236}">
                <a16:creationId xmlns:a16="http://schemas.microsoft.com/office/drawing/2014/main" id="{B2433DCF-0E22-41AA-AAD2-9A6AA8E7673D}"/>
              </a:ext>
            </a:extLst>
          </p:cNvPr>
          <p:cNvGrpSpPr/>
          <p:nvPr/>
        </p:nvGrpSpPr>
        <p:grpSpPr>
          <a:xfrm>
            <a:off x="1275347" y="1364534"/>
            <a:ext cx="4820653" cy="1961327"/>
            <a:chOff x="2249044" y="3239721"/>
            <a:chExt cx="2856170" cy="1342309"/>
          </a:xfrm>
          <a:effectLst>
            <a:outerShdw blurRad="63500" sx="102000" sy="102000" algn="ctr" rotWithShape="0">
              <a:prstClr val="black">
                <a:alpha val="40000"/>
              </a:prstClr>
            </a:outerShdw>
          </a:effectLst>
        </p:grpSpPr>
        <p:sp>
          <p:nvSpPr>
            <p:cNvPr id="9" name="Rectangle: Rounded Corners 8">
              <a:extLst>
                <a:ext uri="{FF2B5EF4-FFF2-40B4-BE49-F238E27FC236}">
                  <a16:creationId xmlns:a16="http://schemas.microsoft.com/office/drawing/2014/main" id="{438F475F-30C3-4220-BDB5-1F40C65ED3BB}"/>
                </a:ext>
              </a:extLst>
            </p:cNvPr>
            <p:cNvSpPr/>
            <p:nvPr/>
          </p:nvSpPr>
          <p:spPr>
            <a:xfrm>
              <a:off x="2266277" y="3239721"/>
              <a:ext cx="2838937" cy="1342309"/>
            </a:xfrm>
            <a:prstGeom prst="roundRect">
              <a:avLst>
                <a:gd name="adj" fmla="val 19713"/>
              </a:avLst>
            </a:prstGeom>
            <a:solidFill>
              <a:schemeClr val="accent2"/>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dirty="0">
                <a:solidFill>
                  <a:srgbClr val="00B05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3E40D603-3173-441B-9068-25C1DC8B81B1}"/>
                </a:ext>
              </a:extLst>
            </p:cNvPr>
            <p:cNvSpPr/>
            <p:nvPr/>
          </p:nvSpPr>
          <p:spPr>
            <a:xfrm>
              <a:off x="2249044" y="3290705"/>
              <a:ext cx="2838939" cy="1242768"/>
            </a:xfrm>
            <a:prstGeom prst="rect">
              <a:avLst/>
            </a:prstGeom>
          </p:spPr>
          <p:txBody>
            <a:bodyPr wrap="square">
              <a:spAutoFit/>
            </a:bodyPr>
            <a:lstStyle/>
            <a:p>
              <a:pPr indent="228594" defTabSz="1219170">
                <a:buClr>
                  <a:srgbClr val="000000"/>
                </a:buClr>
              </a:pPr>
              <a:r>
                <a:rPr lang="vi-VN" sz="2800" kern="0" dirty="0">
                  <a:solidFill>
                    <a:srgbClr val="0070C0"/>
                  </a:solidFill>
                  <a:latin typeface="Times New Roman" panose="02020603050405020304" pitchFamily="18" charset="0"/>
                  <a:cs typeface="Times New Roman" panose="02020603050405020304" pitchFamily="18" charset="0"/>
                  <a:sym typeface="Arial"/>
                </a:rPr>
                <a:t>Cứ vào mùa đông</a:t>
              </a:r>
            </a:p>
            <a:p>
              <a:pPr indent="228594" defTabSz="1219170">
                <a:buClr>
                  <a:srgbClr val="000000"/>
                </a:buClr>
              </a:pPr>
              <a:r>
                <a:rPr lang="vi-VN" sz="2800" kern="0" dirty="0">
                  <a:solidFill>
                    <a:srgbClr val="0070C0"/>
                  </a:solidFill>
                  <a:latin typeface="Times New Roman" panose="02020603050405020304" pitchFamily="18" charset="0"/>
                  <a:cs typeface="Times New Roman" panose="02020603050405020304" pitchFamily="18" charset="0"/>
                  <a:sym typeface="Arial"/>
                </a:rPr>
                <a:t>Gió về rét buốt</a:t>
              </a:r>
            </a:p>
            <a:p>
              <a:pPr indent="228594" defTabSz="1219170">
                <a:buClr>
                  <a:srgbClr val="000000"/>
                </a:buClr>
              </a:pPr>
              <a:r>
                <a:rPr lang="vi-VN" sz="2800" kern="0" dirty="0">
                  <a:solidFill>
                    <a:srgbClr val="0070C0"/>
                  </a:solidFill>
                  <a:latin typeface="Times New Roman" panose="02020603050405020304" pitchFamily="18" charset="0"/>
                  <a:cs typeface="Times New Roman" panose="02020603050405020304" pitchFamily="18" charset="0"/>
                  <a:sym typeface="Arial"/>
                </a:rPr>
                <a:t>Cây bàng trụi trơ</a:t>
              </a:r>
            </a:p>
            <a:p>
              <a:pPr indent="228594" defTabSz="1219170">
                <a:buClr>
                  <a:srgbClr val="000000"/>
                </a:buClr>
              </a:pPr>
              <a:r>
                <a:rPr lang="vi-VN" sz="2800" kern="0" dirty="0">
                  <a:solidFill>
                    <a:srgbClr val="0070C0"/>
                  </a:solidFill>
                  <a:latin typeface="Times New Roman" panose="02020603050405020304" pitchFamily="18" charset="0"/>
                  <a:cs typeface="Times New Roman" panose="02020603050405020304" pitchFamily="18" charset="0"/>
                  <a:sym typeface="Arial"/>
                </a:rPr>
                <a:t>Lá cành rụng hết</a:t>
              </a:r>
            </a:p>
          </p:txBody>
        </p:sp>
      </p:grpSp>
      <p:sp>
        <p:nvSpPr>
          <p:cNvPr id="11" name="TextBox 10">
            <a:extLst>
              <a:ext uri="{FF2B5EF4-FFF2-40B4-BE49-F238E27FC236}">
                <a16:creationId xmlns:a16="http://schemas.microsoft.com/office/drawing/2014/main" id="{09111F6A-5437-4BB0-85F5-4CA6E5464CA2}"/>
              </a:ext>
            </a:extLst>
          </p:cNvPr>
          <p:cNvSpPr txBox="1"/>
          <p:nvPr/>
        </p:nvSpPr>
        <p:spPr>
          <a:xfrm>
            <a:off x="836979" y="3649229"/>
            <a:ext cx="6436140" cy="523220"/>
          </a:xfrm>
          <a:prstGeom prst="rect">
            <a:avLst/>
          </a:prstGeom>
          <a:noFill/>
        </p:spPr>
        <p:txBody>
          <a:bodyPr wrap="square" rtlCol="0">
            <a:spAutoFit/>
          </a:bodyPr>
          <a:lstStyle/>
          <a:p>
            <a:pPr defTabSz="1219170">
              <a:buClr>
                <a:srgbClr val="000000"/>
              </a:buClr>
            </a:pPr>
            <a:r>
              <a:rPr lang="vi-VN" sz="2800" b="1" kern="0" dirty="0">
                <a:solidFill>
                  <a:srgbClr val="FF0000"/>
                </a:solidFill>
                <a:latin typeface="Times New Roman" panose="02020603050405020304" pitchFamily="18" charset="0"/>
                <a:cs typeface="Times New Roman" panose="02020603050405020304" pitchFamily="18" charset="0"/>
                <a:sym typeface="Arial"/>
              </a:rPr>
              <a:t>b. </a:t>
            </a:r>
            <a:r>
              <a:rPr lang="vi-VN" sz="2800" kern="0" dirty="0">
                <a:solidFill>
                  <a:srgbClr val="000000"/>
                </a:solidFill>
                <a:latin typeface="Times New Roman" panose="02020603050405020304" pitchFamily="18" charset="0"/>
                <a:cs typeface="Times New Roman" panose="02020603050405020304" pitchFamily="18" charset="0"/>
                <a:sym typeface="Arial"/>
              </a:rPr>
              <a:t>Mùa nào cây bàng tỏa bóng mát?</a:t>
            </a:r>
          </a:p>
        </p:txBody>
      </p:sp>
      <p:grpSp>
        <p:nvGrpSpPr>
          <p:cNvPr id="12" name="Group 11">
            <a:extLst>
              <a:ext uri="{FF2B5EF4-FFF2-40B4-BE49-F238E27FC236}">
                <a16:creationId xmlns:a16="http://schemas.microsoft.com/office/drawing/2014/main" id="{326AC268-0712-427C-A4B4-29E1668430EA}"/>
              </a:ext>
            </a:extLst>
          </p:cNvPr>
          <p:cNvGrpSpPr/>
          <p:nvPr/>
        </p:nvGrpSpPr>
        <p:grpSpPr>
          <a:xfrm>
            <a:off x="1186857" y="4362381"/>
            <a:ext cx="4417909" cy="1922692"/>
            <a:chOff x="1829681" y="3215223"/>
            <a:chExt cx="3765469" cy="1264838"/>
          </a:xfrm>
          <a:effectLst>
            <a:outerShdw blurRad="63500" sx="102000" sy="102000" algn="ctr" rotWithShape="0">
              <a:prstClr val="black">
                <a:alpha val="40000"/>
              </a:prstClr>
            </a:outerShdw>
          </a:effectLst>
        </p:grpSpPr>
        <p:sp>
          <p:nvSpPr>
            <p:cNvPr id="13" name="Rectangle: Rounded Corners 12">
              <a:extLst>
                <a:ext uri="{FF2B5EF4-FFF2-40B4-BE49-F238E27FC236}">
                  <a16:creationId xmlns:a16="http://schemas.microsoft.com/office/drawing/2014/main" id="{A40C1C4D-5ECC-4225-856C-496D1F163F3D}"/>
                </a:ext>
              </a:extLst>
            </p:cNvPr>
            <p:cNvSpPr/>
            <p:nvPr/>
          </p:nvSpPr>
          <p:spPr>
            <a:xfrm>
              <a:off x="1829681" y="3239721"/>
              <a:ext cx="3765467" cy="1240340"/>
            </a:xfrm>
            <a:prstGeom prst="roundRect">
              <a:avLst>
                <a:gd name="adj" fmla="val 20835"/>
              </a:avLst>
            </a:prstGeom>
            <a:solidFill>
              <a:schemeClr val="accent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400"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4F8F217E-46A5-427A-BAD3-1F835FF4527A}"/>
                </a:ext>
              </a:extLst>
            </p:cNvPr>
            <p:cNvSpPr/>
            <p:nvPr/>
          </p:nvSpPr>
          <p:spPr>
            <a:xfrm>
              <a:off x="1829683" y="3215223"/>
              <a:ext cx="3765467" cy="1194573"/>
            </a:xfrm>
            <a:prstGeom prst="rect">
              <a:avLst/>
            </a:prstGeom>
          </p:spPr>
          <p:txBody>
            <a:bodyPr wrap="square">
              <a:spAutoFit/>
            </a:bodyPr>
            <a:lstStyle/>
            <a:p>
              <a:pPr indent="228594" defTabSz="1219170">
                <a:buClr>
                  <a:srgbClr val="000000"/>
                </a:buClr>
              </a:pPr>
              <a:r>
                <a:rPr lang="vi-VN" sz="2800" kern="0" dirty="0">
                  <a:solidFill>
                    <a:srgbClr val="FFAB40">
                      <a:lumMod val="75000"/>
                    </a:srgbClr>
                  </a:solidFill>
                  <a:latin typeface="Times New Roman" panose="02020603050405020304" pitchFamily="18" charset="0"/>
                  <a:cs typeface="Times New Roman" panose="02020603050405020304" pitchFamily="18" charset="0"/>
                  <a:sym typeface="Arial"/>
                </a:rPr>
                <a:t>Khi vào mùa nắng</a:t>
              </a:r>
            </a:p>
            <a:p>
              <a:pPr indent="228594" defTabSz="1219170">
                <a:buClr>
                  <a:srgbClr val="000000"/>
                </a:buClr>
              </a:pPr>
              <a:r>
                <a:rPr lang="vi-VN" sz="2800" kern="0" dirty="0">
                  <a:solidFill>
                    <a:srgbClr val="FFAB40">
                      <a:lumMod val="75000"/>
                    </a:srgbClr>
                  </a:solidFill>
                  <a:latin typeface="Times New Roman" panose="02020603050405020304" pitchFamily="18" charset="0"/>
                  <a:cs typeface="Times New Roman" panose="02020603050405020304" pitchFamily="18" charset="0"/>
                  <a:sym typeface="Arial"/>
                </a:rPr>
                <a:t>Tán lá xòe ra</a:t>
              </a:r>
            </a:p>
            <a:p>
              <a:pPr indent="228594" defTabSz="1219170">
                <a:buClr>
                  <a:srgbClr val="000000"/>
                </a:buClr>
              </a:pPr>
              <a:r>
                <a:rPr lang="vi-VN" sz="2800" kern="0" dirty="0">
                  <a:solidFill>
                    <a:srgbClr val="FFAB40">
                      <a:lumMod val="75000"/>
                    </a:srgbClr>
                  </a:solidFill>
                  <a:latin typeface="Times New Roman" panose="02020603050405020304" pitchFamily="18" charset="0"/>
                  <a:cs typeface="Times New Roman" panose="02020603050405020304" pitchFamily="18" charset="0"/>
                  <a:sym typeface="Arial"/>
                </a:rPr>
                <a:t>Như cái ô to</a:t>
              </a:r>
            </a:p>
            <a:p>
              <a:pPr indent="228594" defTabSz="1219170">
                <a:buClr>
                  <a:srgbClr val="000000"/>
                </a:buClr>
              </a:pPr>
              <a:r>
                <a:rPr lang="vi-VN" sz="2800" kern="0" dirty="0">
                  <a:solidFill>
                    <a:srgbClr val="FFAB40">
                      <a:lumMod val="75000"/>
                    </a:srgbClr>
                  </a:solidFill>
                  <a:latin typeface="Times New Roman" panose="02020603050405020304" pitchFamily="18" charset="0"/>
                  <a:cs typeface="Times New Roman" panose="02020603050405020304" pitchFamily="18" charset="0"/>
                  <a:sym typeface="Arial"/>
                </a:rPr>
                <a:t>Đang làm bóng mát</a:t>
              </a:r>
            </a:p>
          </p:txBody>
        </p:sp>
      </p:grpSp>
    </p:spTree>
    <p:extLst>
      <p:ext uri="{BB962C8B-B14F-4D97-AF65-F5344CB8AC3E}">
        <p14:creationId xmlns:p14="http://schemas.microsoft.com/office/powerpoint/2010/main" val="39716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846</Words>
  <Application>Microsoft Office PowerPoint</Application>
  <PresentationFormat>Widescreen</PresentationFormat>
  <Paragraphs>105</Paragraphs>
  <Slides>16</Slides>
  <Notes>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16</vt:i4>
      </vt:variant>
    </vt:vector>
  </HeadingPairs>
  <TitlesOfParts>
    <vt:vector size="32" baseType="lpstr">
      <vt:lpstr>等线</vt:lpstr>
      <vt:lpstr>微软雅黑</vt:lpstr>
      <vt:lpstr>Arial</vt:lpstr>
      <vt:lpstr>Arial-Rounded</vt:lpstr>
      <vt:lpstr>Calibri</vt:lpstr>
      <vt:lpstr>Kalam</vt:lpstr>
      <vt:lpstr>Montserrat</vt:lpstr>
      <vt:lpstr>Times New Roman</vt:lpstr>
      <vt:lpstr>UTM Avo</vt:lpstr>
      <vt:lpstr>UTM Cookies</vt:lpstr>
      <vt:lpstr>Office Theme</vt:lpstr>
      <vt:lpstr>Doodle Sketchbook by Slidesgo</vt:lpstr>
      <vt:lpstr>1_Doodle Sketchbook by Slidesgo</vt:lpstr>
      <vt:lpstr>1_Office Theme</vt:lpstr>
      <vt:lpstr>包图主题2</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Kim Chi</cp:lastModifiedBy>
  <cp:revision>20</cp:revision>
  <dcterms:created xsi:type="dcterms:W3CDTF">2021-07-20T01:55:21Z</dcterms:created>
  <dcterms:modified xsi:type="dcterms:W3CDTF">2022-05-22T08:41:44Z</dcterms:modified>
</cp:coreProperties>
</file>