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4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5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6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31" r:id="rId3"/>
    <p:sldMasterId id="2147483761" r:id="rId4"/>
    <p:sldMasterId id="2147483827" r:id="rId5"/>
    <p:sldMasterId id="2147483859" r:id="rId6"/>
    <p:sldMasterId id="2147483899" r:id="rId7"/>
  </p:sldMasterIdLst>
  <p:notesMasterIdLst>
    <p:notesMasterId r:id="rId17"/>
  </p:notesMasterIdLst>
  <p:sldIdLst>
    <p:sldId id="3402" r:id="rId8"/>
    <p:sldId id="515" r:id="rId9"/>
    <p:sldId id="3403" r:id="rId10"/>
    <p:sldId id="265" r:id="rId11"/>
    <p:sldId id="496" r:id="rId12"/>
    <p:sldId id="3397" r:id="rId13"/>
    <p:sldId id="3405" r:id="rId14"/>
    <p:sldId id="3404" r:id="rId15"/>
    <p:sldId id="51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70" d="100"/>
          <a:sy n="70" d="100"/>
        </p:scale>
        <p:origin x="62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10" Type="http://schemas.openxmlformats.org/officeDocument/2006/relationships/slide" Target="slides/slide3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22/5/2022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85983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7476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22764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22/5/2022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22/5/2022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22/5/2022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22/5/2022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2022/5/22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2022/5/22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2022/5/22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2022/5/22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2022/5/22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2022/5/22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2022/5/22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2022/5/22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2022/5/22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2022/5/22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2022/5/22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2022/5/22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22/5/2022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171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22/5/2022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55159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47423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17938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54505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87842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10651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9847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86052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24735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29555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81521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17368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587819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7591246"/>
      </p:ext>
    </p:extLst>
  </p:cSld>
  <p:clrMapOvr>
    <a:masterClrMapping/>
  </p:clrMapOvr>
  <p:transition spd="slow">
    <p:comb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5047588"/>
      </p:ext>
    </p:extLst>
  </p:cSld>
  <p:clrMapOvr>
    <a:masterClrMapping/>
  </p:clrMapOvr>
  <p:transition spd="slow">
    <p:comb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3245525"/>
      </p:ext>
    </p:extLst>
  </p:cSld>
  <p:clrMapOvr>
    <a:masterClrMapping/>
  </p:clrMapOvr>
  <p:transition spd="slow">
    <p:comb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3176280"/>
      </p:ext>
    </p:extLst>
  </p:cSld>
  <p:clrMapOvr>
    <a:masterClrMapping/>
  </p:clrMapOvr>
  <p:transition spd="slow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22/5/2022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5" Type="http://schemas.openxmlformats.org/officeDocument/2006/relationships/image" Target="../media/image42.jpg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8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22/5/2022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2022/5/22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2022/5/22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  <p:sldLayoutId id="2147483906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2022/5/22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2022/5/22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340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3611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4" r:id="rId3"/>
    <p:sldLayoutId id="2147483905" r:id="rId4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>
            <a:extLst>
              <a:ext uri="{FF2B5EF4-FFF2-40B4-BE49-F238E27FC236}">
                <a16:creationId xmlns:a16="http://schemas.microsoft.com/office/drawing/2014/main" id="{7E344B9E-4235-4D99-9C68-220C40C5DD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>
            <a:extLst>
              <a:ext uri="{FF2B5EF4-FFF2-40B4-BE49-F238E27FC236}">
                <a16:creationId xmlns:a16="http://schemas.microsoft.com/office/drawing/2014/main" id="{17D90F82-D78F-42DD-9A56-9556F66F13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>
            <a:extLst>
              <a:ext uri="{FF2B5EF4-FFF2-40B4-BE49-F238E27FC236}">
                <a16:creationId xmlns:a16="http://schemas.microsoft.com/office/drawing/2014/main" id="{E189541B-B39E-4638-9D43-92944763BE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4" name="图片 333">
            <a:extLst>
              <a:ext uri="{FF2B5EF4-FFF2-40B4-BE49-F238E27FC236}">
                <a16:creationId xmlns:a16="http://schemas.microsoft.com/office/drawing/2014/main" id="{C9CD878C-58EC-4B7C-8E16-E1C2A3C441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>
            <a:extLst>
              <a:ext uri="{FF2B5EF4-FFF2-40B4-BE49-F238E27FC236}">
                <a16:creationId xmlns:a16="http://schemas.microsoft.com/office/drawing/2014/main" id="{420F89D8-45EE-4E1E-9611-CC2B34129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B617BD64-3631-4195-ABF3-1A7D72513797}"/>
              </a:ext>
            </a:extLst>
          </p:cNvPr>
          <p:cNvSpPr txBox="1">
            <a:spLocks/>
          </p:cNvSpPr>
          <p:nvPr/>
        </p:nvSpPr>
        <p:spPr>
          <a:xfrm>
            <a:off x="692458" y="3915682"/>
            <a:ext cx="11159230" cy="144562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1" name="WordArt 12">
            <a:extLst>
              <a:ext uri="{FF2B5EF4-FFF2-40B4-BE49-F238E27FC236}">
                <a16:creationId xmlns:a16="http://schemas.microsoft.com/office/drawing/2014/main" id="{F7ADFA6C-62B0-433F-BF39-2C29E971ACA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919046" y="1583057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itchFamily="18" charset="0"/>
                <a:ea typeface="微软雅黑"/>
                <a:cs typeface="Times New Roman" pitchFamily="18" charset="0"/>
              </a:rPr>
              <a:t>MÔN: TIẾNG VIỆT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6C4E161B-F9DD-4B77-8B06-5F400B1845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0158" y="129960"/>
            <a:ext cx="9331036" cy="1133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微软雅黑"/>
                <a:cs typeface="Times New Roman" pitchFamily="18" charset="0"/>
              </a:rPr>
              <a:t>ỦY BAN NHÂN DÂN 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微软雅黑"/>
                <a:cs typeface="Times New Roman" pitchFamily="18" charset="0"/>
              </a:rPr>
              <a:t>TRƯỜNG TIỂU HỌC …………</a:t>
            </a: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DD0781E0-EFDF-4439-9333-4B29114340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2812" y="2584639"/>
            <a:ext cx="8534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itchFamily="18" charset="0"/>
            </a:endParaRP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EB10385B-F046-4438-8FC1-E8CE3816DB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3571" y="3368359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微软雅黑"/>
                <a:cs typeface="Times New Roman" pitchFamily="18" charset="0"/>
              </a:rPr>
              <a:t>LỚP 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EA451F1-829F-4C4F-8CBA-583B09B039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6263" y="4315437"/>
            <a:ext cx="1014788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微软雅黑"/>
                <a:cs typeface="Times New Roman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微软雅黑"/>
                <a:cs typeface="Times New Roman" pitchFamily="18" charset="0"/>
              </a:rPr>
              <a:t>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微软雅黑"/>
                <a:cs typeface="Times New Roman" pitchFamily="18" charset="0"/>
              </a:rPr>
              <a:t>Ôn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微软雅黑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微软雅黑"/>
                <a:cs typeface="Times New Roman" pitchFamily="18" charset="0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微软雅黑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微软雅黑"/>
                <a:cs typeface="Times New Roman" pitchFamily="18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微软雅黑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微软雅黑"/>
                <a:cs typeface="Times New Roman" pitchFamily="18" charset="0"/>
              </a:rPr>
              <a:t>đánh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微软雅黑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微软雅黑"/>
                <a:cs typeface="Times New Roman" pitchFamily="18" charset="0"/>
              </a:rPr>
              <a:t>giá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微软雅黑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微软雅黑"/>
                <a:cs typeface="Times New Roman" pitchFamily="18" charset="0"/>
              </a:rPr>
              <a:t>cuối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微软雅黑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微软雅黑"/>
                <a:cs typeface="Times New Roman" pitchFamily="18" charset="0"/>
              </a:rPr>
              <a:t>kì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微软雅黑"/>
                <a:cs typeface="Times New Roman" pitchFamily="18" charset="0"/>
              </a:rPr>
              <a:t> II</a:t>
            </a:r>
          </a:p>
        </p:txBody>
      </p:sp>
    </p:spTree>
    <p:extLst>
      <p:ext uri="{BB962C8B-B14F-4D97-AF65-F5344CB8AC3E}">
        <p14:creationId xmlns:p14="http://schemas.microsoft.com/office/powerpoint/2010/main" val="290554729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4" presetClass="emph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6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70833E-6 -4.44444E-6 L -2.70833E-6 -0.07222 " pathEditMode="relative" rAng="0" ptsTypes="AA">
                                      <p:cBhvr>
                                        <p:cTn id="2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2856982" y="4708018"/>
            <a:ext cx="680483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8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078E5E-A3C9-41E7-9F78-864B251FF8EC}"/>
              </a:ext>
            </a:extLst>
          </p:cNvPr>
          <p:cNvSpPr txBox="1"/>
          <p:nvPr/>
        </p:nvSpPr>
        <p:spPr>
          <a:xfrm>
            <a:off x="3068415" y="2503734"/>
            <a:ext cx="638197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4400" kern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PHẦN II</a:t>
            </a:r>
          </a:p>
          <a:p>
            <a:pPr algn="ctr" defTabSz="1219170">
              <a:buClr>
                <a:srgbClr val="000000"/>
              </a:buClr>
            </a:pPr>
            <a:r>
              <a:rPr lang="vi-VN" sz="4400" kern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ĐÁNH GIÁ CUỐI HỌC KÌ 2</a:t>
            </a:r>
            <a:endParaRPr lang="en-US" sz="4400" kern="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3078E5E-A3C9-41E7-9F78-864B251FF8EC}"/>
              </a:ext>
            </a:extLst>
          </p:cNvPr>
          <p:cNvSpPr txBox="1"/>
          <p:nvPr/>
        </p:nvSpPr>
        <p:spPr>
          <a:xfrm>
            <a:off x="1815152" y="2503734"/>
            <a:ext cx="964896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400" kern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YÊU CẦU CẦN ĐẠT</a:t>
            </a:r>
          </a:p>
          <a:p>
            <a:pPr marL="571500" indent="-571500" defTabSz="1219170">
              <a:buClr>
                <a:srgbClr val="000000"/>
              </a:buClr>
              <a:buFontTx/>
              <a:buChar char="-"/>
            </a:pPr>
            <a:r>
              <a:rPr lang="en-US" sz="4400" kern="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Luyện</a:t>
            </a:r>
            <a:r>
              <a:rPr lang="en-US" sz="4400" kern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lang="en-US" sz="4400" kern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đúng</a:t>
            </a:r>
            <a:r>
              <a:rPr lang="en-US" sz="4400" kern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4400" kern="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đẹp</a:t>
            </a:r>
            <a:r>
              <a:rPr lang="en-US" sz="4400" kern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4400" kern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chính</a:t>
            </a:r>
            <a:r>
              <a:rPr lang="en-US" sz="4400" kern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tả</a:t>
            </a:r>
            <a:endParaRPr lang="en-US" sz="4400" kern="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571500" indent="-571500" defTabSz="1219170">
              <a:buClr>
                <a:srgbClr val="000000"/>
              </a:buClr>
              <a:buFontTx/>
              <a:buChar char="-"/>
            </a:pPr>
            <a:r>
              <a:rPr lang="en-US" sz="4400" kern="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Đọc</a:t>
            </a:r>
            <a:r>
              <a:rPr lang="en-US" sz="4400" kern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hiểu</a:t>
            </a:r>
            <a:r>
              <a:rPr lang="en-US" sz="4400" kern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nội</a:t>
            </a:r>
            <a:r>
              <a:rPr lang="en-US" sz="4400" kern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dung </a:t>
            </a:r>
            <a:r>
              <a:rPr lang="en-US" sz="4400" kern="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sz="4400" kern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văn</a:t>
            </a:r>
            <a:r>
              <a:rPr lang="en-US" sz="4400" kern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bản</a:t>
            </a:r>
            <a:endParaRPr lang="en-US" sz="4400" kern="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053697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0C7CFA-5FCF-45BF-811B-DE7467210C61}"/>
              </a:ext>
            </a:extLst>
          </p:cNvPr>
          <p:cNvSpPr txBox="1"/>
          <p:nvPr/>
        </p:nvSpPr>
        <p:spPr>
          <a:xfrm>
            <a:off x="4754710" y="-134567"/>
            <a:ext cx="8065133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chemeClr val="bg1"/>
                </a:solidFill>
                <a:latin typeface="+mj-lt"/>
                <a:cs typeface="Arial"/>
                <a:sym typeface="Arial"/>
              </a:rPr>
              <a:t>1. Nghe – </a:t>
            </a:r>
            <a:r>
              <a:rPr lang="en-US" sz="3200" b="1" kern="0" dirty="0" err="1">
                <a:solidFill>
                  <a:schemeClr val="bg1"/>
                </a:solidFill>
                <a:latin typeface="+mj-lt"/>
                <a:cs typeface="Arial"/>
                <a:sym typeface="Arial"/>
              </a:rPr>
              <a:t>viết</a:t>
            </a:r>
            <a:endParaRPr lang="en-US" sz="3200" b="1" kern="0" dirty="0">
              <a:solidFill>
                <a:schemeClr val="bg1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E3263EC-6C87-42A4-975E-A0BAD63D9AFF}"/>
              </a:ext>
            </a:extLst>
          </p:cNvPr>
          <p:cNvSpPr/>
          <p:nvPr/>
        </p:nvSpPr>
        <p:spPr>
          <a:xfrm>
            <a:off x="1424764" y="1751647"/>
            <a:ext cx="424728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3200" b="1" kern="0" dirty="0">
                <a:solidFill>
                  <a:srgbClr val="000000"/>
                </a:solidFill>
                <a:latin typeface="HP001 4 hàng" panose="020B0603050302020204" pitchFamily="34" charset="0"/>
                <a:cs typeface="Arial"/>
                <a:sym typeface="Arial"/>
              </a:rPr>
              <a:t>Cứ vào mùa đông</a:t>
            </a:r>
          </a:p>
          <a:p>
            <a:pPr defTabSz="1219170">
              <a:buClr>
                <a:srgbClr val="000000"/>
              </a:buClr>
            </a:pPr>
            <a:r>
              <a:rPr lang="vi-VN" sz="3200" b="1" kern="0" dirty="0">
                <a:solidFill>
                  <a:srgbClr val="000000"/>
                </a:solidFill>
                <a:latin typeface="HP001 4 hàng" panose="020B0603050302020204" pitchFamily="34" charset="0"/>
                <a:cs typeface="Arial"/>
                <a:sym typeface="Arial"/>
              </a:rPr>
              <a:t>Gió về ǟét buốt</a:t>
            </a:r>
          </a:p>
          <a:p>
            <a:pPr defTabSz="1219170">
              <a:buClr>
                <a:srgbClr val="000000"/>
              </a:buClr>
            </a:pPr>
            <a:r>
              <a:rPr lang="vi-VN" sz="3200" b="1" kern="0" dirty="0">
                <a:solidFill>
                  <a:srgbClr val="000000"/>
                </a:solidFill>
                <a:latin typeface="HP001 4 hàng" panose="020B0603050302020204" pitchFamily="34" charset="0"/>
                <a:cs typeface="Arial"/>
                <a:sym typeface="Arial"/>
              </a:rPr>
              <a:t>Cây bàng trụi trơ</a:t>
            </a:r>
          </a:p>
          <a:p>
            <a:pPr defTabSz="1219170">
              <a:buClr>
                <a:srgbClr val="000000"/>
              </a:buClr>
            </a:pPr>
            <a:r>
              <a:rPr lang="vi-VN" sz="3200" b="1" kern="0" dirty="0">
                <a:solidFill>
                  <a:srgbClr val="000000"/>
                </a:solidFill>
                <a:latin typeface="HP001 4 hàng" panose="020B0603050302020204" pitchFamily="34" charset="0"/>
                <a:cs typeface="Arial"/>
                <a:sym typeface="Arial"/>
              </a:rPr>
              <a:t>Lá cành ǟụng hết</a:t>
            </a:r>
          </a:p>
          <a:p>
            <a:pPr defTabSz="1219170">
              <a:buClr>
                <a:srgbClr val="000000"/>
              </a:buClr>
            </a:pPr>
            <a:endParaRPr lang="vi-VN" sz="3200" b="1" kern="0" dirty="0">
              <a:solidFill>
                <a:srgbClr val="000000"/>
              </a:solidFill>
              <a:latin typeface="HP001 4 hàng" panose="020B0603050302020204" pitchFamily="34" charset="0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vi-VN" sz="3200" b="1" kern="0" dirty="0">
                <a:solidFill>
                  <a:srgbClr val="000000"/>
                </a:solidFill>
                <a:latin typeface="HP001 4 hàng" panose="020B0603050302020204" pitchFamily="34" charset="0"/>
                <a:cs typeface="Arial"/>
                <a:sym typeface="Arial"/>
              </a:rPr>
              <a:t>Chắc là nó ǟét!</a:t>
            </a:r>
          </a:p>
          <a:p>
            <a:pPr defTabSz="1219170">
              <a:buClr>
                <a:srgbClr val="000000"/>
              </a:buClr>
            </a:pPr>
            <a:r>
              <a:rPr lang="vi-VN" sz="3200" b="1" kern="0" dirty="0">
                <a:solidFill>
                  <a:srgbClr val="000000"/>
                </a:solidFill>
                <a:latin typeface="HP001 4 hàng" panose="020B0603050302020204" pitchFamily="34" charset="0"/>
                <a:cs typeface="Arial"/>
                <a:sym typeface="Arial"/>
              </a:rPr>
              <a:t>Khi vào mùa nắng</a:t>
            </a:r>
          </a:p>
          <a:p>
            <a:pPr defTabSz="1219170">
              <a:buClr>
                <a:srgbClr val="000000"/>
              </a:buClr>
            </a:pPr>
            <a:r>
              <a:rPr lang="vi-VN" sz="3200" b="1" kern="0" dirty="0">
                <a:solidFill>
                  <a:srgbClr val="000000"/>
                </a:solidFill>
                <a:latin typeface="HP001 4 hàng" panose="020B0603050302020204" pitchFamily="34" charset="0"/>
                <a:cs typeface="Arial"/>
                <a:sym typeface="Arial"/>
              </a:rPr>
              <a:t>Tán lá xòe ǟa</a:t>
            </a:r>
          </a:p>
          <a:p>
            <a:pPr defTabSz="1219170">
              <a:buClr>
                <a:srgbClr val="000000"/>
              </a:buClr>
            </a:pPr>
            <a:r>
              <a:rPr lang="vi-VN" sz="3200" b="1" kern="0" dirty="0">
                <a:solidFill>
                  <a:srgbClr val="000000"/>
                </a:solidFill>
                <a:latin typeface="HP001 4 hàng" panose="020B0603050302020204" pitchFamily="34" charset="0"/>
                <a:cs typeface="Arial"/>
                <a:sym typeface="Arial"/>
              </a:rPr>
              <a:t>Như cái ô t</a:t>
            </a:r>
            <a:r>
              <a:rPr lang="en-US" sz="3200" b="1" kern="0" dirty="0">
                <a:solidFill>
                  <a:srgbClr val="000000"/>
                </a:solidFill>
                <a:latin typeface="HP001 4 hàng" panose="020B0603050302020204" pitchFamily="34" charset="0"/>
                <a:cs typeface="Arial"/>
                <a:sym typeface="Arial"/>
              </a:rPr>
              <a:t>ô</a:t>
            </a:r>
            <a:endParaRPr lang="vi-VN" sz="3200" b="1" kern="0" dirty="0">
              <a:solidFill>
                <a:srgbClr val="000000"/>
              </a:solidFill>
              <a:latin typeface="HP001 4 hàng" panose="020B0603050302020204" pitchFamily="34" charset="0"/>
              <a:cs typeface="Arial"/>
              <a:sym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31816D8-72FA-4900-8016-ABC15448CCFA}"/>
              </a:ext>
            </a:extLst>
          </p:cNvPr>
          <p:cNvGrpSpPr/>
          <p:nvPr/>
        </p:nvGrpSpPr>
        <p:grpSpPr>
          <a:xfrm>
            <a:off x="4783597" y="1743000"/>
            <a:ext cx="2748745" cy="4250587"/>
            <a:chOff x="2559741" y="451883"/>
            <a:chExt cx="3944477" cy="436032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96EEB7D1-A56C-4C58-94C1-D0DC1B76C0C7}"/>
                </a:ext>
              </a:extLst>
            </p:cNvPr>
            <p:cNvSpPr/>
            <p:nvPr/>
          </p:nvSpPr>
          <p:spPr>
            <a:xfrm>
              <a:off x="3646345" y="4261048"/>
              <a:ext cx="2429242" cy="551155"/>
            </a:xfrm>
            <a:prstGeom prst="ellipse">
              <a:avLst/>
            </a:prstGeom>
            <a:solidFill>
              <a:schemeClr val="accent2">
                <a:lumMod val="85000"/>
              </a:schemeClr>
            </a:solidFill>
            <a:ln>
              <a:solidFill>
                <a:schemeClr val="accent2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vi-VN" sz="1867" kern="0">
                <a:solidFill>
                  <a:srgbClr val="BAE5E4"/>
                </a:solidFill>
                <a:latin typeface="+mj-lt"/>
                <a:sym typeface="Arial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DDE0481-1C48-4DA4-B16D-0632DAC7FF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2559741" y="451883"/>
              <a:ext cx="3944477" cy="4239733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A6492E98-D64C-4F08-BCF4-A688FFC34C14}"/>
              </a:ext>
            </a:extLst>
          </p:cNvPr>
          <p:cNvSpPr txBox="1"/>
          <p:nvPr/>
        </p:nvSpPr>
        <p:spPr>
          <a:xfrm>
            <a:off x="7490569" y="2501650"/>
            <a:ext cx="547454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Arial"/>
                <a:sym typeface="Arial"/>
              </a:rPr>
              <a:t>Đang làm bóng mát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Arial"/>
                <a:sym typeface="Arial"/>
              </a:rPr>
              <a:t>Bóng bàng tròn lắm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Arial"/>
                <a:sym typeface="Arial"/>
              </a:rPr>
              <a:t>Tròn như cái nong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Arial"/>
                <a:sym typeface="Arial"/>
              </a:rPr>
              <a:t>Em ngồi vào trong</a:t>
            </a:r>
            <a:endParaRPr lang="en-US" sz="2800" b="1" dirty="0">
              <a:latin typeface="HP001 4 hàng" panose="020B06030503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927031-F845-4153-9385-670BAD905DAE}"/>
              </a:ext>
            </a:extLst>
          </p:cNvPr>
          <p:cNvSpPr txBox="1"/>
          <p:nvPr/>
        </p:nvSpPr>
        <p:spPr>
          <a:xfrm>
            <a:off x="4557873" y="1012800"/>
            <a:ext cx="2677336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4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Arial"/>
                <a:sym typeface="Arial"/>
              </a:rPr>
              <a:t>Cây bàng</a:t>
            </a:r>
          </a:p>
          <a:p>
            <a:endParaRPr lang="en-US" sz="3200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2205" y="1040782"/>
            <a:ext cx="12187592" cy="45708"/>
          </a:xfrm>
          <a:prstGeom prst="rect">
            <a:avLst/>
          </a:prstGeom>
          <a:solidFill>
            <a:srgbClr val="75B2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sz="2400">
              <a:solidFill>
                <a:srgbClr val="FFFFFF"/>
              </a:solidFill>
              <a:latin typeface="Times New Roman" panose="02020603050405020304" pitchFamily="18" charset="0"/>
              <a:ea typeface="字魂35号-经典雅黑" panose="00000500000000000000" pitchFamily="2" charset="-122"/>
              <a:cs typeface="Times New Roman" panose="02020603050405020304" pitchFamily="18" charset="0"/>
              <a:sym typeface=""/>
            </a:endParaRPr>
          </a:p>
        </p:txBody>
      </p:sp>
      <p:cxnSp>
        <p:nvCxnSpPr>
          <p:cNvPr id="20" name="30">
            <a:extLst>
              <a:ext uri="{FF2B5EF4-FFF2-40B4-BE49-F238E27FC236}">
                <a16:creationId xmlns:a16="http://schemas.microsoft.com/office/drawing/2014/main" id="{F5229C80-1FED-4B9B-A731-14A567100433}"/>
              </a:ext>
            </a:extLst>
          </p:cNvPr>
          <p:cNvCxnSpPr/>
          <p:nvPr/>
        </p:nvCxnSpPr>
        <p:spPr>
          <a:xfrm>
            <a:off x="1530206" y="2971960"/>
            <a:ext cx="38874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31">
            <a:extLst>
              <a:ext uri="{FF2B5EF4-FFF2-40B4-BE49-F238E27FC236}">
                <a16:creationId xmlns:a16="http://schemas.microsoft.com/office/drawing/2014/main" id="{97CEFCB1-9421-4B34-BE4F-D64631E6410E}"/>
              </a:ext>
            </a:extLst>
          </p:cNvPr>
          <p:cNvCxnSpPr/>
          <p:nvPr/>
        </p:nvCxnSpPr>
        <p:spPr>
          <a:xfrm>
            <a:off x="1530206" y="4692022"/>
            <a:ext cx="38874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2B0D0DB3-4D29-42FE-997E-F3AF07A878F5}"/>
              </a:ext>
            </a:extLst>
          </p:cNvPr>
          <p:cNvSpPr txBox="1"/>
          <p:nvPr/>
        </p:nvSpPr>
        <p:spPr>
          <a:xfrm>
            <a:off x="3897578" y="358428"/>
            <a:ext cx="8952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2. </a:t>
            </a:r>
            <a:r>
              <a:rPr lang="vi-VN" sz="3200" b="1" kern="0" dirty="0">
                <a:solidFill>
                  <a:srgbClr val="BAE5E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Chọn a hoặc b.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348D9B0-141F-487A-89B4-E140D2905627}"/>
              </a:ext>
            </a:extLst>
          </p:cNvPr>
          <p:cNvSpPr txBox="1"/>
          <p:nvPr/>
        </p:nvSpPr>
        <p:spPr>
          <a:xfrm>
            <a:off x="1828541" y="973844"/>
            <a:ext cx="51727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a. Chọn </a:t>
            </a:r>
            <a:r>
              <a:rPr lang="vi-VN" sz="2800" b="1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 </a:t>
            </a:r>
            <a:r>
              <a:rPr lang="vi-VN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hoặc </a:t>
            </a:r>
            <a:r>
              <a:rPr lang="vi-VN" sz="2800" b="1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</a:t>
            </a:r>
            <a:r>
              <a:rPr lang="vi-VN" sz="28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thay cho ô vuông.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B329AAC-B585-44DF-93B6-51809237F762}"/>
              </a:ext>
            </a:extLst>
          </p:cNvPr>
          <p:cNvSpPr txBox="1"/>
          <p:nvPr/>
        </p:nvSpPr>
        <p:spPr>
          <a:xfrm>
            <a:off x="3486370" y="1384214"/>
            <a:ext cx="521926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Hàng chuối lên    </a:t>
            </a:r>
            <a:r>
              <a:rPr lang="vi-VN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 </a:t>
            </a:r>
            <a:r>
              <a:rPr lang="vi-VN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anh mướt</a:t>
            </a:r>
          </a:p>
          <a:p>
            <a:pPr defTabSz="1219170"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Phi lao reo trập trùng</a:t>
            </a:r>
          </a:p>
          <a:p>
            <a:pPr defTabSz="1219170"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Vài ngôi nhà ngói đỏ</a:t>
            </a:r>
          </a:p>
          <a:p>
            <a:pPr defTabSz="1219170"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In bóng   </a:t>
            </a:r>
            <a:r>
              <a:rPr lang="vi-VN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 </a:t>
            </a:r>
            <a:r>
              <a:rPr lang="vi-VN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uống dòng    </a:t>
            </a:r>
            <a:r>
              <a:rPr lang="vi-VN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  </a:t>
            </a:r>
            <a:r>
              <a:rPr lang="vi-VN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ông.</a:t>
            </a:r>
          </a:p>
          <a:p>
            <a:pPr algn="r" defTabSz="1219170"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(</a:t>
            </a:r>
            <a:r>
              <a:rPr lang="vi-VN" sz="28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Theo </a:t>
            </a:r>
            <a:r>
              <a:rPr lang="vi-VN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Trần Đăng Khoa)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826CABA-2AEB-467D-A8AE-090207F4D3F8}"/>
              </a:ext>
            </a:extLst>
          </p:cNvPr>
          <p:cNvGrpSpPr/>
          <p:nvPr/>
        </p:nvGrpSpPr>
        <p:grpSpPr>
          <a:xfrm>
            <a:off x="6079958" y="1450897"/>
            <a:ext cx="387358" cy="348977"/>
            <a:chOff x="7507111" y="2996098"/>
            <a:chExt cx="417689" cy="417689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8893920-26A0-4328-9A54-3AE6DDFC2685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25400" cap="flat" cmpd="sng" algn="ctr">
              <a:solidFill>
                <a:srgbClr val="FFAB4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endParaRPr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B66B44FF-33BA-4F90-91E5-7A7EF29C42D4}"/>
                </a:ext>
              </a:extLst>
            </p:cNvPr>
            <p:cNvCxnSpPr>
              <a:stCxn id="36" idx="0"/>
              <a:endCxn id="36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9525" cap="flat" cmpd="sng" algn="ctr">
              <a:solidFill>
                <a:srgbClr val="213054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C2FA7436-17B6-4728-BF91-8BFA6C9DFFE2}"/>
                </a:ext>
              </a:extLst>
            </p:cNvPr>
            <p:cNvCxnSpPr>
              <a:stCxn id="36" idx="3"/>
              <a:endCxn id="36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9525" cap="flat" cmpd="sng" algn="ctr">
              <a:solidFill>
                <a:srgbClr val="213054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34B5FCCD-1484-445A-A5CA-8AE7B1A458E0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9525" cap="flat" cmpd="sng" algn="ctr">
              <a:solidFill>
                <a:srgbClr val="213054">
                  <a:shade val="95000"/>
                  <a:satMod val="105000"/>
                </a:srgbClr>
              </a:solidFill>
              <a:prstDash val="solid"/>
            </a:ln>
            <a:effectLst/>
          </p:spPr>
        </p:cxn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B1955C6-2CD4-4818-9F21-F790B555C42B}"/>
              </a:ext>
            </a:extLst>
          </p:cNvPr>
          <p:cNvGrpSpPr/>
          <p:nvPr/>
        </p:nvGrpSpPr>
        <p:grpSpPr>
          <a:xfrm>
            <a:off x="4970420" y="2759991"/>
            <a:ext cx="387358" cy="348977"/>
            <a:chOff x="7507111" y="2996098"/>
            <a:chExt cx="417689" cy="417689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F0883486-054E-4202-855E-FB179C0A4489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25400" cap="flat" cmpd="sng" algn="ctr">
              <a:solidFill>
                <a:srgbClr val="FFAB4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endParaRPr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68EF4F37-7505-4909-89CF-38F57DFF6362}"/>
                </a:ext>
              </a:extLst>
            </p:cNvPr>
            <p:cNvCxnSpPr>
              <a:stCxn id="41" idx="0"/>
              <a:endCxn id="41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9525" cap="flat" cmpd="sng" algn="ctr">
              <a:solidFill>
                <a:srgbClr val="213054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59C150DF-83E0-48BD-8CA3-3706F5FB6224}"/>
                </a:ext>
              </a:extLst>
            </p:cNvPr>
            <p:cNvCxnSpPr>
              <a:stCxn id="41" idx="3"/>
              <a:endCxn id="41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9525" cap="flat" cmpd="sng" algn="ctr">
              <a:solidFill>
                <a:srgbClr val="213054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0F2C3315-0665-451A-A12D-57D1970E39AA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9525" cap="flat" cmpd="sng" algn="ctr">
              <a:solidFill>
                <a:srgbClr val="213054">
                  <a:shade val="95000"/>
                  <a:satMod val="105000"/>
                </a:srgbClr>
              </a:solidFill>
              <a:prstDash val="solid"/>
            </a:ln>
            <a:effectLst/>
          </p:spPr>
        </p:cxn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5B281973-5EFD-419F-8D7C-D6974DF08C60}"/>
              </a:ext>
            </a:extLst>
          </p:cNvPr>
          <p:cNvGrpSpPr/>
          <p:nvPr/>
        </p:nvGrpSpPr>
        <p:grpSpPr>
          <a:xfrm>
            <a:off x="6979308" y="2801174"/>
            <a:ext cx="387358" cy="348977"/>
            <a:chOff x="7507111" y="2996098"/>
            <a:chExt cx="417689" cy="417689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8F79E9E4-AC90-4FA5-B9CE-2AAE8284E24B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25400" cap="flat" cmpd="sng" algn="ctr">
              <a:solidFill>
                <a:srgbClr val="FFAB4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Arial"/>
              </a:endParaRPr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6E450881-4C80-47CC-9E9F-150B36F1DE93}"/>
                </a:ext>
              </a:extLst>
            </p:cNvPr>
            <p:cNvCxnSpPr>
              <a:stCxn id="46" idx="0"/>
              <a:endCxn id="46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9525" cap="flat" cmpd="sng" algn="ctr">
              <a:solidFill>
                <a:srgbClr val="213054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F7AFCDA7-B5C2-46ED-B9DE-EB9396CC558F}"/>
                </a:ext>
              </a:extLst>
            </p:cNvPr>
            <p:cNvCxnSpPr>
              <a:stCxn id="46" idx="3"/>
              <a:endCxn id="46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9525" cap="flat" cmpd="sng" algn="ctr">
              <a:solidFill>
                <a:srgbClr val="213054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40798233-F958-401C-80E7-30DC72793D78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9525" cap="flat" cmpd="sng" algn="ctr">
              <a:solidFill>
                <a:srgbClr val="213054">
                  <a:shade val="95000"/>
                  <a:satMod val="105000"/>
                </a:srgbClr>
              </a:solidFill>
              <a:prstDash val="solid"/>
            </a:ln>
            <a:effectLst/>
          </p:spPr>
        </p:cxn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EBBA82A4-9EAE-4634-AB62-01406C8FE6A5}"/>
              </a:ext>
            </a:extLst>
          </p:cNvPr>
          <p:cNvSpPr txBox="1"/>
          <p:nvPr/>
        </p:nvSpPr>
        <p:spPr>
          <a:xfrm>
            <a:off x="1660497" y="3692264"/>
            <a:ext cx="69200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Chọn </a:t>
            </a:r>
            <a:r>
              <a:rPr lang="vi-VN" sz="2800" b="1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dấu hỏi </a:t>
            </a:r>
            <a:r>
              <a:rPr lang="vi-VN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hoặc </a:t>
            </a:r>
            <a:r>
              <a:rPr lang="vi-VN" sz="2800" b="1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dấu ngã </a:t>
            </a:r>
            <a:r>
              <a:rPr lang="vi-VN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cho chữ in đậm.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B51F240-B9C2-44FE-A8F5-FB9D16DC8A61}"/>
              </a:ext>
            </a:extLst>
          </p:cNvPr>
          <p:cNvSpPr txBox="1"/>
          <p:nvPr/>
        </p:nvSpPr>
        <p:spPr>
          <a:xfrm>
            <a:off x="3974062" y="4080209"/>
            <a:ext cx="566388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 bác chài lặng </a:t>
            </a:r>
            <a:r>
              <a:rPr lang="vi-VN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le</a:t>
            </a:r>
          </a:p>
          <a:p>
            <a:pPr defTabSz="1219170"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Buông câu trong bóng chiều</a:t>
            </a:r>
          </a:p>
          <a:p>
            <a:pPr defTabSz="1219170">
              <a:buClr>
                <a:srgbClr val="000000"/>
              </a:buClr>
            </a:pPr>
            <a:r>
              <a:rPr lang="vi-VN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Bông </a:t>
            </a:r>
            <a:r>
              <a:rPr lang="vi-VN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nhiên con cá </a:t>
            </a:r>
            <a:r>
              <a:rPr lang="vi-VN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nho</a:t>
            </a:r>
          </a:p>
          <a:p>
            <a:pPr defTabSz="1219170">
              <a:buClr>
                <a:srgbClr val="000000"/>
              </a:buClr>
            </a:pPr>
            <a:r>
              <a:rPr lang="vi-VN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Nhay </a:t>
            </a:r>
            <a:r>
              <a:rPr lang="vi-VN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lên thuyền như trêu.</a:t>
            </a:r>
          </a:p>
          <a:p>
            <a:pPr algn="r" defTabSz="1219170"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(</a:t>
            </a:r>
            <a:r>
              <a:rPr lang="vi-VN" sz="28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Theo </a:t>
            </a:r>
            <a:r>
              <a:rPr lang="vi-VN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Trần Đăng Khoa)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69784B9F-745F-4BA3-9E26-3309259866BD}"/>
              </a:ext>
            </a:extLst>
          </p:cNvPr>
          <p:cNvSpPr/>
          <p:nvPr/>
        </p:nvSpPr>
        <p:spPr>
          <a:xfrm>
            <a:off x="6691455" y="4071906"/>
            <a:ext cx="495003" cy="584775"/>
          </a:xfrm>
          <a:prstGeom prst="rect">
            <a:avLst/>
          </a:prstGeom>
          <a:solidFill>
            <a:srgbClr val="FFFFFF"/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lẽ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8BAF4CCD-4D49-4DB8-B4EB-680BA328E17B}"/>
              </a:ext>
            </a:extLst>
          </p:cNvPr>
          <p:cNvSpPr/>
          <p:nvPr/>
        </p:nvSpPr>
        <p:spPr>
          <a:xfrm>
            <a:off x="6760080" y="4882499"/>
            <a:ext cx="852755" cy="584775"/>
          </a:xfrm>
          <a:prstGeom prst="rect">
            <a:avLst/>
          </a:prstGeom>
          <a:solidFill>
            <a:srgbClr val="FFFFFF"/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nhỏ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A42289F4-A76D-4471-87E1-4602D6F84CD5}"/>
              </a:ext>
            </a:extLst>
          </p:cNvPr>
          <p:cNvSpPr/>
          <p:nvPr/>
        </p:nvSpPr>
        <p:spPr>
          <a:xfrm>
            <a:off x="3864921" y="5307741"/>
            <a:ext cx="1100036" cy="1077218"/>
          </a:xfrm>
          <a:prstGeom prst="rect">
            <a:avLst/>
          </a:prstGeom>
          <a:solidFill>
            <a:srgbClr val="FFFFFF"/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Nhảy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1A1F8E7C-1DC0-4BFC-BA99-F88D39511FA6}"/>
              </a:ext>
            </a:extLst>
          </p:cNvPr>
          <p:cNvSpPr/>
          <p:nvPr/>
        </p:nvSpPr>
        <p:spPr>
          <a:xfrm>
            <a:off x="3897578" y="4873281"/>
            <a:ext cx="1072842" cy="1077218"/>
          </a:xfrm>
          <a:prstGeom prst="rect">
            <a:avLst/>
          </a:prstGeom>
          <a:solidFill>
            <a:srgbClr val="FFFFFF"/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Bỗng</a:t>
            </a:r>
          </a:p>
        </p:txBody>
      </p:sp>
    </p:spTree>
    <p:extLst>
      <p:ext uri="{BB962C8B-B14F-4D97-AF65-F5344CB8AC3E}">
        <p14:creationId xmlns:p14="http://schemas.microsoft.com/office/powerpoint/2010/main" val="391064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50" grpId="0"/>
      <p:bldP spid="51" grpId="0"/>
      <p:bldP spid="52" grpId="0" animBg="1"/>
      <p:bldP spid="53" grpId="0" animBg="1"/>
      <p:bldP spid="54" grpId="0" animBg="1"/>
      <p:bldP spid="5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704637" y="652816"/>
            <a:ext cx="11487363" cy="11079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166F0A-8FC6-4B9F-8ADA-8D54B7B79477}"/>
              </a:ext>
            </a:extLst>
          </p:cNvPr>
          <p:cNvSpPr txBox="1"/>
          <p:nvPr/>
        </p:nvSpPr>
        <p:spPr>
          <a:xfrm>
            <a:off x="1094302" y="652816"/>
            <a:ext cx="98321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28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3. Viết 4 – 5 câu kể lại một hoạt động ở trường hoặc lớp em (biểu diễn văn nghệ, đi tham quan, đồng diễn thể dục,...)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89866F-BAAD-4077-865F-515A020C411D}"/>
              </a:ext>
            </a:extLst>
          </p:cNvPr>
          <p:cNvSpPr txBox="1"/>
          <p:nvPr/>
        </p:nvSpPr>
        <p:spPr>
          <a:xfrm>
            <a:off x="1070812" y="1760812"/>
            <a:ext cx="1007043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G: </a:t>
            </a:r>
            <a:r>
              <a:rPr lang="vi-VN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Trường (hoặc lớp em) đã tổ chức hoạt động gì? Ở đâu?</a:t>
            </a:r>
          </a:p>
          <a:p>
            <a:pPr defTabSz="1219170"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- Hoạt động đó có những ai tham gia? Mọi người đã làm những việc gì?</a:t>
            </a:r>
          </a:p>
          <a:p>
            <a:pPr defTabSz="1219170"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- Nêu suy nghĩ, cảm xúc của em về hoạt động đó.</a:t>
            </a:r>
          </a:p>
        </p:txBody>
      </p:sp>
      <p:pic>
        <p:nvPicPr>
          <p:cNvPr id="6" name="Picture 2" descr="Camping Cartoon HD Stock Images | Shutterstock">
            <a:extLst>
              <a:ext uri="{FF2B5EF4-FFF2-40B4-BE49-F238E27FC236}">
                <a16:creationId xmlns:a16="http://schemas.microsoft.com/office/drawing/2014/main" id="{85C8F22A-9B24-4BD8-ABBC-DCE6720CBA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92"/>
          <a:stretch/>
        </p:blipFill>
        <p:spPr bwMode="auto">
          <a:xfrm>
            <a:off x="2922125" y="3546430"/>
            <a:ext cx="6239073" cy="2939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704637" y="652816"/>
            <a:ext cx="11487363" cy="11079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166F0A-8FC6-4B9F-8ADA-8D54B7B79477}"/>
              </a:ext>
            </a:extLst>
          </p:cNvPr>
          <p:cNvSpPr txBox="1"/>
          <p:nvPr/>
        </p:nvSpPr>
        <p:spPr>
          <a:xfrm>
            <a:off x="1094302" y="652816"/>
            <a:ext cx="98321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28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3. Viết 4 – 5 câu kể lại một hoạt động ở trường hoặc lớp em (biểu diễn văn nghệ, đi tham quan, đồng diễn thể dục,...)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89866F-BAAD-4077-865F-515A020C411D}"/>
              </a:ext>
            </a:extLst>
          </p:cNvPr>
          <p:cNvSpPr txBox="1"/>
          <p:nvPr/>
        </p:nvSpPr>
        <p:spPr>
          <a:xfrm>
            <a:off x="1070812" y="1760812"/>
            <a:ext cx="1007043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Tháng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trước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trường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em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tổ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chức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đi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tham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quan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đền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Sóc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khu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du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lịch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sinh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thái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bản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Rõm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ở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Sóc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Sơn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Lớp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chúng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em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đã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tham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gia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chuyến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đi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này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Đến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đền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Sóc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chúng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em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lắng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nghe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thuyết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minh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về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công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ơn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Thánh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Gióng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tường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niệm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Ngài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Sau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đó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chúng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em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đến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khu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du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lịch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Tại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đây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rất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nhiều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hoạt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động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vui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chơi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như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bắt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vịt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chui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hang,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nấu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cơm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cấp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cứu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bị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nạn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,… 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Chuyến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đi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thật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vui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bổ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ích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Em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mong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sẽ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nhiều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chuyến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đi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tham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quan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hơn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nữa</a:t>
            </a:r>
            <a:r>
              <a:rPr lang="en-US" sz="28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 </a:t>
            </a:r>
          </a:p>
          <a:p>
            <a:pPr defTabSz="1219170">
              <a:buClr>
                <a:srgbClr val="000000"/>
              </a:buClr>
            </a:pPr>
            <a:endParaRPr lang="en-US" sz="2800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97424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3078E5E-A3C9-41E7-9F78-864B251FF8EC}"/>
              </a:ext>
            </a:extLst>
          </p:cNvPr>
          <p:cNvSpPr txBox="1"/>
          <p:nvPr/>
        </p:nvSpPr>
        <p:spPr>
          <a:xfrm>
            <a:off x="1815152" y="2503734"/>
            <a:ext cx="964896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400" kern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YÊU CẦU CẦN ĐẠT</a:t>
            </a:r>
          </a:p>
          <a:p>
            <a:pPr marL="571500" indent="-571500" defTabSz="1219170">
              <a:buClr>
                <a:srgbClr val="000000"/>
              </a:buClr>
              <a:buFontTx/>
              <a:buChar char="-"/>
            </a:pPr>
            <a:r>
              <a:rPr lang="en-US" sz="4400" kern="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Luyện</a:t>
            </a:r>
            <a:r>
              <a:rPr lang="en-US" sz="4400" kern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lang="en-US" sz="4400" kern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đúng</a:t>
            </a:r>
            <a:r>
              <a:rPr lang="en-US" sz="4400" kern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4400" kern="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đẹp</a:t>
            </a:r>
            <a:r>
              <a:rPr lang="en-US" sz="4400" kern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4400" kern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chính</a:t>
            </a:r>
            <a:r>
              <a:rPr lang="en-US" sz="4400" kern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tả</a:t>
            </a:r>
            <a:endParaRPr lang="en-US" sz="4400" kern="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571500" indent="-571500" defTabSz="1219170">
              <a:buClr>
                <a:srgbClr val="000000"/>
              </a:buClr>
              <a:buFontTx/>
              <a:buChar char="-"/>
            </a:pPr>
            <a:r>
              <a:rPr lang="en-US" sz="4400" kern="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Đọc</a:t>
            </a:r>
            <a:r>
              <a:rPr lang="en-US" sz="4400" kern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hiểu</a:t>
            </a:r>
            <a:r>
              <a:rPr lang="en-US" sz="4400" kern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nội</a:t>
            </a:r>
            <a:r>
              <a:rPr lang="en-US" sz="4400" kern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dung </a:t>
            </a:r>
            <a:r>
              <a:rPr lang="en-US" sz="4400" kern="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sz="4400" kern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văn</a:t>
            </a:r>
            <a:r>
              <a:rPr lang="en-US" sz="4400" kern="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bản</a:t>
            </a:r>
            <a:endParaRPr lang="en-US" sz="4400" kern="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893622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462</TotalTime>
  <Words>458</Words>
  <Application>Microsoft Office PowerPoint</Application>
  <PresentationFormat>Widescreen</PresentationFormat>
  <Paragraphs>56</Paragraphs>
  <Slides>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9</vt:i4>
      </vt:variant>
    </vt:vector>
  </HeadingPairs>
  <TitlesOfParts>
    <vt:vector size="24" baseType="lpstr">
      <vt:lpstr>等线</vt:lpstr>
      <vt:lpstr>微软雅黑</vt:lpstr>
      <vt:lpstr>Arial</vt:lpstr>
      <vt:lpstr>Arial-Rounded</vt:lpstr>
      <vt:lpstr>Calibri</vt:lpstr>
      <vt:lpstr>HP001 4 hàng</vt:lpstr>
      <vt:lpstr>ITC Avant Garde Std Bk</vt:lpstr>
      <vt:lpstr>Times New Roman</vt:lpstr>
      <vt:lpstr>Office Theme</vt:lpstr>
      <vt:lpstr>1_Office 主题</vt:lpstr>
      <vt:lpstr>千图网海量PPT模板www.58pic.com​​</vt:lpstr>
      <vt:lpstr>2_Office 主题</vt:lpstr>
      <vt:lpstr>https://www.freeppt7.com</vt:lpstr>
      <vt:lpstr>1_Office Theme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Nguyen Kim Chi</cp:lastModifiedBy>
  <cp:revision>48</cp:revision>
  <dcterms:created xsi:type="dcterms:W3CDTF">2021-07-20T01:55:21Z</dcterms:created>
  <dcterms:modified xsi:type="dcterms:W3CDTF">2022-05-22T08:31:29Z</dcterms:modified>
</cp:coreProperties>
</file>