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63" r:id="rId3"/>
    <p:sldId id="305" r:id="rId4"/>
    <p:sldId id="304" r:id="rId5"/>
    <p:sldId id="266" r:id="rId6"/>
    <p:sldId id="262" r:id="rId7"/>
    <p:sldId id="302" r:id="rId8"/>
    <p:sldId id="265" r:id="rId9"/>
    <p:sldId id="306" r:id="rId10"/>
    <p:sldId id="307"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6121C-8DA3-4588-AB54-503E0AC58C2A}" type="datetimeFigureOut">
              <a:rPr lang="en-US" smtClean="0"/>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509A4-7659-454C-A069-15535DF9F76F}" type="slidenum">
              <a:rPr lang="en-US" smtClean="0"/>
              <a:t>‹#›</a:t>
            </a:fld>
            <a:endParaRPr lang="en-US"/>
          </a:p>
        </p:txBody>
      </p:sp>
    </p:spTree>
    <p:extLst>
      <p:ext uri="{BB962C8B-B14F-4D97-AF65-F5344CB8AC3E}">
        <p14:creationId xmlns:p14="http://schemas.microsoft.com/office/powerpoint/2010/main" val="77074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345F43-CF17-4054-A129-EAA500CE6B02}"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224908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45F43-CF17-4054-A129-EAA500CE6B02}"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181148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45F43-CF17-4054-A129-EAA500CE6B02}"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1484171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87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45F43-CF17-4054-A129-EAA500CE6B02}"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402141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345F43-CF17-4054-A129-EAA500CE6B02}"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287474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345F43-CF17-4054-A129-EAA500CE6B02}"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279469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345F43-CF17-4054-A129-EAA500CE6B02}" type="datetimeFigureOut">
              <a:rPr lang="en-US" smtClean="0"/>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9199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345F43-CF17-4054-A129-EAA500CE6B02}" type="datetimeFigureOut">
              <a:rPr lang="en-US" smtClean="0"/>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420234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45F43-CF17-4054-A129-EAA500CE6B02}" type="datetimeFigureOut">
              <a:rPr lang="en-US" smtClean="0"/>
              <a:t>8/5/2022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254350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345F43-CF17-4054-A129-EAA500CE6B02}"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275280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345F43-CF17-4054-A129-EAA500CE6B02}"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EC0FC-7A3E-4489-A142-625C26BB8AF1}" type="slidenum">
              <a:rPr lang="en-US" smtClean="0"/>
              <a:t>‹#›</a:t>
            </a:fld>
            <a:endParaRPr lang="en-US"/>
          </a:p>
        </p:txBody>
      </p:sp>
    </p:spTree>
    <p:extLst>
      <p:ext uri="{BB962C8B-B14F-4D97-AF65-F5344CB8AC3E}">
        <p14:creationId xmlns:p14="http://schemas.microsoft.com/office/powerpoint/2010/main" val="7136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45F43-CF17-4054-A129-EAA500CE6B02}" type="datetimeFigureOut">
              <a:rPr lang="en-US" smtClean="0"/>
              <a:t>8/5/2022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EC0FC-7A3E-4489-A142-625C26BB8AF1}" type="slidenum">
              <a:rPr lang="en-US" smtClean="0"/>
              <a:t>‹#›</a:t>
            </a:fld>
            <a:endParaRPr lang="en-US"/>
          </a:p>
        </p:txBody>
      </p:sp>
    </p:spTree>
    <p:extLst>
      <p:ext uri="{BB962C8B-B14F-4D97-AF65-F5344CB8AC3E}">
        <p14:creationId xmlns:p14="http://schemas.microsoft.com/office/powerpoint/2010/main" val="4278915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8.gif"/><Relationship Id="rId4" Type="http://schemas.microsoft.com/office/2007/relationships/hdphoto" Target="../media/hdphoto1.wdp"/><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17" y="17472"/>
            <a:ext cx="12192000" cy="6876569"/>
          </a:xfrm>
          <a:prstGeom prst="rect">
            <a:avLst/>
          </a:prstGeom>
        </p:spPr>
      </p:pic>
      <p:pic>
        <p:nvPicPr>
          <p:cNvPr id="5" name="图片 3"/>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20133" y="3974088"/>
            <a:ext cx="12709500" cy="2919953"/>
          </a:xfrm>
          <a:prstGeom prst="rect">
            <a:avLst/>
          </a:prstGeom>
        </p:spPr>
      </p:pic>
      <p:pic>
        <p:nvPicPr>
          <p:cNvPr id="6"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0945" y="4223199"/>
            <a:ext cx="3121267" cy="1880796"/>
          </a:xfrm>
          <a:prstGeom prst="rect">
            <a:avLst/>
          </a:prstGeom>
        </p:spPr>
      </p:pic>
      <p:pic>
        <p:nvPicPr>
          <p:cNvPr id="7"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1350" y="3139011"/>
            <a:ext cx="708025"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20458" y="3106337"/>
            <a:ext cx="696967" cy="169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图片 2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flipH="1">
            <a:off x="1114682" y="4050560"/>
            <a:ext cx="3493413" cy="2903651"/>
          </a:xfrm>
          <a:prstGeom prst="rect">
            <a:avLst/>
          </a:prstGeom>
        </p:spPr>
      </p:pic>
      <p:sp>
        <p:nvSpPr>
          <p:cNvPr id="10" name="TextBox 9"/>
          <p:cNvSpPr txBox="1"/>
          <p:nvPr/>
        </p:nvSpPr>
        <p:spPr>
          <a:xfrm>
            <a:off x="1948753" y="1603018"/>
            <a:ext cx="8863459" cy="2800960"/>
          </a:xfrm>
          <a:prstGeom prst="rect">
            <a:avLst/>
          </a:prstGeom>
          <a:noFill/>
        </p:spPr>
        <p:txBody>
          <a:bodyPr wrap="square">
            <a:spAutoFit/>
          </a:bodyPr>
          <a:lstStyle/>
          <a:p>
            <a:pPr algn="ctr" defTabSz="683882" fontAlgn="base">
              <a:spcBef>
                <a:spcPct val="0"/>
              </a:spcBef>
              <a:spcAft>
                <a:spcPct val="0"/>
              </a:spcAft>
              <a:defRPr/>
            </a:pPr>
            <a:r>
              <a:rPr lang="en-US" sz="5867"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MỪNG CÁC CON ĐẾN VỚI TIẾT </a:t>
            </a:r>
            <a:r>
              <a:rPr lang="en-US" sz="5867"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 TIẾNG VIỆT </a:t>
            </a:r>
            <a:endParaRPr lang="en-US" sz="5867"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3407804" y="300165"/>
            <a:ext cx="7036349" cy="523220"/>
          </a:xfrm>
          <a:prstGeom prst="rect">
            <a:avLst/>
          </a:prstGeom>
          <a:noFill/>
        </p:spPr>
        <p:txBody>
          <a:bodyPr wrap="square" rtlCol="0">
            <a:spAutoFit/>
          </a:bodyPr>
          <a:lstStyle/>
          <a:p>
            <a:pPr defTabSz="914377">
              <a:defRPr/>
            </a:pPr>
            <a:endParaRPr lang="en-US" sz="2800" b="1" dirty="0">
              <a:solidFill>
                <a:prstClr val="black"/>
              </a:solidFill>
              <a:latin typeface="Times New Roman" panose="02020603050405020304" pitchFamily="18" charset="0"/>
              <a:ea typeface="HP001" panose="020B0603050302020204" pitchFamily="34" charset="0"/>
              <a:cs typeface="Times New Roman" panose="02020603050405020304" pitchFamily="18" charset="0"/>
            </a:endParaRPr>
          </a:p>
        </p:txBody>
      </p:sp>
      <p:sp>
        <p:nvSpPr>
          <p:cNvPr id="12" name="TextBox 11"/>
          <p:cNvSpPr txBox="1"/>
          <p:nvPr/>
        </p:nvSpPr>
        <p:spPr>
          <a:xfrm>
            <a:off x="4574385" y="6103993"/>
            <a:ext cx="5339051" cy="523220"/>
          </a:xfrm>
          <a:prstGeom prst="rect">
            <a:avLst/>
          </a:prstGeom>
          <a:noFill/>
        </p:spPr>
        <p:txBody>
          <a:bodyPr wrap="square" rtlCol="0">
            <a:spAutoFit/>
          </a:bodyPr>
          <a:lstStyle/>
          <a:p>
            <a:pPr defTabSz="914377">
              <a:defRPr/>
            </a:pP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13" name="Picture 2" descr="Party Love Sticker by Muchable for iOS &amp; Android | GIPH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4200" y="412807"/>
            <a:ext cx="3991171" cy="39911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lying Blue Bird Sticker by McHone Cartoons for iOS &amp; Android | GIPH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760792" y="-1205954"/>
            <a:ext cx="2670416"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0">
                                            <p:txEl>
                                              <p:pRg st="0" end="0"/>
                                            </p:txEl>
                                          </p:spTgt>
                                        </p:tgtEl>
                                        <p:attrNameLst>
                                          <p:attrName>r</p:attrName>
                                        </p:attrNameLst>
                                      </p:cBhvr>
                                    </p:animRot>
                                    <p:animRot by="-240000">
                                      <p:cBhvr>
                                        <p:cTn id="36" dur="200" fill="hold">
                                          <p:stCondLst>
                                            <p:cond delay="200"/>
                                          </p:stCondLst>
                                        </p:cTn>
                                        <p:tgtEl>
                                          <p:spTgt spid="10">
                                            <p:txEl>
                                              <p:pRg st="0" end="0"/>
                                            </p:txEl>
                                          </p:spTgt>
                                        </p:tgtEl>
                                        <p:attrNameLst>
                                          <p:attrName>r</p:attrName>
                                        </p:attrNameLst>
                                      </p:cBhvr>
                                    </p:animRot>
                                    <p:animRot by="240000">
                                      <p:cBhvr>
                                        <p:cTn id="37" dur="200" fill="hold">
                                          <p:stCondLst>
                                            <p:cond delay="400"/>
                                          </p:stCondLst>
                                        </p:cTn>
                                        <p:tgtEl>
                                          <p:spTgt spid="10">
                                            <p:txEl>
                                              <p:pRg st="0" end="0"/>
                                            </p:txEl>
                                          </p:spTgt>
                                        </p:tgtEl>
                                        <p:attrNameLst>
                                          <p:attrName>r</p:attrName>
                                        </p:attrNameLst>
                                      </p:cBhvr>
                                    </p:animRot>
                                    <p:animRot by="-240000">
                                      <p:cBhvr>
                                        <p:cTn id="38" dur="200" fill="hold">
                                          <p:stCondLst>
                                            <p:cond delay="600"/>
                                          </p:stCondLst>
                                        </p:cTn>
                                        <p:tgtEl>
                                          <p:spTgt spid="10">
                                            <p:txEl>
                                              <p:pRg st="0" end="0"/>
                                            </p:txEl>
                                          </p:spTgt>
                                        </p:tgtEl>
                                        <p:attrNameLst>
                                          <p:attrName>r</p:attrName>
                                        </p:attrNameLst>
                                      </p:cBhvr>
                                    </p:animRot>
                                    <p:animRot by="120000">
                                      <p:cBhvr>
                                        <p:cTn id="39" dur="200" fill="hold">
                                          <p:stCondLst>
                                            <p:cond delay="80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1300CC-FF10-FA9C-F02A-CE54D4FDD1F7}"/>
              </a:ext>
            </a:extLst>
          </p:cNvPr>
          <p:cNvSpPr txBox="1"/>
          <p:nvPr/>
        </p:nvSpPr>
        <p:spPr>
          <a:xfrm>
            <a:off x="1119116" y="736979"/>
            <a:ext cx="9853684" cy="41601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DẶN DÒ</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câu truyện dân gian Việt Nam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nghe</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indent="8255">
              <a:spcAft>
                <a:spcPts val="500"/>
              </a:spcAft>
              <a:defRPr/>
            </a:pP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Chuẩn</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lang="fr-FR" sz="320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T</a:t>
            </a:r>
            <a:r>
              <a:rPr lang="vi-VN" sz="3200" dirty="0">
                <a:solidFill>
                  <a:srgbClr val="000000"/>
                </a:solidFill>
                <a:effectLst/>
                <a:latin typeface="Times New Roman" panose="02020603050405020304" pitchFamily="18" charset="0"/>
                <a:ea typeface="Times New Roman" panose="02020603050405020304" pitchFamily="18" charset="0"/>
              </a:rPr>
              <a:t>ìm đọc được một câu chuyện hoặc một bài thơ nói về nghề nghiệp</a:t>
            </a:r>
            <a:endParaRPr lang="en-US" sz="3200" dirty="0">
              <a:effectLst/>
              <a:latin typeface="Times New Roman" panose="02020603050405020304" pitchFamily="18" charset="0"/>
              <a:ea typeface="Times New Roman" panose="02020603050405020304" pitchFamily="18" charset="0"/>
            </a:endParaRPr>
          </a:p>
          <a:p>
            <a:pPr marL="0" marR="0" lvl="0" indent="8255" algn="l" defTabSz="914400" rtl="0" eaLnBrk="1" fontAlgn="auto" latinLnBrk="0" hangingPunct="1">
              <a:lnSpc>
                <a:spcPct val="100000"/>
              </a:lnSpc>
              <a:spcBef>
                <a:spcPts val="0"/>
              </a:spcBef>
              <a:spcAft>
                <a:spcPts val="5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0064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4"/>
            <a:ext cx="12192288" cy="6857836"/>
          </a:xfrm>
          <a:prstGeom prst="rect">
            <a:avLst/>
          </a:prstGeom>
        </p:spPr>
      </p:pic>
      <p:pic>
        <p:nvPicPr>
          <p:cNvPr id="3"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15008" b="8142"/>
          <a:stretch/>
        </p:blipFill>
        <p:spPr>
          <a:xfrm>
            <a:off x="140493" y="558362"/>
            <a:ext cx="5828731" cy="6299638"/>
          </a:xfrm>
          <a:prstGeom prst="rect">
            <a:avLst/>
          </a:prstGeom>
        </p:spPr>
      </p:pic>
      <p:pic>
        <p:nvPicPr>
          <p:cNvPr id="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l="5471"/>
          <a:stretch/>
        </p:blipFill>
        <p:spPr>
          <a:xfrm>
            <a:off x="61221" y="1203639"/>
            <a:ext cx="6879472" cy="5415018"/>
          </a:xfrm>
          <a:prstGeom prst="rect">
            <a:avLst/>
          </a:prstGeom>
        </p:spPr>
      </p:pic>
      <p:pic>
        <p:nvPicPr>
          <p:cNvPr id="5"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21" y="2799526"/>
            <a:ext cx="12130778" cy="4058475"/>
          </a:xfrm>
          <a:prstGeom prst="rect">
            <a:avLst/>
          </a:prstGeom>
        </p:spPr>
      </p:pic>
      <p:pic>
        <p:nvPicPr>
          <p:cNvPr id="6"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92501">
            <a:off x="3971914" y="2533536"/>
            <a:ext cx="875371" cy="1048090"/>
          </a:xfrm>
          <a:prstGeom prst="rect">
            <a:avLst/>
          </a:prstGeom>
        </p:spPr>
      </p:pic>
      <p:pic>
        <p:nvPicPr>
          <p:cNvPr id="7" name="图片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36514">
            <a:off x="1676206" y="1058565"/>
            <a:ext cx="756252" cy="1061260"/>
          </a:xfrm>
          <a:prstGeom prst="rect">
            <a:avLst/>
          </a:prstGeom>
        </p:spPr>
      </p:pic>
      <p:pic>
        <p:nvPicPr>
          <p:cNvPr id="8" name="图片 2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flipH="1">
            <a:off x="928434" y="3140969"/>
            <a:ext cx="4231463" cy="3517101"/>
          </a:xfrm>
          <a:prstGeom prst="rect">
            <a:avLst/>
          </a:prstGeom>
        </p:spPr>
      </p:pic>
      <p:pic>
        <p:nvPicPr>
          <p:cNvPr id="9"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16201" y="2175423"/>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01446" y="3365021"/>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36901" y="360571"/>
            <a:ext cx="1345394" cy="1228624"/>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47174" descr="w01">
            <a:extLst>
              <a:ext uri="{FF2B5EF4-FFF2-40B4-BE49-F238E27FC236}">
                <a16:creationId xmlns:a16="http://schemas.microsoft.com/office/drawing/2014/main" id="{6D3D6804-F2C1-484F-80EB-64EDCE430D43}"/>
              </a:ext>
            </a:extLst>
          </p:cNvPr>
          <p:cNvPicPr>
            <a:picLocks noChangeAspect="1"/>
          </p:cNvPicPr>
          <p:nvPr/>
        </p:nvPicPr>
        <p:blipFill>
          <a:blip r:embed="rId13"/>
          <a:stretch>
            <a:fillRect/>
          </a:stretch>
        </p:blipFill>
        <p:spPr>
          <a:xfrm flipV="1">
            <a:off x="7073372" y="3878316"/>
            <a:ext cx="3111472" cy="216782"/>
          </a:xfrm>
          <a:prstGeom prst="rect">
            <a:avLst/>
          </a:prstGeom>
          <a:noFill/>
          <a:ln w="9525">
            <a:noFill/>
          </a:ln>
        </p:spPr>
      </p:pic>
      <p:sp>
        <p:nvSpPr>
          <p:cNvPr id="14" name="Rectangle 13">
            <a:extLst>
              <a:ext uri="{FF2B5EF4-FFF2-40B4-BE49-F238E27FC236}">
                <a16:creationId xmlns:a16="http://schemas.microsoft.com/office/drawing/2014/main" id="{9A81EC8F-0F1A-4238-9F2E-30FFA66997C8}"/>
              </a:ext>
            </a:extLst>
          </p:cNvPr>
          <p:cNvSpPr/>
          <p:nvPr/>
        </p:nvSpPr>
        <p:spPr>
          <a:xfrm>
            <a:off x="5260362" y="828084"/>
            <a:ext cx="6371720" cy="5415019"/>
          </a:xfrm>
          <a:prstGeom prst="rect">
            <a:avLst/>
          </a:prstGeom>
          <a:noFill/>
        </p:spPr>
        <p:txBody>
          <a:bodyPr wrap="none" lIns="91440" tIns="45720" rIns="91440" bIns="45720">
            <a:prstTxWarp prst="textArchU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err="1">
                <a:ln/>
                <a:solidFill>
                  <a:srgbClr val="FF3300"/>
                </a:solidFill>
                <a:effectLst/>
                <a:latin typeface="Times New Roman" panose="02020603050405020304" pitchFamily="18" charset="0"/>
                <a:cs typeface="Times New Roman" panose="02020603050405020304" pitchFamily="18" charset="0"/>
              </a:rPr>
              <a:t>Chúc</a:t>
            </a:r>
            <a:r>
              <a:rPr lang="en-US" sz="6600" b="1" cap="none" spc="0" dirty="0">
                <a:ln/>
                <a:solidFill>
                  <a:srgbClr val="FF3300"/>
                </a:solidFill>
                <a:effectLst/>
                <a:latin typeface="Times New Roman" panose="02020603050405020304" pitchFamily="18" charset="0"/>
                <a:cs typeface="Times New Roman" panose="02020603050405020304" pitchFamily="18" charset="0"/>
              </a:rPr>
              <a:t> </a:t>
            </a:r>
            <a:r>
              <a:rPr lang="en-US" sz="6600" b="1" cap="none" spc="0" dirty="0" err="1">
                <a:ln/>
                <a:solidFill>
                  <a:srgbClr val="FF3300"/>
                </a:solidFill>
                <a:effectLst/>
                <a:latin typeface="Times New Roman" panose="02020603050405020304" pitchFamily="18" charset="0"/>
                <a:cs typeface="Times New Roman" panose="02020603050405020304" pitchFamily="18" charset="0"/>
              </a:rPr>
              <a:t>các</a:t>
            </a:r>
            <a:r>
              <a:rPr lang="en-US" sz="6600" b="1" cap="none" spc="0" dirty="0">
                <a:ln/>
                <a:solidFill>
                  <a:srgbClr val="FF3300"/>
                </a:solidFill>
                <a:effectLst/>
                <a:latin typeface="Times New Roman" panose="02020603050405020304" pitchFamily="18" charset="0"/>
                <a:cs typeface="Times New Roman" panose="02020603050405020304" pitchFamily="18" charset="0"/>
              </a:rPr>
              <a:t> con </a:t>
            </a:r>
            <a:r>
              <a:rPr lang="en-US" sz="6600" b="1" cap="none" spc="0" dirty="0" err="1">
                <a:ln/>
                <a:solidFill>
                  <a:srgbClr val="FF3300"/>
                </a:solidFill>
                <a:effectLst/>
                <a:latin typeface="Times New Roman" panose="02020603050405020304" pitchFamily="18" charset="0"/>
                <a:cs typeface="Times New Roman" panose="02020603050405020304" pitchFamily="18" charset="0"/>
              </a:rPr>
              <a:t>luôn</a:t>
            </a:r>
            <a:r>
              <a:rPr lang="en-US" sz="6600" b="1" cap="none" spc="0" dirty="0">
                <a:ln/>
                <a:solidFill>
                  <a:srgbClr val="FF3300"/>
                </a:solidFill>
                <a:effectLst/>
                <a:latin typeface="Times New Roman" panose="02020603050405020304" pitchFamily="18" charset="0"/>
                <a:cs typeface="Times New Roman" panose="02020603050405020304" pitchFamily="18" charset="0"/>
              </a:rPr>
              <a:t> </a:t>
            </a:r>
            <a:r>
              <a:rPr lang="en-US" sz="6600" b="1" cap="none" spc="0" dirty="0" err="1">
                <a:ln/>
                <a:solidFill>
                  <a:srgbClr val="FF3300"/>
                </a:solidFill>
                <a:effectLst/>
                <a:latin typeface="Times New Roman" panose="02020603050405020304" pitchFamily="18" charset="0"/>
                <a:cs typeface="Times New Roman" panose="02020603050405020304" pitchFamily="18" charset="0"/>
              </a:rPr>
              <a:t>học</a:t>
            </a:r>
            <a:r>
              <a:rPr lang="en-US" sz="6600" b="1" cap="none" spc="0" dirty="0">
                <a:ln/>
                <a:solidFill>
                  <a:srgbClr val="FF3300"/>
                </a:solidFill>
                <a:effectLst/>
                <a:latin typeface="Times New Roman" panose="02020603050405020304" pitchFamily="18" charset="0"/>
                <a:cs typeface="Times New Roman" panose="02020603050405020304" pitchFamily="18" charset="0"/>
              </a:rPr>
              <a:t> </a:t>
            </a:r>
            <a:r>
              <a:rPr lang="en-US" sz="6600" b="1" cap="none" spc="0" dirty="0" err="1">
                <a:ln/>
                <a:solidFill>
                  <a:srgbClr val="FF3300"/>
                </a:solidFill>
                <a:effectLst/>
                <a:latin typeface="Times New Roman" panose="02020603050405020304" pitchFamily="18" charset="0"/>
                <a:cs typeface="Times New Roman" panose="02020603050405020304" pitchFamily="18" charset="0"/>
              </a:rPr>
              <a:t>tốt</a:t>
            </a:r>
            <a:endParaRPr lang="en-US" sz="6600" b="1" cap="none" spc="0" dirty="0">
              <a:ln/>
              <a:solidFill>
                <a:srgbClr val="FF3300"/>
              </a:solidFill>
              <a:effectLst/>
              <a:latin typeface="Times New Roman" panose="02020603050405020304" pitchFamily="18" charset="0"/>
              <a:cs typeface="Times New Roman" panose="02020603050405020304" pitchFamily="18" charset="0"/>
            </a:endParaRPr>
          </a:p>
        </p:txBody>
      </p:sp>
      <p:sp>
        <p:nvSpPr>
          <p:cNvPr id="15" name="Text Box 2">
            <a:extLst>
              <a:ext uri="{FF2B5EF4-FFF2-40B4-BE49-F238E27FC236}">
                <a16:creationId xmlns:a16="http://schemas.microsoft.com/office/drawing/2014/main" id="{5B0A7711-4630-4999-99A7-726690FAAED6}"/>
              </a:ext>
            </a:extLst>
          </p:cNvPr>
          <p:cNvSpPr txBox="1">
            <a:spLocks noChangeArrowheads="1"/>
          </p:cNvSpPr>
          <p:nvPr/>
        </p:nvSpPr>
        <p:spPr bwMode="auto">
          <a:xfrm>
            <a:off x="5809708" y="3030947"/>
            <a:ext cx="5638800" cy="914400"/>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a:spcBef>
                <a:spcPct val="50000"/>
              </a:spcBef>
              <a:defRPr/>
            </a:pPr>
            <a:r>
              <a:rPr lang="en-US" sz="5400" b="1" dirty="0" err="1">
                <a:ln>
                  <a:solidFill>
                    <a:schemeClr val="accent1">
                      <a:lumMod val="50000"/>
                    </a:schemeClr>
                  </a:solidFill>
                </a:ln>
                <a:solidFill>
                  <a:srgbClr val="7030A0"/>
                </a:solidFill>
                <a:latin typeface="Times New Roman" pitchFamily="18" charset="0"/>
              </a:rPr>
              <a:t>Tiết</a:t>
            </a:r>
            <a:r>
              <a:rPr lang="en-US" sz="5400" b="1" dirty="0">
                <a:ln>
                  <a:solidFill>
                    <a:schemeClr val="accent1">
                      <a:lumMod val="50000"/>
                    </a:schemeClr>
                  </a:solidFill>
                </a:ln>
                <a:solidFill>
                  <a:srgbClr val="7030A0"/>
                </a:solidFill>
                <a:latin typeface="Times New Roman" pitchFamily="18" charset="0"/>
              </a:rPr>
              <a:t> </a:t>
            </a:r>
            <a:r>
              <a:rPr lang="en-US" sz="5400" b="1" dirty="0" err="1">
                <a:ln>
                  <a:solidFill>
                    <a:schemeClr val="accent1">
                      <a:lumMod val="50000"/>
                    </a:schemeClr>
                  </a:solidFill>
                </a:ln>
                <a:solidFill>
                  <a:srgbClr val="7030A0"/>
                </a:solidFill>
                <a:latin typeface="Times New Roman" pitchFamily="18" charset="0"/>
              </a:rPr>
              <a:t>học</a:t>
            </a:r>
            <a:r>
              <a:rPr lang="en-US" sz="5400" b="1" dirty="0">
                <a:ln>
                  <a:solidFill>
                    <a:schemeClr val="accent1">
                      <a:lumMod val="50000"/>
                    </a:schemeClr>
                  </a:solidFill>
                </a:ln>
                <a:solidFill>
                  <a:srgbClr val="7030A0"/>
                </a:solidFill>
                <a:latin typeface="Times New Roman" pitchFamily="18" charset="0"/>
              </a:rPr>
              <a:t> </a:t>
            </a:r>
            <a:r>
              <a:rPr lang="en-US" sz="5400" b="1" dirty="0" err="1">
                <a:ln>
                  <a:solidFill>
                    <a:schemeClr val="accent1">
                      <a:lumMod val="50000"/>
                    </a:schemeClr>
                  </a:solidFill>
                </a:ln>
                <a:solidFill>
                  <a:srgbClr val="7030A0"/>
                </a:solidFill>
                <a:latin typeface="Times New Roman" pitchFamily="18" charset="0"/>
              </a:rPr>
              <a:t>kết</a:t>
            </a:r>
            <a:r>
              <a:rPr lang="en-US" sz="5400" b="1" dirty="0">
                <a:ln>
                  <a:solidFill>
                    <a:schemeClr val="accent1">
                      <a:lumMod val="50000"/>
                    </a:schemeClr>
                  </a:solidFill>
                </a:ln>
                <a:solidFill>
                  <a:srgbClr val="7030A0"/>
                </a:solidFill>
                <a:latin typeface="Times New Roman" pitchFamily="18" charset="0"/>
              </a:rPr>
              <a:t> </a:t>
            </a:r>
            <a:r>
              <a:rPr lang="en-US" sz="5400" b="1" dirty="0" err="1">
                <a:ln>
                  <a:solidFill>
                    <a:schemeClr val="accent1">
                      <a:lumMod val="50000"/>
                    </a:schemeClr>
                  </a:solidFill>
                </a:ln>
                <a:solidFill>
                  <a:srgbClr val="7030A0"/>
                </a:solidFill>
                <a:latin typeface="Times New Roman" pitchFamily="18" charset="0"/>
              </a:rPr>
              <a:t>thúc</a:t>
            </a:r>
            <a:endParaRPr lang="en-US" sz="5400" b="1" dirty="0">
              <a:ln>
                <a:solidFill>
                  <a:schemeClr val="accent1">
                    <a:lumMod val="50000"/>
                  </a:schemeClr>
                </a:solidFill>
              </a:ln>
              <a:solidFill>
                <a:srgbClr val="7030A0"/>
              </a:solidFill>
              <a:latin typeface="Times New Roman" pitchFamily="18" charset="0"/>
            </a:endParaRPr>
          </a:p>
        </p:txBody>
      </p:sp>
    </p:spTree>
    <p:extLst>
      <p:ext uri="{BB962C8B-B14F-4D97-AF65-F5344CB8AC3E}">
        <p14:creationId xmlns:p14="http://schemas.microsoft.com/office/powerpoint/2010/main" val="384587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49" presetClass="entr" presetSubtype="0" decel="100000" fill="hold" grpId="1" nodeType="withEffect">
                                  <p:stCondLst>
                                    <p:cond delay="0"/>
                                  </p:stCondLst>
                                  <p:iterate type="lt">
                                    <p:tmPct val="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 calcmode="lin" valueType="num">
                                      <p:cBhvr>
                                        <p:cTn id="15" dur="500" fill="hold"/>
                                        <p:tgtEl>
                                          <p:spTgt spid="15"/>
                                        </p:tgtEl>
                                        <p:attrNameLst>
                                          <p:attrName>style.rotation</p:attrName>
                                        </p:attrNameLst>
                                      </p:cBhvr>
                                      <p:tavLst>
                                        <p:tav tm="0">
                                          <p:val>
                                            <p:fltVal val="360"/>
                                          </p:val>
                                        </p:tav>
                                        <p:tav tm="100000">
                                          <p:val>
                                            <p:fltVal val="0"/>
                                          </p:val>
                                        </p:tav>
                                      </p:tavLst>
                                    </p:anim>
                                    <p:animEffect transition="in" filter="fade">
                                      <p:cBhvr>
                                        <p:cTn id="16" dur="500"/>
                                        <p:tgtEl>
                                          <p:spTgt spid="15"/>
                                        </p:tgtEl>
                                      </p:cBhvr>
                                    </p:animEffect>
                                  </p:childTnLst>
                                </p:cTn>
                              </p:par>
                              <p:par>
                                <p:cTn id="17" presetID="47" presetClass="entr" presetSubtype="0" repeatCount="indefinite"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ppt_x</p:attrName>
                                        </p:attrNameLst>
                                      </p:cBhvr>
                                      <p:tavLst>
                                        <p:tav tm="0">
                                          <p:val>
                                            <p:strVal val="#ppt_x"/>
                                          </p:val>
                                        </p:tav>
                                        <p:tav tm="100000">
                                          <p:val>
                                            <p:strVal val="#ppt_x"/>
                                          </p:val>
                                        </p:tav>
                                      </p:tavLst>
                                    </p:anim>
                                    <p:anim calcmode="lin" valueType="num">
                                      <p:cBhvr>
                                        <p:cTn id="21" dur="2000" fill="hold"/>
                                        <p:tgtEl>
                                          <p:spTgt spid="9"/>
                                        </p:tgtEl>
                                        <p:attrNameLst>
                                          <p:attrName>ppt_y</p:attrName>
                                        </p:attrNameLst>
                                      </p:cBhvr>
                                      <p:tavLst>
                                        <p:tav tm="0">
                                          <p:val>
                                            <p:strVal val="#ppt_y-.1"/>
                                          </p:val>
                                        </p:tav>
                                        <p:tav tm="100000">
                                          <p:val>
                                            <p:strVal val="#ppt_y"/>
                                          </p:val>
                                        </p:tav>
                                      </p:tavLst>
                                    </p:anim>
                                  </p:childTnLst>
                                </p:cTn>
                              </p:par>
                              <p:par>
                                <p:cTn id="22" presetID="47" presetClass="entr" presetSubtype="0" repeatCount="indefinite"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anim calcmode="lin" valueType="num">
                                      <p:cBhvr>
                                        <p:cTn id="25" dur="2000" fill="hold"/>
                                        <p:tgtEl>
                                          <p:spTgt spid="10"/>
                                        </p:tgtEl>
                                        <p:attrNameLst>
                                          <p:attrName>ppt_x</p:attrName>
                                        </p:attrNameLst>
                                      </p:cBhvr>
                                      <p:tavLst>
                                        <p:tav tm="0">
                                          <p:val>
                                            <p:strVal val="#ppt_x"/>
                                          </p:val>
                                        </p:tav>
                                        <p:tav tm="100000">
                                          <p:val>
                                            <p:strVal val="#ppt_x"/>
                                          </p:val>
                                        </p:tav>
                                      </p:tavLst>
                                    </p:anim>
                                    <p:anim calcmode="lin" valueType="num">
                                      <p:cBhvr>
                                        <p:cTn id="26" dur="2000" fill="hold"/>
                                        <p:tgtEl>
                                          <p:spTgt spid="10"/>
                                        </p:tgtEl>
                                        <p:attrNameLst>
                                          <p:attrName>ppt_y</p:attrName>
                                        </p:attrNameLst>
                                      </p:cBhvr>
                                      <p:tavLst>
                                        <p:tav tm="0">
                                          <p:val>
                                            <p:strVal val="#ppt_y-.1"/>
                                          </p:val>
                                        </p:tav>
                                        <p:tav tm="100000">
                                          <p:val>
                                            <p:strVal val="#ppt_y"/>
                                          </p:val>
                                        </p:tav>
                                      </p:tavLst>
                                    </p:anim>
                                  </p:childTnLst>
                                </p:cTn>
                              </p:par>
                              <p:par>
                                <p:cTn id="27" presetID="47" presetClass="entr" presetSubtype="0" repeatCount="indefinite"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ppt_x</p:attrName>
                                        </p:attrNameLst>
                                      </p:cBhvr>
                                      <p:tavLst>
                                        <p:tav tm="0">
                                          <p:val>
                                            <p:strVal val="#ppt_x"/>
                                          </p:val>
                                        </p:tav>
                                        <p:tav tm="100000">
                                          <p:val>
                                            <p:strVal val="#ppt_x"/>
                                          </p:val>
                                        </p:tav>
                                      </p:tavLst>
                                    </p:anim>
                                    <p:anim calcmode="lin" valueType="num">
                                      <p:cBhvr>
                                        <p:cTn id="31" dur="200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16" presetClass="entr" presetSubtype="21"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par>
                          <p:cTn id="36" fill="hold">
                            <p:stCondLst>
                              <p:cond delay="2500"/>
                            </p:stCondLst>
                            <p:childTnLst>
                              <p:par>
                                <p:cTn id="37" presetID="1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ppt_x</p:attrName>
                                        </p:attrNameLst>
                                      </p:cBhvr>
                                      <p:tavLst>
                                        <p:tav tm="0">
                                          <p:val>
                                            <p:strVal val="#ppt_x-#ppt_w*1.125000"/>
                                          </p:val>
                                        </p:tav>
                                        <p:tav tm="100000">
                                          <p:val>
                                            <p:strVal val="#ppt_x"/>
                                          </p:val>
                                        </p:tav>
                                      </p:tavLst>
                                    </p:anim>
                                    <p:animEffect transition="in" filter="wipe(right)">
                                      <p:cBhvr>
                                        <p:cTn id="40" dur="500"/>
                                        <p:tgtEl>
                                          <p:spTgt spid="8"/>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22" presetClass="entr" presetSubtype="4"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par>
                                <p:cTn id="55" presetID="22" presetClass="entr" presetSubtype="4"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par>
                          <p:cTn id="58" fill="hold">
                            <p:stCondLst>
                              <p:cond delay="5000"/>
                            </p:stCondLst>
                            <p:childTnLst>
                              <p:par>
                                <p:cTn id="59" presetID="6" presetClass="emph" presetSubtype="0" fill="hold" nodeType="afterEffect">
                                  <p:stCondLst>
                                    <p:cond delay="0"/>
                                  </p:stCondLst>
                                  <p:childTnLst>
                                    <p:animScale>
                                      <p:cBhvr>
                                        <p:cTn id="6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2" y="1"/>
            <a:ext cx="12188239" cy="6947295"/>
            <a:chOff x="0" y="0"/>
            <a:chExt cx="12192000" cy="6949439"/>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4943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6"/>
            <a:stretch/>
          </p:blipFill>
          <p:spPr>
            <a:xfrm>
              <a:off x="169818" y="248195"/>
              <a:ext cx="11782696" cy="6466114"/>
            </a:xfrm>
            <a:prstGeom prst="rect">
              <a:avLst/>
            </a:prstGeom>
          </p:spPr>
        </p:pic>
      </p:grpSp>
      <p:sp>
        <p:nvSpPr>
          <p:cNvPr id="5" name="TextBox 4"/>
          <p:cNvSpPr txBox="1"/>
          <p:nvPr/>
        </p:nvSpPr>
        <p:spPr>
          <a:xfrm>
            <a:off x="2779357" y="714615"/>
            <a:ext cx="8697179" cy="646203"/>
          </a:xfrm>
          <a:prstGeom prst="rect">
            <a:avLst/>
          </a:prstGeom>
          <a:noFill/>
        </p:spPr>
        <p:txBody>
          <a:bodyPr wrap="square" rtlCol="0">
            <a:spAutoFit/>
          </a:bodyPr>
          <a:lstStyle/>
          <a:p>
            <a:r>
              <a:rPr lang="en-US" sz="3599" b="1" dirty="0" err="1">
                <a:solidFill>
                  <a:schemeClr val="bg1"/>
                </a:solidFill>
                <a:latin typeface="HP001 4 hàng" panose="020B0603050302020204" pitchFamily="34" charset="0"/>
              </a:rPr>
              <a:t>Thứ</a:t>
            </a:r>
            <a:r>
              <a:rPr lang="en-US" sz="3599" b="1" dirty="0">
                <a:solidFill>
                  <a:schemeClr val="bg1"/>
                </a:solidFill>
                <a:latin typeface="HP001 4 hàng" panose="020B0603050302020204" pitchFamily="34" charset="0"/>
              </a:rPr>
              <a:t> </a:t>
            </a:r>
            <a:r>
              <a:rPr lang="en-US" sz="3599" b="1" dirty="0" err="1">
                <a:solidFill>
                  <a:schemeClr val="bg1"/>
                </a:solidFill>
                <a:latin typeface="HP001 4 hàng" panose="020B0603050302020204" pitchFamily="34" charset="0"/>
              </a:rPr>
              <a:t>sáu</a:t>
            </a:r>
            <a:r>
              <a:rPr lang="en-US" sz="3599" b="1" dirty="0">
                <a:solidFill>
                  <a:schemeClr val="bg1"/>
                </a:solidFill>
                <a:latin typeface="HP001 4 hàng" panose="020B0603050302020204" pitchFamily="34" charset="0"/>
              </a:rPr>
              <a:t> </a:t>
            </a:r>
            <a:r>
              <a:rPr lang="en-US" sz="3599" b="1" dirty="0" err="1">
                <a:solidFill>
                  <a:schemeClr val="bg1"/>
                </a:solidFill>
                <a:latin typeface="HP001 4 hàng" panose="020B0603050302020204" pitchFamily="34" charset="0"/>
              </a:rPr>
              <a:t>ngày</a:t>
            </a:r>
            <a:r>
              <a:rPr lang="en-US" sz="3599" b="1" dirty="0">
                <a:solidFill>
                  <a:schemeClr val="bg1"/>
                </a:solidFill>
                <a:latin typeface="HP001 4 hàng" panose="020B0603050302020204" pitchFamily="34" charset="0"/>
              </a:rPr>
              <a:t> 13 </a:t>
            </a:r>
            <a:r>
              <a:rPr lang="en-US" sz="3599" b="1" dirty="0" err="1">
                <a:solidFill>
                  <a:schemeClr val="bg1"/>
                </a:solidFill>
                <a:latin typeface="HP001 4 hàng" panose="020B0603050302020204" pitchFamily="34" charset="0"/>
              </a:rPr>
              <a:t>tháng</a:t>
            </a:r>
            <a:r>
              <a:rPr lang="en-US" sz="3599" b="1" dirty="0">
                <a:solidFill>
                  <a:schemeClr val="bg1"/>
                </a:solidFill>
                <a:latin typeface="HP001 4 hàng" panose="020B0603050302020204" pitchFamily="34" charset="0"/>
              </a:rPr>
              <a:t> 5 </a:t>
            </a:r>
            <a:r>
              <a:rPr lang="en-US" sz="3599" b="1" dirty="0" err="1">
                <a:solidFill>
                  <a:schemeClr val="bg1"/>
                </a:solidFill>
                <a:latin typeface="HP001 4 hàng" panose="020B0603050302020204" pitchFamily="34" charset="0"/>
              </a:rPr>
              <a:t>năm</a:t>
            </a:r>
            <a:r>
              <a:rPr lang="en-US" sz="3599" b="1" dirty="0">
                <a:solidFill>
                  <a:schemeClr val="bg1"/>
                </a:solidFill>
                <a:latin typeface="HP001 4 hàng" panose="020B0603050302020204" pitchFamily="34" charset="0"/>
              </a:rPr>
              <a:t> 2022 </a:t>
            </a:r>
          </a:p>
        </p:txBody>
      </p:sp>
      <p:sp>
        <p:nvSpPr>
          <p:cNvPr id="6" name="TextBox 5"/>
          <p:cNvSpPr txBox="1"/>
          <p:nvPr/>
        </p:nvSpPr>
        <p:spPr>
          <a:xfrm>
            <a:off x="4464940" y="1525090"/>
            <a:ext cx="2921221" cy="646203"/>
          </a:xfrm>
          <a:prstGeom prst="rect">
            <a:avLst/>
          </a:prstGeom>
          <a:noFill/>
        </p:spPr>
        <p:txBody>
          <a:bodyPr wrap="square" rtlCol="0">
            <a:spAutoFit/>
          </a:bodyPr>
          <a:lstStyle/>
          <a:p>
            <a:r>
              <a:rPr lang="en-US" sz="3599" b="1" dirty="0">
                <a:solidFill>
                  <a:schemeClr val="bg1"/>
                </a:solidFill>
                <a:latin typeface="HP001 4 hàng" panose="020B0603050302020204" pitchFamily="34" charset="0"/>
              </a:rPr>
              <a:t>Tiếng Việt </a:t>
            </a:r>
          </a:p>
        </p:txBody>
      </p:sp>
      <p:sp>
        <p:nvSpPr>
          <p:cNvPr id="7" name="TextBox 6"/>
          <p:cNvSpPr txBox="1"/>
          <p:nvPr/>
        </p:nvSpPr>
        <p:spPr>
          <a:xfrm>
            <a:off x="3933971" y="2316964"/>
            <a:ext cx="4808248" cy="584775"/>
          </a:xfrm>
          <a:prstGeom prst="rect">
            <a:avLst/>
          </a:prstGeom>
          <a:noFill/>
        </p:spPr>
        <p:txBody>
          <a:bodyPr wrap="square" rtlCol="0">
            <a:spAutoFit/>
          </a:bodyPr>
          <a:lstStyle/>
          <a:p>
            <a:r>
              <a:rPr lang="en-US" sz="3200" b="1">
                <a:solidFill>
                  <a:srgbClr val="FFFF00"/>
                </a:solidFill>
                <a:latin typeface="HP001 4 hàng" panose="020B0603050302020204" pitchFamily="34" charset="0"/>
              </a:rPr>
              <a:t>Bài 28: Đọc mở rộng </a:t>
            </a:r>
            <a:endParaRPr lang="en-US" sz="3200" b="1" dirty="0">
              <a:solidFill>
                <a:srgbClr val="FFFF00"/>
              </a:solidFill>
              <a:latin typeface="HP001 4 hàng" panose="020B0603050302020204" pitchFamily="34" charset="0"/>
            </a:endParaRPr>
          </a:p>
        </p:txBody>
      </p:sp>
      <p:pic>
        <p:nvPicPr>
          <p:cNvPr id="8" name="Picture 7"/>
          <p:cNvPicPr>
            <a:picLocks noChangeAspect="1"/>
          </p:cNvPicPr>
          <p:nvPr/>
        </p:nvPicPr>
        <p:blipFill>
          <a:blip r:embed="rId4"/>
          <a:stretch>
            <a:fillRect/>
          </a:stretch>
        </p:blipFill>
        <p:spPr>
          <a:xfrm>
            <a:off x="3063779" y="1908684"/>
            <a:ext cx="630780" cy="816559"/>
          </a:xfrm>
          <a:prstGeom prst="rect">
            <a:avLst/>
          </a:prstGeom>
        </p:spPr>
      </p:pic>
      <p:pic>
        <p:nvPicPr>
          <p:cNvPr id="9" name="Picture 8"/>
          <p:cNvPicPr>
            <a:picLocks noChangeAspect="1"/>
          </p:cNvPicPr>
          <p:nvPr/>
        </p:nvPicPr>
        <p:blipFill>
          <a:blip r:embed="rId5"/>
          <a:stretch>
            <a:fillRect/>
          </a:stretch>
        </p:blipFill>
        <p:spPr>
          <a:xfrm>
            <a:off x="8903078" y="5139819"/>
            <a:ext cx="3169217" cy="1572419"/>
          </a:xfrm>
          <a:prstGeom prst="rect">
            <a:avLst/>
          </a:prstGeom>
        </p:spPr>
      </p:pic>
      <p:sp>
        <p:nvSpPr>
          <p:cNvPr id="10" name="Rectangle 9">
            <a:extLst>
              <a:ext uri="{FF2B5EF4-FFF2-40B4-BE49-F238E27FC236}">
                <a16:creationId xmlns:a16="http://schemas.microsoft.com/office/drawing/2014/main" id="{99AD56D0-03BD-4F43-A5DD-CAB437E18F59}"/>
              </a:ext>
            </a:extLst>
          </p:cNvPr>
          <p:cNvSpPr/>
          <p:nvPr/>
        </p:nvSpPr>
        <p:spPr>
          <a:xfrm>
            <a:off x="1005975" y="191702"/>
            <a:ext cx="10231927" cy="439565"/>
          </a:xfrm>
          <a:prstGeom prst="rect">
            <a:avLst/>
          </a:prstGeom>
          <a:noFill/>
        </p:spPr>
        <p:txBody>
          <a:bodyPr wrap="square" lIns="87081" tIns="43540" rIns="87081" bIns="4354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462863"/>
            <a:r>
              <a:rPr lang="en-US" sz="2285" b="1">
                <a:ln w="11430"/>
                <a:solidFill>
                  <a:srgbClr val="FF0000"/>
                </a:solidFill>
                <a:effectLst>
                  <a:outerShdw blurRad="50800" dist="39000" dir="5460000" algn="tl">
                    <a:srgbClr val="000000">
                      <a:alpha val="38000"/>
                    </a:srgbClr>
                  </a:outerShdw>
                </a:effectLst>
                <a:latin typeface="+mj-lt"/>
                <a:cs typeface="Times New Roman" pitchFamily="18" charset="0"/>
              </a:rPr>
              <a:t> </a:t>
            </a:r>
            <a:endParaRPr lang="en-US" sz="2667" b="1" dirty="0">
              <a:ln w="11430"/>
              <a:solidFill>
                <a:srgbClr val="FF0000"/>
              </a:solidFill>
              <a:effectLst>
                <a:outerShdw blurRad="50800" dist="39000" dir="5460000" algn="tl">
                  <a:srgbClr val="000000">
                    <a:alpha val="38000"/>
                  </a:srgbClr>
                </a:outerShdw>
              </a:effectLst>
              <a:latin typeface="+mj-lt"/>
              <a:cs typeface="Times New Roman" pitchFamily="18" charset="0"/>
            </a:endParaRPr>
          </a:p>
        </p:txBody>
      </p:sp>
    </p:spTree>
    <p:extLst>
      <p:ext uri="{BB962C8B-B14F-4D97-AF65-F5344CB8AC3E}">
        <p14:creationId xmlns:p14="http://schemas.microsoft.com/office/powerpoint/2010/main" val="397647436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1300CC-FF10-FA9C-F02A-CE54D4FDD1F7}"/>
              </a:ext>
            </a:extLst>
          </p:cNvPr>
          <p:cNvSpPr txBox="1"/>
          <p:nvPr/>
        </p:nvSpPr>
        <p:spPr>
          <a:xfrm>
            <a:off x="1119116" y="736979"/>
            <a:ext cx="9853684" cy="360355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YÊU CẦU CẦN ĐẠT</a:t>
            </a:r>
          </a:p>
          <a:p>
            <a:endParaRPr lang="en-US" sz="3200" dirty="0">
              <a:latin typeface="Times New Roman" panose="02020603050405020304" pitchFamily="18" charset="0"/>
              <a:cs typeface="Times New Roman" panose="02020603050405020304" pitchFamily="18" charset="0"/>
            </a:endParaRPr>
          </a:p>
          <a:p>
            <a:r>
              <a:rPr lang="en-US" sz="3200"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Biết tìm và đọc được một câu truyện dân gian Việt Nam.</a:t>
            </a:r>
            <a:endParaRPr lang="en-US" sz="3200" dirty="0">
              <a:effectLst/>
              <a:latin typeface="Times New Roman" panose="02020603050405020304" pitchFamily="18" charset="0"/>
              <a:ea typeface="Times New Roman" panose="02020603050405020304" pitchFamily="18" charset="0"/>
            </a:endParaRPr>
          </a:p>
          <a:p>
            <a:pPr indent="8255">
              <a:spcAft>
                <a:spcPts val="500"/>
              </a:spcAft>
            </a:pPr>
            <a:r>
              <a:rPr lang="fr-FR" sz="3200" dirty="0">
                <a:solidFill>
                  <a:srgbClr val="000000"/>
                </a:solidFill>
                <a:effectLst/>
                <a:latin typeface="Times New Roman" panose="02020603050405020304" pitchFamily="18" charset="0"/>
                <a:ea typeface="Times New Roman" panose="02020603050405020304" pitchFamily="18" charset="0"/>
              </a:rPr>
              <a:t>- Chia </a:t>
            </a:r>
            <a:r>
              <a:rPr lang="fr-FR" sz="3200" dirty="0" err="1">
                <a:solidFill>
                  <a:srgbClr val="000000"/>
                </a:solidFill>
                <a:effectLst/>
                <a:latin typeface="Times New Roman" panose="02020603050405020304" pitchFamily="18" charset="0"/>
                <a:ea typeface="Times New Roman" panose="02020603050405020304" pitchFamily="18" charset="0"/>
              </a:rPr>
              <a:t>sẻ</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cảm</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xúc</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về</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một</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nhân</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vật</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hoặc</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sự</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việc</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em</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thích</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trong</a:t>
            </a:r>
            <a:r>
              <a:rPr lang="fr-FR" sz="3200" dirty="0">
                <a:solidFill>
                  <a:srgbClr val="000000"/>
                </a:solidFill>
                <a:effectLst/>
                <a:latin typeface="Times New Roman" panose="02020603050405020304" pitchFamily="18" charset="0"/>
                <a:ea typeface="Times New Roman" panose="02020603050405020304" pitchFamily="18" charset="0"/>
              </a:rPr>
              <a:t> </a:t>
            </a:r>
            <a:r>
              <a:rPr lang="fr-FR" sz="3200" dirty="0" err="1">
                <a:solidFill>
                  <a:srgbClr val="000000"/>
                </a:solidFill>
                <a:effectLst/>
                <a:latin typeface="Times New Roman" panose="02020603050405020304" pitchFamily="18" charset="0"/>
                <a:ea typeface="Times New Roman" panose="02020603050405020304" pitchFamily="18" charset="0"/>
              </a:rPr>
              <a:t>truyện</a:t>
            </a:r>
            <a:r>
              <a:rPr lang="fr-FR"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44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3238"/>
          <a:stretch/>
        </p:blipFill>
        <p:spPr>
          <a:xfrm>
            <a:off x="0" y="0"/>
            <a:ext cx="12192000" cy="6858000"/>
          </a:xfrm>
          <a:prstGeom prst="rect">
            <a:avLst/>
          </a:prstGeom>
        </p:spPr>
      </p:pic>
    </p:spTree>
    <p:extLst>
      <p:ext uri="{BB962C8B-B14F-4D97-AF65-F5344CB8AC3E}">
        <p14:creationId xmlns:p14="http://schemas.microsoft.com/office/powerpoint/2010/main" val="210441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srcRect l="1136" r="1136" b="17778"/>
          <a:stretch/>
        </p:blipFill>
        <p:spPr>
          <a:xfrm>
            <a:off x="0" y="0"/>
            <a:ext cx="12192000" cy="6858000"/>
          </a:xfrm>
          <a:prstGeom prst="rect">
            <a:avLst/>
          </a:prstGeom>
        </p:spPr>
      </p:pic>
      <p:grpSp>
        <p:nvGrpSpPr>
          <p:cNvPr id="8" name="Group 7"/>
          <p:cNvGrpSpPr/>
          <p:nvPr/>
        </p:nvGrpSpPr>
        <p:grpSpPr>
          <a:xfrm>
            <a:off x="1862317" y="413879"/>
            <a:ext cx="4043858" cy="2370081"/>
            <a:chOff x="3263359" y="1494856"/>
            <a:chExt cx="2642020" cy="1839854"/>
          </a:xfrm>
        </p:grpSpPr>
        <p:pic>
          <p:nvPicPr>
            <p:cNvPr id="9"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10" name="TextBox 9"/>
            <p:cNvSpPr txBox="1"/>
            <p:nvPr/>
          </p:nvSpPr>
          <p:spPr>
            <a:xfrm>
              <a:off x="3263359" y="2639584"/>
              <a:ext cx="2642020" cy="453951"/>
            </a:xfrm>
            <a:prstGeom prst="rect">
              <a:avLst/>
            </a:prstGeom>
            <a:noFill/>
          </p:spPr>
          <p:txBody>
            <a:bodyPr wrap="square" rtlCol="0" anchor="ctr">
              <a:spAutoFit/>
            </a:bodyPr>
            <a:lstStyle/>
            <a:p>
              <a:pPr algn="ctr"/>
              <a:r>
                <a:rPr lang="en-US" sz="3200">
                  <a:solidFill>
                    <a:srgbClr val="006600"/>
                  </a:solidFill>
                  <a:latin typeface="Times New Roman" pitchFamily="18" charset="0"/>
                  <a:ea typeface="Arial-Rounded" panose="020B0500000000000000" pitchFamily="34" charset="0"/>
                  <a:cs typeface="Times New Roman" pitchFamily="18" charset="0"/>
                </a:rPr>
                <a:t>Tấm Cám</a:t>
              </a:r>
              <a:endParaRPr lang="en-US" sz="3200" dirty="0">
                <a:solidFill>
                  <a:srgbClr val="006600"/>
                </a:solidFill>
                <a:latin typeface="Times New Roman" pitchFamily="18" charset="0"/>
                <a:ea typeface="Arial-Rounded" panose="020B0500000000000000" pitchFamily="34" charset="0"/>
                <a:cs typeface="Times New Roman" pitchFamily="18" charset="0"/>
              </a:endParaRPr>
            </a:p>
          </p:txBody>
        </p:sp>
      </p:grpSp>
      <p:grpSp>
        <p:nvGrpSpPr>
          <p:cNvPr id="20" name="Group 19"/>
          <p:cNvGrpSpPr/>
          <p:nvPr/>
        </p:nvGrpSpPr>
        <p:grpSpPr>
          <a:xfrm>
            <a:off x="6398610" y="399108"/>
            <a:ext cx="4932248" cy="2370081"/>
            <a:chOff x="3312351" y="1494856"/>
            <a:chExt cx="3222442" cy="1839854"/>
          </a:xfrm>
        </p:grpSpPr>
        <p:pic>
          <p:nvPicPr>
            <p:cNvPr id="21"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2351" y="1494856"/>
              <a:ext cx="3222442" cy="1839854"/>
            </a:xfrm>
            <a:prstGeom prst="rect">
              <a:avLst/>
            </a:prstGeom>
          </p:spPr>
        </p:pic>
        <p:sp>
          <p:nvSpPr>
            <p:cNvPr id="22" name="TextBox 21"/>
            <p:cNvSpPr txBox="1"/>
            <p:nvPr/>
          </p:nvSpPr>
          <p:spPr>
            <a:xfrm>
              <a:off x="3685406" y="2606384"/>
              <a:ext cx="2459680" cy="453951"/>
            </a:xfrm>
            <a:prstGeom prst="rect">
              <a:avLst/>
            </a:prstGeom>
            <a:noFill/>
          </p:spPr>
          <p:txBody>
            <a:bodyPr wrap="square" rtlCol="0" anchor="ctr">
              <a:spAutoFit/>
            </a:bodyPr>
            <a:lstStyle/>
            <a:p>
              <a:pPr algn="ctr"/>
              <a:r>
                <a:rPr lang="en-US" sz="3200">
                  <a:solidFill>
                    <a:srgbClr val="006600"/>
                  </a:solidFill>
                  <a:latin typeface="Times New Roman" pitchFamily="18" charset="0"/>
                  <a:ea typeface="Arial-Rounded" panose="020B0500000000000000" pitchFamily="34" charset="0"/>
                  <a:cs typeface="Times New Roman" pitchFamily="18" charset="0"/>
                </a:rPr>
                <a:t>Cây tre trăm đốt</a:t>
              </a:r>
              <a:endParaRPr lang="en-US" sz="3200" dirty="0">
                <a:solidFill>
                  <a:srgbClr val="006600"/>
                </a:solidFill>
                <a:latin typeface="Times New Roman" pitchFamily="18" charset="0"/>
                <a:ea typeface="Arial-Rounded" panose="020B0500000000000000" pitchFamily="34" charset="0"/>
                <a:cs typeface="Times New Roman" pitchFamily="18" charset="0"/>
              </a:endParaRPr>
            </a:p>
          </p:txBody>
        </p:sp>
      </p:grpSp>
      <p:grpSp>
        <p:nvGrpSpPr>
          <p:cNvPr id="23" name="Group 22"/>
          <p:cNvGrpSpPr/>
          <p:nvPr/>
        </p:nvGrpSpPr>
        <p:grpSpPr>
          <a:xfrm>
            <a:off x="1128655" y="2344350"/>
            <a:ext cx="5348515" cy="2370082"/>
            <a:chOff x="3312352" y="1494856"/>
            <a:chExt cx="2519295" cy="1839854"/>
          </a:xfrm>
        </p:grpSpPr>
        <p:pic>
          <p:nvPicPr>
            <p:cNvPr id="24"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25" name="TextBox 24"/>
            <p:cNvSpPr txBox="1"/>
            <p:nvPr/>
          </p:nvSpPr>
          <p:spPr>
            <a:xfrm>
              <a:off x="3550037" y="2622583"/>
              <a:ext cx="2043924" cy="453951"/>
            </a:xfrm>
            <a:prstGeom prst="rect">
              <a:avLst/>
            </a:prstGeom>
            <a:noFill/>
          </p:spPr>
          <p:txBody>
            <a:bodyPr wrap="square" rtlCol="0" anchor="ctr">
              <a:spAutoFit/>
            </a:bodyPr>
            <a:lstStyle/>
            <a:p>
              <a:pPr algn="ctr"/>
              <a:r>
                <a:rPr lang="en-US" sz="3200">
                  <a:solidFill>
                    <a:srgbClr val="006600"/>
                  </a:solidFill>
                  <a:latin typeface="Times New Roman" pitchFamily="18" charset="0"/>
                  <a:ea typeface="Arial-Rounded" panose="020B0500000000000000" pitchFamily="34" charset="0"/>
                  <a:cs typeface="Times New Roman" pitchFamily="18" charset="0"/>
                </a:rPr>
                <a:t>Bánh chưng bánh giầy</a:t>
              </a:r>
              <a:endParaRPr lang="en-US" sz="3200" dirty="0">
                <a:solidFill>
                  <a:srgbClr val="006600"/>
                </a:solidFill>
                <a:latin typeface="Times New Roman" pitchFamily="18" charset="0"/>
                <a:ea typeface="Arial-Rounded" panose="020B0500000000000000" pitchFamily="34" charset="0"/>
                <a:cs typeface="Times New Roman" pitchFamily="18" charset="0"/>
              </a:endParaRPr>
            </a:p>
          </p:txBody>
        </p:sp>
      </p:grpSp>
      <p:grpSp>
        <p:nvGrpSpPr>
          <p:cNvPr id="26" name="Group 25"/>
          <p:cNvGrpSpPr/>
          <p:nvPr/>
        </p:nvGrpSpPr>
        <p:grpSpPr>
          <a:xfrm>
            <a:off x="7092316" y="2407411"/>
            <a:ext cx="3856016" cy="2370081"/>
            <a:chOff x="3312352" y="1494856"/>
            <a:chExt cx="2519295" cy="1839854"/>
          </a:xfrm>
        </p:grpSpPr>
        <p:pic>
          <p:nvPicPr>
            <p:cNvPr id="27"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28" name="TextBox 27"/>
            <p:cNvSpPr txBox="1"/>
            <p:nvPr/>
          </p:nvSpPr>
          <p:spPr>
            <a:xfrm>
              <a:off x="3515541" y="2660250"/>
              <a:ext cx="2316106" cy="453951"/>
            </a:xfrm>
            <a:prstGeom prst="rect">
              <a:avLst/>
            </a:prstGeom>
            <a:noFill/>
          </p:spPr>
          <p:txBody>
            <a:bodyPr wrap="square" rtlCol="0" anchor="ctr">
              <a:spAutoFit/>
            </a:bodyPr>
            <a:lstStyle/>
            <a:p>
              <a:pPr algn="ctr"/>
              <a:r>
                <a:rPr lang="en-US" sz="3200" dirty="0" err="1">
                  <a:solidFill>
                    <a:srgbClr val="006600"/>
                  </a:solidFill>
                  <a:latin typeface="Times New Roman" pitchFamily="18" charset="0"/>
                  <a:ea typeface="Arial-Rounded" panose="020B0500000000000000" pitchFamily="34" charset="0"/>
                  <a:cs typeface="Times New Roman" pitchFamily="18" charset="0"/>
                </a:rPr>
                <a:t>Thánh</a:t>
              </a:r>
              <a:r>
                <a:rPr lang="en-US" sz="3200" dirty="0">
                  <a:solidFill>
                    <a:srgbClr val="006600"/>
                  </a:solidFill>
                  <a:latin typeface="Times New Roman" pitchFamily="18" charset="0"/>
                  <a:ea typeface="Arial-Rounded" panose="020B0500000000000000" pitchFamily="34" charset="0"/>
                  <a:cs typeface="Times New Roman" pitchFamily="18" charset="0"/>
                </a:rPr>
                <a:t> </a:t>
              </a:r>
              <a:r>
                <a:rPr lang="en-US" sz="3200" dirty="0" err="1">
                  <a:solidFill>
                    <a:srgbClr val="006600"/>
                  </a:solidFill>
                  <a:latin typeface="Times New Roman" pitchFamily="18" charset="0"/>
                  <a:ea typeface="Arial-Rounded" panose="020B0500000000000000" pitchFamily="34" charset="0"/>
                  <a:cs typeface="Times New Roman" pitchFamily="18" charset="0"/>
                </a:rPr>
                <a:t>Gióng</a:t>
              </a:r>
              <a:endParaRPr lang="en-US" sz="3200" dirty="0">
                <a:solidFill>
                  <a:srgbClr val="006600"/>
                </a:solidFill>
                <a:latin typeface="Times New Roman" pitchFamily="18" charset="0"/>
                <a:ea typeface="Arial-Rounded" panose="020B0500000000000000" pitchFamily="34" charset="0"/>
                <a:cs typeface="Times New Roman" pitchFamily="18" charset="0"/>
              </a:endParaRPr>
            </a:p>
          </p:txBody>
        </p:sp>
      </p:grpSp>
      <p:sp>
        <p:nvSpPr>
          <p:cNvPr id="29" name="TextBox 28"/>
          <p:cNvSpPr txBox="1"/>
          <p:nvPr/>
        </p:nvSpPr>
        <p:spPr>
          <a:xfrm>
            <a:off x="1834516" y="263842"/>
            <a:ext cx="10515600" cy="707886"/>
          </a:xfrm>
          <a:prstGeom prst="rect">
            <a:avLst/>
          </a:prstGeom>
          <a:noFill/>
        </p:spPr>
        <p:txBody>
          <a:bodyPr wrap="square" rtlCol="0">
            <a:spAutoFit/>
          </a:bodyPr>
          <a:lstStyle/>
          <a:p>
            <a:r>
              <a:rPr lang="en-US" sz="4000" b="1">
                <a:solidFill>
                  <a:srgbClr val="002060"/>
                </a:solidFill>
              </a:rPr>
              <a:t>1</a:t>
            </a:r>
            <a:r>
              <a:rPr lang="en-US" sz="4000" b="1">
                <a:solidFill>
                  <a:srgbClr val="002060"/>
                </a:solidFill>
                <a:latin typeface="Times New Roman" panose="02020603050405020304" pitchFamily="18" charset="0"/>
                <a:cs typeface="Times New Roman" panose="02020603050405020304" pitchFamily="18" charset="0"/>
              </a:rPr>
              <a:t>. </a:t>
            </a:r>
            <a:r>
              <a:rPr lang="vi-VN" sz="4000" b="1">
                <a:solidFill>
                  <a:srgbClr val="002060"/>
                </a:solidFill>
                <a:latin typeface="Times New Roman" panose="02020603050405020304" pitchFamily="18" charset="0"/>
                <a:cs typeface="Times New Roman" panose="02020603050405020304" pitchFamily="18" charset="0"/>
              </a:rPr>
              <a:t>Tìm đọc truyện dân gian Việt Nam.</a:t>
            </a:r>
            <a:endParaRPr lang="vi-VN" sz="4000">
              <a:solidFill>
                <a:srgbClr val="002060"/>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216A3E7D-3689-97CF-A366-8F2447BE4438}"/>
              </a:ext>
            </a:extLst>
          </p:cNvPr>
          <p:cNvGrpSpPr/>
          <p:nvPr/>
        </p:nvGrpSpPr>
        <p:grpSpPr>
          <a:xfrm>
            <a:off x="1243668" y="4107756"/>
            <a:ext cx="5348515" cy="2370082"/>
            <a:chOff x="3312352" y="1494856"/>
            <a:chExt cx="2519295" cy="1839854"/>
          </a:xfrm>
        </p:grpSpPr>
        <p:pic>
          <p:nvPicPr>
            <p:cNvPr id="17" name="图片 4">
              <a:extLst>
                <a:ext uri="{FF2B5EF4-FFF2-40B4-BE49-F238E27FC236}">
                  <a16:creationId xmlns:a16="http://schemas.microsoft.com/office/drawing/2014/main" id="{02035435-29A1-05AC-FC76-F59663E695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18" name="TextBox 17">
              <a:extLst>
                <a:ext uri="{FF2B5EF4-FFF2-40B4-BE49-F238E27FC236}">
                  <a16:creationId xmlns:a16="http://schemas.microsoft.com/office/drawing/2014/main" id="{9B77673D-20B9-DDE8-E0C8-1BC07AA51199}"/>
                </a:ext>
              </a:extLst>
            </p:cNvPr>
            <p:cNvSpPr txBox="1"/>
            <p:nvPr/>
          </p:nvSpPr>
          <p:spPr>
            <a:xfrm>
              <a:off x="3550037" y="2622583"/>
              <a:ext cx="2043924" cy="453951"/>
            </a:xfrm>
            <a:prstGeom prst="rect">
              <a:avLst/>
            </a:prstGeom>
            <a:noFill/>
          </p:spPr>
          <p:txBody>
            <a:bodyPr wrap="square" rtlCol="0" anchor="ctr">
              <a:spAutoFit/>
            </a:bodyPr>
            <a:lstStyle/>
            <a:p>
              <a:pPr algn="ctr"/>
              <a:r>
                <a:rPr lang="en-US" sz="3200" dirty="0" err="1">
                  <a:solidFill>
                    <a:srgbClr val="006600"/>
                  </a:solidFill>
                  <a:latin typeface="Times New Roman" pitchFamily="18" charset="0"/>
                  <a:ea typeface="Arial-Rounded" panose="020B0500000000000000" pitchFamily="34" charset="0"/>
                  <a:cs typeface="Times New Roman" pitchFamily="18" charset="0"/>
                </a:rPr>
                <a:t>Thạch</a:t>
              </a:r>
              <a:r>
                <a:rPr lang="en-US" sz="3200" dirty="0">
                  <a:solidFill>
                    <a:srgbClr val="006600"/>
                  </a:solidFill>
                  <a:latin typeface="Times New Roman" pitchFamily="18" charset="0"/>
                  <a:ea typeface="Arial-Rounded" panose="020B0500000000000000" pitchFamily="34" charset="0"/>
                  <a:cs typeface="Times New Roman" pitchFamily="18" charset="0"/>
                </a:rPr>
                <a:t> </a:t>
              </a:r>
              <a:r>
                <a:rPr lang="en-US" sz="3200" dirty="0" err="1">
                  <a:solidFill>
                    <a:srgbClr val="006600"/>
                  </a:solidFill>
                  <a:latin typeface="Times New Roman" pitchFamily="18" charset="0"/>
                  <a:ea typeface="Arial-Rounded" panose="020B0500000000000000" pitchFamily="34" charset="0"/>
                  <a:cs typeface="Times New Roman" pitchFamily="18" charset="0"/>
                </a:rPr>
                <a:t>Sanh</a:t>
              </a:r>
              <a:endParaRPr lang="en-US" sz="3200" dirty="0">
                <a:solidFill>
                  <a:srgbClr val="006600"/>
                </a:solidFill>
                <a:latin typeface="Times New Roman" pitchFamily="18" charset="0"/>
                <a:ea typeface="Arial-Rounded" panose="020B0500000000000000" pitchFamily="34" charset="0"/>
                <a:cs typeface="Times New Roman" pitchFamily="18" charset="0"/>
              </a:endParaRPr>
            </a:p>
          </p:txBody>
        </p:sp>
      </p:grpSp>
      <p:grpSp>
        <p:nvGrpSpPr>
          <p:cNvPr id="30" name="Group 29">
            <a:extLst>
              <a:ext uri="{FF2B5EF4-FFF2-40B4-BE49-F238E27FC236}">
                <a16:creationId xmlns:a16="http://schemas.microsoft.com/office/drawing/2014/main" id="{F42985C6-88AB-79F7-A4A1-6BFCE3C7259D}"/>
              </a:ext>
            </a:extLst>
          </p:cNvPr>
          <p:cNvGrpSpPr/>
          <p:nvPr/>
        </p:nvGrpSpPr>
        <p:grpSpPr>
          <a:xfrm>
            <a:off x="6416786" y="4106072"/>
            <a:ext cx="5348515" cy="2370082"/>
            <a:chOff x="3312352" y="1494856"/>
            <a:chExt cx="2519295" cy="1839854"/>
          </a:xfrm>
        </p:grpSpPr>
        <p:pic>
          <p:nvPicPr>
            <p:cNvPr id="31" name="图片 4">
              <a:extLst>
                <a:ext uri="{FF2B5EF4-FFF2-40B4-BE49-F238E27FC236}">
                  <a16:creationId xmlns:a16="http://schemas.microsoft.com/office/drawing/2014/main" id="{DFE81C5D-3683-6CDC-DB10-A2EBE20199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2352" y="1494856"/>
              <a:ext cx="2519295" cy="1839854"/>
            </a:xfrm>
            <a:prstGeom prst="rect">
              <a:avLst/>
            </a:prstGeom>
          </p:spPr>
        </p:pic>
        <p:sp>
          <p:nvSpPr>
            <p:cNvPr id="32" name="TextBox 31">
              <a:extLst>
                <a:ext uri="{FF2B5EF4-FFF2-40B4-BE49-F238E27FC236}">
                  <a16:creationId xmlns:a16="http://schemas.microsoft.com/office/drawing/2014/main" id="{BFF4DFF2-4CEF-8C21-AFA7-36643D0629B1}"/>
                </a:ext>
              </a:extLst>
            </p:cNvPr>
            <p:cNvSpPr txBox="1"/>
            <p:nvPr/>
          </p:nvSpPr>
          <p:spPr>
            <a:xfrm>
              <a:off x="3550037" y="2601394"/>
              <a:ext cx="2043924" cy="453951"/>
            </a:xfrm>
            <a:prstGeom prst="rect">
              <a:avLst/>
            </a:prstGeom>
            <a:noFill/>
          </p:spPr>
          <p:txBody>
            <a:bodyPr wrap="square" rtlCol="0" anchor="ctr">
              <a:spAutoFit/>
            </a:bodyPr>
            <a:lstStyle/>
            <a:p>
              <a:pPr algn="ctr"/>
              <a:r>
                <a:rPr lang="en-US" sz="3200" dirty="0" err="1">
                  <a:solidFill>
                    <a:srgbClr val="006600"/>
                  </a:solidFill>
                  <a:latin typeface="Times New Roman" pitchFamily="18" charset="0"/>
                  <a:ea typeface="Arial-Rounded" panose="020B0500000000000000" pitchFamily="34" charset="0"/>
                  <a:cs typeface="Times New Roman" pitchFamily="18" charset="0"/>
                </a:rPr>
                <a:t>Rùa</a:t>
              </a:r>
              <a:r>
                <a:rPr lang="en-US" sz="3200" dirty="0">
                  <a:solidFill>
                    <a:srgbClr val="006600"/>
                  </a:solidFill>
                  <a:latin typeface="Times New Roman" pitchFamily="18" charset="0"/>
                  <a:ea typeface="Arial-Rounded" panose="020B0500000000000000" pitchFamily="34" charset="0"/>
                  <a:cs typeface="Times New Roman" pitchFamily="18" charset="0"/>
                </a:rPr>
                <a:t> </a:t>
              </a:r>
              <a:r>
                <a:rPr lang="en-US" sz="3200" dirty="0" err="1">
                  <a:solidFill>
                    <a:srgbClr val="006600"/>
                  </a:solidFill>
                  <a:latin typeface="Times New Roman" pitchFamily="18" charset="0"/>
                  <a:ea typeface="Arial-Rounded" panose="020B0500000000000000" pitchFamily="34" charset="0"/>
                  <a:cs typeface="Times New Roman" pitchFamily="18" charset="0"/>
                </a:rPr>
                <a:t>và</a:t>
              </a:r>
              <a:r>
                <a:rPr lang="en-US" sz="3200" dirty="0">
                  <a:solidFill>
                    <a:srgbClr val="006600"/>
                  </a:solidFill>
                  <a:latin typeface="Times New Roman" pitchFamily="18" charset="0"/>
                  <a:ea typeface="Arial-Rounded" panose="020B0500000000000000" pitchFamily="34" charset="0"/>
                  <a:cs typeface="Times New Roman" pitchFamily="18" charset="0"/>
                </a:rPr>
                <a:t> </a:t>
              </a:r>
              <a:r>
                <a:rPr lang="en-US" sz="3200" dirty="0" err="1">
                  <a:solidFill>
                    <a:srgbClr val="006600"/>
                  </a:solidFill>
                  <a:latin typeface="Times New Roman" pitchFamily="18" charset="0"/>
                  <a:ea typeface="Arial-Rounded" panose="020B0500000000000000" pitchFamily="34" charset="0"/>
                  <a:cs typeface="Times New Roman" pitchFamily="18" charset="0"/>
                </a:rPr>
                <a:t>Thỏ</a:t>
              </a:r>
              <a:endParaRPr lang="en-US" sz="3200" dirty="0">
                <a:solidFill>
                  <a:srgbClr val="006600"/>
                </a:solidFill>
                <a:latin typeface="Times New Roman" pitchFamily="18" charset="0"/>
                <a:ea typeface="Arial-Rounded" panose="020B0500000000000000" pitchFamily="34" charset="0"/>
                <a:cs typeface="Times New Roman" pitchFamily="18" charset="0"/>
              </a:endParaRPr>
            </a:p>
          </p:txBody>
        </p:sp>
      </p:grpSp>
    </p:spTree>
    <p:extLst>
      <p:ext uri="{BB962C8B-B14F-4D97-AF65-F5344CB8AC3E}">
        <p14:creationId xmlns:p14="http://schemas.microsoft.com/office/powerpoint/2010/main" val="19702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1)">
                                      <p:cBhvr>
                                        <p:cTn id="10" dur="2000"/>
                                        <p:tgtEl>
                                          <p:spTgt spid="20"/>
                                        </p:tgtEl>
                                      </p:cBhvr>
                                    </p:animEffect>
                                  </p:childTnLst>
                                </p:cTn>
                              </p:par>
                              <p:par>
                                <p:cTn id="11" presetID="21" presetClass="entr" presetSubtype="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par>
                                <p:cTn id="14" presetID="21" presetClass="entr" presetSubtype="1"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2000"/>
                                        <p:tgtEl>
                                          <p:spTgt spid="26"/>
                                        </p:tgtEl>
                                      </p:cBhvr>
                                    </p:animEffect>
                                  </p:childTnLst>
                                </p:cTn>
                              </p:par>
                              <p:par>
                                <p:cTn id="17" presetID="21"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000"/>
                                        <p:tgtEl>
                                          <p:spTgt spid="16"/>
                                        </p:tgtEl>
                                      </p:cBhvr>
                                    </p:animEffect>
                                  </p:childTnLst>
                                </p:cTn>
                              </p:par>
                              <p:par>
                                <p:cTn id="20" presetID="21" presetClass="entr" presetSubtype="1"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heel(1)">
                                      <p:cBhvr>
                                        <p:cTn id="2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28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7763CC-41E1-A963-0CD1-39D54AF6BF17}"/>
              </a:ext>
            </a:extLst>
          </p:cNvPr>
          <p:cNvSpPr txBox="1"/>
          <p:nvPr/>
        </p:nvSpPr>
        <p:spPr>
          <a:xfrm>
            <a:off x="750627" y="573206"/>
            <a:ext cx="10658901" cy="5693866"/>
          </a:xfrm>
          <a:prstGeom prst="rect">
            <a:avLst/>
          </a:prstGeom>
          <a:noFill/>
        </p:spPr>
        <p:txBody>
          <a:bodyPr wrap="square" rtlCol="0">
            <a:spAutoFit/>
          </a:bodyPr>
          <a:lstStyle/>
          <a:p>
            <a:pPr algn="l" fontAlgn="base"/>
            <a:r>
              <a:rPr lang="en-US" sz="2800" b="1" i="0" dirty="0">
                <a:effectLst/>
                <a:latin typeface="Times New Roman" panose="02020603050405020304" pitchFamily="18" charset="0"/>
                <a:cs typeface="Times New Roman" panose="02020603050405020304" pitchFamily="18" charset="0"/>
              </a:rPr>
              <a:t>                                    RÙA VÀ THỎ</a:t>
            </a:r>
          </a:p>
          <a:p>
            <a:pPr algn="l" fontAlgn="base"/>
            <a:r>
              <a:rPr lang="en-US" sz="2800" i="0" dirty="0">
                <a:effectLst/>
                <a:latin typeface="Times New Roman" panose="02020603050405020304" pitchFamily="18" charset="0"/>
                <a:cs typeface="Times New Roman" panose="02020603050405020304" pitchFamily="18" charset="0"/>
              </a:rPr>
              <a:t>	</a:t>
            </a:r>
            <a:r>
              <a:rPr lang="vi-VN" sz="2800" i="0" dirty="0">
                <a:effectLst/>
                <a:latin typeface="Times New Roman" panose="02020603050405020304" pitchFamily="18" charset="0"/>
                <a:cs typeface="Times New Roman" panose="02020603050405020304" pitchFamily="18" charset="0"/>
              </a:rPr>
              <a:t>Ngày xửa ngày xưa, có một con Rùa và một con Thỏ cãi nhau xem ai nhanh hơn. Chúng quyết định giải quyết việc tranh luận bằng một cuộc thi chạy đua. Chúng đồng ý lộ trình và bắt đầu cuộc đua.</a:t>
            </a:r>
          </a:p>
          <a:p>
            <a:pPr algn="l" fontAlgn="base"/>
            <a:r>
              <a:rPr lang="en-US" sz="2800" i="0" dirty="0">
                <a:effectLst/>
                <a:latin typeface="Times New Roman" panose="02020603050405020304" pitchFamily="18" charset="0"/>
                <a:cs typeface="Times New Roman" panose="02020603050405020304" pitchFamily="18" charset="0"/>
              </a:rPr>
              <a:t>	</a:t>
            </a:r>
            <a:r>
              <a:rPr lang="vi-VN" sz="2800" i="0" dirty="0">
                <a:effectLst/>
                <a:latin typeface="Times New Roman" panose="02020603050405020304" pitchFamily="18" charset="0"/>
                <a:cs typeface="Times New Roman" panose="02020603050405020304" pitchFamily="18" charset="0"/>
              </a:rPr>
              <a:t>Thỏ xuất phát nhanh như tên bắn và chạy thục mạng rất nhanh, khi thấy rằng mình đã khá xa Rùa, Thỏ nghĩ nên nghỉ cho đỡ mệt dưới một bóng cây xum xê lá bên vệ đường và nghỉ thư giãn trước khi tiếp tục cuộc đua.</a:t>
            </a:r>
          </a:p>
          <a:p>
            <a:pPr algn="l" fontAlgn="base"/>
            <a:r>
              <a:rPr lang="en-US" sz="2800" i="0" dirty="0">
                <a:effectLst/>
                <a:latin typeface="Times New Roman" panose="02020603050405020304" pitchFamily="18" charset="0"/>
                <a:cs typeface="Times New Roman" panose="02020603050405020304" pitchFamily="18" charset="0"/>
              </a:rPr>
              <a:t>	</a:t>
            </a:r>
            <a:r>
              <a:rPr lang="vi-VN" sz="2800" i="0" dirty="0">
                <a:effectLst/>
                <a:latin typeface="Times New Roman" panose="02020603050405020304" pitchFamily="18" charset="0"/>
                <a:cs typeface="Times New Roman" panose="02020603050405020304" pitchFamily="18" charset="0"/>
              </a:rPr>
              <a:t>Vì quá tự tin vào khả năng của mình, Thỏ ngồi dưới bóng cây và nhanh chóng ngủ thiếp đi trên đường đua. Rùa từ từ vượt qua Thỏ và sớm kết thúc đường đua.</a:t>
            </a:r>
          </a:p>
          <a:p>
            <a:pPr algn="l" fontAlgn="base"/>
            <a:r>
              <a:rPr lang="en-US" sz="2800" i="0" dirty="0">
                <a:effectLst/>
                <a:latin typeface="Times New Roman" panose="02020603050405020304" pitchFamily="18" charset="0"/>
                <a:cs typeface="Times New Roman" panose="02020603050405020304" pitchFamily="18" charset="0"/>
              </a:rPr>
              <a:t>	</a:t>
            </a:r>
            <a:r>
              <a:rPr lang="vi-VN" sz="2800" i="0" dirty="0">
                <a:effectLst/>
                <a:latin typeface="Times New Roman" panose="02020603050405020304" pitchFamily="18" charset="0"/>
                <a:cs typeface="Times New Roman" panose="02020603050405020304" pitchFamily="18" charset="0"/>
              </a:rPr>
              <a:t>Khi Thỏ thức dậy thì rùa đã đến đích và trở thành người chiến thắng. Thỏ giật mình tỉnh giấc và nhận ra rằng nó đã bị thua.</a:t>
            </a:r>
          </a:p>
        </p:txBody>
      </p:sp>
    </p:spTree>
    <p:extLst>
      <p:ext uri="{BB962C8B-B14F-4D97-AF65-F5344CB8AC3E}">
        <p14:creationId xmlns:p14="http://schemas.microsoft.com/office/powerpoint/2010/main" val="78370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36" r="1136"/>
          <a:stretch/>
        </p:blipFill>
        <p:spPr>
          <a:xfrm>
            <a:off x="0" y="0"/>
            <a:ext cx="12192000" cy="6858000"/>
          </a:xfrm>
          <a:prstGeom prst="rect">
            <a:avLst/>
          </a:prstGeom>
        </p:spPr>
      </p:pic>
      <p:sp>
        <p:nvSpPr>
          <p:cNvPr id="9" name="TextBox 8"/>
          <p:cNvSpPr txBox="1"/>
          <p:nvPr/>
        </p:nvSpPr>
        <p:spPr>
          <a:xfrm>
            <a:off x="512618" y="166255"/>
            <a:ext cx="11166764" cy="2554545"/>
          </a:xfrm>
          <a:prstGeom prst="rect">
            <a:avLst/>
          </a:prstGeom>
          <a:noFill/>
        </p:spPr>
        <p:txBody>
          <a:bodyPr wrap="square" rtlCol="0">
            <a:spAutoFit/>
          </a:bodyPr>
          <a:lstStyle/>
          <a:p>
            <a:pPr algn="ctr"/>
            <a:r>
              <a:rPr lang="en-US" sz="4000" b="1">
                <a:solidFill>
                  <a:srgbClr val="002060"/>
                </a:solidFill>
                <a:latin typeface="Times New Roman" panose="02020603050405020304" pitchFamily="18" charset="0"/>
                <a:cs typeface="Times New Roman" panose="02020603050405020304" pitchFamily="18" charset="0"/>
              </a:rPr>
              <a:t>2. Nói với bạn về nhân vật hoặc sự việc em thích trong truyện đã đọc.</a:t>
            </a:r>
            <a:br>
              <a:rPr lang="en-US" sz="4000" b="1">
                <a:solidFill>
                  <a:srgbClr val="002060"/>
                </a:solidFill>
                <a:latin typeface="Times New Roman" panose="02020603050405020304" pitchFamily="18" charset="0"/>
                <a:cs typeface="Times New Roman" panose="02020603050405020304" pitchFamily="18" charset="0"/>
              </a:rPr>
            </a:br>
            <a:br>
              <a:rPr lang="en-US" sz="4000" b="1">
                <a:solidFill>
                  <a:srgbClr val="002060"/>
                </a:solidFill>
                <a:latin typeface="Times New Roman" panose="02020603050405020304" pitchFamily="18" charset="0"/>
                <a:cs typeface="Times New Roman" panose="02020603050405020304" pitchFamily="18" charset="0"/>
              </a:rPr>
            </a:br>
            <a:endParaRPr lang="en-US" sz="4000" b="1">
              <a:solidFill>
                <a:srgbClr val="002060"/>
              </a:solidFill>
              <a:latin typeface="Times New Roman" panose="02020603050405020304" pitchFamily="18" charset="0"/>
              <a:cs typeface="Times New Roman" panose="02020603050405020304" pitchFamily="18" charset="0"/>
            </a:endParaRPr>
          </a:p>
        </p:txBody>
      </p:sp>
      <p:pic>
        <p:nvPicPr>
          <p:cNvPr id="1026" name="Picture 2" descr="https://img.loigiaihay.com/picture/question_lgh/2021_51/1624003482-alog.jpg"/>
          <p:cNvPicPr>
            <a:picLocks noChangeAspect="1" noChangeArrowheads="1"/>
          </p:cNvPicPr>
          <p:nvPr/>
        </p:nvPicPr>
        <p:blipFill rotWithShape="1">
          <a:blip r:embed="rId3">
            <a:extLst>
              <a:ext uri="{28A0092B-C50C-407E-A947-70E740481C1C}">
                <a14:useLocalDpi xmlns:a14="http://schemas.microsoft.com/office/drawing/2010/main" val="0"/>
              </a:ext>
            </a:extLst>
          </a:blip>
          <a:srcRect l="2101" r="2823" b="5064"/>
          <a:stretch/>
        </p:blipFill>
        <p:spPr bwMode="auto">
          <a:xfrm>
            <a:off x="512618" y="1679055"/>
            <a:ext cx="11166764" cy="498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635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1300CC-FF10-FA9C-F02A-CE54D4FDD1F7}"/>
              </a:ext>
            </a:extLst>
          </p:cNvPr>
          <p:cNvSpPr txBox="1"/>
          <p:nvPr/>
        </p:nvSpPr>
        <p:spPr>
          <a:xfrm>
            <a:off x="1119116" y="736979"/>
            <a:ext cx="9853684" cy="3603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YÊU CẦU CẦN ĐẠT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Biết tìm và đọc được một câu truyện dân gian Việt Nam.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8255" algn="l" defTabSz="914400" rtl="0" eaLnBrk="1" fontAlgn="auto" latinLnBrk="0" hangingPunct="1">
              <a:lnSpc>
                <a:spcPct val="100000"/>
              </a:lnSpc>
              <a:spcBef>
                <a:spcPts val="0"/>
              </a:spcBef>
              <a:spcAft>
                <a:spcPts val="50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Chia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sẻ</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xúc</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nhân</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hoặc</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việc</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thích</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fr-FR"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truyện</a:t>
            </a:r>
            <a:r>
              <a:rPr kumimoji="0" lang="fr-FR"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31500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365</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Kim Chi</cp:lastModifiedBy>
  <cp:revision>6</cp:revision>
  <dcterms:created xsi:type="dcterms:W3CDTF">2022-03-17T17:35:11Z</dcterms:created>
  <dcterms:modified xsi:type="dcterms:W3CDTF">2022-05-08T07:15:07Z</dcterms:modified>
</cp:coreProperties>
</file>