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5" r:id="rId2"/>
    <p:sldId id="314" r:id="rId3"/>
    <p:sldId id="285" r:id="rId4"/>
    <p:sldId id="302" r:id="rId5"/>
    <p:sldId id="325" r:id="rId6"/>
    <p:sldId id="307" r:id="rId7"/>
    <p:sldId id="306" r:id="rId8"/>
    <p:sldId id="321" r:id="rId9"/>
    <p:sldId id="320" r:id="rId10"/>
    <p:sldId id="318" r:id="rId11"/>
    <p:sldId id="315" r:id="rId12"/>
    <p:sldId id="356" r:id="rId13"/>
    <p:sldId id="357"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5/3/2022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54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2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5/3/2022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587" y="2211571"/>
            <a:ext cx="2434304" cy="4195700"/>
          </a:xfrm>
          <a:prstGeom prst="rect">
            <a:avLst/>
          </a:prstGeom>
          <a:noFill/>
        </p:spPr>
        <p:txBody>
          <a:bodyPr wrap="square" rtlCol="0">
            <a:spAutoFit/>
          </a:bodyPr>
          <a:lstStyle/>
          <a:p>
            <a:pPr algn="ctr"/>
            <a:r>
              <a:rPr lang="en-US" sz="5333" dirty="0">
                <a:solidFill>
                  <a:srgbClr val="FB5B53"/>
                </a:solidFill>
                <a:latin typeface="Times New Roman" panose="02020603050405020304" pitchFamily="18" charset="0"/>
                <a:cs typeface="Times New Roman" panose="02020603050405020304" pitchFamily="18" charset="0"/>
              </a:rPr>
              <a:t>HÀNH TINH XANH CỦA EM</a:t>
            </a:r>
          </a:p>
        </p:txBody>
      </p:sp>
      <p:pic>
        <p:nvPicPr>
          <p:cNvPr id="4" name="Picture 3"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220499" y="629264"/>
            <a:ext cx="5801115" cy="5680715"/>
          </a:xfrm>
          <a:prstGeom prst="ellipse">
            <a:avLst/>
          </a:prstGeom>
          <a:effectLst>
            <a:glow rad="101600">
              <a:srgbClr val="92D050">
                <a:alpha val="60000"/>
              </a:srgbClr>
            </a:glow>
          </a:effectLst>
        </p:spPr>
      </p:pic>
    </p:spTree>
    <p:extLst>
      <p:ext uri="{BB962C8B-B14F-4D97-AF65-F5344CB8AC3E}">
        <p14:creationId xmlns:p14="http://schemas.microsoft.com/office/powerpoint/2010/main"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Chia </a:t>
            </a:r>
            <a:r>
              <a:rPr lang="en-US" sz="3200" b="1" dirty="0" err="1">
                <a:solidFill>
                  <a:srgbClr val="002060"/>
                </a:solidFill>
                <a:latin typeface="Times New Roman" panose="02020603050405020304" pitchFamily="18" charset="0"/>
                <a:cs typeface="Times New Roman" panose="02020603050405020304" pitchFamily="18" charset="0"/>
              </a:rPr>
              <a:t>sẻ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3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9"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0"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2"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3"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1" name="TextBox 30">
                <a:extLst>
                  <a:ext uri="{FF2B5EF4-FFF2-40B4-BE49-F238E27FC236}">
                    <a16:creationId xmlns:a16="http://schemas.microsoft.com/office/drawing/2014/main"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3"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4"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7"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9"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0"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1"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2"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3"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4"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5"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7"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9"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8"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anose="02020603050405020304" pitchFamily="18" charset="0"/>
                <a:cs typeface="Times New Roman" pitchFamily="18" charset="0"/>
              </a:rPr>
              <a:t>      </a:t>
            </a:r>
            <a:r>
              <a:rPr lang="vi-VN" sz="2200" b="1" dirty="0">
                <a:solidFill>
                  <a:srgbClr val="0070C0"/>
                </a:solidFill>
                <a:latin typeface="Times New Roman" panose="02020603050405020304" pitchFamily="18" charset="0"/>
                <a:cs typeface="Times New Roman" pitchFamily="18" charset="0"/>
              </a:rPr>
              <a:t>Trường học tổ chức phong trào “Ngày Chủ nhật xanh – sạch – đẹp”, tổ chức thực hiện tổng dọn vệ sinh, chăm sóc cây xanh cảnh quan trong trường học cũng như thành phố, chăm sóc cây xanh,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Đ</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ọc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thơ</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hoặc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tin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giữ</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gìn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sạch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ở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Chia sẻ với cô giáo, các bạn, người thân về  một bài thơ câu chuyện em thích một cách rõ ràng, mạch lạc, tự tin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293935623"/>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3"/>
          <a:srcRect t="4941" r="81278" b="5687"/>
          <a:stretch/>
        </p:blipFill>
        <p:spPr>
          <a:xfrm>
            <a:off x="10242499" y="0"/>
            <a:ext cx="1949501" cy="6858000"/>
          </a:xfrm>
          <a:prstGeom prst="rect">
            <a:avLst/>
          </a:prstGeom>
        </p:spPr>
      </p:pic>
      <p:sp>
        <p:nvSpPr>
          <p:cNvPr id="9" name="TextBox 8"/>
          <p:cNvSpPr txBox="1"/>
          <p:nvPr/>
        </p:nvSpPr>
        <p:spPr>
          <a:xfrm>
            <a:off x="1542197" y="2169209"/>
            <a:ext cx="9921922" cy="615489"/>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Tìm</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sách</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báo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nói</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việc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vệ</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vật</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3965473" y="1270255"/>
            <a:ext cx="61781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BÀI SAU</a:t>
            </a:r>
            <a:endParaRPr kumimoji="0" lang="zh-CN"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975699164"/>
      </p:ext>
    </p:extLst>
  </p:cSld>
  <p:clrMapOvr>
    <a:masterClrMapping/>
  </p:clrMapOvr>
  <mc:AlternateContent xmlns:mc="http://schemas.openxmlformats.org/markup-compatibility/2006">
    <mc:Choice xmlns:p14="http://schemas.microsoft.com/office/powerpoint/2010/main"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6" presetClass="entr" presetSubtype="0" fill="hold" nodeType="withEffect">
                                  <p:stCondLst>
                                    <p:cond delay="0"/>
                                  </p:stCondLst>
                                  <p:iterate type="lt">
                                    <p:tmPct val="3000"/>
                                  </p:iterate>
                                  <p:childTnLst>
                                    <p:set>
                                      <p:cBhvr>
                                        <p:cTn id="17" dur="1" fill="hold">
                                          <p:stCondLst>
                                            <p:cond delay="0"/>
                                          </p:stCondLst>
                                        </p:cTn>
                                        <p:tgtEl>
                                          <p:spTgt spid="10">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
                                            <p:txEl>
                                              <p:pRg st="0" end="0"/>
                                            </p:txEl>
                                          </p:spTgt>
                                        </p:tgtEl>
                                        <p:attrNameLst>
                                          <p:attrName>ppt_w</p:attrName>
                                        </p:attrNameLst>
                                      </p:cBhvr>
                                    </p:anim>
                                    <p:anim by="(#ppt_w*0.50)" calcmode="lin" valueType="num">
                                      <p:cBhvr>
                                        <p:cTn id="19" dur="500" decel="50000" autoRev="1" fill="hold">
                                          <p:stCondLst>
                                            <p:cond delay="0"/>
                                          </p:stCondLst>
                                        </p:cTn>
                                        <p:tgtEl>
                                          <p:spTgt spid="10">
                                            <p:txEl>
                                              <p:pRg st="0" end="0"/>
                                            </p:txEl>
                                          </p:spTgt>
                                        </p:tgtEl>
                                        <p:attrNameLst>
                                          <p:attrName>ppt_x</p:attrName>
                                        </p:attrNameLst>
                                      </p:cBhvr>
                                    </p:anim>
                                    <p:anim from="(-#ppt_h/2)" to="(#ppt_y)" calcmode="lin" valueType="num">
                                      <p:cBhvr>
                                        <p:cTn id="20" dur="1000" fill="hold">
                                          <p:stCondLst>
                                            <p:cond delay="0"/>
                                          </p:stCondLst>
                                        </p:cTn>
                                        <p:tgtEl>
                                          <p:spTgt spid="10">
                                            <p:txEl>
                                              <p:pRg st="0" end="0"/>
                                            </p:txEl>
                                          </p:spTgt>
                                        </p:tgtEl>
                                        <p:attrNameLst>
                                          <p:attrName>ppt_y</p:attrName>
                                        </p:attrNameLst>
                                      </p:cBhvr>
                                    </p:anim>
                                    <p:animRot by="21600000">
                                      <p:cBhvr>
                                        <p:cTn id="21"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latin typeface="Times New Roman" panose="02020603050405020304" pitchFamily="18" charset="0"/>
                <a:cs typeface="Times New Roman" panose="02020603050405020304" pitchFamily="18" charset="0"/>
              </a:rPr>
              <a:t>Bài</a:t>
            </a:r>
            <a:r>
              <a:rPr lang="en-US" sz="8000" dirty="0">
                <a:solidFill>
                  <a:srgbClr val="FF0000"/>
                </a:solidFill>
                <a:latin typeface="Times New Roman" panose="02020603050405020304" pitchFamily="18" charset="0"/>
                <a:cs typeface="Times New Roman" panose="02020603050405020304" pitchFamily="18" charset="0"/>
              </a:rPr>
              <a:t> 14: </a:t>
            </a:r>
            <a:br>
              <a:rPr lang="en-US" sz="8000">
                <a:latin typeface="Times New Roman" panose="02020603050405020304" pitchFamily="18" charset="0"/>
                <a:cs typeface="Times New Roman" panose="02020603050405020304" pitchFamily="18" charset="0"/>
              </a:rPr>
            </a:br>
            <a:r>
              <a:rPr lang="en-US" sz="8000" b="1">
                <a:latin typeface="Times New Roman" panose="02020603050405020304" pitchFamily="18" charset="0"/>
                <a:cs typeface="Times New Roman" panose="02020603050405020304" pitchFamily="18" charset="0"/>
              </a:rPr>
              <a:t>CỎ NON </a:t>
            </a:r>
            <a:br>
              <a:rPr lang="en-US" sz="8000" b="1">
                <a:latin typeface="Times New Roman" panose="02020603050405020304" pitchFamily="18" charset="0"/>
                <a:cs typeface="Times New Roman" panose="02020603050405020304" pitchFamily="18" charset="0"/>
              </a:rPr>
            </a:br>
            <a:r>
              <a:rPr lang="en-US" sz="8000" b="1">
                <a:latin typeface="Times New Roman" panose="02020603050405020304" pitchFamily="18" charset="0"/>
                <a:cs typeface="Times New Roman" panose="02020603050405020304" pitchFamily="18" charset="0"/>
              </a:rPr>
              <a:t>CƯỜI RỒI</a:t>
            </a:r>
            <a:endParaRPr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6</a:t>
            </a:r>
          </a:p>
        </p:txBody>
      </p:sp>
    </p:spTree>
    <p:extLst>
      <p:ext uri="{BB962C8B-B14F-4D97-AF65-F5344CB8AC3E}">
        <p14:creationId xmlns:p14="http://schemas.microsoft.com/office/powerpoint/2010/main" val="194497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Chia sẻ với cô giáo, các bạn, người thân về  một bài thơ câu chuyện em thích một cách rõ ràng, mạch lạc, tự tin</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1754326"/>
          </a:xfrm>
          <a:prstGeom prst="rect">
            <a:avLst/>
          </a:prstGeom>
          <a:noFill/>
        </p:spPr>
        <p:txBody>
          <a:bodyPr wrap="square" rtlCol="0">
            <a:spAutoFit/>
          </a:bodyPr>
          <a:lstStyle/>
          <a:p>
            <a:r>
              <a:rPr lang="vi-VN"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Mẩu giấy vụn</a:t>
            </a:r>
            <a:endParaRPr lang="vi-VN" sz="3200" dirty="0">
              <a:solidFill>
                <a:srgbClr val="FF0000"/>
              </a:solidFill>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1.</a:t>
            </a:r>
            <a:r>
              <a:rPr lang="vi-VN" sz="2300" dirty="0">
                <a:latin typeface="Times New Roman" panose="02020603050405020304" pitchFamily="18" charset="0"/>
                <a:cs typeface="Times New Roman" panose="02020603050405020304" pitchFamily="18" charset="0"/>
              </a:rPr>
              <a:t> Lớp học rộng rãi, sáng sủa và sạch sẽ nhưng không biết ai vứt một mẩu giấy ngay giữa lối ra vào.</a:t>
            </a:r>
          </a:p>
          <a:p>
            <a:r>
              <a:rPr lang="vi-VN" sz="2300" b="1" dirty="0">
                <a:latin typeface="Times New Roman" panose="02020603050405020304" pitchFamily="18" charset="0"/>
                <a:cs typeface="Times New Roman" panose="02020603050405020304" pitchFamily="18" charset="0"/>
              </a:rPr>
              <a:t>2.</a:t>
            </a:r>
            <a:r>
              <a:rPr lang="vi-VN" sz="2300" dirty="0">
                <a:latin typeface="Times New Roman" panose="02020603050405020304" pitchFamily="18" charset="0"/>
                <a:cs typeface="Times New Roman" panose="02020603050405020304" pitchFamily="18" charset="0"/>
              </a:rPr>
              <a:t> Cô giáo bước vào lớp, mỉm cười :</a:t>
            </a:r>
          </a:p>
          <a:p>
            <a:r>
              <a:rPr lang="vi-VN" sz="2300" dirty="0">
                <a:latin typeface="Times New Roman" panose="02020603050405020304" pitchFamily="18" charset="0"/>
                <a:cs typeface="Times New Roman" panose="02020603050405020304" pitchFamily="18" charset="0"/>
              </a:rPr>
              <a:t>- Lớp ta hôm  nay sạch sẽ quá ! Thật đáng khen ! Nhưng các em có nhìn thấy mẩu giấy đang nằm ngay giữa cửa kia không ?</a:t>
            </a:r>
          </a:p>
          <a:p>
            <a:r>
              <a:rPr lang="vi-VN" sz="2300" dirty="0">
                <a:latin typeface="Times New Roman" panose="02020603050405020304" pitchFamily="18" charset="0"/>
                <a:cs typeface="Times New Roman" panose="02020603050405020304" pitchFamily="18" charset="0"/>
              </a:rPr>
              <a:t>- Có ạ ! - Cả lớp đồng thanh đáp.</a:t>
            </a:r>
          </a:p>
          <a:p>
            <a:r>
              <a:rPr lang="vi-VN" sz="2300" dirty="0">
                <a:latin typeface="Times New Roman" panose="02020603050405020304" pitchFamily="18" charset="0"/>
                <a:cs typeface="Times New Roman" panose="02020603050405020304" pitchFamily="18" charset="0"/>
              </a:rPr>
              <a:t>- Nào ! Các em hãy lắng nghe và cho cô biết mẩu giấy đang nói gì nhé! - Cô giáo nói tiếp.</a:t>
            </a:r>
          </a:p>
          <a:p>
            <a:r>
              <a:rPr lang="vi-VN" sz="2300" b="1"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Cả lớp im lặng lắng nghe. Được một lúc, tiếng xì xào nổi lên vì các em không nghe thấy mẩu giấy nói gì cả. Một em trai đánh bạo giơ tay xin nói. Cô giáo cười:</a:t>
            </a:r>
          </a:p>
          <a:p>
            <a:r>
              <a:rPr lang="vi-VN" sz="2300" dirty="0">
                <a:latin typeface="Times New Roman" panose="02020603050405020304" pitchFamily="18" charset="0"/>
                <a:cs typeface="Times New Roman" panose="02020603050405020304" pitchFamily="18" charset="0"/>
              </a:rPr>
              <a:t>- Tốt lắm ! Em nghe thấy mẩu giấy nói gì nào ?</a:t>
            </a:r>
          </a:p>
          <a:p>
            <a:r>
              <a:rPr lang="vi-VN" sz="2300" dirty="0">
                <a:latin typeface="Times New Roman" panose="02020603050405020304" pitchFamily="18" charset="0"/>
                <a:cs typeface="Times New Roman" panose="02020603050405020304" pitchFamily="18" charset="0"/>
              </a:rPr>
              <a:t>- Thưa cô, giấy không nói được đâu ạ !</a:t>
            </a:r>
          </a:p>
          <a:p>
            <a:r>
              <a:rPr lang="vi-VN" sz="2300" dirty="0">
                <a:latin typeface="Times New Roman" panose="02020603050405020304" pitchFamily="18" charset="0"/>
                <a:cs typeface="Times New Roman" panose="02020603050405020304" pitchFamily="18" charset="0"/>
              </a:rPr>
              <a:t>Nhiều tiếng xì xào hưởng ứng : "Thưa cô, đúng đấy ạ ! Đúng đấy ạ !"</a:t>
            </a:r>
          </a:p>
          <a:p>
            <a:r>
              <a:rPr lang="vi-VN" sz="2300" b="1"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Bỗng một em gái đứng dậy, tiến tới chỗ mẩu giấy, nhặt lên rồi mang bỏ vào sọt rác. Xong xuôi, em mới nói :</a:t>
            </a:r>
          </a:p>
          <a:p>
            <a:r>
              <a:rPr lang="vi-VN" sz="2300" dirty="0">
                <a:latin typeface="Times New Roman" panose="02020603050405020304" pitchFamily="18" charset="0"/>
                <a:cs typeface="Times New Roman" panose="02020603050405020304" pitchFamily="18" charset="0"/>
              </a:rPr>
              <a:t>- Em có nghe thấy ạ. Mẩu giấy bảo : "Các bạn ơi ! Hãy bỏ tôi vào sọt rác !"</a:t>
            </a:r>
          </a:p>
          <a:p>
            <a:r>
              <a:rPr lang="vi-VN" sz="2300" dirty="0">
                <a:latin typeface="Times New Roman" panose="02020603050405020304" pitchFamily="18" charset="0"/>
                <a:cs typeface="Times New Roman" panose="02020603050405020304" pitchFamily="18" charset="0"/>
              </a:rPr>
              <a:t>  Cả lớp cười rộ lên thích thú. Buổi học hôm ấy vui quá.</a:t>
            </a:r>
          </a:p>
          <a:p>
            <a:pPr algn="r"/>
            <a:r>
              <a:rPr lang="vi-VN" sz="2300" i="1" dirty="0">
                <a:latin typeface="Times New Roman" panose="02020603050405020304" pitchFamily="18" charset="0"/>
                <a:cs typeface="Times New Roman" panose="02020603050405020304" pitchFamily="18" charset="0"/>
              </a:rPr>
              <a:t>Theo</a:t>
            </a:r>
            <a:r>
              <a:rPr lang="vi-VN" sz="2300"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QUẾ SƠN</a:t>
            </a:r>
            <a:endParaRPr lang="vi-VN" sz="2300" dirty="0">
              <a:latin typeface="Times New Roman" panose="02020603050405020304" pitchFamily="18" charset="0"/>
              <a:cs typeface="Times New Roman" panose="02020603050405020304" pitchFamily="18" charset="0"/>
            </a:endParaRPr>
          </a:p>
          <a:p>
            <a:br>
              <a:rPr lang="vi-VN" sz="2300" dirty="0">
                <a:latin typeface="Times New Roman" panose="02020603050405020304" pitchFamily="18"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4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750</Words>
  <Application>Microsoft Office PowerPoint</Application>
  <PresentationFormat>Widescreen</PresentationFormat>
  <Paragraphs>47</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Arial</vt:lpstr>
      <vt:lpstr>Calibri</vt:lpstr>
      <vt:lpstr>Calibri Light</vt:lpstr>
      <vt:lpstr>Times New Roman</vt:lpstr>
      <vt:lpstr>Wingdings</vt:lpstr>
      <vt:lpstr>Office Theme</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Kim Chi</cp:lastModifiedBy>
  <cp:revision>65</cp:revision>
  <dcterms:created xsi:type="dcterms:W3CDTF">2021-07-13T00:48:11Z</dcterms:created>
  <dcterms:modified xsi:type="dcterms:W3CDTF">2022-03-05T08:50:41Z</dcterms:modified>
</cp:coreProperties>
</file>