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3" r:id="rId2"/>
    <p:sldMasterId id="2147483745" r:id="rId3"/>
    <p:sldMasterId id="2147483757" r:id="rId4"/>
    <p:sldMasterId id="2147483773" r:id="rId5"/>
  </p:sldMasterIdLst>
  <p:notesMasterIdLst>
    <p:notesMasterId r:id="rId24"/>
  </p:notesMasterIdLst>
  <p:sldIdLst>
    <p:sldId id="256" r:id="rId6"/>
    <p:sldId id="257" r:id="rId7"/>
    <p:sldId id="258" r:id="rId8"/>
    <p:sldId id="259" r:id="rId9"/>
    <p:sldId id="261" r:id="rId10"/>
    <p:sldId id="260" r:id="rId11"/>
    <p:sldId id="290" r:id="rId12"/>
    <p:sldId id="277" r:id="rId13"/>
    <p:sldId id="383" r:id="rId14"/>
    <p:sldId id="304" r:id="rId15"/>
    <p:sldId id="376" r:id="rId16"/>
    <p:sldId id="390" r:id="rId17"/>
    <p:sldId id="379" r:id="rId18"/>
    <p:sldId id="386" r:id="rId19"/>
    <p:sldId id="382" r:id="rId20"/>
    <p:sldId id="381" r:id="rId21"/>
    <p:sldId id="389" r:id="rId22"/>
    <p:sldId id="3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8D76-4F1F-40BC-A58B-769268D05A22}" type="datetimeFigureOut">
              <a:rPr lang="en-US" smtClean="0"/>
              <a:t>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6C693-AB8B-4900-9775-1718A2918C73}" type="slidenum">
              <a:rPr lang="en-US" smtClean="0"/>
              <a:t>‹#›</a:t>
            </a:fld>
            <a:endParaRPr lang="en-US"/>
          </a:p>
        </p:txBody>
      </p:sp>
    </p:spTree>
    <p:extLst>
      <p:ext uri="{BB962C8B-B14F-4D97-AF65-F5344CB8AC3E}">
        <p14:creationId xmlns:p14="http://schemas.microsoft.com/office/powerpoint/2010/main" val="251836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8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503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90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2746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196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429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5289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3428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5685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838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9001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3650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6774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3193673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45900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174438621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55092155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9451297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3329544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1233755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1531882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11044490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7246175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2022/2/20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0671101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62687950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929421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0887886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54811120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713351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91603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795789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6673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493600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19390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1705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023917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04954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68458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458247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845309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62865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2/20/2022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59457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2/20/2022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80410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7017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18886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55031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347424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8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C61CC486-9AA6-4977-8BA6-1A9C44700B96}"/>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9702526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B9E6C50-F2B0-4117-AF69-C839F5CC2C8C}" type="datetimeFigureOut">
              <a:rPr lang="zh-CN" altLang="en-US" smtClean="0"/>
              <a:pPr/>
              <a:t>2022/2/20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95246019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2/20/2022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88582562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slide" Target="slide2.xml"/><Relationship Id="rId3" Type="http://schemas.openxmlformats.org/officeDocument/2006/relationships/slideLayout" Target="../slideLayouts/slideLayout35.xml"/><Relationship Id="rId7" Type="http://schemas.openxmlformats.org/officeDocument/2006/relationships/slide" Target="slide6.xml"/><Relationship Id="rId12" Type="http://schemas.openxmlformats.org/officeDocument/2006/relationships/image" Target="../media/image14.gif"/><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slide" Target="slide4.xml"/><Relationship Id="rId15" Type="http://schemas.openxmlformats.org/officeDocument/2006/relationships/image" Target="../media/image16.png"/><Relationship Id="rId10" Type="http://schemas.openxmlformats.org/officeDocument/2006/relationships/image" Target="../media/image13.gif"/><Relationship Id="rId4" Type="http://schemas.openxmlformats.org/officeDocument/2006/relationships/image" Target="../media/image10.jpg"/><Relationship Id="rId9" Type="http://schemas.openxmlformats.org/officeDocument/2006/relationships/slide" Target="slide3.xml"/><Relationship Id="rId1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0.xml"/><Relationship Id="rId1" Type="http://schemas.openxmlformats.org/officeDocument/2006/relationships/video" Target="https://www.youtube.com/embed/OcZaMt3RWjE?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101598" y="330200"/>
            <a:ext cx="4487333" cy="1524000"/>
            <a:chOff x="76198" y="247650"/>
            <a:chExt cx="3365500" cy="1143000"/>
          </a:xfrm>
        </p:grpSpPr>
        <p:sp>
          <p:nvSpPr>
            <p:cNvPr id="13" name="Rounded Rectangle 12"/>
            <p:cNvSpPr/>
            <p:nvPr/>
          </p:nvSpPr>
          <p:spPr>
            <a:xfrm>
              <a:off x="241299" y="247650"/>
              <a:ext cx="30353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6198" y="336419"/>
              <a:ext cx="3365500" cy="1054231"/>
            </a:xfrm>
            <a:prstGeom prst="rect">
              <a:avLst/>
            </a:prstGeom>
            <a:noFill/>
          </p:spPr>
          <p:txBody>
            <a:bodyPr wrap="square" rtlCol="0">
              <a:spAutoFit/>
            </a:bodyPr>
            <a:lstStyle/>
            <a:p>
              <a:pPr algn="ctr" defTabSz="1219170"/>
              <a:r>
                <a:rPr lang="en-US" sz="4267" b="1" dirty="0" err="1">
                  <a:solidFill>
                    <a:prstClr val="black"/>
                  </a:solidFill>
                  <a:latin typeface="Times New Roman" panose="02020603050405020304" pitchFamily="18" charset="0"/>
                  <a:ea typeface="AvantGarde" pitchFamily="2" charset="0"/>
                  <a:cs typeface="Times New Roman" panose="02020603050405020304" pitchFamily="18" charset="0"/>
                </a:rPr>
                <a:t>Tiêu</a:t>
              </a:r>
              <a:r>
                <a:rPr lang="en-US" sz="4267"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4267" b="1" dirty="0" err="1">
                  <a:solidFill>
                    <a:prstClr val="black"/>
                  </a:solidFill>
                  <a:latin typeface="Times New Roman" panose="02020603050405020304" pitchFamily="18" charset="0"/>
                  <a:ea typeface="AvantGarde" pitchFamily="2" charset="0"/>
                  <a:cs typeface="Times New Roman" panose="02020603050405020304" pitchFamily="18" charset="0"/>
                </a:rPr>
                <a:t>diệt</a:t>
              </a:r>
              <a:r>
                <a:rPr lang="en-US" sz="4267" b="1" dirty="0">
                  <a:solidFill>
                    <a:prstClr val="black"/>
                  </a:solidFill>
                  <a:latin typeface="Times New Roman" panose="02020603050405020304" pitchFamily="18" charset="0"/>
                  <a:ea typeface="AvantGarde" pitchFamily="2" charset="0"/>
                  <a:cs typeface="Times New Roman" panose="02020603050405020304" pitchFamily="18" charset="0"/>
                </a:rPr>
                <a:t> virus,</a:t>
              </a:r>
            </a:p>
            <a:p>
              <a:pPr algn="ctr" defTabSz="1219170"/>
              <a:r>
                <a:rPr lang="en-US" sz="4267" b="1" dirty="0">
                  <a:solidFill>
                    <a:prstClr val="black"/>
                  </a:solidFill>
                  <a:latin typeface="Times New Roman" panose="02020603050405020304" pitchFamily="18" charset="0"/>
                  <a:ea typeface="AvantGarde" pitchFamily="2" charset="0"/>
                  <a:cs typeface="Times New Roman" panose="02020603050405020304" pitchFamily="18" charset="0"/>
                </a:rPr>
                <a:t> vi </a:t>
              </a:r>
              <a:r>
                <a:rPr lang="en-US" sz="4267" b="1" dirty="0" err="1">
                  <a:solidFill>
                    <a:prstClr val="black"/>
                  </a:solidFill>
                  <a:latin typeface="Times New Roman" panose="02020603050405020304" pitchFamily="18" charset="0"/>
                  <a:ea typeface="AvantGarde" pitchFamily="2" charset="0"/>
                  <a:cs typeface="Times New Roman" panose="02020603050405020304" pitchFamily="18" charset="0"/>
                </a:rPr>
                <a:t>khuẩn</a:t>
              </a:r>
              <a:endParaRPr lang="en-US" sz="4267"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8000" y="5131233"/>
            <a:ext cx="812800" cy="8128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5</a:t>
            </a:r>
          </a:p>
        </p:txBody>
      </p:sp>
      <p:sp>
        <p:nvSpPr>
          <p:cNvPr id="2" name="Right Arrow 1">
            <a:hlinkClick r:id="rId17" action="ppaction://hlinksldjump"/>
          </p:cNvPr>
          <p:cNvSpPr/>
          <p:nvPr/>
        </p:nvSpPr>
        <p:spPr>
          <a:xfrm>
            <a:off x="9929446" y="5985952"/>
            <a:ext cx="2000425" cy="826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mới</a:t>
            </a:r>
            <a:endParaRPr lang="en-US" sz="2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6">
                <p:cTn id="73" repeatCount="indefinite"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2"/>
          <a:stretch>
            <a:fillRect/>
          </a:stretch>
        </p:blipFill>
        <p:spPr>
          <a:xfrm>
            <a:off x="10654665" y="-182880"/>
            <a:ext cx="1656080" cy="1691640"/>
          </a:xfrm>
          <a:prstGeom prst="rect">
            <a:avLst/>
          </a:prstGeom>
        </p:spPr>
      </p:pic>
      <p:sp>
        <p:nvSpPr>
          <p:cNvPr id="13" name="TextBox 12">
            <a:extLst>
              <a:ext uri="{FF2B5EF4-FFF2-40B4-BE49-F238E27FC236}">
                <a16:creationId xmlns:a16="http://schemas.microsoft.com/office/drawing/2014/main" id="{779E7DB4-0847-46F6-BC52-7B2EA6C5F2C2}"/>
              </a:ext>
            </a:extLst>
          </p:cNvPr>
          <p:cNvSpPr txBox="1"/>
          <p:nvPr/>
        </p:nvSpPr>
        <p:spPr>
          <a:xfrm>
            <a:off x="656948" y="559390"/>
            <a:ext cx="11270009" cy="584775"/>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1</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bức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descr="Screen Clipping">
            <a:extLst>
              <a:ext uri="{FF2B5EF4-FFF2-40B4-BE49-F238E27FC236}">
                <a16:creationId xmlns:a16="http://schemas.microsoft.com/office/drawing/2014/main" id="{9AEFDFD2-7EEC-4836-9918-AFB7E3BAAC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625928" y="1306543"/>
            <a:ext cx="3871247" cy="2620538"/>
          </a:xfrm>
          <a:prstGeom prst="rect">
            <a:avLst/>
          </a:prstGeom>
        </p:spPr>
      </p:pic>
      <p:pic>
        <p:nvPicPr>
          <p:cNvPr id="15" name="Picture 14" descr="Screen Clipping">
            <a:extLst>
              <a:ext uri="{FF2B5EF4-FFF2-40B4-BE49-F238E27FC236}">
                <a16:creationId xmlns:a16="http://schemas.microsoft.com/office/drawing/2014/main" id="{3CF561DD-C7F1-4FA2-A1A8-9CE274C85D6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3508488" y="3927081"/>
            <a:ext cx="3900801" cy="2620538"/>
          </a:xfrm>
          <a:prstGeom prst="rect">
            <a:avLst/>
          </a:prstGeom>
        </p:spPr>
      </p:pic>
      <p:pic>
        <p:nvPicPr>
          <p:cNvPr id="16" name="Picture 15" descr="Screen Clipping">
            <a:extLst>
              <a:ext uri="{FF2B5EF4-FFF2-40B4-BE49-F238E27FC236}">
                <a16:creationId xmlns:a16="http://schemas.microsoft.com/office/drawing/2014/main" id="{A6AFF8C0-1A3A-43FC-BB09-2B65E0B70FB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6291952" y="1299191"/>
            <a:ext cx="3871247" cy="2600684"/>
          </a:xfrm>
          <a:prstGeom prst="rect">
            <a:avLst/>
          </a:prstGeom>
        </p:spPr>
      </p:pic>
      <p:sp>
        <p:nvSpPr>
          <p:cNvPr id="19" name="Rounded Rectangle 7">
            <a:extLst>
              <a:ext uri="{FF2B5EF4-FFF2-40B4-BE49-F238E27FC236}">
                <a16:creationId xmlns:a16="http://schemas.microsoft.com/office/drawing/2014/main" id="{8BF59C65-95B8-47CC-B815-FE60D8D88B34}"/>
              </a:ext>
            </a:extLst>
          </p:cNvPr>
          <p:cNvSpPr/>
          <p:nvPr/>
        </p:nvSpPr>
        <p:spPr>
          <a:xfrm>
            <a:off x="4497175" y="1932331"/>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hươu</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ounded Rectangle 8">
            <a:extLst>
              <a:ext uri="{FF2B5EF4-FFF2-40B4-BE49-F238E27FC236}">
                <a16:creationId xmlns:a16="http://schemas.microsoft.com/office/drawing/2014/main" id="{2CD8DC7E-7580-47DC-ADFE-AF2A47F7A5BA}"/>
              </a:ext>
            </a:extLst>
          </p:cNvPr>
          <p:cNvSpPr/>
          <p:nvPr/>
        </p:nvSpPr>
        <p:spPr>
          <a:xfrm>
            <a:off x="7409289" y="4831315"/>
            <a:ext cx="1017282"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sóc</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9">
            <a:extLst>
              <a:ext uri="{FF2B5EF4-FFF2-40B4-BE49-F238E27FC236}">
                <a16:creationId xmlns:a16="http://schemas.microsoft.com/office/drawing/2014/main" id="{F50CB11D-7AF0-4CE2-B0A1-FA732D9B04E7}"/>
              </a:ext>
            </a:extLst>
          </p:cNvPr>
          <p:cNvSpPr/>
          <p:nvPr/>
        </p:nvSpPr>
        <p:spPr>
          <a:xfrm>
            <a:off x="10163199" y="2108486"/>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công</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anim calcmode="lin" valueType="num">
                                      <p:cBhvr>
                                        <p:cTn id="24" dur="250" fill="hold"/>
                                        <p:tgtEl>
                                          <p:spTgt spid="19"/>
                                        </p:tgtEl>
                                        <p:attrNameLst>
                                          <p:attrName>ppt_x</p:attrName>
                                        </p:attrNameLst>
                                      </p:cBhvr>
                                      <p:tavLst>
                                        <p:tav tm="0">
                                          <p:val>
                                            <p:strVal val="#ppt_x"/>
                                          </p:val>
                                        </p:tav>
                                        <p:tav tm="100000">
                                          <p:val>
                                            <p:strVal val="#ppt_x"/>
                                          </p:val>
                                        </p:tav>
                                      </p:tavLst>
                                    </p:anim>
                                    <p:anim calcmode="lin" valueType="num">
                                      <p:cBhvr>
                                        <p:cTn id="25"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50"/>
                                        <p:tgtEl>
                                          <p:spTgt spid="21"/>
                                        </p:tgtEl>
                                      </p:cBhvr>
                                    </p:animEffect>
                                    <p:anim calcmode="lin" valueType="num">
                                      <p:cBhvr>
                                        <p:cTn id="31" dur="250" fill="hold"/>
                                        <p:tgtEl>
                                          <p:spTgt spid="21"/>
                                        </p:tgtEl>
                                        <p:attrNameLst>
                                          <p:attrName>ppt_x</p:attrName>
                                        </p:attrNameLst>
                                      </p:cBhvr>
                                      <p:tavLst>
                                        <p:tav tm="0">
                                          <p:val>
                                            <p:strVal val="#ppt_x"/>
                                          </p:val>
                                        </p:tav>
                                        <p:tav tm="100000">
                                          <p:val>
                                            <p:strVal val="#ppt_x"/>
                                          </p:val>
                                        </p:tav>
                                      </p:tavLst>
                                    </p:anim>
                                    <p:anim calcmode="lin" valueType="num">
                                      <p:cBhvr>
                                        <p:cTn id="32" dur="2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anim calcmode="lin" valueType="num">
                                      <p:cBhvr>
                                        <p:cTn id="38" dur="250" fill="hold"/>
                                        <p:tgtEl>
                                          <p:spTgt spid="20"/>
                                        </p:tgtEl>
                                        <p:attrNameLst>
                                          <p:attrName>ppt_x</p:attrName>
                                        </p:attrNameLst>
                                      </p:cBhvr>
                                      <p:tavLst>
                                        <p:tav tm="0">
                                          <p:val>
                                            <p:strVal val="#ppt_x"/>
                                          </p:val>
                                        </p:tav>
                                        <p:tav tm="100000">
                                          <p:val>
                                            <p:strVal val="#ppt_x"/>
                                          </p:val>
                                        </p:tav>
                                      </p:tavLst>
                                    </p:anim>
                                    <p:anim calcmode="lin" valueType="num">
                                      <p:cBhvr>
                                        <p:cTn id="3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523976" y="593375"/>
            <a:ext cx="11522250" cy="5162182"/>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3 – 5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gn="ctr">
              <a:lnSpc>
                <a:spcPct val="150000"/>
              </a:lnSpc>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Arial-Rounded" panose="020B0500000000000000" pitchFamily="34" charset="0"/>
                <a:cs typeface="Times New Roman" panose="02020603050405020304" pitchFamily="18" charset="0"/>
              </a:rPr>
              <a:t> -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626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523976" y="593375"/>
            <a:ext cx="11522250" cy="4435830"/>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G</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iới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gn="ctr">
              <a:lnSpc>
                <a:spcPct val="150000"/>
              </a:lnSpc>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Arial-Rounded" panose="020B0500000000000000" pitchFamily="34" charset="0"/>
                <a:cs typeface="Times New Roman" panose="02020603050405020304" pitchFamily="18" charset="0"/>
              </a:rPr>
              <a:t> -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27659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2"/>
          <a:stretch>
            <a:fillRect/>
          </a:stretch>
        </p:blipFill>
        <p:spPr>
          <a:xfrm>
            <a:off x="10654665" y="-182880"/>
            <a:ext cx="1656080" cy="1691640"/>
          </a:xfrm>
          <a:prstGeom prst="rect">
            <a:avLst/>
          </a:prstGeom>
        </p:spPr>
      </p:pic>
      <p:pic>
        <p:nvPicPr>
          <p:cNvPr id="2" name="Content Placeholder 1">
            <a:extLst>
              <a:ext uri="{FF2B5EF4-FFF2-40B4-BE49-F238E27FC236}">
                <a16:creationId xmlns:a16="http://schemas.microsoft.com/office/drawing/2014/main" id="{507BF4F2-2FC9-4ACF-BBA5-9EF0B88DBFAE}"/>
              </a:ext>
            </a:extLst>
          </p:cNvPr>
          <p:cNvPicPr>
            <a:picLocks noGrp="1" noChangeAspect="1"/>
          </p:cNvPicPr>
          <p:nvPr>
            <p:ph idx="1"/>
          </p:nvPr>
        </p:nvPicPr>
        <p:blipFill>
          <a:blip r:embed="rId3"/>
          <a:stretch>
            <a:fillRect/>
          </a:stretch>
        </p:blipFill>
        <p:spPr>
          <a:xfrm>
            <a:off x="6763696" y="4170210"/>
            <a:ext cx="3676207" cy="2371550"/>
          </a:xfrm>
          <a:prstGeom prst="rect">
            <a:avLst/>
          </a:prstGeom>
        </p:spPr>
      </p:pic>
      <p:sp>
        <p:nvSpPr>
          <p:cNvPr id="13" name="TextBox 12">
            <a:extLst>
              <a:ext uri="{FF2B5EF4-FFF2-40B4-BE49-F238E27FC236}">
                <a16:creationId xmlns:a16="http://schemas.microsoft.com/office/drawing/2014/main" id="{779E7DB4-0847-46F6-BC52-7B2EA6C5F2C2}"/>
              </a:ext>
            </a:extLst>
          </p:cNvPr>
          <p:cNvSpPr txBox="1"/>
          <p:nvPr/>
        </p:nvSpPr>
        <p:spPr>
          <a:xfrm>
            <a:off x="413647" y="277349"/>
            <a:ext cx="11270009" cy="584775"/>
          </a:xfrm>
          <a:prstGeom prst="rect">
            <a:avLst/>
          </a:prstGeom>
          <a:noFill/>
        </p:spPr>
        <p:txBody>
          <a:bodyPr wrap="square" rtlCol="0">
            <a:spAutoFit/>
          </a:bodyPr>
          <a:lstStyle/>
          <a:p>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E7B9609-9E83-3546-A2EC-E4726D1A9628}"/>
              </a:ext>
            </a:extLst>
          </p:cNvPr>
          <p:cNvSpPr txBox="1"/>
          <p:nvPr/>
        </p:nvSpPr>
        <p:spPr>
          <a:xfrm>
            <a:off x="5564070" y="277349"/>
            <a:ext cx="5941390" cy="3892861"/>
          </a:xfrm>
          <a:prstGeom prst="rect">
            <a:avLst/>
          </a:prstGeom>
          <a:noFill/>
        </p:spPr>
        <p:txBody>
          <a:bodyPr wrap="square" rtlCol="0">
            <a:spAutoFit/>
          </a:bodyPr>
          <a:lstStyle/>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Em nhìn thấy tranh ( ảnh) ở đâu?</a:t>
            </a:r>
          </a:p>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9" descr="Screen Clipping">
            <a:extLst>
              <a:ext uri="{FF2B5EF4-FFF2-40B4-BE49-F238E27FC236}">
                <a16:creationId xmlns:a16="http://schemas.microsoft.com/office/drawing/2014/main" id="{369275C5-2378-574E-AA3F-62788D289B1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211111" y="206351"/>
            <a:ext cx="4936324" cy="3316197"/>
          </a:xfrm>
          <a:prstGeom prst="rect">
            <a:avLst/>
          </a:prstGeom>
        </p:spPr>
      </p:pic>
      <p:sp>
        <p:nvSpPr>
          <p:cNvPr id="14" name="Rounded Rectangle 9">
            <a:extLst>
              <a:ext uri="{FF2B5EF4-FFF2-40B4-BE49-F238E27FC236}">
                <a16:creationId xmlns:a16="http://schemas.microsoft.com/office/drawing/2014/main" id="{BF85DFD5-B138-3946-A641-A4348C6CF6F6}"/>
              </a:ext>
            </a:extLst>
          </p:cNvPr>
          <p:cNvSpPr/>
          <p:nvPr/>
        </p:nvSpPr>
        <p:spPr>
          <a:xfrm>
            <a:off x="2313033" y="4988379"/>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công</a:t>
            </a:r>
            <a:endParaRPr lang="en-US"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id="{7073AF62-93A0-3443-BEAB-3A1A6B5A0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954" y="3522548"/>
            <a:ext cx="4936324" cy="307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5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anim calcmode="lin" valueType="num">
                                      <p:cBhvr>
                                        <p:cTn id="13" dur="250" fill="hold"/>
                                        <p:tgtEl>
                                          <p:spTgt spid="14"/>
                                        </p:tgtEl>
                                        <p:attrNameLst>
                                          <p:attrName>ppt_x</p:attrName>
                                        </p:attrNameLst>
                                      </p:cBhvr>
                                      <p:tavLst>
                                        <p:tav tm="0">
                                          <p:val>
                                            <p:strVal val="#ppt_x"/>
                                          </p:val>
                                        </p:tav>
                                        <p:tav tm="100000">
                                          <p:val>
                                            <p:strVal val="#ppt_x"/>
                                          </p:val>
                                        </p:tav>
                                      </p:tavLst>
                                    </p:anim>
                                    <p:anim calcmode="lin" valueType="num">
                                      <p:cBhvr>
                                        <p:cTn id="14"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551408" y="383063"/>
            <a:ext cx="11522250" cy="3263201"/>
          </a:xfrm>
          <a:prstGeom prst="rect">
            <a:avLst/>
          </a:prstGeom>
          <a:noFill/>
        </p:spPr>
        <p:txBody>
          <a:bodyPr wrap="square" rtlCol="0">
            <a:spAutoFit/>
          </a:bodyPr>
          <a:lstStyle/>
          <a:p>
            <a:pPr>
              <a:lnSpc>
                <a:spcPct val="150000"/>
              </a:lnSpc>
            </a:pPr>
            <a:r>
              <a:rPr lang="en-US" sz="30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a:latin typeface="Times New Roman" panose="02020603050405020304" pitchFamily="18" charset="0"/>
                <a:ea typeface="Arial-Rounded" panose="020B0500000000000000" pitchFamily="34" charset="0"/>
                <a:cs typeface="Times New Roman" panose="02020603050405020304" pitchFamily="18" charset="0"/>
              </a:rPr>
              <a:t>G</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iới</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vi-VN" sz="22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vi-VN"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latin typeface="Times New Roman" panose="02020603050405020304" pitchFamily="18" charset="0"/>
              <a:ea typeface="Arial-Rounded" panose="020B0500000000000000" pitchFamily="34" charset="0"/>
              <a:cs typeface="Times New Roman" panose="02020603050405020304" pitchFamily="18" charset="0"/>
            </a:endParaRPr>
          </a:p>
          <a:p>
            <a:pPr marL="342900" indent="-34290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D9F3736D-3BBA-46C8-8D10-3E5A68386678}"/>
              </a:ext>
            </a:extLst>
          </p:cNvPr>
          <p:cNvPicPr>
            <a:picLocks noChangeAspect="1"/>
          </p:cNvPicPr>
          <p:nvPr/>
        </p:nvPicPr>
        <p:blipFill>
          <a:blip r:embed="rId2"/>
          <a:stretch>
            <a:fillRect/>
          </a:stretch>
        </p:blipFill>
        <p:spPr>
          <a:xfrm>
            <a:off x="984279" y="4257520"/>
            <a:ext cx="3953481" cy="1795808"/>
          </a:xfrm>
          <a:prstGeom prst="rect">
            <a:avLst/>
          </a:prstGeom>
        </p:spPr>
      </p:pic>
      <p:sp>
        <p:nvSpPr>
          <p:cNvPr id="2" name="TextBox 1">
            <a:extLst>
              <a:ext uri="{FF2B5EF4-FFF2-40B4-BE49-F238E27FC236}">
                <a16:creationId xmlns:a16="http://schemas.microsoft.com/office/drawing/2014/main" id="{D1338EA0-7497-4359-9175-19E2A335E754}"/>
              </a:ext>
            </a:extLst>
          </p:cNvPr>
          <p:cNvSpPr txBox="1"/>
          <p:nvPr/>
        </p:nvSpPr>
        <p:spPr>
          <a:xfrm>
            <a:off x="8019288" y="1352943"/>
            <a:ext cx="3621304" cy="2246769"/>
          </a:xfrm>
          <a:prstGeom prst="rect">
            <a:avLst/>
          </a:prstGeom>
          <a:noFill/>
        </p:spPr>
        <p:txBody>
          <a:bodyPr wrap="square" rtlCol="0">
            <a:spAutoFit/>
          </a:bodyPr>
          <a:lstStyle/>
          <a:p>
            <a:r>
              <a:rPr lang="vi-VN" dirty="0">
                <a:solidFill>
                  <a:srgbClr val="FF0000"/>
                </a:solidFill>
              </a:rPr>
              <a:t>               </a:t>
            </a:r>
            <a:r>
              <a:rPr lang="vi-VN" sz="2000" dirty="0">
                <a:solidFill>
                  <a:srgbClr val="FF0000"/>
                </a:solidFill>
                <a:latin typeface="Times New Roman" panose="02020603050405020304" pitchFamily="18" charset="0"/>
                <a:cs typeface="Times New Roman" panose="02020603050405020304" pitchFamily="18" charset="0"/>
              </a:rPr>
              <a:t>TIÊU CHÍ KỂ</a:t>
            </a:r>
          </a:p>
          <a:p>
            <a:pPr marL="342900" indent="-342900">
              <a:buAutoNum type="arabicPeriod"/>
            </a:pPr>
            <a:r>
              <a:rPr lang="vi-VN" sz="2000" dirty="0">
                <a:solidFill>
                  <a:srgbClr val="0070C0"/>
                </a:solidFill>
                <a:latin typeface="Times New Roman" panose="02020603050405020304" pitchFamily="18" charset="0"/>
                <a:cs typeface="Times New Roman" panose="02020603050405020304" pitchFamily="18" charset="0"/>
              </a:rPr>
              <a:t>Nêu được tên con vật trong tranh ( ảnh)</a:t>
            </a:r>
          </a:p>
          <a:p>
            <a:pPr marL="342900" indent="-342900">
              <a:buAutoNum type="arabicPeriod"/>
            </a:pPr>
            <a:r>
              <a:rPr lang="vi-VN" sz="2000" dirty="0">
                <a:solidFill>
                  <a:srgbClr val="0070C0"/>
                </a:solidFill>
                <a:latin typeface="Times New Roman" panose="02020603050405020304" pitchFamily="18" charset="0"/>
                <a:cs typeface="Times New Roman" panose="02020603050405020304" pitchFamily="18" charset="0"/>
              </a:rPr>
              <a:t>Kể được hoạt động và đặc điểm nổi bật của con vật </a:t>
            </a:r>
          </a:p>
          <a:p>
            <a:pPr marL="342900" indent="-342900">
              <a:buAutoNum type="arabicPeriod"/>
            </a:pPr>
            <a:r>
              <a:rPr lang="vi-VN" sz="2000" dirty="0">
                <a:solidFill>
                  <a:srgbClr val="0070C0"/>
                </a:solidFill>
                <a:latin typeface="Times New Roman" panose="02020603050405020304" pitchFamily="18" charset="0"/>
                <a:cs typeface="Times New Roman" panose="02020603050405020304" pitchFamily="18" charset="0"/>
              </a:rPr>
              <a:t>Nêu được suy nghĩ về bức tranh ( ảnh)</a:t>
            </a:r>
            <a:endParaRPr lang="en-US" sz="2000" dirty="0">
              <a:solidFill>
                <a:srgbClr val="0070C0"/>
              </a:solidFill>
              <a:latin typeface="Times New Roman" panose="02020603050405020304" pitchFamily="18" charset="0"/>
              <a:cs typeface="Times New Roman" panose="02020603050405020304" pitchFamily="18" charset="0"/>
            </a:endParaRPr>
          </a:p>
        </p:txBody>
      </p:sp>
      <p:pic>
        <p:nvPicPr>
          <p:cNvPr id="2050" name="Picture 2" descr="Tả con chó">
            <a:extLst>
              <a:ext uri="{FF2B5EF4-FFF2-40B4-BE49-F238E27FC236}">
                <a16:creationId xmlns:a16="http://schemas.microsoft.com/office/drawing/2014/main" id="{048B9AF9-C1C7-4D2A-AB7D-BA6D60E16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016" y="4257521"/>
            <a:ext cx="4535424" cy="179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27B7-8F7F-0E45-AD2D-B6E2642D3CB0}"/>
              </a:ext>
            </a:extLst>
          </p:cNvPr>
          <p:cNvSpPr>
            <a:spLocks noGrp="1"/>
          </p:cNvSpPr>
          <p:nvPr>
            <p:ph type="title"/>
          </p:nvPr>
        </p:nvSpPr>
        <p:spPr/>
        <p:txBody>
          <a:bodyPr/>
          <a:lstStyle/>
          <a:p>
            <a:endParaRPr lang="en-VN"/>
          </a:p>
        </p:txBody>
      </p:sp>
      <p:pic>
        <p:nvPicPr>
          <p:cNvPr id="4" name="Online Media 3" descr="Thưởng thức nét đẹp của chim công xòe đuôi-Yume TTNV">
            <a:hlinkClick r:id="" action="ppaction://media"/>
            <a:extLst>
              <a:ext uri="{FF2B5EF4-FFF2-40B4-BE49-F238E27FC236}">
                <a16:creationId xmlns:a16="http://schemas.microsoft.com/office/drawing/2014/main" id="{6D2FE6F6-88A3-6E4C-9146-518AFED6435B}"/>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81897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00838"/>
          </a:xfrm>
          <a:prstGeom prst="rect">
            <a:avLst/>
          </a:prstGeom>
        </p:spPr>
      </p:pic>
      <p:sp>
        <p:nvSpPr>
          <p:cNvPr id="9" name="Content Placeholder 2">
            <a:extLst>
              <a:ext uri="{FF2B5EF4-FFF2-40B4-BE49-F238E27FC236}">
                <a16:creationId xmlns:a16="http://schemas.microsoft.com/office/drawing/2014/main" id="{2B0F56C0-FB3B-8E4B-9057-70D4E999A527}"/>
              </a:ext>
            </a:extLst>
          </p:cNvPr>
          <p:cNvSpPr txBox="1">
            <a:spLocks/>
          </p:cNvSpPr>
          <p:nvPr/>
        </p:nvSpPr>
        <p:spPr>
          <a:xfrm>
            <a:off x="364331" y="775436"/>
            <a:ext cx="1146333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2900" dirty="0">
                <a:solidFill>
                  <a:schemeClr val="bg1"/>
                </a:solidFill>
                <a:latin typeface="Times New Roman" panose="02020603050405020304" pitchFamily="18" charset="0"/>
                <a:cs typeface="Times New Roman" panose="02020603050405020304" pitchFamily="18" charset="0"/>
              </a:rPr>
              <a:t>      Em được thấy bức ảnh chụp chú công rất đẹp trong cuốn tạp chí của bố. Chú khoác trên mình bộ lông xanh biếc, mượt mà. Đầu của chú nhỏ. Đôi mắt chú có màu đen nhánh. Điều tuyệt vời nhất chính là cái đuôi của chú. Bình thường nó như chiếc chổi đung đưa ở phía sau. Rồi bỗng nhiên, chú rung mình, xòe đuôi ra, trông giống như một chiếc quạt có trăm nghìn con mắt. Em rất thích bức tranh về </a:t>
            </a:r>
            <a:r>
              <a:rPr lang="en-US" sz="2900" dirty="0" err="1">
                <a:solidFill>
                  <a:schemeClr val="bg1"/>
                </a:solidFill>
                <a:latin typeface="Times New Roman" panose="02020603050405020304" pitchFamily="18" charset="0"/>
                <a:cs typeface="Times New Roman" panose="02020603050405020304" pitchFamily="18" charset="0"/>
              </a:rPr>
              <a:t>chim</a:t>
            </a:r>
            <a:r>
              <a:rPr lang="en-US" sz="2900" dirty="0">
                <a:solidFill>
                  <a:schemeClr val="bg1"/>
                </a:solidFill>
                <a:latin typeface="Times New Roman" panose="02020603050405020304" pitchFamily="18" charset="0"/>
                <a:cs typeface="Times New Roman" panose="02020603050405020304" pitchFamily="18" charset="0"/>
              </a:rPr>
              <a:t> </a:t>
            </a:r>
            <a:r>
              <a:rPr lang="en-US" sz="2900" dirty="0" err="1">
                <a:solidFill>
                  <a:schemeClr val="bg1"/>
                </a:solidFill>
                <a:latin typeface="Times New Roman" panose="02020603050405020304" pitchFamily="18" charset="0"/>
                <a:cs typeface="Times New Roman" panose="02020603050405020304" pitchFamily="18" charset="0"/>
              </a:rPr>
              <a:t>công</a:t>
            </a:r>
            <a:r>
              <a:rPr lang="vi-VN" sz="2900" dirty="0">
                <a:solidFill>
                  <a:schemeClr val="bg1"/>
                </a:solidFill>
                <a:latin typeface="Times New Roman" panose="02020603050405020304" pitchFamily="18" charset="0"/>
                <a:cs typeface="Times New Roman" panose="02020603050405020304" pitchFamily="18" charset="0"/>
              </a:rPr>
              <a:t> vì chú đúng là một nghệ sĩ tài ba.</a:t>
            </a:r>
            <a:endParaRPr lang="en-VN" sz="29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8019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19EB6-3531-45C0-AAD3-C37476DD258C}"/>
              </a:ext>
            </a:extLst>
          </p:cNvPr>
          <p:cNvSpPr txBox="1"/>
          <p:nvPr/>
        </p:nvSpPr>
        <p:spPr>
          <a:xfrm>
            <a:off x="1890944" y="1367161"/>
            <a:ext cx="84052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YÊU CẦU CẦN ĐẠT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Viết đoạn ngắn giới thiệu tranh ảnh về một con vật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Nắm được đặc điểm nổi bật cũng như hoạt động của con vật trong tranh ( 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3. Bồi dưỡng tình yêu đối với các loài động vật</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02864"/>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251656" y="-17145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94000" y="1725246"/>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Dặn</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dò</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orizontal Scroll 5">
            <a:extLst>
              <a:ext uri="{FF2B5EF4-FFF2-40B4-BE49-F238E27FC236}">
                <a16:creationId xmlns:a16="http://schemas.microsoft.com/office/drawing/2014/main" id="{29739AD2-CDE0-ED46-8A08-5618E0F329DF}"/>
              </a:ext>
            </a:extLst>
          </p:cNvPr>
          <p:cNvSpPr/>
          <p:nvPr/>
        </p:nvSpPr>
        <p:spPr>
          <a:xfrm>
            <a:off x="858252" y="2581327"/>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Tx/>
              <a:buChar char="-"/>
            </a:pPr>
            <a:r>
              <a:rPr lang="en-US" sz="2800" b="1" dirty="0" err="1">
                <a:solidFill>
                  <a:srgbClr val="7030A0"/>
                </a:solidFill>
                <a:latin typeface="Times New Roman" panose="02020603050405020304" pitchFamily="18" charset="0"/>
                <a:cs typeface="Times New Roman" pitchFamily="18" charset="0"/>
              </a:rPr>
              <a:t>Hoàn</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thành</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bài</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viết</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theo</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yêu</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cầu</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bài</a:t>
            </a:r>
            <a:r>
              <a:rPr lang="en-US" sz="2800" b="1" dirty="0">
                <a:solidFill>
                  <a:srgbClr val="7030A0"/>
                </a:solidFill>
                <a:latin typeface="Times New Roman" panose="02020603050405020304" pitchFamily="18" charset="0"/>
                <a:cs typeface="Times New Roman" pitchFamily="18" charset="0"/>
              </a:rPr>
              <a:t> 2 </a:t>
            </a:r>
          </a:p>
          <a:p>
            <a:pPr marL="457200" indent="-457200">
              <a:buFontTx/>
              <a:buChar char="-"/>
            </a:pPr>
            <a:r>
              <a:rPr lang="en-US" sz="2800" b="1" dirty="0" err="1">
                <a:solidFill>
                  <a:srgbClr val="7030A0"/>
                </a:solidFill>
                <a:latin typeface="Times New Roman" panose="02020603050405020304" pitchFamily="18" charset="0"/>
                <a:cs typeface="Times New Roman" pitchFamily="18" charset="0"/>
              </a:rPr>
              <a:t>Xem</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trước</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bài</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sau</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Viết</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đoạn</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văn</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dirty="0">
              <a:solidFill>
                <a:srgbClr val="7030A0"/>
              </a:solidFill>
              <a:latin typeface="Times New Roman" panose="02020603050405020304" pitchFamily="18" charset="0"/>
              <a:cs typeface="Times New Roman"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488949"/>
              <a:ext cx="6172200" cy="739928"/>
            </a:xfrm>
            <a:prstGeom prst="rect">
              <a:avLst/>
            </a:prstGeom>
            <a:noFill/>
          </p:spPr>
          <p:txBody>
            <a:bodyPr wrap="square" rtlCol="0">
              <a:spAutoFit/>
            </a:bodyPr>
            <a:lstStyle/>
            <a:p>
              <a:pPr algn="ctr"/>
              <a:r>
                <a:rPr lang="vi-VN" sz="3200" b="1" i="0" u="none" strike="noStrike" dirty="0">
                  <a:solidFill>
                    <a:srgbClr val="FF0000"/>
                  </a:solidFill>
                  <a:effectLst/>
                  <a:latin typeface="Times New Roman" panose="02020603050405020304" pitchFamily="18" charset="0"/>
                  <a:cs typeface="Times New Roman" panose="02020603050405020304" pitchFamily="18" charset="0"/>
                </a:rPr>
                <a:t>Bốn người giẫm đất, một người phất cờ</a:t>
              </a:r>
            </a:p>
            <a:p>
              <a:pPr algn="ctr"/>
              <a:r>
                <a:rPr lang="vi-VN" sz="3200" b="1" i="0" u="none" strike="noStrike" dirty="0">
                  <a:solidFill>
                    <a:srgbClr val="FF0000"/>
                  </a:solidFill>
                  <a:effectLst/>
                  <a:latin typeface="Times New Roman" panose="02020603050405020304" pitchFamily="18" charset="0"/>
                  <a:cs typeface="Times New Roman" panose="02020603050405020304" pitchFamily="18" charset="0"/>
                </a:rPr>
                <a:t>Hai người lẳng lơ, hai người quạt mát</a:t>
              </a:r>
            </a:p>
            <a:p>
              <a:pPr algn="ctr"/>
              <a:r>
                <a:rPr lang="vi-VN" sz="3200" b="1" i="0" u="none" strike="noStrike" dirty="0">
                  <a:solidFill>
                    <a:srgbClr val="FF0000"/>
                  </a:solidFill>
                  <a:effectLst/>
                  <a:latin typeface="Times New Roman" panose="02020603050405020304" pitchFamily="18" charset="0"/>
                  <a:cs typeface="Times New Roman" panose="02020603050405020304" pitchFamily="18" charset="0"/>
                </a:rPr>
                <a:t>Trách người vô nghĩa, sao chê ngu đần?</a:t>
              </a: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trâu</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Hươu</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voi</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42173" y="215549"/>
            <a:ext cx="1167585" cy="637063"/>
          </a:xfrm>
          <a:prstGeom prst="rect">
            <a:avLst/>
          </a:prstGeom>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9826595" cy="1939780"/>
            <a:chOff x="1524000" y="354915"/>
            <a:chExt cx="7369946"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21746" y="450438"/>
              <a:ext cx="6172200" cy="739928"/>
            </a:xfrm>
            <a:prstGeom prst="rect">
              <a:avLst/>
            </a:prstGeom>
            <a:noFill/>
          </p:spPr>
          <p:txBody>
            <a:bodyPr wrap="square" rtlCol="0">
              <a:spAutoFit/>
            </a:bodyPr>
            <a:lstStyle/>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Trên lợp ngói, dưới có hoa</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Một thằng ló cổ ra</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Bốn thằng rung rinh chạy.</a:t>
              </a: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cua</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rùa</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bọ</a:t>
              </a:r>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 hung</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5" name="Picture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021" y="38839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strVal val="4*#ppt_w"/>
                                          </p:val>
                                        </p:tav>
                                        <p:tav tm="100000">
                                          <p:val>
                                            <p:strVal val="#ppt_w"/>
                                          </p:val>
                                        </p:tav>
                                      </p:tavLst>
                                    </p:anim>
                                    <p:anim calcmode="lin" valueType="num">
                                      <p:cBhvr>
                                        <p:cTn id="3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250" fill="hold"/>
                                        <p:tgtEl>
                                          <p:spTgt spid="37"/>
                                        </p:tgtEl>
                                        <p:attrNameLst>
                                          <p:attrName>ppt_w</p:attrName>
                                        </p:attrNameLst>
                                      </p:cBhvr>
                                      <p:tavLst>
                                        <p:tav tm="0">
                                          <p:val>
                                            <p:strVal val="4*#ppt_w"/>
                                          </p:val>
                                        </p:tav>
                                        <p:tav tm="100000">
                                          <p:val>
                                            <p:strVal val="#ppt_w"/>
                                          </p:val>
                                        </p:tav>
                                      </p:tavLst>
                                    </p:anim>
                                    <p:anim calcmode="lin" valueType="num">
                                      <p:cBhvr>
                                        <p:cTn id="44"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10945181" cy="2062103"/>
            <a:chOff x="1524000" y="354915"/>
            <a:chExt cx="8208886" cy="972062"/>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60686" y="354915"/>
              <a:ext cx="6172200" cy="972062"/>
            </a:xfrm>
            <a:prstGeom prst="rect">
              <a:avLst/>
            </a:prstGeom>
            <a:noFill/>
          </p:spPr>
          <p:txBody>
            <a:bodyPr wrap="square" rtlCol="0">
              <a:spAutoFit/>
            </a:bodyPr>
            <a:lstStyle/>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Con gì mào đỏ</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Lông mượt như to</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Sáng sớm tinh mơ</a:t>
              </a:r>
            </a:p>
            <a:p>
              <a:pPr algn="just"/>
              <a:r>
                <a:rPr lang="vi-VN" sz="3200" b="0" i="0" u="none" strike="noStrike" dirty="0">
                  <a:solidFill>
                    <a:srgbClr val="FF0000"/>
                  </a:solidFill>
                  <a:effectLst/>
                  <a:latin typeface="Times New Roman" panose="02020603050405020304" pitchFamily="18" charset="0"/>
                  <a:cs typeface="Times New Roman" panose="02020603050405020304" pitchFamily="18" charset="0"/>
                </a:rPr>
                <a:t>Gọi người ta dậy.</a:t>
              </a:r>
            </a:p>
          </p:txBody>
        </p:sp>
      </p:grpSp>
      <p:grpSp>
        <p:nvGrpSpPr>
          <p:cNvPr id="12" name="Group 11"/>
          <p:cNvGrpSpPr/>
          <p:nvPr/>
        </p:nvGrpSpPr>
        <p:grpSpPr>
          <a:xfrm>
            <a:off x="2104569" y="3891186"/>
            <a:ext cx="8737600" cy="1018274"/>
            <a:chOff x="1524000" y="1808045"/>
            <a:chExt cx="6553200" cy="763705"/>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808045"/>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mái</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2616202"/>
            <a:ext cx="8737600" cy="1016001"/>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809750"/>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trống</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62798"/>
            <a:ext cx="8737600" cy="1023918"/>
            <a:chOff x="1524000" y="1803812"/>
            <a:chExt cx="6553200" cy="767938"/>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80381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con</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6272" y="241115"/>
            <a:ext cx="1864491" cy="1867085"/>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3" presetClass="entr" presetSubtype="32" fill="hold" nodeType="clickEffect">
                                  <p:stCondLst>
                                    <p:cond delay="10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50" fill="hold"/>
                                        <p:tgtEl>
                                          <p:spTgt spid="36"/>
                                        </p:tgtEl>
                                        <p:attrNameLst>
                                          <p:attrName>ppt_w</p:attrName>
                                        </p:attrNameLst>
                                      </p:cBhvr>
                                      <p:tavLst>
                                        <p:tav tm="0">
                                          <p:val>
                                            <p:strVal val="4*#ppt_w"/>
                                          </p:val>
                                        </p:tav>
                                        <p:tav tm="100000">
                                          <p:val>
                                            <p:strVal val="#ppt_w"/>
                                          </p:val>
                                        </p:tav>
                                      </p:tavLst>
                                    </p:anim>
                                    <p:anim calcmode="lin" valueType="num">
                                      <p:cBhvr>
                                        <p:cTn id="32"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3" presetClass="entr" presetSubtype="32" fill="hold" nodeType="clickEffect">
                                  <p:stCondLst>
                                    <p:cond delay="1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250" fill="hold"/>
                                        <p:tgtEl>
                                          <p:spTgt spid="38"/>
                                        </p:tgtEl>
                                        <p:attrNameLst>
                                          <p:attrName>ppt_w</p:attrName>
                                        </p:attrNameLst>
                                      </p:cBhvr>
                                      <p:tavLst>
                                        <p:tav tm="0">
                                          <p:val>
                                            <p:strVal val="4*#ppt_w"/>
                                          </p:val>
                                        </p:tav>
                                        <p:tav tm="100000">
                                          <p:val>
                                            <p:strVal val="#ppt_w"/>
                                          </p:val>
                                        </p:tav>
                                      </p:tavLst>
                                    </p:anim>
                                    <p:anim calcmode="lin" valueType="num">
                                      <p:cBhvr>
                                        <p:cTn id="39"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23" presetClass="entr" presetSubtype="32" fill="hold" nodeType="clickEffect">
                                  <p:stCondLst>
                                    <p:cond delay="1000"/>
                                  </p:stCondLst>
                                  <p:childTnLst>
                                    <p:set>
                                      <p:cBhvr>
                                        <p:cTn id="44" dur="1" fill="hold">
                                          <p:stCondLst>
                                            <p:cond delay="0"/>
                                          </p:stCondLst>
                                        </p:cTn>
                                        <p:tgtEl>
                                          <p:spTgt spid="37"/>
                                        </p:tgtEl>
                                        <p:attrNameLst>
                                          <p:attrName>style.visibility</p:attrName>
                                        </p:attrNameLst>
                                      </p:cBhvr>
                                      <p:to>
                                        <p:strVal val="visible"/>
                                      </p:to>
                                    </p:set>
                                    <p:anim calcmode="lin" valueType="num">
                                      <p:cBhvr>
                                        <p:cTn id="45" dur="250" fill="hold"/>
                                        <p:tgtEl>
                                          <p:spTgt spid="37"/>
                                        </p:tgtEl>
                                        <p:attrNameLst>
                                          <p:attrName>ppt_w</p:attrName>
                                        </p:attrNameLst>
                                      </p:cBhvr>
                                      <p:tavLst>
                                        <p:tav tm="0">
                                          <p:val>
                                            <p:strVal val="4*#ppt_w"/>
                                          </p:val>
                                        </p:tav>
                                        <p:tav tm="100000">
                                          <p:val>
                                            <p:strVal val="#ppt_w"/>
                                          </p:val>
                                        </p:tav>
                                      </p:tavLst>
                                    </p:anim>
                                    <p:anim calcmode="lin" valueType="num">
                                      <p:cBhvr>
                                        <p:cTn id="4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algn="ctr" defTabSz="1219170"/>
              <a:r>
                <a:rPr lang="en-US" sz="3733" b="1">
                  <a:solidFill>
                    <a:prstClr val="black"/>
                  </a:solidFill>
                  <a:latin typeface="Times New Roman" panose="02020603050405020304" pitchFamily="18" charset="0"/>
                  <a:ea typeface="AvantGarde" pitchFamily="2" charset="0"/>
                  <a:cs typeface="Times New Roman" panose="02020603050405020304" pitchFamily="18" charset="0"/>
                </a:rPr>
                <a:t>Em nên cất giấy vẽ và phiếu bài tập ở đâu?</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Vứt thùng rác</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Nhét lộn xộn trong tủ cá nhân</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Bỏ gọn trong túi hoặc trong kẹp file</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2" name="Picture 2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0"/>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605204"/>
              <a:ext cx="6172200" cy="623861"/>
            </a:xfrm>
            <a:prstGeom prst="rect">
              <a:avLst/>
            </a:prstGeom>
            <a:noFill/>
          </p:spPr>
          <p:txBody>
            <a:bodyPr wrap="square" rtlCol="0">
              <a:spAutoFit/>
            </a:bodyPr>
            <a:lstStyle/>
            <a:p>
              <a:pPr algn="ctr"/>
              <a:r>
                <a:rPr lang="vi-VN" sz="4000" b="0" i="0" u="none" strike="noStrike" dirty="0">
                  <a:solidFill>
                    <a:srgbClr val="FF0000"/>
                  </a:solidFill>
                  <a:effectLst/>
                  <a:latin typeface="Times New Roman" panose="02020603050405020304" pitchFamily="18" charset="0"/>
                  <a:cs typeface="Times New Roman" panose="02020603050405020304" pitchFamily="18" charset="0"/>
                </a:rPr>
                <a:t>Cá gì đầu bẹp có râu</a:t>
              </a:r>
            </a:p>
            <a:p>
              <a:pPr algn="ctr"/>
              <a:r>
                <a:rPr lang="vi-VN" sz="4000" b="0" i="0" u="none" strike="noStrike" dirty="0">
                  <a:solidFill>
                    <a:srgbClr val="FF0000"/>
                  </a:solidFill>
                  <a:effectLst/>
                  <a:latin typeface="Times New Roman" panose="02020603050405020304" pitchFamily="18" charset="0"/>
                  <a:cs typeface="Times New Roman" panose="02020603050405020304" pitchFamily="18" charset="0"/>
                </a:rPr>
                <a:t>Cả đời ẩn dưới bùn sâu kiếm mồi</a:t>
              </a:r>
            </a:p>
          </p:txBody>
        </p:sp>
      </p:grpSp>
      <p:grpSp>
        <p:nvGrpSpPr>
          <p:cNvPr id="12" name="Group 11"/>
          <p:cNvGrpSpPr/>
          <p:nvPr/>
        </p:nvGrpSpPr>
        <p:grpSpPr>
          <a:xfrm>
            <a:off x="2104569" y="389346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B.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Cá</a:t>
              </a:r>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chép</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26162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cá</a:t>
              </a:r>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trê</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C.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Cá</a:t>
              </a:r>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trôi</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7506" y="-2309"/>
            <a:ext cx="1406439" cy="1406439"/>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77"/>
            <a:ext cx="4319327" cy="5651884"/>
          </a:xfrm>
          <a:prstGeom prst="rect">
            <a:avLst/>
          </a:prstGeom>
        </p:spPr>
      </p:pic>
      <p:sp>
        <p:nvSpPr>
          <p:cNvPr id="18" name="TextBox 17"/>
          <p:cNvSpPr txBox="1"/>
          <p:nvPr/>
        </p:nvSpPr>
        <p:spPr>
          <a:xfrm>
            <a:off x="4784077" y="1238786"/>
            <a:ext cx="6545383" cy="1200329"/>
          </a:xfrm>
          <a:prstGeom prst="rect">
            <a:avLst/>
          </a:prstGeom>
          <a:noFill/>
        </p:spPr>
        <p:txBody>
          <a:bodyPr wrap="none" rtlCol="0">
            <a:spAutoFit/>
          </a:bodyPr>
          <a:lstStyle/>
          <a:p>
            <a:pPr algn="ctr" defTabSz="1219170"/>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r>
              <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đoạn</a:t>
            </a:r>
            <a:endPar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08323" y="3267707"/>
            <a:ext cx="7527124" cy="891276"/>
          </a:xfrm>
          <a:prstGeom prst="rect">
            <a:avLst/>
          </a:prstGeom>
        </p:spPr>
      </p:pic>
      <p:sp>
        <p:nvSpPr>
          <p:cNvPr id="24" name="TextBox 23"/>
          <p:cNvSpPr txBox="1"/>
          <p:nvPr/>
        </p:nvSpPr>
        <p:spPr>
          <a:xfrm>
            <a:off x="6941603" y="2375673"/>
            <a:ext cx="2779810" cy="95547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219170"/>
            <a:r>
              <a:rPr lang="en-US" altLang="zh-CN" sz="4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rPr>
              <a:t>Tuần</a:t>
            </a:r>
            <a:r>
              <a:rPr lang="en-US" altLang="zh-CN"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rPr>
              <a:t> 23</a:t>
            </a:r>
            <a:endParaRPr lang="zh-CN" altLang="en-US"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08" y="1879270"/>
            <a:ext cx="3090769" cy="3090769"/>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5088" y="4504295"/>
            <a:ext cx="9118600" cy="3644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3" presetClass="entr" presetSubtype="16" fill="hold" grpId="0" nodeType="withEffect">
                                  <p:stCondLst>
                                    <p:cond delay="125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500" fill="hold"/>
                                        <p:tgtEl>
                                          <p:spTgt spid="18"/>
                                        </p:tgtEl>
                                        <p:attrNameLst>
                                          <p:attrName>ppt_w</p:attrName>
                                        </p:attrNameLst>
                                      </p:cBhvr>
                                      <p:tavLst>
                                        <p:tav tm="0">
                                          <p:val>
                                            <p:fltVal val="0"/>
                                          </p:val>
                                        </p:tav>
                                        <p:tav tm="100000">
                                          <p:val>
                                            <p:strVal val="#ppt_w"/>
                                          </p:val>
                                        </p:tav>
                                      </p:tavLst>
                                    </p:anim>
                                    <p:anim calcmode="lin" valueType="num">
                                      <p:cBhvr>
                                        <p:cTn id="21" dur="1500" fill="hold"/>
                                        <p:tgtEl>
                                          <p:spTgt spid="18"/>
                                        </p:tgtEl>
                                        <p:attrNameLst>
                                          <p:attrName>ppt_h</p:attrName>
                                        </p:attrNameLst>
                                      </p:cBhvr>
                                      <p:tavLst>
                                        <p:tav tm="0">
                                          <p:val>
                                            <p:fltVal val="0"/>
                                          </p:val>
                                        </p:tav>
                                        <p:tav tm="100000">
                                          <p:val>
                                            <p:strVal val="#ppt_h"/>
                                          </p:val>
                                        </p:tav>
                                      </p:tavLst>
                                    </p:anim>
                                  </p:childTnLst>
                                </p:cTn>
                              </p:par>
                              <p:par>
                                <p:cTn id="22" presetID="8" presetClass="emph" presetSubtype="0" fill="hold" grpId="1" nodeType="withEffect">
                                  <p:stCondLst>
                                    <p:cond delay="1250"/>
                                  </p:stCondLst>
                                  <p:childTnLst>
                                    <p:animRot by="21600000">
                                      <p:cBhvr>
                                        <p:cTn id="23" dur="1500" fill="hold"/>
                                        <p:tgtEl>
                                          <p:spTgt spid="18"/>
                                        </p:tgtEl>
                                        <p:attrNameLst>
                                          <p:attrName>r</p:attrName>
                                        </p:attrNameLst>
                                      </p:cBhvr>
                                    </p:animRo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childTnLst>
                          </p:cTn>
                        </p:par>
                        <p:par>
                          <p:cTn id="28" fill="hold">
                            <p:stCondLst>
                              <p:cond delay="3500"/>
                            </p:stCondLst>
                            <p:childTnLst>
                              <p:par>
                                <p:cTn id="29" presetID="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750" fill="hold"/>
                                        <p:tgtEl>
                                          <p:spTgt spid="24"/>
                                        </p:tgtEl>
                                        <p:attrNameLst>
                                          <p:attrName>ppt_x</p:attrName>
                                        </p:attrNameLst>
                                      </p:cBhvr>
                                      <p:tavLst>
                                        <p:tav tm="0">
                                          <p:val>
                                            <p:strVal val="#ppt_x"/>
                                          </p:val>
                                        </p:tav>
                                        <p:tav tm="100000">
                                          <p:val>
                                            <p:strVal val="#ppt_x"/>
                                          </p:val>
                                        </p:tav>
                                      </p:tavLst>
                                    </p:anim>
                                    <p:anim calcmode="lin" valueType="num">
                                      <p:cBhvr additive="base">
                                        <p:cTn id="32" dur="1750" fill="hold"/>
                                        <p:tgtEl>
                                          <p:spTgt spid="2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1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500"/>
                                        <p:tgtEl>
                                          <p:spTgt spid="22"/>
                                        </p:tgtEl>
                                      </p:cBhvr>
                                    </p:animEffect>
                                    <p:anim calcmode="lin" valueType="num">
                                      <p:cBhvr>
                                        <p:cTn id="36" dur="1500" fill="hold"/>
                                        <p:tgtEl>
                                          <p:spTgt spid="22"/>
                                        </p:tgtEl>
                                        <p:attrNameLst>
                                          <p:attrName>ppt_x</p:attrName>
                                        </p:attrNameLst>
                                      </p:cBhvr>
                                      <p:tavLst>
                                        <p:tav tm="0">
                                          <p:val>
                                            <p:strVal val="#ppt_x"/>
                                          </p:val>
                                        </p:tav>
                                        <p:tav tm="100000">
                                          <p:val>
                                            <p:strVal val="#ppt_x"/>
                                          </p:val>
                                        </p:tav>
                                      </p:tavLst>
                                    </p:anim>
                                    <p:anim calcmode="lin" valueType="num">
                                      <p:cBhvr>
                                        <p:cTn id="37"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1" y="960177"/>
            <a:ext cx="7813745" cy="522259"/>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25</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770471" y="1605546"/>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331301" y="2190193"/>
            <a:ext cx="9826677" cy="661207"/>
          </a:xfrm>
          <a:prstGeom prst="rect">
            <a:avLst/>
          </a:prstGeom>
          <a:noFill/>
        </p:spPr>
        <p:txBody>
          <a:bodyPr wrap="square" lIns="91440" tIns="45720" rIns="91440" bIns="45720" rtlCol="0" anchor="t">
            <a:spAutoFit/>
          </a:bodyPr>
          <a:lstStyle/>
          <a:p>
            <a:pPr algn="ctr">
              <a:lnSpc>
                <a:spcPct val="150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a:t>
            </a:r>
            <a:r>
              <a:rPr lang="en-US" sz="2800" b="1" dirty="0" err="1">
                <a:solidFill>
                  <a:schemeClr val="bg1"/>
                </a:solidFill>
                <a:latin typeface="Times New Roman" panose="02020603050405020304" pitchFamily="18" charset="0"/>
                <a:cs typeface="Times New Roman" panose="02020603050405020304" pitchFamily="18" charset="0"/>
              </a:rPr>
              <a:t>giới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thiệu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về</a:t>
            </a:r>
            <a:r>
              <a:rPr lang="en-US" sz="2800" b="1" dirty="0">
                <a:solidFill>
                  <a:schemeClr val="bg1"/>
                </a:solidFill>
                <a:latin typeface="Times New Roman" panose="02020603050405020304" pitchFamily="18" charset="0"/>
                <a:cs typeface="Times New Roman" panose="02020603050405020304" pitchFamily="18" charset="0"/>
              </a:rPr>
              <a:t> con </a:t>
            </a:r>
            <a:r>
              <a:rPr lang="en-US" sz="2800" b="1" dirty="0" err="1">
                <a:solidFill>
                  <a:schemeClr val="bg1"/>
                </a:solidFill>
                <a:latin typeface="Times New Roman" panose="02020603050405020304" pitchFamily="18" charset="0"/>
                <a:cs typeface="Times New Roman" panose="02020603050405020304" pitchFamily="18" charset="0"/>
              </a:rPr>
              <a:t>vật</a:t>
            </a:r>
            <a:endPar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19EB6-3531-45C0-AAD3-C37476DD258C}"/>
              </a:ext>
            </a:extLst>
          </p:cNvPr>
          <p:cNvSpPr txBox="1"/>
          <p:nvPr/>
        </p:nvSpPr>
        <p:spPr>
          <a:xfrm>
            <a:off x="1890944" y="1367161"/>
            <a:ext cx="8405200" cy="2677656"/>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YÊU CẦU CẦN ĐẠT</a:t>
            </a:r>
          </a:p>
          <a:p>
            <a:endParaRPr lang="vi-VN" sz="2800" dirty="0">
              <a:latin typeface="Times New Roman" panose="02020603050405020304" pitchFamily="18" charset="0"/>
              <a:cs typeface="Times New Roman" panose="02020603050405020304" pitchFamily="18" charset="0"/>
            </a:endParaRPr>
          </a:p>
          <a:p>
            <a:pPr marL="342900" indent="-342900">
              <a:buAutoNum type="arabicPeriod"/>
            </a:pPr>
            <a:r>
              <a:rPr lang="vi-VN" sz="2800" dirty="0">
                <a:latin typeface="Times New Roman" panose="02020603050405020304" pitchFamily="18" charset="0"/>
                <a:cs typeface="Times New Roman" panose="02020603050405020304" pitchFamily="18" charset="0"/>
              </a:rPr>
              <a:t>Giới thiệu được tranh (ảnh) về một con vật</a:t>
            </a:r>
          </a:p>
          <a:p>
            <a:pPr marL="342900" indent="-342900">
              <a:buAutoNum type="arabicPeriod"/>
            </a:pPr>
            <a:r>
              <a:rPr lang="vi-VN" sz="2800" dirty="0">
                <a:latin typeface="Times New Roman" panose="02020603050405020304" pitchFamily="18" charset="0"/>
                <a:cs typeface="Times New Roman" panose="02020603050405020304" pitchFamily="18" charset="0"/>
              </a:rPr>
              <a:t>Nắm được đặc điểm nổi bật cũng như hoạt động của con vật trong tranh ( ảnh)</a:t>
            </a:r>
          </a:p>
          <a:p>
            <a:r>
              <a:rPr lang="vi-VN" sz="2800" dirty="0">
                <a:latin typeface="Times New Roman" panose="02020603050405020304" pitchFamily="18" charset="0"/>
                <a:cs typeface="Times New Roman" panose="02020603050405020304" pitchFamily="18" charset="0"/>
              </a:rPr>
              <a:t>3. Bồi dưỡng tình yêu đối với các loài động 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422773"/>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759</Words>
  <Application>Microsoft Office PowerPoint</Application>
  <PresentationFormat>Widescreen</PresentationFormat>
  <Paragraphs>88</Paragraphs>
  <Slides>18</Slides>
  <Notes>2</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Arial</vt:lpstr>
      <vt:lpstr>Calibri</vt:lpstr>
      <vt:lpstr>Calibri Light</vt:lpstr>
      <vt:lpstr>Times New Roman</vt:lpstr>
      <vt:lpstr>华康方圆体W7</vt:lpstr>
      <vt:lpstr>1_Office 主题</vt:lpstr>
      <vt:lpstr>Office 主题</vt:lpstr>
      <vt:lpstr>4_Office 主题​​</vt:lpstr>
      <vt:lpstr>更多模版请关注:尚佳素材公社shop64427429.taobao.com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Minh Quang</cp:lastModifiedBy>
  <cp:revision>9</cp:revision>
  <dcterms:created xsi:type="dcterms:W3CDTF">2021-07-28T05:24:49Z</dcterms:created>
  <dcterms:modified xsi:type="dcterms:W3CDTF">2022-02-20T02:02:08Z</dcterms:modified>
</cp:coreProperties>
</file>