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20" r:id="rId2"/>
    <p:sldMasterId id="2147483732" r:id="rId3"/>
    <p:sldMasterId id="2147483745" r:id="rId4"/>
  </p:sldMasterIdLst>
  <p:notesMasterIdLst>
    <p:notesMasterId r:id="rId18"/>
  </p:notesMasterIdLst>
  <p:sldIdLst>
    <p:sldId id="371" r:id="rId5"/>
    <p:sldId id="372" r:id="rId6"/>
    <p:sldId id="373" r:id="rId7"/>
    <p:sldId id="340" r:id="rId8"/>
    <p:sldId id="378" r:id="rId9"/>
    <p:sldId id="332" r:id="rId10"/>
    <p:sldId id="374" r:id="rId11"/>
    <p:sldId id="380" r:id="rId12"/>
    <p:sldId id="328" r:id="rId13"/>
    <p:sldId id="375" r:id="rId14"/>
    <p:sldId id="381" r:id="rId15"/>
    <p:sldId id="377" r:id="rId16"/>
    <p:sldId id="376" r:id="rId17"/>
  </p:sldIdLst>
  <p:sldSz cx="6858000" cy="5143500"/>
  <p:notesSz cx="6858000" cy="9144000"/>
  <p:embeddedFontLst>
    <p:embeddedFont>
      <p:font typeface="等线" panose="02010600030101010101" pitchFamily="2" charset="-122"/>
      <p:regular r:id="rId19"/>
      <p:bold r:id="rId20"/>
    </p:embeddedFont>
    <p:embeddedFont>
      <p:font typeface="Arial Rounded MT Bold" panose="020F0704030504030204" pitchFamily="3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Kalam" panose="020B0604020202020204" charset="0"/>
      <p:regular r:id="rId28"/>
      <p:bold r:id="rId29"/>
    </p:embeddedFont>
    <p:embeddedFont>
      <p:font typeface="Montserrat" panose="00000500000000000000" pitchFamily="2" charset="0"/>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UTM Cookies" panose="02040603050506020204" pitchFamily="18"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46"/>
  </p:normalViewPr>
  <p:slideViewPr>
    <p:cSldViewPr snapToGrid="0">
      <p:cViewPr>
        <p:scale>
          <a:sx n="136" d="100"/>
          <a:sy n="136" d="100"/>
        </p:scale>
        <p:origin x="96"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503357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2966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65281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17733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65359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35835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383228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pPr fontAlgn="base"/>
            <a:r>
              <a:rPr lang="en-US" strike="noStrike" noProof="1"/>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400484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pPr fontAlgn="base"/>
            <a:r>
              <a:rPr lang="en-US" strike="noStrike" noProof="1"/>
              <a:t>Click to edit Master title style</a:t>
            </a:r>
          </a:p>
        </p:txBody>
      </p:sp>
      <p:sp>
        <p:nvSpPr>
          <p:cNvPr id="3" name="Picture Placeholder 2"/>
          <p:cNvSpPr>
            <a:spLocks noGrp="1"/>
          </p:cNvSpPr>
          <p:nvPr>
            <p:ph type="pic" idx="1"/>
          </p:nvPr>
        </p:nvSpPr>
        <p:spPr>
          <a:xfrm>
            <a:off x="1344216" y="459581"/>
            <a:ext cx="4114800" cy="30861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lnSpc>
                <a:spcPct val="100000"/>
              </a:lnSpc>
              <a:spcBef>
                <a:spcPct val="20000"/>
              </a:spcBef>
              <a:spcAft>
                <a:spcPct val="0"/>
              </a:spcAft>
              <a:buClrTx/>
              <a:buSzTx/>
              <a:buFontTx/>
              <a:buNone/>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941968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966081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3829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203" y="463154"/>
            <a:ext cx="5844778" cy="85725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887016" y="1513285"/>
            <a:ext cx="2857500" cy="30861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3858816" y="15132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3858816" y="31134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68580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8" name="Footer Placeholder 6"/>
          <p:cNvSpPr>
            <a:spLocks noGrp="1"/>
          </p:cNvSpPr>
          <p:nvPr>
            <p:ph type="ftr" sz="quarter" idx="13"/>
          </p:nvPr>
        </p:nvSpPr>
        <p:spPr bwMode="auto">
          <a:xfrm>
            <a:off x="2514600" y="47434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9" name="Slide Number Placeholder 7"/>
          <p:cNvSpPr>
            <a:spLocks noGrp="1"/>
          </p:cNvSpPr>
          <p:nvPr>
            <p:ph type="sldNum" sz="quarter" idx="4"/>
          </p:nvPr>
        </p:nvSpPr>
        <p:spPr bwMode="auto">
          <a:xfrm>
            <a:off x="508635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fld id="{CD2030DC-C178-46E5-9288-4D4F640FC479}" type="slidenum">
              <a:rPr lang="en-US" kern="1200" smtClean="0">
                <a:ea typeface="+mn-ea"/>
                <a:cs typeface="+mn-cs"/>
              </a:rPr>
              <a:pPr defTabSz="51435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val="2941018387"/>
      </p:ext>
    </p:extLst>
  </p:cSld>
  <p:clrMapOvr>
    <a:masterClrMapping/>
  </p:clrMapOvr>
  <p:transition spd="med" advClick="0" advTm="10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30/1/2022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2022/1/30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205979"/>
            <a:ext cx="6172200" cy="85725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342900" y="1200151"/>
            <a:ext cx="6172200" cy="3394472"/>
          </a:xfrm>
          <a:prstGeom prst="rect">
            <a:avLst/>
          </a:prstGeom>
          <a:noFill/>
          <a:ln w="9525">
            <a:noFill/>
          </a:ln>
        </p:spPr>
        <p:txBody>
          <a:bodyPr anchor="t"/>
          <a:lstStyle/>
          <a:p>
            <a:pPr lvl="0"/>
            <a:r>
              <a:rPr lang="vi-VN" dirty="0"/>
              <a:t>Click to edit Master text styles</a:t>
            </a:r>
          </a:p>
          <a:p>
            <a:pPr lvl="1" indent="-160734"/>
            <a:r>
              <a:rPr lang="vi-VN" dirty="0"/>
              <a:t>Second level</a:t>
            </a:r>
          </a:p>
          <a:p>
            <a:pPr lvl="2" indent="-128588"/>
            <a:r>
              <a:rPr lang="vi-VN" dirty="0"/>
              <a:t>Third level</a:t>
            </a:r>
          </a:p>
          <a:p>
            <a:pPr lvl="3" indent="-128588"/>
            <a:r>
              <a:rPr lang="vi-VN" dirty="0"/>
              <a:t>Fourth level</a:t>
            </a:r>
          </a:p>
          <a:p>
            <a:pPr lvl="4" indent="-128588"/>
            <a:r>
              <a:rPr lang="vi-VN" dirty="0"/>
              <a:t>Fifth level</a:t>
            </a:r>
          </a:p>
        </p:txBody>
      </p:sp>
      <p:sp>
        <p:nvSpPr>
          <p:cNvPr id="1028" name="Rectangle 4"/>
          <p:cNvSpPr>
            <a:spLocks noGrp="1" noChangeArrowheads="1"/>
          </p:cNvSpPr>
          <p:nvPr>
            <p:ph type="dt" sz="half" idx="2"/>
          </p:nvPr>
        </p:nvSpPr>
        <p:spPr bwMode="auto">
          <a:xfrm>
            <a:off x="342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29" name="Rectangle 5"/>
          <p:cNvSpPr>
            <a:spLocks noGrp="1" noChangeArrowheads="1"/>
          </p:cNvSpPr>
          <p:nvPr>
            <p:ph type="ftr" sz="quarter" idx="3"/>
          </p:nvPr>
        </p:nvSpPr>
        <p:spPr bwMode="auto">
          <a:xfrm>
            <a:off x="2343150" y="4683919"/>
            <a:ext cx="21717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30" name="Rectangle 6"/>
          <p:cNvSpPr>
            <a:spLocks noGrp="1" noChangeArrowheads="1"/>
          </p:cNvSpPr>
          <p:nvPr>
            <p:ph type="sldNum" sz="quarter" idx="4"/>
          </p:nvPr>
        </p:nvSpPr>
        <p:spPr bwMode="auto">
          <a:xfrm>
            <a:off x="4914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788">
                <a:latin typeface="Arial" panose="020B0604020202020204" pitchFamily="34" charset="0"/>
              </a:defRPr>
            </a:lvl1p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1168905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anose="020B0604020202020204" pitchFamily="34" charset="0"/>
        </a:defRPr>
      </a:lvl2pPr>
      <a:lvl3pPr algn="ctr" rtl="0" eaLnBrk="0" fontAlgn="base" hangingPunct="0">
        <a:spcBef>
          <a:spcPct val="0"/>
        </a:spcBef>
        <a:spcAft>
          <a:spcPct val="0"/>
        </a:spcAft>
        <a:defRPr sz="2475">
          <a:solidFill>
            <a:schemeClr val="tx2"/>
          </a:solidFill>
          <a:latin typeface="Arial" panose="020B0604020202020204" pitchFamily="34" charset="0"/>
        </a:defRPr>
      </a:lvl3pPr>
      <a:lvl4pPr algn="ctr" rtl="0" eaLnBrk="0" fontAlgn="base" hangingPunct="0">
        <a:spcBef>
          <a:spcPct val="0"/>
        </a:spcBef>
        <a:spcAft>
          <a:spcPct val="0"/>
        </a:spcAft>
        <a:defRPr sz="2475">
          <a:solidFill>
            <a:schemeClr val="tx2"/>
          </a:solidFill>
          <a:latin typeface="Arial" panose="020B0604020202020204" pitchFamily="34" charset="0"/>
        </a:defRPr>
      </a:lvl4pPr>
      <a:lvl5pPr algn="ctr" rtl="0" eaLnBrk="0" fontAlgn="base" hangingPunct="0">
        <a:spcBef>
          <a:spcPct val="0"/>
        </a:spcBef>
        <a:spcAft>
          <a:spcPct val="0"/>
        </a:spcAft>
        <a:defRPr sz="2475">
          <a:solidFill>
            <a:schemeClr val="tx2"/>
          </a:solidFill>
          <a:latin typeface="Arial" panose="020B0604020202020204" pitchFamily="34" charset="0"/>
        </a:defRPr>
      </a:lvl5pPr>
      <a:lvl6pPr marL="257175" algn="ctr" rtl="0" fontAlgn="base">
        <a:spcBef>
          <a:spcPct val="0"/>
        </a:spcBef>
        <a:spcAft>
          <a:spcPct val="0"/>
        </a:spcAft>
        <a:defRPr sz="2475">
          <a:solidFill>
            <a:schemeClr val="tx2"/>
          </a:solidFill>
          <a:latin typeface="Arial" panose="020B0604020202020204" pitchFamily="34" charset="0"/>
        </a:defRPr>
      </a:lvl6pPr>
      <a:lvl7pPr marL="514350" algn="ctr" rtl="0" fontAlgn="base">
        <a:spcBef>
          <a:spcPct val="0"/>
        </a:spcBef>
        <a:spcAft>
          <a:spcPct val="0"/>
        </a:spcAft>
        <a:defRPr sz="2475">
          <a:solidFill>
            <a:schemeClr val="tx2"/>
          </a:solidFill>
          <a:latin typeface="Arial" panose="020B0604020202020204" pitchFamily="34" charset="0"/>
        </a:defRPr>
      </a:lvl7pPr>
      <a:lvl8pPr marL="771525" algn="ctr" rtl="0" fontAlgn="base">
        <a:spcBef>
          <a:spcPct val="0"/>
        </a:spcBef>
        <a:spcAft>
          <a:spcPct val="0"/>
        </a:spcAft>
        <a:defRPr sz="2475">
          <a:solidFill>
            <a:schemeClr val="tx2"/>
          </a:solidFill>
          <a:latin typeface="Arial" panose="020B0604020202020204" pitchFamily="34" charset="0"/>
        </a:defRPr>
      </a:lvl8pPr>
      <a:lvl9pPr marL="1028700" algn="ctr" rtl="0" fontAlgn="base">
        <a:spcBef>
          <a:spcPct val="0"/>
        </a:spcBef>
        <a:spcAft>
          <a:spcPct val="0"/>
        </a:spcAft>
        <a:defRPr sz="2475">
          <a:solidFill>
            <a:schemeClr val="tx2"/>
          </a:solidFill>
          <a:latin typeface="Arial" panose="020B0604020202020204"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09" indent="-160734"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10800000" flipV="1">
            <a:off x="949131" y="613708"/>
            <a:ext cx="719263" cy="6747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05" y="1481437"/>
            <a:ext cx="5354961" cy="2900314"/>
          </a:xfrm>
          <a:prstGeom prst="rect">
            <a:avLst/>
          </a:prstGeom>
        </p:spPr>
      </p:pic>
      <p:sp>
        <p:nvSpPr>
          <p:cNvPr id="10" name="Rectangle 9"/>
          <p:cNvSpPr/>
          <p:nvPr/>
        </p:nvSpPr>
        <p:spPr>
          <a:xfrm>
            <a:off x="1668398" y="613708"/>
            <a:ext cx="4240467"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Chia </a:t>
            </a:r>
            <a:r>
              <a:rPr lang="en-US" sz="2400" b="1" dirty="0" err="1">
                <a:latin typeface="Times New Roman" panose="02020603050405020304" pitchFamily="18" charset="0"/>
                <a:cs typeface="Times New Roman" panose="02020603050405020304" pitchFamily="18" charset="0"/>
              </a:rPr>
              <a:t>sẻ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2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0BCE7-50E3-4A5B-8025-AD9C0EADA2D6}"/>
              </a:ext>
            </a:extLst>
          </p:cNvPr>
          <p:cNvSpPr txBox="1"/>
          <p:nvPr/>
        </p:nvSpPr>
        <p:spPr>
          <a:xfrm>
            <a:off x="924791" y="727364"/>
            <a:ext cx="49980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YÊU CẦU CẦN ĐẠT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đọc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câu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chuyện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viết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thiên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nhiên</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Biết </a:t>
            </a:r>
            <a:r>
              <a:rPr kumimoji="0" lang="pl-PL"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chia sẻ những trải nghiệm, suy nghĩ, cảm xúc có liên quan đến văn bản đọc; trao đổi về nội dung bài thơ, câu chuyện.</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pl-PL" sz="1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Yêu thích đọc sách, yêu quê hương đất nước.</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0082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89719" y="8136658"/>
            <a:ext cx="15819438" cy="1022776"/>
          </a:xfrm>
          <a:prstGeom prst="rect">
            <a:avLst/>
          </a:prstGeom>
        </p:spPr>
      </p:pic>
      <p:sp>
        <p:nvSpPr>
          <p:cNvPr id="6" name="TextBox 5">
            <a:extLst>
              <a:ext uri="{FF2B5EF4-FFF2-40B4-BE49-F238E27FC236}">
                <a16:creationId xmlns:a16="http://schemas.microsoft.com/office/drawing/2014/main" id="{7ACEF646-EF93-4CC8-B63F-673BE5B2BFB0}"/>
              </a:ext>
            </a:extLst>
          </p:cNvPr>
          <p:cNvSpPr txBox="1"/>
          <p:nvPr/>
        </p:nvSpPr>
        <p:spPr>
          <a:xfrm>
            <a:off x="289719" y="1227365"/>
            <a:ext cx="6455326" cy="630037"/>
          </a:xfrm>
          <a:prstGeom prst="rect">
            <a:avLst/>
          </a:prstGeom>
          <a:noFill/>
        </p:spPr>
        <p:txBody>
          <a:bodyPr wrap="square" lIns="136264" tIns="68132" rIns="136264" bIns="68132"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solidFill>
                  <a:srgbClr val="FF0000"/>
                </a:solidFill>
                <a:effectLst>
                  <a:reflection blurRad="6350" stA="55000" endA="300" endPos="45500" dir="5400000" sy="-100000" algn="bl" rotWithShape="0"/>
                </a:effectLst>
                <a:latin typeface="iCiel Crocante" panose="02000000000000000000" pitchFamily="2"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a:t>
            </a:r>
            <a:r>
              <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hướng</a:t>
            </a:r>
            <a:r>
              <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hoạt</a:t>
            </a:r>
            <a:r>
              <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động</a:t>
            </a:r>
            <a:r>
              <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tiếp</a:t>
            </a:r>
            <a:r>
              <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32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theo</a:t>
            </a:r>
            <a:endParaRPr lang="en-US" sz="32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757956" y="2341698"/>
            <a:ext cx="5858013" cy="501797"/>
          </a:xfrm>
          <a:prstGeom prst="rect">
            <a:avLst/>
          </a:prstGeom>
          <a:noFill/>
        </p:spPr>
        <p:txBody>
          <a:bodyPr wrap="square" lIns="136264" tIns="68132" rIns="136264" bIns="68132">
            <a:spAutoFit/>
          </a:bodyPr>
          <a:lstStyle/>
          <a:p>
            <a:pPr>
              <a:lnSpc>
                <a:spcPct val="150000"/>
              </a:lnSpc>
            </a:pP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1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6006" y="2341698"/>
            <a:ext cx="2743950" cy="2225904"/>
          </a:xfrm>
          <a:prstGeom prst="rect">
            <a:avLst/>
          </a:prstGeom>
        </p:spPr>
      </p:pic>
      <p:pic>
        <p:nvPicPr>
          <p:cNvPr id="10" name="图片 41">
            <a:extLst>
              <a:ext uri="{FF2B5EF4-FFF2-40B4-BE49-F238E27FC236}">
                <a16:creationId xmlns:a16="http://schemas.microsoft.com/office/drawing/2014/main" id="{F0CA763B-28AA-4F2E-B16E-CEE647F2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6577" y="329212"/>
            <a:ext cx="1728204" cy="2971052"/>
          </a:xfrm>
          <a:prstGeom prst="rect">
            <a:avLst/>
          </a:prstGeom>
        </p:spPr>
      </p:pic>
      <p:pic>
        <p:nvPicPr>
          <p:cNvPr id="12" name="Picture 11">
            <a:extLst>
              <a:ext uri="{FF2B5EF4-FFF2-40B4-BE49-F238E27FC236}">
                <a16:creationId xmlns:a16="http://schemas.microsoft.com/office/drawing/2014/main" id="{47F7FCC9-1039-46C8-BD0B-1FC7198DA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38407" y="6659802"/>
            <a:ext cx="1443809" cy="2261399"/>
          </a:xfrm>
          <a:prstGeom prst="rect">
            <a:avLst/>
          </a:prstGeom>
        </p:spPr>
      </p:pic>
    </p:spTree>
    <p:extLst>
      <p:ext uri="{BB962C8B-B14F-4D97-AF65-F5344CB8AC3E}">
        <p14:creationId xmlns:p14="http://schemas.microsoft.com/office/powerpoint/2010/main" val="3160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750"/>
                            </p:stCondLst>
                            <p:childTnLst>
                              <p:par>
                                <p:cTn id="19" presetID="16" presetClass="entr" presetSubtype="2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241" y="1599906"/>
            <a:ext cx="6223591" cy="1307537"/>
          </a:xfrm>
          <a:prstGeom prst="rect">
            <a:avLst/>
          </a:prstGeom>
        </p:spPr>
        <p:txBody>
          <a:bodyPr wrap="square">
            <a:spAutoFit/>
          </a:bodyPr>
          <a:lstStyle/>
          <a:p>
            <a:pPr algn="ctr" defTabSz="1362268">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hẹn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p>
          <a:p>
            <a:pPr algn="ctr" defTabSz="1362268">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45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8273" y="858247"/>
            <a:ext cx="5245174" cy="323065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1020279"/>
            </a:xfrm>
            <a:prstGeom prst="rect">
              <a:avLst/>
            </a:prstGeom>
            <a:noFill/>
          </p:spPr>
          <p:txBody>
            <a:bodyPr wrap="square" rtlCol="0">
              <a:spAutoFit/>
            </a:bodyPr>
            <a:lstStyle/>
            <a:p>
              <a:pPr algn="ctr">
                <a:lnSpc>
                  <a:spcPct val="150000"/>
                </a:lnSpc>
              </a:pP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89111" y="2566304"/>
              <a:ext cx="3041009" cy="1329210"/>
            </a:xfrm>
            <a:prstGeom prst="rect">
              <a:avLst/>
            </a:prstGeom>
            <a:noFill/>
          </p:spPr>
          <p:txBody>
            <a:bodyPr wrap="square" rtlCol="0">
              <a:spAutoFit/>
            </a:bodyPr>
            <a:lstStyle/>
            <a:p>
              <a:pPr algn="ctr">
                <a:lnSpc>
                  <a:spcPct val="150000"/>
                </a:lnSpc>
              </a:pPr>
              <a:r>
                <a:rPr lang="en-US" sz="2800" b="1" dirty="0" err="1">
                  <a:solidFill>
                    <a:schemeClr val="tx2">
                      <a:lumMod val="75000"/>
                    </a:schemeClr>
                  </a:solidFill>
                  <a:latin typeface="UTM Avo" panose="02040603050506020204" pitchFamily="18" charset="0"/>
                </a:rPr>
                <a:t>Đọc</a:t>
              </a:r>
              <a:r>
                <a:rPr lang="en-US" sz="2800" b="1" dirty="0">
                  <a:solidFill>
                    <a:schemeClr val="tx2">
                      <a:lumMod val="75000"/>
                    </a:schemeClr>
                  </a:solidFill>
                  <a:latin typeface="UTM Avo" panose="02040603050506020204" pitchFamily="18" charset="0"/>
                </a:rPr>
                <a:t> </a:t>
              </a:r>
              <a:r>
                <a:rPr lang="en-US" sz="2800" b="1" dirty="0" err="1">
                  <a:solidFill>
                    <a:schemeClr val="tx2">
                      <a:lumMod val="75000"/>
                    </a:schemeClr>
                  </a:solidFill>
                  <a:latin typeface="UTM Avo" panose="02040603050506020204" pitchFamily="18" charset="0"/>
                </a:rPr>
                <a:t>mở</a:t>
              </a:r>
              <a:r>
                <a:rPr lang="en-US" sz="2800" b="1" dirty="0">
                  <a:solidFill>
                    <a:schemeClr val="tx2">
                      <a:lumMod val="75000"/>
                    </a:schemeClr>
                  </a:solidFill>
                  <a:latin typeface="UTM Avo" panose="02040603050506020204" pitchFamily="18" charset="0"/>
                </a:rPr>
                <a:t> </a:t>
              </a:r>
              <a:r>
                <a:rPr lang="en-US" sz="2800" b="1" dirty="0" err="1">
                  <a:solidFill>
                    <a:schemeClr val="tx2">
                      <a:lumMod val="75000"/>
                    </a:schemeClr>
                  </a:solidFill>
                  <a:latin typeface="UTM Avo" panose="02040603050506020204" pitchFamily="18" charset="0"/>
                </a:rPr>
                <a:t>rộng</a:t>
              </a:r>
              <a:endParaRPr lang="en-US" sz="2800"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0BCE7-50E3-4A5B-8025-AD9C0EADA2D6}"/>
              </a:ext>
            </a:extLst>
          </p:cNvPr>
          <p:cNvSpPr txBox="1"/>
          <p:nvPr/>
        </p:nvSpPr>
        <p:spPr>
          <a:xfrm>
            <a:off x="924791" y="727364"/>
            <a:ext cx="4998027" cy="3354765"/>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                  YÊU CẦU CẦN ĐẠT</a:t>
            </a:r>
          </a:p>
          <a:p>
            <a:endParaRPr lang="en-US" sz="1800" b="1" dirty="0">
              <a:latin typeface="Times New Roman" panose="02020603050405020304" pitchFamily="18" charset="0"/>
              <a:cs typeface="Times New Roman" panose="02020603050405020304" pitchFamily="18" charset="0"/>
            </a:endParaRPr>
          </a:p>
          <a:p>
            <a:pPr marL="342900" indent="-342900">
              <a:buAutoNum type="arabicPeriod"/>
            </a:pP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chuyện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endParaRPr lang="en-US" sz="1800" dirty="0">
              <a:latin typeface="Times New Roman" panose="02020603050405020304" pitchFamily="18" charset="0"/>
              <a:cs typeface="Times New Roman" panose="02020603050405020304" pitchFamily="18" charset="0"/>
            </a:endParaRPr>
          </a:p>
          <a:p>
            <a:pPr marL="342900" indent="-342900">
              <a:buAutoNum type="arabicPeriod"/>
            </a:pPr>
            <a:endParaRPr lang="en-US" sz="1800" dirty="0">
              <a:latin typeface="Times New Roman" panose="02020603050405020304" pitchFamily="18" charset="0"/>
              <a:cs typeface="Times New Roman" panose="02020603050405020304" pitchFamily="18" charset="0"/>
            </a:endParaRPr>
          </a:p>
          <a:p>
            <a:pPr marL="342900" indent="-342900">
              <a:buFont typeface="Arial"/>
              <a:buAutoNum type="arabicPeriod"/>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 </a:t>
            </a:r>
            <a:r>
              <a:rPr lang="pl-P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sẻ những trải nghiệm, suy nghĩ, cảm xúc có liên quan đến văn bản đọc; trao đổi về nội dung bài thơ, câu chuyện.</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a:buAutoNum type="arabicPeriod"/>
            </a:pP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a:buAutoNum type="arabicPeriod"/>
            </a:pPr>
            <a:r>
              <a:rPr lang="pl-P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 thích đọc sách, yêu quê hương đất nước.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48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29889" y="2389324"/>
            <a:ext cx="6255885" cy="830997"/>
          </a:xfrm>
          <a:prstGeom prst="rect">
            <a:avLst/>
          </a:prstGeom>
          <a:noFill/>
        </p:spPr>
        <p:txBody>
          <a:bodyPr wrap="square" rtlCol="0">
            <a:spAutoFit/>
          </a:bodyPr>
          <a:lstStyle/>
          <a:p>
            <a:r>
              <a:rPr lang="vi-VN" sz="2400" b="1" dirty="0">
                <a:solidFill>
                  <a:schemeClr val="tx1"/>
                </a:solidFill>
                <a:latin typeface="Times New Roman" panose="02020603050405020304" pitchFamily="18" charset="0"/>
                <a:cs typeface="Times New Roman" panose="02020603050405020304" pitchFamily="18" charset="0"/>
              </a:rPr>
              <a:t>2. </a:t>
            </a:r>
            <a:r>
              <a:rPr lang="en-US" sz="2400" b="1" dirty="0">
                <a:solidFill>
                  <a:schemeClr val="tx1"/>
                </a:solidFill>
                <a:latin typeface="Times New Roman" panose="02020603050405020304" pitchFamily="18" charset="0"/>
                <a:cs typeface="Times New Roman" panose="02020603050405020304" pitchFamily="18" charset="0"/>
              </a:rPr>
              <a:t>Chia </a:t>
            </a:r>
            <a:r>
              <a:rPr lang="en-US" sz="2400" b="1" dirty="0" err="1">
                <a:solidFill>
                  <a:schemeClr val="tx1"/>
                </a:solidFill>
                <a:latin typeface="Times New Roman" panose="02020603050405020304" pitchFamily="18" charset="0"/>
                <a:cs typeface="Times New Roman" panose="02020603050405020304" pitchFamily="18" charset="0"/>
              </a:rPr>
              <a:t>sẻ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205803" y="342010"/>
            <a:ext cx="5263035" cy="707886"/>
          </a:xfrm>
          <a:prstGeom prst="rect">
            <a:avLst/>
          </a:prstGeom>
          <a:noFill/>
        </p:spPr>
        <p:txBody>
          <a:bodyPr wrap="square" rtlCol="0">
            <a:spAutoFit/>
          </a:bodyPr>
          <a:lstStyle/>
          <a:p>
            <a:pPr algn="ctr"/>
            <a:r>
              <a:rPr lang="vi-VN" sz="4000" dirty="0">
                <a:solidFill>
                  <a:schemeClr val="accent2"/>
                </a:solidFill>
                <a:latin typeface="+mj-lt"/>
              </a:rPr>
              <a:t>Đọc mở rộng</a:t>
            </a:r>
            <a:endParaRPr lang="en-US" sz="4000" dirty="0">
              <a:solidFill>
                <a:schemeClr val="accent2"/>
              </a:solidFill>
              <a:latin typeface="+mj-lt"/>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90562" y="1587603"/>
            <a:ext cx="6134538" cy="830997"/>
          </a:xfrm>
          <a:prstGeom prst="rect">
            <a:avLst/>
          </a:prstGeom>
          <a:noFill/>
        </p:spPr>
        <p:txBody>
          <a:bodyPr wrap="square" rtlCol="0">
            <a:spAutoFit/>
          </a:bodyPr>
          <a:lstStyle/>
          <a:p>
            <a:pPr>
              <a:spcBef>
                <a:spcPts val="100"/>
              </a:spcBef>
              <a:spcAft>
                <a:spcPts val="100"/>
              </a:spcAft>
            </a:pPr>
            <a:r>
              <a:rPr lang="vi-VN" sz="2400" b="1" dirty="0">
                <a:solidFill>
                  <a:schemeClr val="tx1"/>
                </a:solidFill>
                <a:latin typeface="Times New Roman" panose="02020603050405020304" pitchFamily="18" charset="0"/>
                <a:cs typeface="Times New Roman" panose="02020603050405020304" pitchFamily="18" charset="0"/>
              </a:rPr>
              <a:t>1. Kể tên 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3036366" y="2956307"/>
            <a:ext cx="3245771" cy="1847086"/>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89162" y="1804876"/>
            <a:ext cx="706722" cy="5850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2400" b="1" dirty="0">
                <a:solidFill>
                  <a:schemeClr val="bg1"/>
                </a:solidFill>
                <a:latin typeface="Arial Rounded MT Bold" pitchFamily="34" charset="0"/>
                <a:cs typeface="Times New Roman" pitchFamily="18" charset="0"/>
              </a:rPr>
              <a:t>1</a:t>
            </a:r>
          </a:p>
        </p:txBody>
      </p:sp>
      <p:sp>
        <p:nvSpPr>
          <p:cNvPr id="4" name="Rectangle 3"/>
          <p:cNvSpPr/>
          <p:nvPr/>
        </p:nvSpPr>
        <p:spPr>
          <a:xfrm>
            <a:off x="1144745" y="1809092"/>
            <a:ext cx="5276996" cy="707886"/>
          </a:xfrm>
          <a:prstGeom prst="rect">
            <a:avLst/>
          </a:prstGeom>
        </p:spPr>
        <p:txBody>
          <a:bodyPr wrap="square">
            <a:spAutoFit/>
          </a:bodyPr>
          <a:lstStyle/>
          <a:p>
            <a:pPr>
              <a:spcBef>
                <a:spcPts val="100"/>
              </a:spcBef>
              <a:spcAft>
                <a:spcPts val="100"/>
              </a:spcAft>
            </a:pPr>
            <a:r>
              <a:rPr lang="en-US" sz="2000" b="1" dirty="0" err="1">
                <a:solidFill>
                  <a:schemeClr val="tx1"/>
                </a:solidFill>
                <a:latin typeface="Times New Roman" panose="02020603050405020304" pitchFamily="18" charset="0"/>
                <a:cs typeface="Times New Roman" panose="02020603050405020304" pitchFamily="18" charset="0"/>
              </a:rPr>
              <a:t>Kể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những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câu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chuyện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em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đọc</a:t>
            </a:r>
            <a:endParaRPr lang="vi-VN" sz="20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AD62CAB-799F-44C9-BA9D-68E27D0C7EFC}"/>
              </a:ext>
            </a:extLst>
          </p:cNvPr>
          <p:cNvSpPr txBox="1"/>
          <p:nvPr/>
        </p:nvSpPr>
        <p:spPr>
          <a:xfrm>
            <a:off x="1144745" y="2850467"/>
            <a:ext cx="4987637" cy="1323439"/>
          </a:xfrm>
          <a:prstGeom prst="rect">
            <a:avLst/>
          </a:prstGeom>
          <a:noFill/>
        </p:spPr>
        <p:txBody>
          <a:bodyPr wrap="square">
            <a:spAutoFit/>
          </a:bodyPr>
          <a:lstStyle/>
          <a:p>
            <a:r>
              <a:rPr lang="vi-VN" sz="2000" b="0" i="0" dirty="0">
                <a:solidFill>
                  <a:srgbClr val="002060"/>
                </a:solidFill>
                <a:effectLst/>
                <a:latin typeface="+mj-lt"/>
              </a:rPr>
              <a:t>Nàng tiên mưa, Đám mây đen xấu xí, Giọt nước Tí Xíu,</a:t>
            </a:r>
            <a:r>
              <a:rPr lang="en-US" sz="2000" b="0" i="0" dirty="0">
                <a:solidFill>
                  <a:srgbClr val="002060"/>
                </a:solidFill>
                <a:effectLst/>
                <a:latin typeface="+mj-lt"/>
              </a:rPr>
              <a:t> </a:t>
            </a:r>
            <a:r>
              <a:rPr lang="en-US" sz="2000" b="0" i="0" dirty="0" err="1">
                <a:solidFill>
                  <a:srgbClr val="002060"/>
                </a:solidFill>
                <a:effectLst/>
                <a:latin typeface="Times New Roman" panose="02020603050405020304" pitchFamily="18" charset="0"/>
                <a:cs typeface="Times New Roman" panose="02020603050405020304" pitchFamily="18" charset="0"/>
              </a:rPr>
              <a:t>Chuyện</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một</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khu</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vườn</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nhỏ</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Ông</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Mạnh</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thắng</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Thần</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Gió</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Câu</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chuyện</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về</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bảy</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sắc</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cầu</a:t>
            </a:r>
            <a:r>
              <a:rPr lang="en-US" sz="2000" b="0" i="0" dirty="0">
                <a:solidFill>
                  <a:srgbClr val="002060"/>
                </a:solidFill>
                <a:effectLst/>
                <a:latin typeface="Times New Roman" panose="02020603050405020304" pitchFamily="18" charset="0"/>
                <a:cs typeface="Times New Roman" panose="02020603050405020304" pitchFamily="18" charset="0"/>
              </a:rPr>
              <a:t> </a:t>
            </a:r>
            <a:r>
              <a:rPr lang="en-US" sz="2000" b="0" i="0" dirty="0" err="1">
                <a:solidFill>
                  <a:srgbClr val="002060"/>
                </a:solidFill>
                <a:effectLst/>
                <a:latin typeface="Times New Roman" panose="02020603050405020304" pitchFamily="18" charset="0"/>
                <a:cs typeface="Times New Roman" panose="02020603050405020304" pitchFamily="18" charset="0"/>
              </a:rPr>
              <a:t>vồng</a:t>
            </a:r>
            <a:r>
              <a:rPr lang="en-US" sz="2000" b="0" i="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751319-9973-4810-84FD-3B223A247843}"/>
              </a:ext>
            </a:extLst>
          </p:cNvPr>
          <p:cNvSpPr txBox="1"/>
          <p:nvPr/>
        </p:nvSpPr>
        <p:spPr>
          <a:xfrm>
            <a:off x="529938" y="479164"/>
            <a:ext cx="5973168" cy="4616648"/>
          </a:xfrm>
          <a:prstGeom prst="rect">
            <a:avLst/>
          </a:prstGeom>
          <a:noFill/>
        </p:spPr>
        <p:txBody>
          <a:bodyPr wrap="square">
            <a:spAutoFit/>
          </a:bodyPr>
          <a:lstStyle/>
          <a:p>
            <a:pPr algn="ctr"/>
            <a:r>
              <a:rPr lang="vi-VN" b="1" i="0" dirty="0">
                <a:solidFill>
                  <a:srgbClr val="000000"/>
                </a:solidFill>
                <a:effectLst/>
                <a:latin typeface="+mj-lt"/>
              </a:rPr>
              <a:t>Chuyện một khu vườn nhỏ</a:t>
            </a:r>
            <a:endParaRPr lang="vi-VN" b="0" i="0" dirty="0">
              <a:solidFill>
                <a:srgbClr val="000000"/>
              </a:solidFill>
              <a:effectLst/>
              <a:latin typeface="+mj-lt"/>
            </a:endParaRPr>
          </a:p>
          <a:p>
            <a:pPr algn="just"/>
            <a:r>
              <a:rPr lang="vi-VN" b="0" i="0" dirty="0">
                <a:solidFill>
                  <a:srgbClr val="000000"/>
                </a:solidFill>
                <a:effectLst/>
                <a:latin typeface="OpenSans"/>
              </a:rPr>
              <a:t>Bé Thu rất khoái ra ban công ngồi với ông nội, nghe ông rủ rỉ giảng về từng loài cây.</a:t>
            </a:r>
          </a:p>
          <a:p>
            <a:pPr algn="just"/>
            <a:r>
              <a:rPr lang="vi-VN" b="0" i="0" dirty="0">
                <a:solidFill>
                  <a:srgbClr val="000000"/>
                </a:solidFill>
                <a:effectLst/>
                <a:latin typeface="OpenSans"/>
              </a:rPr>
              <a:t>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p>
          <a:p>
            <a:pPr algn="just"/>
            <a:r>
              <a:rPr lang="vi-VN" b="0" i="0" dirty="0">
                <a:solidFill>
                  <a:srgbClr val="000000"/>
                </a:solidFill>
                <a:effectLst/>
                <a:latin typeface="OpenSans"/>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b="0" i="0" dirty="0">
                <a:solidFill>
                  <a:srgbClr val="000000"/>
                </a:solidFill>
                <a:effectLst/>
                <a:latin typeface="OpenSans"/>
              </a:rPr>
              <a:t>- Ông ơi, đúng là có chú chim vừa đỗ ở đây bắt sâu và hót nữa ông nhỉ!</a:t>
            </a:r>
          </a:p>
          <a:p>
            <a:pPr algn="just"/>
            <a:r>
              <a:rPr lang="vi-VN" b="0" i="0" dirty="0">
                <a:solidFill>
                  <a:srgbClr val="000000"/>
                </a:solidFill>
                <a:effectLst/>
                <a:latin typeface="OpenSans"/>
              </a:rPr>
              <a:t>Ông nó hiền hậu quay lại xoa đầu cả hai đứa:</a:t>
            </a:r>
          </a:p>
          <a:p>
            <a:pPr marL="285750" indent="-285750" algn="just">
              <a:buFontTx/>
              <a:buChar char="-"/>
            </a:pPr>
            <a:r>
              <a:rPr lang="vi-VN" b="0" i="0" dirty="0">
                <a:solidFill>
                  <a:srgbClr val="000000"/>
                </a:solidFill>
                <a:effectLst/>
                <a:latin typeface="OpenSans"/>
              </a:rPr>
              <a:t>Ừ, đúng rồi! Đất lành chim đậu, có gì lạ đâu hả cháu?</a:t>
            </a:r>
            <a:endParaRPr lang="en-US" dirty="0">
              <a:latin typeface="OpenSans"/>
            </a:endParaRPr>
          </a:p>
          <a:p>
            <a:pPr marL="285750" indent="-285750" algn="just">
              <a:buFontTx/>
              <a:buChar char="-"/>
            </a:pPr>
            <a:r>
              <a:rPr lang="en-US" b="0" i="0" dirty="0">
                <a:solidFill>
                  <a:srgbClr val="000000"/>
                </a:solidFill>
                <a:effectLst/>
                <a:latin typeface="OpenSans"/>
              </a:rPr>
              <a:t>                                                                                           Theo </a:t>
            </a:r>
            <a:r>
              <a:rPr lang="en-US" dirty="0" err="1">
                <a:latin typeface="OpenSans"/>
              </a:rPr>
              <a:t>Vân</a:t>
            </a:r>
            <a:r>
              <a:rPr lang="en-US" dirty="0">
                <a:latin typeface="OpenSans"/>
              </a:rPr>
              <a:t> Long</a:t>
            </a:r>
            <a:endParaRPr lang="vi-VN" b="0" i="0" dirty="0">
              <a:solidFill>
                <a:srgbClr val="000000"/>
              </a:solidFill>
              <a:effectLst/>
              <a:latin typeface="OpenSans"/>
            </a:endParaRPr>
          </a:p>
          <a:p>
            <a:pPr algn="just"/>
            <a:r>
              <a:rPr lang="vi-VN" b="0" i="0" dirty="0">
                <a:solidFill>
                  <a:srgbClr val="000000"/>
                </a:solidFill>
                <a:effectLst/>
                <a:latin typeface="OpenSans"/>
              </a:rPr>
              <a:t> </a:t>
            </a:r>
          </a:p>
        </p:txBody>
      </p:sp>
    </p:spTree>
    <p:extLst>
      <p:ext uri="{BB962C8B-B14F-4D97-AF65-F5344CB8AC3E}">
        <p14:creationId xmlns:p14="http://schemas.microsoft.com/office/powerpoint/2010/main" val="245094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9E6DC67-9AFD-9F44-AE16-92B28C235C95}"/>
              </a:ext>
            </a:extLst>
          </p:cNvPr>
          <p:cNvSpPr txBox="1"/>
          <p:nvPr/>
        </p:nvSpPr>
        <p:spPr>
          <a:xfrm>
            <a:off x="339284" y="419516"/>
            <a:ext cx="6354682" cy="4385816"/>
          </a:xfrm>
          <a:prstGeom prst="rect">
            <a:avLst/>
          </a:prstGeom>
          <a:noFill/>
        </p:spPr>
        <p:txBody>
          <a:bodyPr wrap="square" rtlCol="0">
            <a:spAutoFit/>
          </a:bodyPr>
          <a:lstStyle/>
          <a:p>
            <a:pPr algn="ctr"/>
            <a:r>
              <a:rPr lang="vi-VN" sz="2000" b="1" dirty="0">
                <a:latin typeface="+mj-lt"/>
              </a:rPr>
              <a:t>Ông Mạnh thắng Thần Gió</a:t>
            </a:r>
            <a:endParaRPr lang="en-US" sz="2000" b="1" dirty="0">
              <a:latin typeface="+mj-lt"/>
            </a:endParaRPr>
          </a:p>
          <a:p>
            <a:r>
              <a:rPr lang="vi-VN" dirty="0">
                <a:latin typeface="+mj-lt"/>
              </a:rPr>
              <a:t>    Ngày xưa, loài người chưa biết làm nhà, phải ở hang núi. Về sau, nhiều người về đồng bằng và ven biển sinh sống. Đây là nơi Thần Gió hoành hành.</a:t>
            </a:r>
          </a:p>
          <a:p>
            <a:r>
              <a:rPr lang="vi-VN" dirty="0">
                <a:latin typeface="+mj-lt"/>
              </a:rPr>
              <a:t>    Một hôm, Thần Gió gặp một người tên là Mạnh. Thần xô ông Mạnh ngã lăn quay. Ông lồm cồm bò dậy, nổi giận, quát:</a:t>
            </a:r>
          </a:p>
          <a:p>
            <a:r>
              <a:rPr lang="vi-VN" dirty="0">
                <a:latin typeface="+mj-lt"/>
              </a:rPr>
              <a:t>- Thật độc ác!</a:t>
            </a:r>
          </a:p>
          <a:p>
            <a:r>
              <a:rPr lang="vi-VN" dirty="0">
                <a:latin typeface="+mj-lt"/>
              </a:rPr>
              <a:t>   Thần Gió bay đi với tiếng cười ngạo nghễ.</a:t>
            </a:r>
          </a:p>
          <a:p>
            <a:r>
              <a:rPr lang="vi-VN" dirty="0">
                <a:latin typeface="+mj-lt"/>
              </a:rPr>
              <a:t>    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dirty="0">
                <a:latin typeface="+mj-lt"/>
              </a:rPr>
              <a:t>    Ngôi nhà đã làm xong. Đêm ấy, Thần Gió lại đến đập cửa, thét:</a:t>
            </a:r>
          </a:p>
          <a:p>
            <a:r>
              <a:rPr lang="vi-VN" dirty="0">
                <a:latin typeface="+mj-lt"/>
              </a:rPr>
              <a:t>- Mở cửa ra!</a:t>
            </a:r>
          </a:p>
          <a:p>
            <a:r>
              <a:rPr lang="vi-VN" dirty="0">
                <a:latin typeface="+mj-lt"/>
              </a:rPr>
              <a:t>- Không! Sáng mai ta sẽ mở cửa mời ông vào.</a:t>
            </a:r>
          </a:p>
          <a:p>
            <a:r>
              <a:rPr lang="vi-VN" dirty="0">
                <a:latin typeface="+mj-lt"/>
              </a:rPr>
              <a:t>   Sáng hôm sau, mặt trời lên, ông Mạnh mở cửa, thấy cây cối xung quanh đổ rạp. Rõ ràng đêm qua Thần Gió đã giận dữ, lồng lộn mà không thể xô đổ ngôi nhà.</a:t>
            </a:r>
          </a:p>
          <a:p>
            <a:r>
              <a:rPr lang="vi-VN" dirty="0">
                <a:latin typeface="+mj-lt"/>
              </a:rPr>
              <a:t>    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2439</TotalTime>
  <Words>882</Words>
  <Application>Microsoft Office PowerPoint</Application>
  <PresentationFormat>Custom</PresentationFormat>
  <Paragraphs>54</Paragraphs>
  <Slides>13</Slides>
  <Notes>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13</vt:i4>
      </vt:variant>
    </vt:vector>
  </HeadingPairs>
  <TitlesOfParts>
    <vt:vector size="29" baseType="lpstr">
      <vt:lpstr>Times New Roman</vt:lpstr>
      <vt:lpstr>UTM Avo</vt:lpstr>
      <vt:lpstr>iCiel Crocante</vt:lpstr>
      <vt:lpstr>等线</vt:lpstr>
      <vt:lpstr>Calibri</vt:lpstr>
      <vt:lpstr>Calibri Light</vt:lpstr>
      <vt:lpstr>Kalam</vt:lpstr>
      <vt:lpstr>Montserrat</vt:lpstr>
      <vt:lpstr>Arial</vt:lpstr>
      <vt:lpstr>UTM Cookies</vt:lpstr>
      <vt:lpstr>OpenSans</vt:lpstr>
      <vt:lpstr>Arial Rounded MT Bold</vt:lpstr>
      <vt:lpstr>Doodle Sketchbook by Slidesgo</vt:lpstr>
      <vt:lpstr>1_Office Theme</vt:lpstr>
      <vt:lpstr>1_Office 主题​​</vt:lpstr>
      <vt:lpstr>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Nguyen Kim Chi</cp:lastModifiedBy>
  <cp:revision>218</cp:revision>
  <dcterms:modified xsi:type="dcterms:W3CDTF">2022-01-30T13:59:21Z</dcterms:modified>
</cp:coreProperties>
</file>