
<file path=[Content_Types].xml><?xml version="1.0" encoding="utf-8"?>
<Types xmlns="http://schemas.openxmlformats.org/package/2006/content-types">
  <Default Extension="emf" ContentType="image/x-emf"/>
  <Default Extension="jpe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15"/>
  </p:notesMasterIdLst>
  <p:sldIdLst>
    <p:sldId id="256" r:id="rId4"/>
    <p:sldId id="264" r:id="rId5"/>
    <p:sldId id="288" r:id="rId6"/>
    <p:sldId id="290" r:id="rId7"/>
    <p:sldId id="292" r:id="rId8"/>
    <p:sldId id="279" r:id="rId9"/>
    <p:sldId id="294" r:id="rId10"/>
    <p:sldId id="289" r:id="rId11"/>
    <p:sldId id="291" r:id="rId12"/>
    <p:sldId id="293"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2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07" autoAdjust="0"/>
    <p:restoredTop sz="93950" autoAdjust="0"/>
  </p:normalViewPr>
  <p:slideViewPr>
    <p:cSldViewPr snapToGrid="0">
      <p:cViewPr varScale="1">
        <p:scale>
          <a:sx n="65" d="100"/>
          <a:sy n="65" d="100"/>
        </p:scale>
        <p:origin x="1134"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AD26F-197A-4344-8006-41ADEB63EE52}" type="datetimeFigureOut">
              <a:rPr lang="en-US" smtClean="0"/>
              <a:t>15/10/2022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D410672-AB2C-4B15-8A81-455247B6250E}" type="slidenum">
              <a:rPr lang="en-US" smtClean="0"/>
              <a:t>‹#›</a:t>
            </a:fld>
            <a:endParaRPr lang="en-US"/>
          </a:p>
        </p:txBody>
      </p:sp>
    </p:spTree>
    <p:extLst>
      <p:ext uri="{BB962C8B-B14F-4D97-AF65-F5344CB8AC3E}">
        <p14:creationId xmlns:p14="http://schemas.microsoft.com/office/powerpoint/2010/main" val="1694786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solidFill>
                  <a:prstClr val="black"/>
                </a:solidFill>
              </a:rPr>
              <a:pPr/>
              <a:t>2</a:t>
            </a:fld>
            <a:endParaRPr lang="zh-CN" altLang="en-US">
              <a:solidFill>
                <a:prstClr val="black"/>
              </a:solidFill>
            </a:endParaRPr>
          </a:p>
        </p:txBody>
      </p:sp>
    </p:spTree>
    <p:extLst>
      <p:ext uri="{BB962C8B-B14F-4D97-AF65-F5344CB8AC3E}">
        <p14:creationId xmlns:p14="http://schemas.microsoft.com/office/powerpoint/2010/main" val="34767014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2969049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8517060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01607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891015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010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DCC56-F5E1-4C44-AD86-F1B8EB7F87B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D507852-9A7E-4F06-86D7-DBE085B30F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5D0A2A-C2A4-4C64-BBC0-C18F193E2DC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01549A9-ADD6-4C8C-936F-8BDB0273E57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19B67A7-BC8F-483B-BDBA-EC669FAF61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291824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7C249-3B70-4FA6-93F0-C231D5DB5CA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E087E01-A3A5-4334-914B-F24DC27B16D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F0F003-333E-4D29-A09D-C7803463968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43D16D9-B845-4551-9DDF-45C4E07B11DB}"/>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BA3BC130-9B5D-4315-9904-85626D9CD4B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25681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B5E6A4-0F6D-47B3-B1B0-C81BEF1D11C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6862201-2032-4EF5-B29F-61630F4326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8A8B075-1BD0-4D86-91C9-AFB9542B6C44}"/>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B96A3AD1-44DC-4640-BD35-E86F637E87A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2BB325A1-EB8B-45A0-9544-25DE745A92D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33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3F7812-5831-4B47-867E-6AACD3E4EE0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58893B5-3A4A-48F8-A774-0DE8F58E86B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A23DB5A-3027-4D38-8798-A30633BCD6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C59029-2351-43F4-BE15-A0B05CDDCC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D982C413-63C8-4708-B04B-22EA3CBE0CAD}"/>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4C35F2F7-954D-4718-AB34-12C970AEDF09}"/>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74479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F00AA-FC9B-4B22-909A-66E2B4E7911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2AE43A2-95F0-4FDA-A3A9-994D72DF7D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AA94606-FDC0-44C6-B2F6-78A0EE4BDFD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E4136C7-42FF-44D1-9DDD-2AFC74A0E9A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383972-0D86-400F-AFB9-057E6E4038E5}"/>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8A12704-9F3B-4E5D-B37A-A65FB6639FB7}"/>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8" name="Footer Placeholder 7">
            <a:extLst>
              <a:ext uri="{FF2B5EF4-FFF2-40B4-BE49-F238E27FC236}">
                <a16:creationId xmlns:a16="http://schemas.microsoft.com/office/drawing/2014/main" id="{DED14B6A-D31E-4E4E-9999-2A037F28C0F9}"/>
              </a:ext>
            </a:extLst>
          </p:cNvPr>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a:extLst>
              <a:ext uri="{FF2B5EF4-FFF2-40B4-BE49-F238E27FC236}">
                <a16:creationId xmlns:a16="http://schemas.microsoft.com/office/drawing/2014/main" id="{323CE0C2-879A-464E-B0C6-8927F16B4815}"/>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15635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84C4B-E99A-4637-B2A5-62A92ADAB29A}"/>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9C2A881-E3AF-49DA-A4B1-579A0F39FEBB}"/>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4" name="Footer Placeholder 3">
            <a:extLst>
              <a:ext uri="{FF2B5EF4-FFF2-40B4-BE49-F238E27FC236}">
                <a16:creationId xmlns:a16="http://schemas.microsoft.com/office/drawing/2014/main" id="{F35913B2-3613-49A3-8703-7439B1EE9C3E}"/>
              </a:ext>
            </a:extLst>
          </p:cNvPr>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a:extLst>
              <a:ext uri="{FF2B5EF4-FFF2-40B4-BE49-F238E27FC236}">
                <a16:creationId xmlns:a16="http://schemas.microsoft.com/office/drawing/2014/main" id="{9C282779-E726-41E8-A702-F4E40F13699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0588475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2118B78-BCE9-4DA8-80F2-24A4C05240E0}"/>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3" name="Footer Placeholder 2">
            <a:extLst>
              <a:ext uri="{FF2B5EF4-FFF2-40B4-BE49-F238E27FC236}">
                <a16:creationId xmlns:a16="http://schemas.microsoft.com/office/drawing/2014/main" id="{005BF5D5-4750-4FE3-AE67-46C67F70BE13}"/>
              </a:ext>
            </a:extLst>
          </p:cNvPr>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a:extLst>
              <a:ext uri="{FF2B5EF4-FFF2-40B4-BE49-F238E27FC236}">
                <a16:creationId xmlns:a16="http://schemas.microsoft.com/office/drawing/2014/main" id="{646C7EBF-F997-4A98-BFCB-A2F2CFCE84B2}"/>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0678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0F86B-DE1B-47E5-AF1E-F1E43D126D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3839149-F5C9-4A3E-B1F1-64AC32A8C4E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B49737-FC39-46B3-AA8E-88ED0BBE3DB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0A5A9-3EC5-49B2-BB5D-3ADB82122DAF}"/>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EB834B9C-1E2F-4435-98A0-7D4AACDEAFAF}"/>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6D319B98-E521-4405-A564-3AB1026FDDA3}"/>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8747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545667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F9B37F-F0AD-4E46-B21B-5C2CD91743E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76602EB-C689-4796-BE01-E59E221EA9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86E3EE4-9555-4C63-94C7-F6ACA3E82DC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6BCC5D-691D-47D3-874F-80E55C572CE6}"/>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a:extLst>
              <a:ext uri="{FF2B5EF4-FFF2-40B4-BE49-F238E27FC236}">
                <a16:creationId xmlns:a16="http://schemas.microsoft.com/office/drawing/2014/main" id="{7FFBD8AA-F3E0-4242-98F6-9558B68AF38A}"/>
              </a:ext>
            </a:extLst>
          </p:cNvPr>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a:extLst>
              <a:ext uri="{FF2B5EF4-FFF2-40B4-BE49-F238E27FC236}">
                <a16:creationId xmlns:a16="http://schemas.microsoft.com/office/drawing/2014/main" id="{D5ED071D-48D1-4743-B5AE-2DF61239820E}"/>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4027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F7EA7-A850-4B31-BFB1-05DC9C4AE1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12A992-B0AB-4724-97D7-DC5BFD05ED1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E3DB81-A2CE-4DE2-A81D-BE3D0803E325}"/>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9B7F8850-939A-42C1-BE67-B5974749F418}"/>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B22DB53-C194-42C0-9EA0-8FF03CFF51E8}"/>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81524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EA1348F-F778-4CB0-B111-7C97E7CBD8A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5C8359-3C7A-4EFE-854C-E2DE54F092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C642ADB-39AF-4F4B-85BE-175AEF9F9FC9}"/>
              </a:ext>
            </a:extLst>
          </p:cNvPr>
          <p:cNvSpPr>
            <a:spLocks noGrp="1"/>
          </p:cNvSpPr>
          <p:nvPr>
            <p:ph type="dt" sz="half" idx="10"/>
          </p:nvPr>
        </p:nvSpPr>
        <p:spPr/>
        <p:txBody>
          <a:body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64F9F293-897F-4929-9E42-96D4A6D15D02}"/>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942CD7FF-3FFB-49B0-AA83-669D525ED01B}"/>
              </a:ext>
            </a:extLst>
          </p:cNvPr>
          <p:cNvSpPr>
            <a:spLocks noGrp="1"/>
          </p:cNvSpPr>
          <p:nvPr>
            <p:ph type="sldNum" sz="quarter" idx="12"/>
          </p:nvPr>
        </p:nvSpPr>
        <p:spPr/>
        <p:txBody>
          <a:body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48326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19790737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7379086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89C5F93-887A-4481-A204-754FB144E4BE}"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34829720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89C5F93-887A-4481-A204-754FB144E4BE}"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395215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89C5F93-887A-4481-A204-754FB144E4BE}" type="datetimeFigureOut">
              <a:rPr lang="en-US" smtClean="0"/>
              <a:t>15/10/2022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5094332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89C5F93-887A-4481-A204-754FB144E4BE}" type="datetimeFigureOut">
              <a:rPr lang="en-US" smtClean="0"/>
              <a:t>15/10/2022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83274947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9C5F93-887A-4481-A204-754FB144E4BE}" type="datetimeFigureOut">
              <a:rPr lang="en-US" smtClean="0"/>
              <a:t>15/10/2022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23213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04085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13113569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89C5F93-887A-4481-A204-754FB144E4BE}" type="datetimeFigureOut">
              <a:rPr lang="en-US" smtClean="0"/>
              <a:t>15/10/2022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7308284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8701435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89C5F93-887A-4481-A204-754FB144E4BE}" type="datetimeFigureOut">
              <a:rPr lang="en-US" smtClean="0"/>
              <a:t>15/10/2022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4E047B-2186-4570-B73E-AAD78CC2AB62}" type="slidenum">
              <a:rPr lang="en-US" smtClean="0"/>
              <a:t>‹#›</a:t>
            </a:fld>
            <a:endParaRPr lang="en-US"/>
          </a:p>
        </p:txBody>
      </p:sp>
    </p:spTree>
    <p:extLst>
      <p:ext uri="{BB962C8B-B14F-4D97-AF65-F5344CB8AC3E}">
        <p14:creationId xmlns:p14="http://schemas.microsoft.com/office/powerpoint/2010/main" val="17620203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7711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50508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346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932830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85700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89600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567E14-3BA2-4243-B9EA-E2C7FD4D8806}"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8B76E8-5BCA-478B-A7D2-0147B70B1005}"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4525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6F7407B-4E2C-408B-B389-F57864F2DE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DF7A4D6-DEAC-485D-B330-F569F9C4745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53AB30-B58C-41B9-BE13-88ED91F345A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solidFill>
                  <a:prstClr val="black">
                    <a:tint val="75000"/>
                  </a:prstClr>
                </a:solidFill>
              </a:rPr>
              <a:pPr/>
              <a:t>15/10/2022</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id="{C353CEE2-EF76-4032-8D9E-DB3CC52D39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id="{3EB41C0C-DBC5-49B1-BED0-EED11950E29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2701827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9C5F93-887A-4481-A204-754FB144E4BE}" type="datetimeFigureOut">
              <a:rPr lang="en-US" smtClean="0"/>
              <a:t>15/10/2022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4E047B-2186-4570-B73E-AAD78CC2AB62}" type="slidenum">
              <a:rPr lang="en-US" smtClean="0"/>
              <a:t>‹#›</a:t>
            </a:fld>
            <a:endParaRPr lang="en-US"/>
          </a:p>
        </p:txBody>
      </p:sp>
    </p:spTree>
    <p:extLst>
      <p:ext uri="{BB962C8B-B14F-4D97-AF65-F5344CB8AC3E}">
        <p14:creationId xmlns:p14="http://schemas.microsoft.com/office/powerpoint/2010/main" val="223915291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1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12.xml"/><Relationship Id="rId7" Type="http://schemas.openxmlformats.org/officeDocument/2006/relationships/image" Target="../media/image5.png"/><Relationship Id="rId12" Type="http://schemas.openxmlformats.org/officeDocument/2006/relationships/image" Target="../media/image23.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_rels/slide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4.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emf"/><Relationship Id="rId10" Type="http://schemas.openxmlformats.org/officeDocument/2006/relationships/image" Target="../media/image17.png"/><Relationship Id="rId4" Type="http://schemas.openxmlformats.org/officeDocument/2006/relationships/image" Target="../media/image11.emf"/><Relationship Id="rId9"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4335" y="1072362"/>
            <a:ext cx="979293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20358" y="354186"/>
            <a:ext cx="1478610" cy="1474614"/>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31" y="1"/>
            <a:ext cx="1979312" cy="1988532"/>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5">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5468293"/>
            <a:ext cx="12198968" cy="1474614"/>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9">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sp>
        <p:nvSpPr>
          <p:cNvPr id="2" name="Rectangle 1"/>
          <p:cNvSpPr/>
          <p:nvPr/>
        </p:nvSpPr>
        <p:spPr>
          <a:xfrm>
            <a:off x="4832288" y="2080798"/>
            <a:ext cx="2605265" cy="707886"/>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LUYỆN </a:t>
            </a:r>
            <a:r>
              <a:rPr lang="en-US" sz="40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TẬP</a:t>
            </a:r>
            <a:r>
              <a:rPr lang="en-US" sz="4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iCiel Cadena" panose="02000503000000020004" pitchFamily="2" charset="0"/>
              </a:rPr>
              <a:t> </a:t>
            </a:r>
          </a:p>
        </p:txBody>
      </p:sp>
      <p:sp>
        <p:nvSpPr>
          <p:cNvPr id="17" name="文本框 22">
            <a:extLst>
              <a:ext uri="{FF2B5EF4-FFF2-40B4-BE49-F238E27FC236}">
                <a16:creationId xmlns:a16="http://schemas.microsoft.com/office/drawing/2014/main" id="{8E852256-A333-49D6-ADCD-2215C66790B1}"/>
              </a:ext>
            </a:extLst>
          </p:cNvPr>
          <p:cNvSpPr txBox="1"/>
          <p:nvPr/>
        </p:nvSpPr>
        <p:spPr>
          <a:xfrm>
            <a:off x="5161615" y="1208681"/>
            <a:ext cx="2454500" cy="923330"/>
          </a:xfrm>
          <a:prstGeom prst="rect">
            <a:avLst/>
          </a:prstGeom>
          <a:noFill/>
        </p:spPr>
        <p:txBody>
          <a:bodyPr wrap="square" rtlCol="0">
            <a:spAutoFit/>
          </a:bodyPr>
          <a:lstStyle/>
          <a:p>
            <a:r>
              <a:rPr lang="en-US" altLang="zh-CN" sz="5400" dirty="0" err="1">
                <a:solidFill>
                  <a:srgbClr val="FF0000"/>
                </a:solidFill>
                <a:latin typeface="iCiel Cadena" panose="02000503000000020004" pitchFamily="2" charset="0"/>
                <a:ea typeface="思源黑体 CN Bold" panose="020B0800000000000000" pitchFamily="34" charset="-122"/>
              </a:rPr>
              <a:t>Tuần</a:t>
            </a:r>
            <a:r>
              <a:rPr lang="en-US" altLang="zh-CN" sz="5400" dirty="0">
                <a:solidFill>
                  <a:srgbClr val="FF0000"/>
                </a:solidFill>
                <a:latin typeface="iCiel Cadena" panose="02000503000000020004" pitchFamily="2" charset="0"/>
                <a:ea typeface="思源黑体 CN Bold" panose="020B0800000000000000" pitchFamily="34" charset="-122"/>
              </a:rPr>
              <a:t> 7</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sp>
        <p:nvSpPr>
          <p:cNvPr id="3" name="TextBox 2">
            <a:extLst>
              <a:ext uri="{FF2B5EF4-FFF2-40B4-BE49-F238E27FC236}">
                <a16:creationId xmlns:a16="http://schemas.microsoft.com/office/drawing/2014/main" id="{C5C3D63C-2CF2-EAF2-B18B-0C350A5DA2E8}"/>
              </a:ext>
            </a:extLst>
          </p:cNvPr>
          <p:cNvSpPr txBox="1"/>
          <p:nvPr/>
        </p:nvSpPr>
        <p:spPr>
          <a:xfrm>
            <a:off x="1681316" y="3145111"/>
            <a:ext cx="9615949" cy="584775"/>
          </a:xfrm>
          <a:prstGeom prst="rect">
            <a:avLst/>
          </a:prstGeom>
          <a:noFill/>
        </p:spPr>
        <p:txBody>
          <a:bodyPr wrap="square" rtlCol="0">
            <a:spAutoFit/>
          </a:bodyPr>
          <a:lstStyle/>
          <a:p>
            <a:r>
              <a:rPr lang="en-US" sz="3200" dirty="0">
                <a:latin typeface="Times New Roman" panose="02020603050405020304" pitchFamily="18" charset="0"/>
                <a:cs typeface="Times New Roman" panose="02020603050405020304" pitchFamily="18" charset="0"/>
              </a:rPr>
              <a:t> </a:t>
            </a:r>
            <a:r>
              <a:rPr lang="en-US" sz="3200" b="1" dirty="0">
                <a:latin typeface="Times New Roman" panose="02020603050405020304" pitchFamily="18" charset="0"/>
                <a:cs typeface="Times New Roman" panose="02020603050405020304" pitchFamily="18" charset="0"/>
              </a:rPr>
              <a:t>VIẾT ĐOẠN VĂN GIỚI THIỆU MỘT ĐỒ VẬT (61)</a:t>
            </a:r>
          </a:p>
        </p:txBody>
      </p:sp>
    </p:spTree>
    <p:extLst>
      <p:ext uri="{BB962C8B-B14F-4D97-AF65-F5344CB8AC3E}">
        <p14:creationId xmlns:p14="http://schemas.microsoft.com/office/powerpoint/2010/main" val="223284501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16"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 calcmode="lin" valueType="num">
                                      <p:cBhvr>
                                        <p:cTn id="13" dur="500" fill="hold"/>
                                        <p:tgtEl>
                                          <p:spTgt spid="26"/>
                                        </p:tgtEl>
                                        <p:attrNameLst>
                                          <p:attrName>ppt_w</p:attrName>
                                        </p:attrNameLst>
                                      </p:cBhvr>
                                      <p:tavLst>
                                        <p:tav tm="0">
                                          <p:val>
                                            <p:fltVal val="0"/>
                                          </p:val>
                                        </p:tav>
                                        <p:tav tm="100000">
                                          <p:val>
                                            <p:strVal val="#ppt_w"/>
                                          </p:val>
                                        </p:tav>
                                      </p:tavLst>
                                    </p:anim>
                                    <p:anim calcmode="lin" valueType="num">
                                      <p:cBhvr>
                                        <p:cTn id="14" dur="500" fill="hold"/>
                                        <p:tgtEl>
                                          <p:spTgt spid="26"/>
                                        </p:tgtEl>
                                        <p:attrNameLst>
                                          <p:attrName>ppt_h</p:attrName>
                                        </p:attrNameLst>
                                      </p:cBhvr>
                                      <p:tavLst>
                                        <p:tav tm="0">
                                          <p:val>
                                            <p:fltVal val="0"/>
                                          </p:val>
                                        </p:tav>
                                        <p:tav tm="100000">
                                          <p:val>
                                            <p:strVal val="#ppt_h"/>
                                          </p:val>
                                        </p:tav>
                                      </p:tavLst>
                                    </p:anim>
                                    <p:animEffect transition="in" filter="fade">
                                      <p:cBhvr>
                                        <p:cTn id="15" dur="500"/>
                                        <p:tgtEl>
                                          <p:spTgt spid="26"/>
                                        </p:tgtEl>
                                      </p:cBhvr>
                                    </p:animEffect>
                                  </p:childTnLst>
                                </p:cTn>
                              </p:par>
                            </p:childTnLst>
                          </p:cTn>
                        </p:par>
                        <p:par>
                          <p:cTn id="16" fill="hold">
                            <p:stCondLst>
                              <p:cond delay="1500"/>
                            </p:stCondLst>
                            <p:childTnLst>
                              <p:par>
                                <p:cTn id="17" presetID="2" presetClass="entr" presetSubtype="9" fill="hold"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additive="base">
                                        <p:cTn id="19" dur="500" fill="hold"/>
                                        <p:tgtEl>
                                          <p:spTgt spid="34"/>
                                        </p:tgtEl>
                                        <p:attrNameLst>
                                          <p:attrName>ppt_x</p:attrName>
                                        </p:attrNameLst>
                                      </p:cBhvr>
                                      <p:tavLst>
                                        <p:tav tm="0">
                                          <p:val>
                                            <p:strVal val="0-#ppt_w/2"/>
                                          </p:val>
                                        </p:tav>
                                        <p:tav tm="100000">
                                          <p:val>
                                            <p:strVal val="#ppt_x"/>
                                          </p:val>
                                        </p:tav>
                                      </p:tavLst>
                                    </p:anim>
                                    <p:anim calcmode="lin" valueType="num">
                                      <p:cBhvr additive="base">
                                        <p:cTn id="20" dur="500" fill="hold"/>
                                        <p:tgtEl>
                                          <p:spTgt spid="34"/>
                                        </p:tgtEl>
                                        <p:attrNameLst>
                                          <p:attrName>ppt_y</p:attrName>
                                        </p:attrNameLst>
                                      </p:cBhvr>
                                      <p:tavLst>
                                        <p:tav tm="0">
                                          <p:val>
                                            <p:strVal val="0-#ppt_h/2"/>
                                          </p:val>
                                        </p:tav>
                                        <p:tav tm="100000">
                                          <p:val>
                                            <p:strVal val="#ppt_y"/>
                                          </p:val>
                                        </p:tav>
                                      </p:tavLst>
                                    </p:anim>
                                  </p:childTnLst>
                                </p:cTn>
                              </p:par>
                            </p:childTnLst>
                          </p:cTn>
                        </p:par>
                        <p:par>
                          <p:cTn id="21" fill="hold">
                            <p:stCondLst>
                              <p:cond delay="2000"/>
                            </p:stCondLst>
                            <p:childTnLst>
                              <p:par>
                                <p:cTn id="22" presetID="53" presetClass="entr" presetSubtype="16"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 calcmode="lin" valueType="num">
                                      <p:cBhvr>
                                        <p:cTn id="24" dur="500" fill="hold"/>
                                        <p:tgtEl>
                                          <p:spTgt spid="33"/>
                                        </p:tgtEl>
                                        <p:attrNameLst>
                                          <p:attrName>ppt_w</p:attrName>
                                        </p:attrNameLst>
                                      </p:cBhvr>
                                      <p:tavLst>
                                        <p:tav tm="0">
                                          <p:val>
                                            <p:fltVal val="0"/>
                                          </p:val>
                                        </p:tav>
                                        <p:tav tm="100000">
                                          <p:val>
                                            <p:strVal val="#ppt_w"/>
                                          </p:val>
                                        </p:tav>
                                      </p:tavLst>
                                    </p:anim>
                                    <p:anim calcmode="lin" valueType="num">
                                      <p:cBhvr>
                                        <p:cTn id="25" dur="500" fill="hold"/>
                                        <p:tgtEl>
                                          <p:spTgt spid="33"/>
                                        </p:tgtEl>
                                        <p:attrNameLst>
                                          <p:attrName>ppt_h</p:attrName>
                                        </p:attrNameLst>
                                      </p:cBhvr>
                                      <p:tavLst>
                                        <p:tav tm="0">
                                          <p:val>
                                            <p:fltVal val="0"/>
                                          </p:val>
                                        </p:tav>
                                        <p:tav tm="100000">
                                          <p:val>
                                            <p:strVal val="#ppt_h"/>
                                          </p:val>
                                        </p:tav>
                                      </p:tavLst>
                                    </p:anim>
                                    <p:animEffect transition="in" filter="fade">
                                      <p:cBhvr>
                                        <p:cTn id="26" dur="500"/>
                                        <p:tgtEl>
                                          <p:spTgt spid="33"/>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500"/>
                                        <p:tgtEl>
                                          <p:spTgt spid="36"/>
                                        </p:tgtEl>
                                      </p:cBhvr>
                                    </p:animEffect>
                                  </p:childTnLst>
                                </p:cTn>
                              </p:par>
                              <p:par>
                                <p:cTn id="31" presetID="10"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par>
                          <p:cTn id="34" fill="hold">
                            <p:stCondLst>
                              <p:cond delay="3000"/>
                            </p:stCondLst>
                            <p:childTnLst>
                              <p:par>
                                <p:cTn id="35" presetID="16" presetClass="entr" presetSubtype="21" fill="hold" grpId="0" nodeType="after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barn(inVertical)">
                                      <p:cBhvr>
                                        <p:cTn id="37" dur="500"/>
                                        <p:tgtEl>
                                          <p:spTgt spid="2"/>
                                        </p:tgtEl>
                                      </p:cBhvr>
                                    </p:animEffect>
                                  </p:childTnLst>
                                </p:cTn>
                              </p:par>
                              <p:par>
                                <p:cTn id="38" presetID="53" presetClass="entr" presetSubtype="16" fill="hold" grpId="0" nodeType="with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7"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824469"/>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11267948" y="5632759"/>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2101154" y="384757"/>
            <a:ext cx="8968064"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FF0000"/>
                </a:solidFill>
                <a:latin typeface="iCiel Cadena" panose="02000503000000020004" pitchFamily="2" charset="0"/>
                <a:ea typeface="思源黑体 CN Bold" panose="020B0800000000000000" pitchFamily="34" charset="-122"/>
              </a:rPr>
              <a:t>ĐỊNH HƯỚNG HỌC TẬP TIẾP THEO</a:t>
            </a:r>
            <a:endParaRPr kumimoji="0" lang="zh-CN" altLang="en-US" sz="4000" b="1"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992828" y="1676778"/>
            <a:ext cx="10187293" cy="798152"/>
            <a:chOff x="774356" y="888444"/>
            <a:chExt cx="10187293" cy="798152"/>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593304"/>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a:t>
              </a:r>
              <a:r>
                <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lại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đoạn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văn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cho</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người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thân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nghe</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882824" y="3594983"/>
            <a:ext cx="10209001" cy="817041"/>
            <a:chOff x="752655" y="2065203"/>
            <a:chExt cx="10209001" cy="817041"/>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Chuẩn</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bị</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bài</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sau</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tả</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một</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đồ</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dùng</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học</a:t>
              </a:r>
              <a:r>
                <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3200" b="0"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tập</a:t>
              </a:r>
              <a:endPar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1824032103"/>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6" name="图片 4">
            <a:extLst>
              <a:ext uri="{FF2B5EF4-FFF2-40B4-BE49-F238E27FC236}">
                <a16:creationId xmlns:a16="http://schemas.microsoft.com/office/drawing/2014/main" id="{1D7BF903-E6F8-4C5D-84EC-8C9BF12F5F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1072362"/>
            <a:ext cx="8077200" cy="4415460"/>
          </a:xfrm>
          <a:prstGeom prst="rect">
            <a:avLst/>
          </a:prstGeom>
        </p:spPr>
      </p:pic>
      <p:pic>
        <p:nvPicPr>
          <p:cNvPr id="33" name="图片 6">
            <a:extLst>
              <a:ext uri="{FF2B5EF4-FFF2-40B4-BE49-F238E27FC236}">
                <a16:creationId xmlns:a16="http://schemas.microsoft.com/office/drawing/2014/main" id="{5B0CAB89-445F-470E-840C-54C5DA35E9D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8844" y="368670"/>
            <a:ext cx="2008444" cy="2003016"/>
          </a:xfrm>
          <a:prstGeom prst="rect">
            <a:avLst/>
          </a:prstGeom>
        </p:spPr>
      </p:pic>
      <p:pic>
        <p:nvPicPr>
          <p:cNvPr id="34" name="图片 8">
            <a:extLst>
              <a:ext uri="{FF2B5EF4-FFF2-40B4-BE49-F238E27FC236}">
                <a16:creationId xmlns:a16="http://schemas.microsoft.com/office/drawing/2014/main" id="{94FBAD47-784A-4C0F-979F-57263443B87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32" y="0"/>
            <a:ext cx="3771793" cy="3789363"/>
          </a:xfrm>
          <a:prstGeom prst="rect">
            <a:avLst/>
          </a:prstGeom>
        </p:spPr>
      </p:pic>
      <p:pic>
        <p:nvPicPr>
          <p:cNvPr id="35" name="图片 15">
            <a:extLst>
              <a:ext uri="{FF2B5EF4-FFF2-40B4-BE49-F238E27FC236}">
                <a16:creationId xmlns:a16="http://schemas.microsoft.com/office/drawing/2014/main" id="{A765284F-11EF-436D-9C9D-7896B801D4D1}"/>
              </a:ext>
            </a:extLst>
          </p:cNvPr>
          <p:cNvPicPr>
            <a:picLocks noChangeAspect="1"/>
          </p:cNvPicPr>
          <p:nvPr/>
        </p:nvPicPr>
        <p:blipFill rotWithShape="1">
          <a:blip r:embed="rId7">
            <a:extLst>
              <a:ext uri="{28A0092B-C50C-407E-A947-70E740481C1C}">
                <a14:useLocalDpi xmlns:a14="http://schemas.microsoft.com/office/drawing/2010/main" val="0"/>
              </a:ext>
            </a:extLst>
          </a:blip>
          <a:srcRect b="15181"/>
          <a:stretch/>
        </p:blipFill>
        <p:spPr>
          <a:xfrm>
            <a:off x="2035193" y="4761371"/>
            <a:ext cx="885808" cy="640027"/>
          </a:xfrm>
          <a:prstGeom prst="rect">
            <a:avLst/>
          </a:prstGeom>
        </p:spPr>
      </p:pic>
      <p:pic>
        <p:nvPicPr>
          <p:cNvPr id="36" name="图片 17">
            <a:extLst>
              <a:ext uri="{FF2B5EF4-FFF2-40B4-BE49-F238E27FC236}">
                <a16:creationId xmlns:a16="http://schemas.microsoft.com/office/drawing/2014/main" id="{77D7C6D6-7AA4-4EF6-ABAF-743E23FC993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424909" y="4333985"/>
            <a:ext cx="2290244" cy="1064313"/>
          </a:xfrm>
          <a:prstGeom prst="rect">
            <a:avLst/>
          </a:prstGeom>
        </p:spPr>
      </p:pic>
      <p:grpSp>
        <p:nvGrpSpPr>
          <p:cNvPr id="37" name="组合 3">
            <a:extLst>
              <a:ext uri="{FF2B5EF4-FFF2-40B4-BE49-F238E27FC236}">
                <a16:creationId xmlns:a16="http://schemas.microsoft.com/office/drawing/2014/main" id="{BC54C152-1D09-4988-AA2C-D57010631322}"/>
              </a:ext>
            </a:extLst>
          </p:cNvPr>
          <p:cNvGrpSpPr/>
          <p:nvPr/>
        </p:nvGrpSpPr>
        <p:grpSpPr>
          <a:xfrm>
            <a:off x="0" y="3698571"/>
            <a:ext cx="12198968" cy="3159429"/>
            <a:chOff x="0" y="3698571"/>
            <a:chExt cx="12198968" cy="3159429"/>
          </a:xfrm>
        </p:grpSpPr>
        <p:pic>
          <p:nvPicPr>
            <p:cNvPr id="38" name="图片 19">
              <a:extLst>
                <a:ext uri="{FF2B5EF4-FFF2-40B4-BE49-F238E27FC236}">
                  <a16:creationId xmlns:a16="http://schemas.microsoft.com/office/drawing/2014/main" id="{6587BE9E-773D-452D-81E2-07211AEE6C1E}"/>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70510" y="5338507"/>
              <a:ext cx="1703070" cy="1446783"/>
            </a:xfrm>
            <a:prstGeom prst="rect">
              <a:avLst/>
            </a:prstGeom>
          </p:spPr>
        </p:pic>
        <p:pic>
          <p:nvPicPr>
            <p:cNvPr id="39" name="图片 20">
              <a:extLst>
                <a:ext uri="{FF2B5EF4-FFF2-40B4-BE49-F238E27FC236}">
                  <a16:creationId xmlns:a16="http://schemas.microsoft.com/office/drawing/2014/main" id="{7F37D3A7-2A2E-4FC7-8760-996DF282EF3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279189" y="5776804"/>
              <a:ext cx="1066800" cy="906262"/>
            </a:xfrm>
            <a:prstGeom prst="rect">
              <a:avLst/>
            </a:prstGeom>
          </p:spPr>
        </p:pic>
        <p:pic>
          <p:nvPicPr>
            <p:cNvPr id="40" name="图片 21">
              <a:extLst>
                <a:ext uri="{FF2B5EF4-FFF2-40B4-BE49-F238E27FC236}">
                  <a16:creationId xmlns:a16="http://schemas.microsoft.com/office/drawing/2014/main" id="{AC575159-D9FC-41B4-AF27-E7BB990A446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4802218" y="5583980"/>
              <a:ext cx="1293782" cy="1099086"/>
            </a:xfrm>
            <a:prstGeom prst="rect">
              <a:avLst/>
            </a:prstGeom>
          </p:spPr>
        </p:pic>
        <p:pic>
          <p:nvPicPr>
            <p:cNvPr id="41" name="图片 22">
              <a:extLst>
                <a:ext uri="{FF2B5EF4-FFF2-40B4-BE49-F238E27FC236}">
                  <a16:creationId xmlns:a16="http://schemas.microsoft.com/office/drawing/2014/main" id="{6B369BAD-0E1E-4C47-9783-7172BAEC4753}"/>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flipH="1">
              <a:off x="7774018" y="5685077"/>
              <a:ext cx="1056402" cy="897428"/>
            </a:xfrm>
            <a:prstGeom prst="rect">
              <a:avLst/>
            </a:prstGeom>
          </p:spPr>
        </p:pic>
        <p:pic>
          <p:nvPicPr>
            <p:cNvPr id="42" name="图片 13">
              <a:extLst>
                <a:ext uri="{FF2B5EF4-FFF2-40B4-BE49-F238E27FC236}">
                  <a16:creationId xmlns:a16="http://schemas.microsoft.com/office/drawing/2014/main" id="{9DC54091-DCC2-4AD2-8134-50ACEEAD3A0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71944" y="3698571"/>
              <a:ext cx="3227024" cy="3086719"/>
            </a:xfrm>
            <a:prstGeom prst="rect">
              <a:avLst/>
            </a:prstGeom>
          </p:spPr>
        </p:pic>
        <p:pic>
          <p:nvPicPr>
            <p:cNvPr id="43" name="图片 23">
              <a:extLst>
                <a:ext uri="{FF2B5EF4-FFF2-40B4-BE49-F238E27FC236}">
                  <a16:creationId xmlns:a16="http://schemas.microsoft.com/office/drawing/2014/main" id="{A3D72380-9D48-4756-AFB0-BB8489517F3D}"/>
                </a:ext>
              </a:extLst>
            </p:cNvPr>
            <p:cNvPicPr>
              <a:picLocks noChangeAspect="1"/>
            </p:cNvPicPr>
            <p:nvPr/>
          </p:nvPicPr>
          <p:blipFill rotWithShape="1">
            <a:blip r:embed="rId11">
              <a:extLst>
                <a:ext uri="{28A0092B-C50C-407E-A947-70E740481C1C}">
                  <a14:useLocalDpi xmlns:a14="http://schemas.microsoft.com/office/drawing/2010/main" val="0"/>
                </a:ext>
              </a:extLst>
            </a:blip>
            <a:srcRect t="82569" b="8666"/>
            <a:stretch/>
          </p:blipFill>
          <p:spPr>
            <a:xfrm>
              <a:off x="0" y="6308726"/>
              <a:ext cx="12192000" cy="549274"/>
            </a:xfrm>
            <a:prstGeom prst="rect">
              <a:avLst/>
            </a:prstGeom>
          </p:spPr>
        </p:pic>
      </p:grpSp>
      <p:pic>
        <p:nvPicPr>
          <p:cNvPr id="44" name="Rita Calypso - Paper Mache">
            <a:hlinkClick r:id="" action="ppaction://media"/>
            <a:extLst>
              <a:ext uri="{FF2B5EF4-FFF2-40B4-BE49-F238E27FC236}">
                <a16:creationId xmlns:a16="http://schemas.microsoft.com/office/drawing/2014/main" id="{F1C8417D-AB61-406B-B21F-44D866442EEE}"/>
              </a:ext>
            </a:extLst>
          </p:cNvPr>
          <p:cNvPicPr>
            <a:picLocks noChangeAspect="1"/>
          </p:cNvPicPr>
          <p:nvPr>
            <a:audioFile r:link="rId2"/>
            <p:extLst>
              <p:ext uri="{DAA4B4D4-6D71-4841-9C94-3DE7FCFB9230}">
                <p14:media xmlns:p14="http://schemas.microsoft.com/office/powerpoint/2010/main" r:embed="rId1"/>
              </p:ext>
            </p:extLst>
          </p:nvPr>
        </p:nvPicPr>
        <p:blipFill>
          <a:blip r:embed="rId12"/>
          <a:stretch>
            <a:fillRect/>
          </a:stretch>
        </p:blipFill>
        <p:spPr>
          <a:xfrm>
            <a:off x="-1266145" y="-497689"/>
            <a:ext cx="609600" cy="609600"/>
          </a:xfrm>
          <a:prstGeom prst="rect">
            <a:avLst/>
          </a:prstGeom>
        </p:spPr>
      </p:pic>
      <p:sp>
        <p:nvSpPr>
          <p:cNvPr id="16" name="TextBox 15">
            <a:extLst>
              <a:ext uri="{FF2B5EF4-FFF2-40B4-BE49-F238E27FC236}">
                <a16:creationId xmlns:a16="http://schemas.microsoft.com/office/drawing/2014/main" id="{305C553B-76D6-40C2-9444-290FF0CAAE6A}"/>
              </a:ext>
            </a:extLst>
          </p:cNvPr>
          <p:cNvSpPr txBox="1"/>
          <p:nvPr/>
        </p:nvSpPr>
        <p:spPr>
          <a:xfrm>
            <a:off x="2279189" y="2495262"/>
            <a:ext cx="7633146" cy="1569660"/>
          </a:xfrm>
          <a:prstGeom prst="rect">
            <a:avLst/>
          </a:prstGeom>
          <a:noFill/>
        </p:spPr>
        <p:txBody>
          <a:bodyPr wrap="square" rtlCol="0">
            <a:spAutoFit/>
          </a:bodyPr>
          <a:lstStyle/>
          <a:p>
            <a:pPr algn="ctr">
              <a:lnSpc>
                <a:spcPct val="150000"/>
              </a:lnSpc>
            </a:pPr>
            <a:r>
              <a:rPr lang="en-US" sz="3200" dirty="0" err="1">
                <a:solidFill>
                  <a:srgbClr val="FF0000"/>
                </a:solidFill>
                <a:latin typeface="iCiel Crocante" panose="02000000000000000000" pitchFamily="2" charset="0"/>
              </a:rPr>
              <a:t>Tạm</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biệt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và</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hẹn</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gặp</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lại</a:t>
            </a:r>
            <a:r>
              <a:rPr lang="en-US" sz="3200" dirty="0">
                <a:solidFill>
                  <a:srgbClr val="FF0000"/>
                </a:solidFill>
                <a:latin typeface="iCiel Crocante" panose="02000000000000000000" pitchFamily="2" charset="0"/>
              </a:rPr>
              <a:t> </a:t>
            </a:r>
          </a:p>
          <a:p>
            <a:pPr algn="ctr">
              <a:lnSpc>
                <a:spcPct val="150000"/>
              </a:lnSpc>
            </a:pPr>
            <a:r>
              <a:rPr lang="en-US" sz="3200" dirty="0" err="1">
                <a:solidFill>
                  <a:srgbClr val="FF0000"/>
                </a:solidFill>
                <a:latin typeface="iCiel Crocante" panose="02000000000000000000" pitchFamily="2" charset="0"/>
              </a:rPr>
              <a:t>các</a:t>
            </a:r>
            <a:r>
              <a:rPr lang="en-US" sz="3200" dirty="0">
                <a:solidFill>
                  <a:srgbClr val="FF0000"/>
                </a:solidFill>
                <a:latin typeface="iCiel Crocante" panose="02000000000000000000" pitchFamily="2" charset="0"/>
              </a:rPr>
              <a:t> con </a:t>
            </a:r>
            <a:r>
              <a:rPr lang="en-US" sz="3200" dirty="0" err="1">
                <a:solidFill>
                  <a:srgbClr val="FF0000"/>
                </a:solidFill>
                <a:latin typeface="iCiel Crocante" panose="02000000000000000000" pitchFamily="2" charset="0"/>
              </a:rPr>
              <a:t>vào</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những</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tiết</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học</a:t>
            </a:r>
            <a:r>
              <a:rPr lang="en-US" sz="3200" dirty="0">
                <a:solidFill>
                  <a:srgbClr val="FF0000"/>
                </a:solidFill>
                <a:latin typeface="iCiel Crocante" panose="02000000000000000000" pitchFamily="2" charset="0"/>
              </a:rPr>
              <a:t> </a:t>
            </a:r>
            <a:r>
              <a:rPr lang="en-US" sz="3200" dirty="0" err="1">
                <a:solidFill>
                  <a:srgbClr val="FF0000"/>
                </a:solidFill>
                <a:latin typeface="iCiel Crocante" panose="02000000000000000000" pitchFamily="2" charset="0"/>
              </a:rPr>
              <a:t>sau</a:t>
            </a:r>
            <a:r>
              <a:rPr lang="en-US" sz="3200" dirty="0">
                <a:solidFill>
                  <a:srgbClr val="FF0000"/>
                </a:solidFill>
                <a:latin typeface="iCiel Crocante" panose="02000000000000000000" pitchFamily="2" charset="0"/>
              </a:rPr>
              <a:t>!</a:t>
            </a:r>
          </a:p>
        </p:txBody>
      </p:sp>
    </p:spTree>
    <p:extLst>
      <p:ext uri="{BB962C8B-B14F-4D97-AF65-F5344CB8AC3E}">
        <p14:creationId xmlns:p14="http://schemas.microsoft.com/office/powerpoint/2010/main" val="228202697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4"/>
                                        </p:tgtEl>
                                      </p:cBhvr>
                                    </p:cmd>
                                  </p:childTnLst>
                                </p:cTn>
                              </p:par>
                            </p:childTnLst>
                          </p:cTn>
                        </p:par>
                        <p:par>
                          <p:cTn id="7" fill="hold">
                            <p:stCondLst>
                              <p:cond delay="0"/>
                            </p:stCondLst>
                            <p:childTnLst>
                              <p:par>
                                <p:cTn id="8" presetID="42" presetClass="entr" presetSubtype="0" fill="hold" nodeType="after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anim calcmode="lin" valueType="num">
                                      <p:cBhvr>
                                        <p:cTn id="11" dur="1000" fill="hold"/>
                                        <p:tgtEl>
                                          <p:spTgt spid="37"/>
                                        </p:tgtEl>
                                        <p:attrNameLst>
                                          <p:attrName>ppt_x</p:attrName>
                                        </p:attrNameLst>
                                      </p:cBhvr>
                                      <p:tavLst>
                                        <p:tav tm="0">
                                          <p:val>
                                            <p:strVal val="#ppt_x"/>
                                          </p:val>
                                        </p:tav>
                                        <p:tav tm="100000">
                                          <p:val>
                                            <p:strVal val="#ppt_x"/>
                                          </p:val>
                                        </p:tav>
                                      </p:tavLst>
                                    </p:anim>
                                    <p:anim calcmode="lin" valueType="num">
                                      <p:cBhvr>
                                        <p:cTn id="12" dur="1000" fill="hold"/>
                                        <p:tgtEl>
                                          <p:spTgt spid="37"/>
                                        </p:tgtEl>
                                        <p:attrNameLst>
                                          <p:attrName>ppt_y</p:attrName>
                                        </p:attrNameLst>
                                      </p:cBhvr>
                                      <p:tavLst>
                                        <p:tav tm="0">
                                          <p:val>
                                            <p:strVal val="#ppt_y+.1"/>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 calcmode="lin" valueType="num">
                                      <p:cBhvr additive="base">
                                        <p:cTn id="22" dur="500" fill="hold"/>
                                        <p:tgtEl>
                                          <p:spTgt spid="34"/>
                                        </p:tgtEl>
                                        <p:attrNameLst>
                                          <p:attrName>ppt_x</p:attrName>
                                        </p:attrNameLst>
                                      </p:cBhvr>
                                      <p:tavLst>
                                        <p:tav tm="0">
                                          <p:val>
                                            <p:strVal val="0-#ppt_w/2"/>
                                          </p:val>
                                        </p:tav>
                                        <p:tav tm="100000">
                                          <p:val>
                                            <p:strVal val="#ppt_x"/>
                                          </p:val>
                                        </p:tav>
                                      </p:tavLst>
                                    </p:anim>
                                    <p:anim calcmode="lin" valueType="num">
                                      <p:cBhvr additive="base">
                                        <p:cTn id="23" dur="500" fill="hold"/>
                                        <p:tgtEl>
                                          <p:spTgt spid="34"/>
                                        </p:tgtEl>
                                        <p:attrNameLst>
                                          <p:attrName>ppt_y</p:attrName>
                                        </p:attrNameLst>
                                      </p:cBhvr>
                                      <p:tavLst>
                                        <p:tav tm="0">
                                          <p:val>
                                            <p:strVal val="0-#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p:cTn id="27" dur="500" fill="hold"/>
                                        <p:tgtEl>
                                          <p:spTgt spid="33"/>
                                        </p:tgtEl>
                                        <p:attrNameLst>
                                          <p:attrName>ppt_w</p:attrName>
                                        </p:attrNameLst>
                                      </p:cBhvr>
                                      <p:tavLst>
                                        <p:tav tm="0">
                                          <p:val>
                                            <p:fltVal val="0"/>
                                          </p:val>
                                        </p:tav>
                                        <p:tav tm="100000">
                                          <p:val>
                                            <p:strVal val="#ppt_w"/>
                                          </p:val>
                                        </p:tav>
                                      </p:tavLst>
                                    </p:anim>
                                    <p:anim calcmode="lin" valueType="num">
                                      <p:cBhvr>
                                        <p:cTn id="28" dur="500" fill="hold"/>
                                        <p:tgtEl>
                                          <p:spTgt spid="33"/>
                                        </p:tgtEl>
                                        <p:attrNameLst>
                                          <p:attrName>ppt_h</p:attrName>
                                        </p:attrNameLst>
                                      </p:cBhvr>
                                      <p:tavLst>
                                        <p:tav tm="0">
                                          <p:val>
                                            <p:fltVal val="0"/>
                                          </p:val>
                                        </p:tav>
                                        <p:tav tm="100000">
                                          <p:val>
                                            <p:strVal val="#ppt_h"/>
                                          </p:val>
                                        </p:tav>
                                      </p:tavLst>
                                    </p:anim>
                                    <p:animEffect transition="in" filter="fade">
                                      <p:cBhvr>
                                        <p:cTn id="29" dur="500"/>
                                        <p:tgtEl>
                                          <p:spTgt spid="33"/>
                                        </p:tgtEl>
                                      </p:cBhvr>
                                    </p:animEffect>
                                  </p:childTnLst>
                                </p:cTn>
                              </p:par>
                            </p:childTnLst>
                          </p:cTn>
                        </p:par>
                        <p:par>
                          <p:cTn id="30" fill="hold">
                            <p:stCondLst>
                              <p:cond delay="2500"/>
                            </p:stCondLst>
                            <p:childTnLst>
                              <p:par>
                                <p:cTn id="31" presetID="10" presetClass="entr" presetSubtype="0"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fade">
                                      <p:cBhvr>
                                        <p:cTn id="33" dur="500"/>
                                        <p:tgtEl>
                                          <p:spTgt spid="36"/>
                                        </p:tgtEl>
                                      </p:cBhvr>
                                    </p:animEffect>
                                  </p:childTnLst>
                                </p:cTn>
                              </p:par>
                              <p:par>
                                <p:cTn id="34" presetID="10" presetClass="entr" presetSubtype="0" fill="hold" nodeType="withEffect">
                                  <p:stCondLst>
                                    <p:cond delay="0"/>
                                  </p:stCondLst>
                                  <p:childTnLst>
                                    <p:set>
                                      <p:cBhvr>
                                        <p:cTn id="35" dur="1" fill="hold">
                                          <p:stCondLst>
                                            <p:cond delay="0"/>
                                          </p:stCondLst>
                                        </p:cTn>
                                        <p:tgtEl>
                                          <p:spTgt spid="35"/>
                                        </p:tgtEl>
                                        <p:attrNameLst>
                                          <p:attrName>style.visibility</p:attrName>
                                        </p:attrNameLst>
                                      </p:cBhvr>
                                      <p:to>
                                        <p:strVal val="visible"/>
                                      </p:to>
                                    </p:set>
                                    <p:animEffect transition="in" filter="fade">
                                      <p:cBhvr>
                                        <p:cTn id="36" dur="500"/>
                                        <p:tgtEl>
                                          <p:spTgt spid="35"/>
                                        </p:tgtEl>
                                      </p:cBhvr>
                                    </p:animEffect>
                                  </p:childTnLst>
                                </p:cTn>
                              </p:par>
                            </p:childTnLst>
                          </p:cTn>
                        </p:par>
                        <p:par>
                          <p:cTn id="37" fill="hold">
                            <p:stCondLst>
                              <p:cond delay="3000"/>
                            </p:stCondLst>
                            <p:childTnLst>
                              <p:par>
                                <p:cTn id="38" presetID="6" presetClass="entr" presetSubtype="16" fill="hold" grpId="0" nodeType="after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circle(in)">
                                      <p:cBhvr>
                                        <p:cTn id="40"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41" repeatCount="indefinite" fill="hold" display="0">
                  <p:stCondLst>
                    <p:cond delay="indefinite"/>
                  </p:stCondLst>
                  <p:endCondLst>
                    <p:cond evt="onStopAudio" delay="0">
                      <p:tgtEl>
                        <p:sldTgt/>
                      </p:tgtEl>
                    </p:cond>
                  </p:endCondLst>
                </p:cTn>
                <p:tgtEl>
                  <p:spTgt spid="44"/>
                </p:tgtEl>
              </p:cMediaNode>
            </p:audio>
          </p:childTnLst>
        </p:cTn>
      </p:par>
    </p:tnLst>
    <p:bldLst>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824469"/>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11267948" y="5632759"/>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17659" y="142973"/>
            <a:ext cx="6701611" cy="923330"/>
          </a:xfrm>
          <a:prstGeom prst="rect">
            <a:avLst/>
          </a:prstGeom>
          <a:noFill/>
        </p:spPr>
        <p:txBody>
          <a:bodyPr wrap="square" rtlCol="0">
            <a:spAutoFit/>
          </a:bodyPr>
          <a:lstStyle/>
          <a:p>
            <a:r>
              <a:rPr lang="en-US" altLang="zh-CN" sz="5400" dirty="0">
                <a:solidFill>
                  <a:srgbClr val="FF0000"/>
                </a:solidFill>
                <a:latin typeface="iCiel Cadena" panose="02000503000000020004" pitchFamily="2" charset="0"/>
                <a:ea typeface="思源黑体 CN Bold" panose="020B0800000000000000" pitchFamily="34" charset="-122"/>
              </a:rPr>
              <a:t>YÊU CẦU CẦN ĐẠT</a:t>
            </a:r>
            <a:endParaRPr lang="zh-CN" altLang="en-US" sz="5400" dirty="0">
              <a:solidFill>
                <a:srgbClr val="FF0000"/>
              </a:solidFill>
              <a:latin typeface="iCiel Cadena" panose="02000503000000020004" pitchFamily="2" charset="0"/>
              <a:ea typeface="思源黑体 CN Bold" panose="020B0800000000000000" pitchFamily="34" charset="-122"/>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96466"/>
            <a:chOff x="774356" y="888444"/>
            <a:chExt cx="10187293" cy="119646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91618"/>
            </a:xfrm>
            <a:prstGeom prst="rect">
              <a:avLst/>
            </a:prstGeom>
            <a:noFill/>
          </p:spPr>
          <p:txBody>
            <a:bodyPr wrap="square" rtlCol="0">
              <a:spAutoFit/>
            </a:bodyPr>
            <a:lstStyle/>
            <a:p>
              <a:pPr algn="just">
                <a:lnSpc>
                  <a:spcPct val="107000"/>
                </a:lnSpc>
                <a:spcAft>
                  <a:spcPts val="800"/>
                </a:spcAft>
              </a:pPr>
              <a:r>
                <a:rPr lang="vi-VN"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vi-VN" sz="2800" dirty="0">
                  <a:effectLst/>
                  <a:latin typeface="Times New Roman" panose="02020603050405020304" pitchFamily="18" charset="0"/>
                  <a:ea typeface="Calibri" panose="020F0502020204030204" pitchFamily="34" charset="0"/>
                  <a:cs typeface="Times New Roman" panose="02020603050405020304" pitchFamily="18" charset="0"/>
                </a:rPr>
                <a:t>Nhìn tranh, nói được tên của đồ vật và nêu được công dụng của chúng</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97233" y="2818567"/>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cs typeface="Times New Roman" panose="02020603050405020304" pitchFamily="18" charset="0"/>
                </a:rPr>
                <a:t>P</a:t>
              </a:r>
              <a:r>
                <a:rPr lang="vi-VN" sz="2800" dirty="0">
                  <a:effectLst/>
                  <a:latin typeface="Times New Roman" panose="02020603050405020304" pitchFamily="18" charset="0"/>
                  <a:ea typeface="Times New Roman" panose="02020603050405020304" pitchFamily="18" charset="0"/>
                  <a:cs typeface="Times New Roman" panose="02020603050405020304" pitchFamily="18" charset="0"/>
                </a:rPr>
                <a:t>hát triển vốn từ chỉ sự vật (từ chỉ đồ dùng học tập)</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746804" y="4216110"/>
            <a:ext cx="10126397" cy="714672"/>
            <a:chOff x="778314" y="3315253"/>
            <a:chExt cx="10126397"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99631" y="3352346"/>
              <a:ext cx="8905080" cy="523220"/>
            </a:xfrm>
            <a:prstGeom prst="rect">
              <a:avLst/>
            </a:prstGeom>
            <a:noFill/>
          </p:spPr>
          <p:txBody>
            <a:bodyPr wrap="square" rtlCol="0">
              <a:spAutoFit/>
            </a:bodyPr>
            <a:lstStyle/>
            <a:p>
              <a:r>
                <a:rPr lang="en-US" sz="1800" dirty="0">
                  <a:effectLst/>
                  <a:latin typeface="Times New Roman" panose="02020603050405020304" pitchFamily="18" charset="0"/>
                  <a:ea typeface="Times New Roman" panose="02020603050405020304" pitchFamily="18" charset="0"/>
                </a:rPr>
                <a:t> </a:t>
              </a:r>
              <a:r>
                <a:rPr lang="en-US" sz="2800" dirty="0">
                  <a:effectLst/>
                  <a:latin typeface="Times New Roman" panose="02020603050405020304" pitchFamily="18" charset="0"/>
                  <a:ea typeface="Times New Roman" panose="02020603050405020304" pitchFamily="18" charset="0"/>
                </a:rPr>
                <a:t>V</a:t>
              </a:r>
              <a:r>
                <a:rPr lang="vi-VN" sz="2800" dirty="0">
                  <a:effectLst/>
                  <a:latin typeface="Times New Roman" panose="02020603050405020304" pitchFamily="18" charset="0"/>
                  <a:ea typeface="Times New Roman" panose="02020603050405020304" pitchFamily="18" charset="0"/>
                </a:rPr>
                <a:t>iết được 3 - 4 câu giới thiệu về một đồ vật được dùng để vẽ</a:t>
              </a:r>
              <a:endParaRPr lang="en-US" sz="2800" b="1" dirty="0">
                <a:solidFill>
                  <a:srgbClr val="002060"/>
                </a:solidFill>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2812410410"/>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990569" y="1421626"/>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công dụng </a:t>
              </a:r>
            </a:p>
            <a:p>
              <a:r>
                <a:rPr lang="en-US" sz="3200" b="1" dirty="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grpSp>
        <p:nvGrpSpPr>
          <p:cNvPr id="8" name="Group 7"/>
          <p:cNvGrpSpPr/>
          <p:nvPr/>
        </p:nvGrpSpPr>
        <p:grpSpPr>
          <a:xfrm>
            <a:off x="9580198" y="3537834"/>
            <a:ext cx="2482090" cy="1271511"/>
            <a:chOff x="3759267" y="334167"/>
            <a:chExt cx="5621970" cy="1418267"/>
          </a:xfrm>
        </p:grpSpPr>
        <p:sp>
          <p:nvSpPr>
            <p:cNvPr id="9" name="Cloud Callout 8"/>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0" name="TextBox 9"/>
            <p:cNvSpPr txBox="1"/>
            <p:nvPr/>
          </p:nvSpPr>
          <p:spPr>
            <a:xfrm>
              <a:off x="4223658" y="688205"/>
              <a:ext cx="4919222" cy="1064229"/>
            </a:xfrm>
            <a:prstGeom prst="rect">
              <a:avLst/>
            </a:prstGeom>
            <a:noFill/>
            <a:ln>
              <a:noFill/>
            </a:ln>
          </p:spPr>
          <p:txBody>
            <a:bodyPr wrap="square" rtlCol="0">
              <a:spAutoFit/>
            </a:bodyPr>
            <a:lstStyle/>
            <a:p>
              <a:pPr algn="ctr"/>
              <a:r>
                <a:rPr lang="en-US" sz="2800" dirty="0">
                  <a:solidFill>
                    <a:srgbClr val="002060"/>
                  </a:solidFill>
                  <a:latin typeface="Arial" panose="020B0604020202020204" pitchFamily="34" charset="0"/>
                  <a:ea typeface="Arial-Rounded" panose="020B0500000000000000" pitchFamily="34" charset="0"/>
                  <a:cs typeface="Arial" panose="020B0604020202020204" pitchFamily="34" charset="0"/>
                </a:rPr>
                <a:t>Thảo luận nhóm</a:t>
              </a:r>
            </a:p>
          </p:txBody>
        </p:sp>
      </p:grpSp>
      <p:pic>
        <p:nvPicPr>
          <p:cNvPr id="11" name="Picture 10"/>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9978" y1="52652" x2="15401" y2="87121"/>
                        <a14:foregroundMark x1="24729" y1="89394" x2="31020" y2="95833"/>
                        <a14:foregroundMark x1="55315" y1="78409" x2="61388" y2="81061"/>
                        <a14:foregroundMark x1="65510" y1="92424" x2="94143" y2="90909"/>
                        <a14:foregroundMark x1="62907" y1="20833" x2="79393" y2="34091"/>
                        <a14:foregroundMark x1="51193" y1="21591" x2="52495" y2="33333"/>
                        <a14:foregroundMark x1="48590" y1="30303" x2="52495" y2="31818"/>
                        <a14:foregroundMark x1="9111" y1="25379" x2="16269" y2="34848"/>
                        <a14:foregroundMark x1="9544" y1="37121" x2="19089" y2="26136"/>
                        <a14:foregroundMark x1="6941" y1="30303" x2="19089" y2="28788"/>
                        <a14:foregroundMark x1="12798" y1="26136" x2="17570" y2="20076"/>
                        <a14:foregroundMark x1="10629" y1="51894" x2="17570" y2="56818"/>
                        <a14:foregroundMark x1="65076" y1="57576" x2="67245" y2="73864"/>
                      </a14:backgroundRemoval>
                    </a14:imgEffect>
                  </a14:imgLayer>
                </a14:imgProps>
              </a:ext>
              <a:ext uri="{28A0092B-C50C-407E-A947-70E740481C1C}">
                <a14:useLocalDpi xmlns:a14="http://schemas.microsoft.com/office/drawing/2010/main" val="0"/>
              </a:ext>
            </a:extLst>
          </a:blip>
          <a:stretch>
            <a:fillRect/>
          </a:stretch>
        </p:blipFill>
        <p:spPr>
          <a:xfrm>
            <a:off x="7860348" y="4332291"/>
            <a:ext cx="3246872" cy="1861264"/>
          </a:xfrm>
          <a:prstGeom prst="rect">
            <a:avLst/>
          </a:prstGeom>
        </p:spPr>
      </p:pic>
      <p:cxnSp>
        <p:nvCxnSpPr>
          <p:cNvPr id="3" name="Straight Connector 2">
            <a:extLst>
              <a:ext uri="{FF2B5EF4-FFF2-40B4-BE49-F238E27FC236}">
                <a16:creationId xmlns:a16="http://schemas.microsoft.com/office/drawing/2014/main" id="{BDB610ED-71C0-699C-1843-80003F34CC39}"/>
              </a:ext>
            </a:extLst>
          </p:cNvPr>
          <p:cNvCxnSpPr/>
          <p:nvPr/>
        </p:nvCxnSpPr>
        <p:spPr>
          <a:xfrm>
            <a:off x="1976284" y="741106"/>
            <a:ext cx="1932039"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id="{E1774088-5779-067F-D49C-890C1D7E39A9}"/>
              </a:ext>
            </a:extLst>
          </p:cNvPr>
          <p:cNvCxnSpPr>
            <a:cxnSpLocks/>
          </p:cNvCxnSpPr>
          <p:nvPr/>
        </p:nvCxnSpPr>
        <p:spPr>
          <a:xfrm>
            <a:off x="4173794" y="741106"/>
            <a:ext cx="2669458" cy="0"/>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91169834-9FB9-FC8E-0F88-2682C6F0E06E}"/>
              </a:ext>
            </a:extLst>
          </p:cNvPr>
          <p:cNvCxnSpPr>
            <a:cxnSpLocks/>
          </p:cNvCxnSpPr>
          <p:nvPr/>
        </p:nvCxnSpPr>
        <p:spPr>
          <a:xfrm>
            <a:off x="7523807" y="741106"/>
            <a:ext cx="2888554"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7428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1026"/>
                                        </p:tgtEl>
                                        <p:attrNameLst>
                                          <p:attrName>style.visibility</p:attrName>
                                        </p:attrNameLst>
                                      </p:cBhvr>
                                      <p:to>
                                        <p:strVal val="visible"/>
                                      </p:to>
                                    </p:set>
                                    <p:anim calcmode="lin" valueType="num">
                                      <p:cBhvr>
                                        <p:cTn id="22" dur="500" fill="hold"/>
                                        <p:tgtEl>
                                          <p:spTgt spid="1026"/>
                                        </p:tgtEl>
                                        <p:attrNameLst>
                                          <p:attrName>ppt_w</p:attrName>
                                        </p:attrNameLst>
                                      </p:cBhvr>
                                      <p:tavLst>
                                        <p:tav tm="0">
                                          <p:val>
                                            <p:fltVal val="0"/>
                                          </p:val>
                                        </p:tav>
                                        <p:tav tm="100000">
                                          <p:val>
                                            <p:strVal val="#ppt_w"/>
                                          </p:val>
                                        </p:tav>
                                      </p:tavLst>
                                    </p:anim>
                                    <p:anim calcmode="lin" valueType="num">
                                      <p:cBhvr>
                                        <p:cTn id="23" dur="500" fill="hold"/>
                                        <p:tgtEl>
                                          <p:spTgt spid="1026"/>
                                        </p:tgtEl>
                                        <p:attrNameLst>
                                          <p:attrName>ppt_h</p:attrName>
                                        </p:attrNameLst>
                                      </p:cBhvr>
                                      <p:tavLst>
                                        <p:tav tm="0">
                                          <p:val>
                                            <p:fltVal val="0"/>
                                          </p:val>
                                        </p:tav>
                                        <p:tav tm="100000">
                                          <p:val>
                                            <p:strVal val="#ppt_h"/>
                                          </p:val>
                                        </p:tav>
                                      </p:tavLst>
                                    </p:anim>
                                    <p:animEffect transition="in" filter="fade">
                                      <p:cBhvr>
                                        <p:cTn id="24" dur="500"/>
                                        <p:tgtEl>
                                          <p:spTgt spid="1026"/>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heel(1)">
                                      <p:cBhvr>
                                        <p:cTn id="29" dur="2000"/>
                                        <p:tgtEl>
                                          <p:spTgt spid="11"/>
                                        </p:tgtEl>
                                      </p:cBhvr>
                                    </p:animEffect>
                                  </p:childTnLst>
                                </p:cTn>
                              </p:par>
                              <p:par>
                                <p:cTn id="30" presetID="21" presetClass="entr" presetSubtype="1" fill="hold" nodeType="with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heel(1)">
                                      <p:cBhvr>
                                        <p:cTn id="3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669726" y="1854763"/>
            <a:ext cx="7442056" cy="34216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1138773"/>
            <a:chOff x="238537" y="232458"/>
            <a:chExt cx="10841601" cy="1138773"/>
          </a:xfrm>
        </p:grpSpPr>
        <p:sp>
          <p:nvSpPr>
            <p:cNvPr id="6" name="TextBox 5"/>
            <p:cNvSpPr txBox="1"/>
            <p:nvPr/>
          </p:nvSpPr>
          <p:spPr>
            <a:xfrm>
              <a:off x="786448" y="232458"/>
              <a:ext cx="10293690" cy="1138773"/>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3200" b="1" dirty="0">
                  <a:solidFill>
                    <a:srgbClr val="008200"/>
                  </a:solidFill>
                  <a:latin typeface="Arial" pitchFamily="34" charset="0"/>
                  <a:cs typeface="Arial" pitchFamily="34" charset="0"/>
                </a:rPr>
                <a:t>Nhìn tranh, nói tên đồ vật và nêu công dụng </a:t>
              </a:r>
            </a:p>
            <a:p>
              <a:r>
                <a:rPr lang="en-US" sz="3200" b="1" dirty="0">
                  <a:solidFill>
                    <a:srgbClr val="008200"/>
                  </a:solidFill>
                  <a:latin typeface="Arial" pitchFamily="34" charset="0"/>
                  <a:cs typeface="Arial" pitchFamily="34" charset="0"/>
                </a:rPr>
                <a:t>của chúng.</a:t>
              </a:r>
              <a:endParaRPr lang="vi-VN" sz="32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sp>
        <p:nvSpPr>
          <p:cNvPr id="2" name="Rounded Rectangle 1"/>
          <p:cNvSpPr/>
          <p:nvPr/>
        </p:nvSpPr>
        <p:spPr>
          <a:xfrm>
            <a:off x="8518358" y="2101516"/>
            <a:ext cx="3169433" cy="3174882"/>
          </a:xfrm>
          <a:prstGeom prst="roundRect">
            <a:avLst/>
          </a:prstGeom>
          <a:noFill/>
          <a:ln w="28575">
            <a:solidFill>
              <a:srgbClr val="00206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14B26D2C-1BC9-4238-BC4C-795267AEDD6F}"/>
              </a:ext>
            </a:extLst>
          </p:cNvPr>
          <p:cNvSpPr txBox="1"/>
          <p:nvPr/>
        </p:nvSpPr>
        <p:spPr>
          <a:xfrm>
            <a:off x="8691188" y="2565572"/>
            <a:ext cx="2823772" cy="2246769"/>
          </a:xfrm>
          <a:prstGeom prst="rect">
            <a:avLst/>
          </a:prstGeom>
          <a:noFill/>
        </p:spPr>
        <p:txBody>
          <a:bodyPr wrap="square" rtlCol="0">
            <a:spAutoFit/>
          </a:bodyPr>
          <a:lstStyle/>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Giấy vẽ</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chì</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Bút màu</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Tẩy</a:t>
            </a:r>
          </a:p>
          <a:p>
            <a:pPr marL="457200" indent="-457200">
              <a:buFontTx/>
              <a:buChar char="-"/>
            </a:pPr>
            <a:r>
              <a:rPr lang="en-US" sz="2800" b="1" dirty="0">
                <a:solidFill>
                  <a:srgbClr val="002060"/>
                </a:solidFill>
                <a:latin typeface="Arial" panose="020B0604020202020204" pitchFamily="34" charset="0"/>
                <a:cs typeface="Arial" panose="020B0604020202020204" pitchFamily="34" charset="0"/>
              </a:rPr>
              <a:t>Thước kẻ</a:t>
            </a:r>
          </a:p>
        </p:txBody>
      </p:sp>
    </p:spTree>
    <p:extLst>
      <p:ext uri="{BB962C8B-B14F-4D97-AF65-F5344CB8AC3E}">
        <p14:creationId xmlns:p14="http://schemas.microsoft.com/office/powerpoint/2010/main" val="2720356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p:cTn id="19" dur="500" fill="hold"/>
                                        <p:tgtEl>
                                          <p:spTgt spid="13"/>
                                        </p:tgtEl>
                                        <p:attrNameLst>
                                          <p:attrName>ppt_w</p:attrName>
                                        </p:attrNameLst>
                                      </p:cBhvr>
                                      <p:tavLst>
                                        <p:tav tm="0">
                                          <p:val>
                                            <p:fltVal val="0"/>
                                          </p:val>
                                        </p:tav>
                                        <p:tav tm="100000">
                                          <p:val>
                                            <p:strVal val="#ppt_w"/>
                                          </p:val>
                                        </p:tav>
                                      </p:tavLst>
                                    </p:anim>
                                    <p:anim calcmode="lin" valueType="num">
                                      <p:cBhvr>
                                        <p:cTn id="20" dur="500" fill="hold"/>
                                        <p:tgtEl>
                                          <p:spTgt spid="13"/>
                                        </p:tgtEl>
                                        <p:attrNameLst>
                                          <p:attrName>ppt_h</p:attrName>
                                        </p:attrNameLst>
                                      </p:cBhvr>
                                      <p:tavLst>
                                        <p:tav tm="0">
                                          <p:val>
                                            <p:fltVal val="0"/>
                                          </p:val>
                                        </p:tav>
                                        <p:tav tm="100000">
                                          <p:val>
                                            <p:strVal val="#ppt_h"/>
                                          </p:val>
                                        </p:tav>
                                      </p:tavLst>
                                    </p:anim>
                                    <p:animEffect transition="in" filter="fade">
                                      <p:cBhvr>
                                        <p:cTn id="21" dur="500"/>
                                        <p:tgtEl>
                                          <p:spTgt spid="13"/>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p:cTn id="24" dur="500" fill="hold"/>
                                        <p:tgtEl>
                                          <p:spTgt spid="2"/>
                                        </p:tgtEl>
                                        <p:attrNameLst>
                                          <p:attrName>ppt_w</p:attrName>
                                        </p:attrNameLst>
                                      </p:cBhvr>
                                      <p:tavLst>
                                        <p:tav tm="0">
                                          <p:val>
                                            <p:fltVal val="0"/>
                                          </p:val>
                                        </p:tav>
                                        <p:tav tm="100000">
                                          <p:val>
                                            <p:strVal val="#ppt_w"/>
                                          </p:val>
                                        </p:tav>
                                      </p:tavLst>
                                    </p:anim>
                                    <p:anim calcmode="lin" valueType="num">
                                      <p:cBhvr>
                                        <p:cTn id="25" dur="500" fill="hold"/>
                                        <p:tgtEl>
                                          <p:spTgt spid="2"/>
                                        </p:tgtEl>
                                        <p:attrNameLst>
                                          <p:attrName>ppt_h</p:attrName>
                                        </p:attrNameLst>
                                      </p:cBhvr>
                                      <p:tavLst>
                                        <p:tav tm="0">
                                          <p:val>
                                            <p:fltVal val="0"/>
                                          </p:val>
                                        </p:tav>
                                        <p:tav tm="100000">
                                          <p:val>
                                            <p:strVal val="#ppt_h"/>
                                          </p:val>
                                        </p:tav>
                                      </p:tavLst>
                                    </p:anim>
                                    <p:animEffect transition="in" filter="fade">
                                      <p:cBhvr>
                                        <p:cTn id="2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1889" t="26535" r="12694" b="12061"/>
          <a:stretch/>
        </p:blipFill>
        <p:spPr bwMode="auto">
          <a:xfrm>
            <a:off x="329557" y="838796"/>
            <a:ext cx="10982456" cy="29580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 name="Group 4"/>
          <p:cNvGrpSpPr/>
          <p:nvPr/>
        </p:nvGrpSpPr>
        <p:grpSpPr>
          <a:xfrm>
            <a:off x="1183074" y="192466"/>
            <a:ext cx="10841601" cy="646331"/>
            <a:chOff x="238537" y="232458"/>
            <a:chExt cx="10841601" cy="646331"/>
          </a:xfrm>
        </p:grpSpPr>
        <p:sp>
          <p:nvSpPr>
            <p:cNvPr id="6" name="TextBox 5"/>
            <p:cNvSpPr txBox="1"/>
            <p:nvPr/>
          </p:nvSpPr>
          <p:spPr>
            <a:xfrm>
              <a:off x="786448" y="232458"/>
              <a:ext cx="10293690" cy="646331"/>
            </a:xfrm>
            <a:prstGeom prst="rect">
              <a:avLst/>
            </a:prstGeom>
            <a:noFill/>
          </p:spPr>
          <p:txBody>
            <a:bodyPr wrap="square" rtlCol="0">
              <a:spAutoFit/>
            </a:bodyPr>
            <a:lstStyle/>
            <a:p>
              <a:r>
                <a:rPr lang="en-US" sz="36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Nhìn tranh, nói tên đồ vật và nêu </a:t>
              </a:r>
              <a:r>
                <a:rPr lang="en-US" sz="2800" b="1" dirty="0" err="1">
                  <a:solidFill>
                    <a:srgbClr val="008200"/>
                  </a:solidFill>
                  <a:latin typeface="Arial" pitchFamily="34" charset="0"/>
                  <a:cs typeface="Arial" pitchFamily="34" charset="0"/>
                </a:rPr>
                <a:t>công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dụng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của</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chúng</a:t>
              </a:r>
              <a:endParaRPr lang="en-US" sz="2800" b="1" dirty="0">
                <a:solidFill>
                  <a:srgbClr val="008200"/>
                </a:solidFill>
                <a:latin typeface="Arial" pitchFamily="34" charset="0"/>
                <a:cs typeface="Arial" pitchFamily="34" charset="0"/>
              </a:endParaRPr>
            </a:p>
          </p:txBody>
        </p:sp>
        <p:sp>
          <p:nvSpPr>
            <p:cNvPr id="7" name="Oval 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1</a:t>
              </a:r>
            </a:p>
          </p:txBody>
        </p:sp>
      </p:grpSp>
      <p:graphicFrame>
        <p:nvGraphicFramePr>
          <p:cNvPr id="3" name="Table 3">
            <a:extLst>
              <a:ext uri="{FF2B5EF4-FFF2-40B4-BE49-F238E27FC236}">
                <a16:creationId xmlns:a16="http://schemas.microsoft.com/office/drawing/2014/main" id="{4DACB28F-A449-9C0C-2002-B2CCFF3F463C}"/>
              </a:ext>
            </a:extLst>
          </p:cNvPr>
          <p:cNvGraphicFramePr>
            <a:graphicFrameLocks noGrp="1"/>
          </p:cNvGraphicFramePr>
          <p:nvPr>
            <p:extLst>
              <p:ext uri="{D42A27DB-BD31-4B8C-83A1-F6EECF244321}">
                <p14:modId xmlns:p14="http://schemas.microsoft.com/office/powerpoint/2010/main" val="2989999427"/>
              </p:ext>
            </p:extLst>
          </p:nvPr>
        </p:nvGraphicFramePr>
        <p:xfrm>
          <a:off x="329557" y="3894509"/>
          <a:ext cx="10985490" cy="2743200"/>
        </p:xfrm>
        <a:graphic>
          <a:graphicData uri="http://schemas.openxmlformats.org/drawingml/2006/table">
            <a:tbl>
              <a:tblPr firstRow="1" bandRow="1">
                <a:tableStyleId>{5C22544A-7EE6-4342-B048-85BDC9FD1C3A}</a:tableStyleId>
              </a:tblPr>
              <a:tblGrid>
                <a:gridCol w="3937820">
                  <a:extLst>
                    <a:ext uri="{9D8B030D-6E8A-4147-A177-3AD203B41FA5}">
                      <a16:colId xmlns:a16="http://schemas.microsoft.com/office/drawing/2014/main" val="2899921582"/>
                    </a:ext>
                  </a:extLst>
                </a:gridCol>
                <a:gridCol w="7047670">
                  <a:extLst>
                    <a:ext uri="{9D8B030D-6E8A-4147-A177-3AD203B41FA5}">
                      <a16:colId xmlns:a16="http://schemas.microsoft.com/office/drawing/2014/main" val="3234262905"/>
                    </a:ext>
                  </a:extLst>
                </a:gridCol>
              </a:tblGrid>
              <a:tr h="370840">
                <a:tc>
                  <a:txBody>
                    <a:bodyPr/>
                    <a:lstStyle/>
                    <a:p>
                      <a:pPr algn="ctr"/>
                      <a:r>
                        <a:rPr lang="en-US" sz="2400" dirty="0" err="1"/>
                        <a:t>Tên</a:t>
                      </a:r>
                      <a:r>
                        <a:rPr lang="en-US" sz="2400" dirty="0"/>
                        <a:t> </a:t>
                      </a:r>
                      <a:r>
                        <a:rPr lang="en-US" sz="2400" dirty="0" err="1"/>
                        <a:t>đồ</a:t>
                      </a:r>
                      <a:r>
                        <a:rPr lang="en-US" sz="2400" dirty="0"/>
                        <a:t> </a:t>
                      </a:r>
                      <a:r>
                        <a:rPr lang="en-US" sz="2400" dirty="0" err="1"/>
                        <a:t>vật</a:t>
                      </a:r>
                      <a:endParaRPr lang="en-US" sz="2400" dirty="0"/>
                    </a:p>
                  </a:txBody>
                  <a:tcPr/>
                </a:tc>
                <a:tc>
                  <a:txBody>
                    <a:bodyPr/>
                    <a:lstStyle/>
                    <a:p>
                      <a:pPr algn="ctr"/>
                      <a:r>
                        <a:rPr lang="en-US" sz="2400" dirty="0" err="1"/>
                        <a:t>Công</a:t>
                      </a:r>
                      <a:r>
                        <a:rPr lang="en-US" sz="2400" dirty="0"/>
                        <a:t> </a:t>
                      </a:r>
                      <a:r>
                        <a:rPr lang="en-US" sz="2400" dirty="0" err="1"/>
                        <a:t>dụng</a:t>
                      </a:r>
                      <a:endParaRPr lang="en-US" sz="2400" dirty="0"/>
                    </a:p>
                  </a:txBody>
                  <a:tcPr/>
                </a:tc>
                <a:extLst>
                  <a:ext uri="{0D108BD9-81ED-4DB2-BD59-A6C34878D82A}">
                    <a16:rowId xmlns:a16="http://schemas.microsoft.com/office/drawing/2014/main" val="3542228190"/>
                  </a:ext>
                </a:extLst>
              </a:tr>
              <a:tr h="375272">
                <a:tc>
                  <a:txBody>
                    <a:bodyPr/>
                    <a:lstStyle/>
                    <a:p>
                      <a:r>
                        <a:rPr lang="en-US" sz="2400" b="1" dirty="0" err="1"/>
                        <a:t>Giấy</a:t>
                      </a:r>
                      <a:r>
                        <a:rPr lang="en-US" sz="2400" b="1" dirty="0"/>
                        <a:t> </a:t>
                      </a:r>
                      <a:r>
                        <a:rPr lang="en-US" sz="2400" b="1" dirty="0" err="1"/>
                        <a:t>vẽ</a:t>
                      </a:r>
                      <a:endParaRPr lang="en-US" sz="2400" b="1" dirty="0"/>
                    </a:p>
                  </a:txBody>
                  <a:tcPr/>
                </a:tc>
                <a:tc>
                  <a:txBody>
                    <a:bodyPr/>
                    <a:lstStyle/>
                    <a:p>
                      <a:r>
                        <a:rPr lang="en-US" sz="2400" dirty="0" err="1"/>
                        <a:t>Vẽ</a:t>
                      </a:r>
                      <a:r>
                        <a:rPr lang="en-US" sz="2400" dirty="0"/>
                        <a:t> </a:t>
                      </a:r>
                      <a:r>
                        <a:rPr lang="en-US" sz="2400" dirty="0" err="1"/>
                        <a:t>đồ</a:t>
                      </a:r>
                      <a:r>
                        <a:rPr lang="en-US" sz="2400" dirty="0"/>
                        <a:t> </a:t>
                      </a:r>
                      <a:r>
                        <a:rPr lang="en-US" sz="2400" dirty="0" err="1"/>
                        <a:t>vật</a:t>
                      </a:r>
                      <a:r>
                        <a:rPr lang="en-US" sz="2400" dirty="0"/>
                        <a:t>, </a:t>
                      </a:r>
                      <a:r>
                        <a:rPr lang="en-US" sz="2400" dirty="0" err="1"/>
                        <a:t>hoa</a:t>
                      </a:r>
                      <a:r>
                        <a:rPr lang="en-US" sz="2400" dirty="0"/>
                        <a:t> </a:t>
                      </a:r>
                      <a:r>
                        <a:rPr lang="en-US" sz="2400" dirty="0" err="1"/>
                        <a:t>lá</a:t>
                      </a:r>
                      <a:r>
                        <a:rPr lang="en-US" sz="2400" dirty="0"/>
                        <a:t>, </a:t>
                      </a:r>
                      <a:r>
                        <a:rPr lang="en-US" sz="2400" dirty="0" err="1"/>
                        <a:t>cỏ</a:t>
                      </a:r>
                      <a:r>
                        <a:rPr lang="en-US" sz="2400" dirty="0"/>
                        <a:t> </a:t>
                      </a:r>
                      <a:r>
                        <a:rPr lang="en-US" sz="2400" dirty="0" err="1"/>
                        <a:t>cây</a:t>
                      </a:r>
                      <a:r>
                        <a:rPr lang="en-US" sz="2400" dirty="0"/>
                        <a:t>, …</a:t>
                      </a:r>
                    </a:p>
                  </a:txBody>
                  <a:tcPr/>
                </a:tc>
                <a:extLst>
                  <a:ext uri="{0D108BD9-81ED-4DB2-BD59-A6C34878D82A}">
                    <a16:rowId xmlns:a16="http://schemas.microsoft.com/office/drawing/2014/main" val="1878630668"/>
                  </a:ext>
                </a:extLst>
              </a:tr>
              <a:tr h="370840">
                <a:tc>
                  <a:txBody>
                    <a:bodyPr/>
                    <a:lstStyle/>
                    <a:p>
                      <a:r>
                        <a:rPr lang="en-US" sz="2400" b="1" dirty="0" err="1"/>
                        <a:t>Bút</a:t>
                      </a:r>
                      <a:r>
                        <a:rPr lang="en-US" sz="2400" b="1" dirty="0"/>
                        <a:t> </a:t>
                      </a:r>
                      <a:r>
                        <a:rPr lang="en-US" sz="2400" b="1" dirty="0" err="1"/>
                        <a:t>chì</a:t>
                      </a:r>
                      <a:endParaRPr lang="en-US" sz="2400" b="1" dirty="0"/>
                    </a:p>
                  </a:txBody>
                  <a:tcPr/>
                </a:tc>
                <a:tc>
                  <a:txBody>
                    <a:bodyPr/>
                    <a:lstStyle/>
                    <a:p>
                      <a:r>
                        <a:rPr lang="en-US" sz="2400" dirty="0" err="1"/>
                        <a:t>Kẻ</a:t>
                      </a:r>
                      <a:r>
                        <a:rPr lang="en-US" sz="2400" dirty="0"/>
                        <a:t> </a:t>
                      </a:r>
                      <a:r>
                        <a:rPr lang="en-US" sz="2400" dirty="0" err="1"/>
                        <a:t>đường</a:t>
                      </a:r>
                      <a:r>
                        <a:rPr lang="en-US" sz="2400" dirty="0"/>
                        <a:t> </a:t>
                      </a:r>
                      <a:r>
                        <a:rPr lang="en-US" sz="2400" dirty="0" err="1"/>
                        <a:t>thẳng</a:t>
                      </a:r>
                      <a:r>
                        <a:rPr lang="en-US" sz="2400" dirty="0"/>
                        <a:t>, </a:t>
                      </a:r>
                      <a:r>
                        <a:rPr lang="en-US" sz="2400" dirty="0" err="1"/>
                        <a:t>hình</a:t>
                      </a:r>
                      <a:r>
                        <a:rPr lang="en-US" sz="2400" dirty="0"/>
                        <a:t> tam </a:t>
                      </a:r>
                      <a:r>
                        <a:rPr lang="en-US" sz="2400" dirty="0" err="1"/>
                        <a:t>giác</a:t>
                      </a:r>
                      <a:r>
                        <a:rPr lang="en-US" sz="2400" dirty="0"/>
                        <a:t>, </a:t>
                      </a:r>
                      <a:r>
                        <a:rPr lang="en-US" sz="2400" dirty="0" err="1"/>
                        <a:t>tứ</a:t>
                      </a:r>
                      <a:r>
                        <a:rPr lang="en-US" sz="2400" dirty="0"/>
                        <a:t> </a:t>
                      </a:r>
                      <a:r>
                        <a:rPr lang="en-US" sz="2400" dirty="0" err="1"/>
                        <a:t>giác</a:t>
                      </a:r>
                      <a:r>
                        <a:rPr lang="en-US" sz="2400" dirty="0"/>
                        <a:t>, </a:t>
                      </a:r>
                      <a:r>
                        <a:rPr lang="en-US" sz="2400" dirty="0" err="1"/>
                        <a:t>vẽ</a:t>
                      </a:r>
                      <a:r>
                        <a:rPr lang="en-US" sz="2400" dirty="0"/>
                        <a:t>  </a:t>
                      </a:r>
                      <a:r>
                        <a:rPr lang="en-US" sz="2400" dirty="0" err="1"/>
                        <a:t>tranh</a:t>
                      </a:r>
                      <a:endParaRPr lang="en-US" sz="2400" dirty="0"/>
                    </a:p>
                  </a:txBody>
                  <a:tcPr/>
                </a:tc>
                <a:extLst>
                  <a:ext uri="{0D108BD9-81ED-4DB2-BD59-A6C34878D82A}">
                    <a16:rowId xmlns:a16="http://schemas.microsoft.com/office/drawing/2014/main" val="552203510"/>
                  </a:ext>
                </a:extLst>
              </a:tr>
              <a:tr h="370840">
                <a:tc>
                  <a:txBody>
                    <a:bodyPr/>
                    <a:lstStyle/>
                    <a:p>
                      <a:r>
                        <a:rPr lang="en-US" sz="2400" b="1" dirty="0" err="1"/>
                        <a:t>Bút</a:t>
                      </a:r>
                      <a:r>
                        <a:rPr lang="en-US" sz="2400" b="1" dirty="0"/>
                        <a:t> </a:t>
                      </a:r>
                      <a:r>
                        <a:rPr lang="en-US" sz="2400" b="1" dirty="0" err="1"/>
                        <a:t>màu</a:t>
                      </a:r>
                      <a:endParaRPr lang="en-US" sz="2400" b="1" dirty="0"/>
                    </a:p>
                  </a:txBody>
                  <a:tcPr/>
                </a:tc>
                <a:tc>
                  <a:txBody>
                    <a:bodyPr/>
                    <a:lstStyle/>
                    <a:p>
                      <a:r>
                        <a:rPr lang="en-US" sz="2400" dirty="0" err="1"/>
                        <a:t>Tô</a:t>
                      </a:r>
                      <a:r>
                        <a:rPr lang="en-US" sz="2400" dirty="0"/>
                        <a:t> </a:t>
                      </a:r>
                      <a:r>
                        <a:rPr lang="en-US" sz="2400" dirty="0" err="1"/>
                        <a:t>bức</a:t>
                      </a:r>
                      <a:r>
                        <a:rPr lang="en-US" sz="2400" dirty="0"/>
                        <a:t> </a:t>
                      </a:r>
                      <a:r>
                        <a:rPr lang="en-US" sz="2400" dirty="0" err="1"/>
                        <a:t>tranh</a:t>
                      </a:r>
                      <a:r>
                        <a:rPr lang="en-US" sz="2400" dirty="0"/>
                        <a:t> </a:t>
                      </a:r>
                      <a:r>
                        <a:rPr lang="en-US" sz="2400" dirty="0" err="1"/>
                        <a:t>thêm</a:t>
                      </a:r>
                      <a:r>
                        <a:rPr lang="en-US" sz="2400" dirty="0"/>
                        <a:t> </a:t>
                      </a:r>
                      <a:r>
                        <a:rPr lang="en-US" sz="2400" dirty="0" err="1"/>
                        <a:t>đẹp</a:t>
                      </a:r>
                      <a:endParaRPr lang="en-US" sz="2400" dirty="0"/>
                    </a:p>
                  </a:txBody>
                  <a:tcPr/>
                </a:tc>
                <a:extLst>
                  <a:ext uri="{0D108BD9-81ED-4DB2-BD59-A6C34878D82A}">
                    <a16:rowId xmlns:a16="http://schemas.microsoft.com/office/drawing/2014/main" val="4160099671"/>
                  </a:ext>
                </a:extLst>
              </a:tr>
              <a:tr h="370840">
                <a:tc>
                  <a:txBody>
                    <a:bodyPr/>
                    <a:lstStyle/>
                    <a:p>
                      <a:r>
                        <a:rPr lang="en-US" sz="2400" b="1" dirty="0" err="1"/>
                        <a:t>Tẩy</a:t>
                      </a:r>
                      <a:endParaRPr lang="en-US" sz="2400" b="1" dirty="0"/>
                    </a:p>
                  </a:txBody>
                  <a:tcPr/>
                </a:tc>
                <a:tc>
                  <a:txBody>
                    <a:bodyPr/>
                    <a:lstStyle/>
                    <a:p>
                      <a:r>
                        <a:rPr lang="en-US" sz="2400" dirty="0" err="1"/>
                        <a:t>Tẩy</a:t>
                      </a:r>
                      <a:r>
                        <a:rPr lang="en-US" sz="2400" dirty="0"/>
                        <a:t> </a:t>
                      </a:r>
                      <a:r>
                        <a:rPr lang="en-US" sz="2400" dirty="0" err="1"/>
                        <a:t>những</a:t>
                      </a:r>
                      <a:r>
                        <a:rPr lang="en-US" sz="2400" dirty="0"/>
                        <a:t> </a:t>
                      </a:r>
                      <a:r>
                        <a:rPr lang="en-US" sz="2400" dirty="0" err="1"/>
                        <a:t>nét</a:t>
                      </a:r>
                      <a:r>
                        <a:rPr lang="en-US" sz="2400" dirty="0"/>
                        <a:t> </a:t>
                      </a:r>
                      <a:r>
                        <a:rPr lang="en-US" sz="2400" dirty="0" err="1"/>
                        <a:t>vẽ</a:t>
                      </a:r>
                      <a:r>
                        <a:rPr lang="en-US" sz="2400" dirty="0"/>
                        <a:t>, </a:t>
                      </a:r>
                      <a:r>
                        <a:rPr lang="en-US" sz="2400" dirty="0" err="1"/>
                        <a:t>đường</a:t>
                      </a:r>
                      <a:r>
                        <a:rPr lang="en-US" sz="2400" dirty="0"/>
                        <a:t> </a:t>
                      </a:r>
                      <a:r>
                        <a:rPr lang="en-US" sz="2400" dirty="0" err="1"/>
                        <a:t>kẻ</a:t>
                      </a:r>
                      <a:r>
                        <a:rPr lang="en-US" sz="2400" dirty="0"/>
                        <a:t> </a:t>
                      </a:r>
                      <a:r>
                        <a:rPr lang="en-US" sz="2400" dirty="0" err="1"/>
                        <a:t>chưa</a:t>
                      </a:r>
                      <a:r>
                        <a:rPr lang="en-US" sz="2400" dirty="0"/>
                        <a:t> </a:t>
                      </a:r>
                      <a:r>
                        <a:rPr lang="en-US" sz="2400" dirty="0" err="1"/>
                        <a:t>đẹp</a:t>
                      </a:r>
                      <a:endParaRPr lang="en-US" sz="2400" dirty="0"/>
                    </a:p>
                  </a:txBody>
                  <a:tcPr/>
                </a:tc>
                <a:extLst>
                  <a:ext uri="{0D108BD9-81ED-4DB2-BD59-A6C34878D82A}">
                    <a16:rowId xmlns:a16="http://schemas.microsoft.com/office/drawing/2014/main" val="2375857260"/>
                  </a:ext>
                </a:extLst>
              </a:tr>
              <a:tr h="370840">
                <a:tc>
                  <a:txBody>
                    <a:bodyPr/>
                    <a:lstStyle/>
                    <a:p>
                      <a:r>
                        <a:rPr lang="en-US" sz="2400" b="1" dirty="0" err="1"/>
                        <a:t>Thước</a:t>
                      </a:r>
                      <a:r>
                        <a:rPr lang="en-US" sz="2400" b="1" dirty="0"/>
                        <a:t> </a:t>
                      </a:r>
                      <a:r>
                        <a:rPr lang="en-US" sz="2400" b="1" dirty="0" err="1"/>
                        <a:t>kẻ</a:t>
                      </a:r>
                      <a:endParaRPr lang="en-US" sz="2400" b="1" dirty="0"/>
                    </a:p>
                  </a:txBody>
                  <a:tcPr/>
                </a:tc>
                <a:tc>
                  <a:txBody>
                    <a:bodyPr/>
                    <a:lstStyle/>
                    <a:p>
                      <a:r>
                        <a:rPr lang="en-US" sz="2400" dirty="0" err="1"/>
                        <a:t>Kẻ</a:t>
                      </a:r>
                      <a:r>
                        <a:rPr lang="en-US" sz="2400" dirty="0"/>
                        <a:t> </a:t>
                      </a:r>
                      <a:r>
                        <a:rPr lang="en-US" sz="2400" dirty="0" err="1"/>
                        <a:t>những</a:t>
                      </a:r>
                      <a:r>
                        <a:rPr lang="en-US" sz="2400" dirty="0"/>
                        <a:t> </a:t>
                      </a:r>
                      <a:r>
                        <a:rPr lang="en-US" sz="2400" dirty="0" err="1"/>
                        <a:t>đường</a:t>
                      </a:r>
                      <a:r>
                        <a:rPr lang="en-US" sz="2400" dirty="0"/>
                        <a:t> </a:t>
                      </a:r>
                      <a:r>
                        <a:rPr lang="en-US" sz="2400" dirty="0" err="1"/>
                        <a:t>thẳng</a:t>
                      </a:r>
                      <a:r>
                        <a:rPr lang="en-US" sz="2400" dirty="0"/>
                        <a:t>, </a:t>
                      </a:r>
                      <a:r>
                        <a:rPr lang="en-US" sz="2400" dirty="0" err="1"/>
                        <a:t>các</a:t>
                      </a:r>
                      <a:r>
                        <a:rPr lang="en-US" sz="2400" dirty="0"/>
                        <a:t> </a:t>
                      </a:r>
                      <a:r>
                        <a:rPr lang="en-US" sz="2400" dirty="0" err="1"/>
                        <a:t>hình</a:t>
                      </a:r>
                      <a:r>
                        <a:rPr lang="en-US" sz="2400" dirty="0"/>
                        <a:t>, </a:t>
                      </a:r>
                      <a:r>
                        <a:rPr lang="en-US" sz="2400" dirty="0" err="1"/>
                        <a:t>vẽ</a:t>
                      </a:r>
                      <a:r>
                        <a:rPr lang="en-US" sz="2400" dirty="0"/>
                        <a:t> </a:t>
                      </a:r>
                      <a:r>
                        <a:rPr lang="en-US" sz="2400" dirty="0" err="1"/>
                        <a:t>tranh</a:t>
                      </a:r>
                      <a:r>
                        <a:rPr lang="en-US" sz="2400" dirty="0"/>
                        <a:t> </a:t>
                      </a:r>
                    </a:p>
                  </a:txBody>
                  <a:tcPr/>
                </a:tc>
                <a:extLst>
                  <a:ext uri="{0D108BD9-81ED-4DB2-BD59-A6C34878D82A}">
                    <a16:rowId xmlns:a16="http://schemas.microsoft.com/office/drawing/2014/main" val="3011079705"/>
                  </a:ext>
                </a:extLst>
              </a:tr>
            </a:tbl>
          </a:graphicData>
        </a:graphic>
      </p:graphicFrame>
    </p:spTree>
    <p:extLst>
      <p:ext uri="{BB962C8B-B14F-4D97-AF65-F5344CB8AC3E}">
        <p14:creationId xmlns:p14="http://schemas.microsoft.com/office/powerpoint/2010/main" val="2537235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1026"/>
                                        </p:tgtEl>
                                        <p:attrNameLst>
                                          <p:attrName>style.visibility</p:attrName>
                                        </p:attrNameLst>
                                      </p:cBhvr>
                                      <p:to>
                                        <p:strVal val="visible"/>
                                      </p:to>
                                    </p:set>
                                    <p:anim calcmode="lin" valueType="num">
                                      <p:cBhvr>
                                        <p:cTn id="12" dur="500" fill="hold"/>
                                        <p:tgtEl>
                                          <p:spTgt spid="1026"/>
                                        </p:tgtEl>
                                        <p:attrNameLst>
                                          <p:attrName>ppt_w</p:attrName>
                                        </p:attrNameLst>
                                      </p:cBhvr>
                                      <p:tavLst>
                                        <p:tav tm="0">
                                          <p:val>
                                            <p:fltVal val="0"/>
                                          </p:val>
                                        </p:tav>
                                        <p:tav tm="100000">
                                          <p:val>
                                            <p:strVal val="#ppt_w"/>
                                          </p:val>
                                        </p:tav>
                                      </p:tavLst>
                                    </p:anim>
                                    <p:anim calcmode="lin" valueType="num">
                                      <p:cBhvr>
                                        <p:cTn id="13" dur="500" fill="hold"/>
                                        <p:tgtEl>
                                          <p:spTgt spid="1026"/>
                                        </p:tgtEl>
                                        <p:attrNameLst>
                                          <p:attrName>ppt_h</p:attrName>
                                        </p:attrNameLst>
                                      </p:cBhvr>
                                      <p:tavLst>
                                        <p:tav tm="0">
                                          <p:val>
                                            <p:fltVal val="0"/>
                                          </p:val>
                                        </p:tav>
                                        <p:tav tm="100000">
                                          <p:val>
                                            <p:strVal val="#ppt_h"/>
                                          </p:val>
                                        </p:tav>
                                      </p:tavLst>
                                    </p:anim>
                                    <p:animEffect transition="in" filter="fade">
                                      <p:cBhvr>
                                        <p:cTn id="14" dur="500"/>
                                        <p:tgtEl>
                                          <p:spTgt spid="1026"/>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75188" y="192466"/>
            <a:ext cx="11465530" cy="584775"/>
            <a:chOff x="238537" y="232458"/>
            <a:chExt cx="10857643" cy="584775"/>
          </a:xfrm>
        </p:grpSpPr>
        <p:sp>
          <p:nvSpPr>
            <p:cNvPr id="16" name="TextBox 15"/>
            <p:cNvSpPr txBox="1"/>
            <p:nvPr/>
          </p:nvSpPr>
          <p:spPr>
            <a:xfrm>
              <a:off x="80249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Viết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1183074" y="1269684"/>
            <a:ext cx="9347274" cy="527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1519084" y="741106"/>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5D20EC-34DD-3CC7-F89A-BFE326F6BB2C}"/>
              </a:ext>
            </a:extLst>
          </p:cNvPr>
          <p:cNvSpPr/>
          <p:nvPr/>
        </p:nvSpPr>
        <p:spPr>
          <a:xfrm>
            <a:off x="575188" y="224912"/>
            <a:ext cx="57935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5742039" y="735947"/>
            <a:ext cx="4950542" cy="0"/>
          </a:xfrm>
          <a:prstGeom prst="line">
            <a:avLst/>
          </a:prstGeom>
          <a:ln w="28575"/>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73157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575188" y="192466"/>
            <a:ext cx="11465530" cy="584775"/>
            <a:chOff x="238537" y="232458"/>
            <a:chExt cx="10857643" cy="584775"/>
          </a:xfrm>
        </p:grpSpPr>
        <p:sp>
          <p:nvSpPr>
            <p:cNvPr id="16" name="TextBox 15"/>
            <p:cNvSpPr txBox="1"/>
            <p:nvPr/>
          </p:nvSpPr>
          <p:spPr>
            <a:xfrm>
              <a:off x="802490" y="232458"/>
              <a:ext cx="10293690" cy="584775"/>
            </a:xfrm>
            <a:prstGeom prst="rect">
              <a:avLst/>
            </a:prstGeom>
            <a:noFill/>
          </p:spPr>
          <p:txBody>
            <a:bodyPr wrap="square" rtlCol="0">
              <a:spAutoFit/>
            </a:bodyPr>
            <a:lstStyle/>
            <a:p>
              <a:r>
                <a:rPr lang="en-US" sz="3200" b="1" dirty="0">
                  <a:solidFill>
                    <a:srgbClr val="008200"/>
                  </a:solidFill>
                  <a:latin typeface="Arial" pitchFamily="34" charset="0"/>
                  <a:cs typeface="Arial" pitchFamily="34" charset="0"/>
                </a:rPr>
                <a:t> </a:t>
              </a:r>
              <a:r>
                <a:rPr lang="en-US" sz="2800" b="1" dirty="0">
                  <a:solidFill>
                    <a:srgbClr val="008200"/>
                  </a:solidFill>
                  <a:latin typeface="Arial" pitchFamily="34" charset="0"/>
                  <a:cs typeface="Arial" pitchFamily="34" charset="0"/>
                </a:rPr>
                <a:t>Viết 3 – 4 câu giới thiệu về một đồ vật </a:t>
              </a:r>
              <a:r>
                <a:rPr lang="en-US" sz="2800" b="1" dirty="0" err="1">
                  <a:solidFill>
                    <a:srgbClr val="008200"/>
                  </a:solidFill>
                  <a:latin typeface="Arial" pitchFamily="34" charset="0"/>
                  <a:cs typeface="Arial" pitchFamily="34" charset="0"/>
                </a:rPr>
                <a:t>được</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dùng</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để</a:t>
              </a:r>
              <a:r>
                <a:rPr lang="en-US" sz="2800" b="1" dirty="0">
                  <a:solidFill>
                    <a:srgbClr val="008200"/>
                  </a:solidFill>
                  <a:latin typeface="Arial" pitchFamily="34" charset="0"/>
                  <a:cs typeface="Arial" pitchFamily="34" charset="0"/>
                </a:rPr>
                <a:t> </a:t>
              </a:r>
              <a:r>
                <a:rPr lang="en-US" sz="2800" b="1" dirty="0" err="1">
                  <a:solidFill>
                    <a:srgbClr val="008200"/>
                  </a:solidFill>
                  <a:latin typeface="Arial" pitchFamily="34" charset="0"/>
                  <a:cs typeface="Arial" pitchFamily="34" charset="0"/>
                </a:rPr>
                <a:t>vẽ</a:t>
              </a:r>
              <a:endParaRPr lang="en-US" sz="2800" b="1" dirty="0">
                <a:solidFill>
                  <a:srgbClr val="008200"/>
                </a:solidFill>
                <a:latin typeface="Arial" pitchFamily="34" charset="0"/>
                <a:cs typeface="Arial" pitchFamily="34" charset="0"/>
              </a:endParaRPr>
            </a:p>
          </p:txBody>
        </p:sp>
        <p:sp>
          <p:nvSpPr>
            <p:cNvPr id="17" name="Oval 16"/>
            <p:cNvSpPr/>
            <p:nvPr/>
          </p:nvSpPr>
          <p:spPr>
            <a:xfrm>
              <a:off x="238537" y="232458"/>
              <a:ext cx="548640"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grpSp>
      <p:pic>
        <p:nvPicPr>
          <p:cNvPr id="2050" name="Picture 2"/>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31901" b="74479" l="31618" r="71324"/>
                    </a14:imgEffect>
                  </a14:imgLayer>
                </a14:imgProps>
              </a:ext>
              <a:ext uri="{28A0092B-C50C-407E-A947-70E740481C1C}">
                <a14:useLocalDpi xmlns:a14="http://schemas.microsoft.com/office/drawing/2010/main" val="0"/>
              </a:ext>
            </a:extLst>
          </a:blip>
          <a:srcRect l="31703" t="31798" r="29040" b="24781"/>
          <a:stretch/>
        </p:blipFill>
        <p:spPr bwMode="auto">
          <a:xfrm>
            <a:off x="575188" y="1279429"/>
            <a:ext cx="5029199" cy="4457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a:extLst>
              <a:ext uri="{FF2B5EF4-FFF2-40B4-BE49-F238E27FC236}">
                <a16:creationId xmlns:a16="http://schemas.microsoft.com/office/drawing/2014/main" id="{918DFBE7-CEA6-9DEC-4695-1AB3519E123E}"/>
              </a:ext>
            </a:extLst>
          </p:cNvPr>
          <p:cNvCxnSpPr/>
          <p:nvPr/>
        </p:nvCxnSpPr>
        <p:spPr>
          <a:xfrm>
            <a:off x="1519084" y="741106"/>
            <a:ext cx="3834581"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8A5D20EC-34DD-3CC7-F89A-BFE326F6BB2C}"/>
              </a:ext>
            </a:extLst>
          </p:cNvPr>
          <p:cNvSpPr/>
          <p:nvPr/>
        </p:nvSpPr>
        <p:spPr>
          <a:xfrm>
            <a:off x="575188" y="224912"/>
            <a:ext cx="579357" cy="548640"/>
          </a:xfrm>
          <a:prstGeom prst="ellipse">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Arial" pitchFamily="34" charset="0"/>
                <a:cs typeface="Arial" pitchFamily="34" charset="0"/>
              </a:rPr>
              <a:t>2</a:t>
            </a:r>
          </a:p>
        </p:txBody>
      </p:sp>
      <p:cxnSp>
        <p:nvCxnSpPr>
          <p:cNvPr id="11" name="Straight Connector 10">
            <a:extLst>
              <a:ext uri="{FF2B5EF4-FFF2-40B4-BE49-F238E27FC236}">
                <a16:creationId xmlns:a16="http://schemas.microsoft.com/office/drawing/2014/main" id="{1C3620BC-093F-B63C-A895-84B5C066D073}"/>
              </a:ext>
            </a:extLst>
          </p:cNvPr>
          <p:cNvCxnSpPr>
            <a:cxnSpLocks/>
          </p:cNvCxnSpPr>
          <p:nvPr/>
        </p:nvCxnSpPr>
        <p:spPr>
          <a:xfrm>
            <a:off x="5742039" y="735947"/>
            <a:ext cx="4950542"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C71E63F3-CBBD-AC13-A488-35D477BD863E}"/>
              </a:ext>
            </a:extLst>
          </p:cNvPr>
          <p:cNvSpPr txBox="1"/>
          <p:nvPr/>
        </p:nvSpPr>
        <p:spPr>
          <a:xfrm>
            <a:off x="6916994" y="1398888"/>
            <a:ext cx="4586748" cy="2831544"/>
          </a:xfrm>
          <a:prstGeom prst="rect">
            <a:avLst/>
          </a:prstGeom>
          <a:noFill/>
        </p:spPr>
        <p:txBody>
          <a:bodyPr wrap="square" rtlCol="0">
            <a:spAutoFit/>
          </a:bodyPr>
          <a:lstStyle/>
          <a:p>
            <a:pPr algn="ctr"/>
            <a:r>
              <a:rPr lang="en-US" sz="2400" dirty="0"/>
              <a:t>            </a:t>
            </a:r>
          </a:p>
          <a:p>
            <a:pPr algn="ctr"/>
            <a:r>
              <a:rPr lang="en-US" sz="2400" dirty="0"/>
              <a:t>   </a:t>
            </a:r>
            <a:r>
              <a:rPr lang="en-US" sz="2400" b="1" dirty="0">
                <a:solidFill>
                  <a:srgbClr val="FF0000"/>
                </a:solidFill>
              </a:rPr>
              <a:t>TIÊU CHÍ VIẾT ĐOẠN VĂN</a:t>
            </a:r>
          </a:p>
          <a:p>
            <a:pPr marL="285750" indent="-285750">
              <a:buFontTx/>
              <a:buChar char="-"/>
            </a:pPr>
            <a:r>
              <a:rPr lang="en-US" sz="2800" dirty="0" err="1"/>
              <a:t>Viết</a:t>
            </a:r>
            <a:r>
              <a:rPr lang="en-US" sz="2800" dirty="0"/>
              <a:t> 3, 4 </a:t>
            </a:r>
            <a:r>
              <a:rPr lang="en-US" sz="2800" dirty="0" err="1"/>
              <a:t>câu</a:t>
            </a:r>
            <a:r>
              <a:rPr lang="en-US" sz="2800" dirty="0"/>
              <a:t> </a:t>
            </a:r>
            <a:r>
              <a:rPr lang="en-US" sz="2800" dirty="0" err="1"/>
              <a:t>về</a:t>
            </a:r>
            <a:r>
              <a:rPr lang="en-US" sz="2800" dirty="0"/>
              <a:t> 1 </a:t>
            </a:r>
            <a:r>
              <a:rPr lang="en-US" sz="2800" dirty="0" err="1"/>
              <a:t>đồ</a:t>
            </a:r>
            <a:r>
              <a:rPr lang="en-US" sz="2800" dirty="0"/>
              <a:t> </a:t>
            </a:r>
            <a:r>
              <a:rPr lang="en-US" sz="2800" dirty="0" err="1"/>
              <a:t>vật</a:t>
            </a:r>
            <a:r>
              <a:rPr lang="en-US" sz="2800" dirty="0"/>
              <a:t> </a:t>
            </a:r>
            <a:r>
              <a:rPr lang="en-US" sz="2800" dirty="0" err="1"/>
              <a:t>được</a:t>
            </a:r>
            <a:r>
              <a:rPr lang="en-US" sz="2800" dirty="0"/>
              <a:t> </a:t>
            </a:r>
            <a:r>
              <a:rPr lang="en-US" sz="2800" dirty="0" err="1"/>
              <a:t>dùng</a:t>
            </a:r>
            <a:r>
              <a:rPr lang="en-US" sz="2800" dirty="0"/>
              <a:t> </a:t>
            </a:r>
            <a:r>
              <a:rPr lang="en-US" sz="2800" dirty="0" err="1"/>
              <a:t>để</a:t>
            </a:r>
            <a:r>
              <a:rPr lang="en-US" sz="2800" dirty="0"/>
              <a:t> </a:t>
            </a:r>
            <a:r>
              <a:rPr lang="en-US" sz="2800" dirty="0" err="1"/>
              <a:t>vẽ</a:t>
            </a:r>
            <a:endParaRPr lang="en-US" sz="2800" dirty="0"/>
          </a:p>
          <a:p>
            <a:pPr marL="285750" indent="-285750">
              <a:buFontTx/>
              <a:buChar char="-"/>
            </a:pPr>
            <a:r>
              <a:rPr lang="en-US" sz="2800" dirty="0" err="1"/>
              <a:t>Câu</a:t>
            </a:r>
            <a:r>
              <a:rPr lang="en-US" sz="2800" dirty="0"/>
              <a:t> </a:t>
            </a:r>
            <a:r>
              <a:rPr lang="en-US" sz="2800" dirty="0" err="1"/>
              <a:t>văn</a:t>
            </a:r>
            <a:r>
              <a:rPr lang="en-US" sz="2800" dirty="0"/>
              <a:t> </a:t>
            </a:r>
            <a:r>
              <a:rPr lang="en-US" sz="2800" dirty="0" err="1"/>
              <a:t>ngắn</a:t>
            </a:r>
            <a:r>
              <a:rPr lang="en-US" sz="2800" dirty="0"/>
              <a:t> </a:t>
            </a:r>
            <a:r>
              <a:rPr lang="en-US" sz="2800" dirty="0" err="1"/>
              <a:t>gọn</a:t>
            </a:r>
            <a:r>
              <a:rPr lang="en-US" sz="2800" dirty="0"/>
              <a:t>, </a:t>
            </a:r>
            <a:r>
              <a:rPr lang="en-US" sz="2800" dirty="0" err="1"/>
              <a:t>rõ</a:t>
            </a:r>
            <a:r>
              <a:rPr lang="en-US" sz="2800" dirty="0"/>
              <a:t> ý</a:t>
            </a:r>
          </a:p>
          <a:p>
            <a:pPr marL="285750" indent="-285750">
              <a:buFontTx/>
              <a:buChar char="-"/>
            </a:pPr>
            <a:r>
              <a:rPr lang="en-US" sz="2800" dirty="0" err="1"/>
              <a:t>Trình</a:t>
            </a:r>
            <a:r>
              <a:rPr lang="en-US" sz="2800" dirty="0"/>
              <a:t> </a:t>
            </a:r>
            <a:r>
              <a:rPr lang="en-US" sz="2800" dirty="0" err="1"/>
              <a:t>bày</a:t>
            </a:r>
            <a:r>
              <a:rPr lang="en-US" sz="2800" dirty="0"/>
              <a:t> </a:t>
            </a:r>
            <a:r>
              <a:rPr lang="en-US" sz="2800" dirty="0" err="1"/>
              <a:t>sạch</a:t>
            </a:r>
            <a:r>
              <a:rPr lang="en-US" sz="2800" dirty="0"/>
              <a:t> </a:t>
            </a:r>
            <a:r>
              <a:rPr lang="en-US" sz="2800" dirty="0" err="1"/>
              <a:t>đẹp</a:t>
            </a:r>
            <a:endParaRPr lang="en-US" sz="2800" dirty="0"/>
          </a:p>
          <a:p>
            <a:pPr marL="285750" indent="-285750">
              <a:buFontTx/>
              <a:buChar char="-"/>
            </a:pPr>
            <a:endParaRPr lang="en-US" dirty="0"/>
          </a:p>
        </p:txBody>
      </p:sp>
    </p:spTree>
    <p:extLst>
      <p:ext uri="{BB962C8B-B14F-4D97-AF65-F5344CB8AC3E}">
        <p14:creationId xmlns:p14="http://schemas.microsoft.com/office/powerpoint/2010/main" val="111543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050"/>
                                        </p:tgtEl>
                                        <p:attrNameLst>
                                          <p:attrName>style.visibility</p:attrName>
                                        </p:attrNameLst>
                                      </p:cBhvr>
                                      <p:to>
                                        <p:strVal val="visible"/>
                                      </p:to>
                                    </p:set>
                                    <p:anim calcmode="lin" valueType="num">
                                      <p:cBhvr>
                                        <p:cTn id="14" dur="500" fill="hold"/>
                                        <p:tgtEl>
                                          <p:spTgt spid="2050"/>
                                        </p:tgtEl>
                                        <p:attrNameLst>
                                          <p:attrName>ppt_w</p:attrName>
                                        </p:attrNameLst>
                                      </p:cBhvr>
                                      <p:tavLst>
                                        <p:tav tm="0">
                                          <p:val>
                                            <p:fltVal val="0"/>
                                          </p:val>
                                        </p:tav>
                                        <p:tav tm="100000">
                                          <p:val>
                                            <p:strVal val="#ppt_w"/>
                                          </p:val>
                                        </p:tav>
                                      </p:tavLst>
                                    </p:anim>
                                    <p:anim calcmode="lin" valueType="num">
                                      <p:cBhvr>
                                        <p:cTn id="15" dur="500" fill="hold"/>
                                        <p:tgtEl>
                                          <p:spTgt spid="2050"/>
                                        </p:tgtEl>
                                        <p:attrNameLst>
                                          <p:attrName>ppt_h</p:attrName>
                                        </p:attrNameLst>
                                      </p:cBhvr>
                                      <p:tavLst>
                                        <p:tav tm="0">
                                          <p:val>
                                            <p:fltVal val="0"/>
                                          </p:val>
                                        </p:tav>
                                        <p:tav tm="100000">
                                          <p:val>
                                            <p:strVal val="#ppt_h"/>
                                          </p:val>
                                        </p:tav>
                                      </p:tavLst>
                                    </p:anim>
                                    <p:animEffect transition="in" filter="fade">
                                      <p:cBhvr>
                                        <p:cTn id="16" dur="5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05852" y="1325162"/>
            <a:ext cx="10539663" cy="4616648"/>
          </a:xfrm>
          <a:prstGeom prst="rect">
            <a:avLst/>
          </a:prstGeom>
        </p:spPr>
        <p:txBody>
          <a:bodyPr wrap="square">
            <a:spAutoFit/>
          </a:bodyPr>
          <a:lstStyle/>
          <a:p>
            <a:pPr algn="just">
              <a:lnSpc>
                <a:spcPct val="150000"/>
              </a:lnSpc>
            </a:pPr>
            <a:r>
              <a:rPr lang="en-US" sz="2800" b="1" dirty="0">
                <a:solidFill>
                  <a:srgbClr val="002060"/>
                </a:solidFill>
                <a:latin typeface="Arial-Rounded" pitchFamily="34" charset="0"/>
                <a:ea typeface="Arial-Rounded" pitchFamily="34" charset="0"/>
                <a:cs typeface="Arial-Rounded" pitchFamily="34" charset="0"/>
              </a:rPr>
              <a:t>      </a:t>
            </a:r>
            <a:r>
              <a:rPr lang="vi-VN" sz="2800" b="1" dirty="0">
                <a:solidFill>
                  <a:srgbClr val="002060"/>
                </a:solidFill>
                <a:latin typeface="Arial-Rounded" pitchFamily="34" charset="0"/>
                <a:ea typeface="Arial-Rounded" pitchFamily="34" charset="0"/>
                <a:cs typeface="Arial-Rounded" pitchFamily="34" charset="0"/>
              </a:rPr>
              <a:t>Trong những món đồ dùng </a:t>
            </a:r>
            <a:r>
              <a:rPr lang="en-US" sz="2800" b="1" dirty="0">
                <a:solidFill>
                  <a:srgbClr val="002060"/>
                </a:solidFill>
                <a:latin typeface="Arial-Rounded" pitchFamily="34" charset="0"/>
                <a:ea typeface="Arial-Rounded" pitchFamily="34" charset="0"/>
                <a:cs typeface="Arial-Rounded" pitchFamily="34" charset="0"/>
              </a:rPr>
              <a:t>để vẽ tranh, </a:t>
            </a:r>
            <a:r>
              <a:rPr lang="vi-VN" sz="2800" b="1" dirty="0">
                <a:solidFill>
                  <a:srgbClr val="002060"/>
                </a:solidFill>
                <a:latin typeface="Arial-Rounded" pitchFamily="34" charset="0"/>
                <a:ea typeface="Arial-Rounded" pitchFamily="34" charset="0"/>
                <a:cs typeface="Arial-Rounded" pitchFamily="34" charset="0"/>
              </a:rPr>
              <a:t>em thích nhất là hộp bút sáp màu. Cái hộp giấy nhỏ được trang trí nhiều hình ngộ nghĩnh và đẹp mắt. Ngoài hộp là chú gấu Pu vui chơi cùng các bạn dưới cầu vồng. Hộp tuy nhỏ nhưng chứa bên trong mười tám cây sáp màu</a:t>
            </a:r>
            <a:r>
              <a:rPr lang="en-US" sz="2800" b="1" dirty="0">
                <a:solidFill>
                  <a:srgbClr val="002060"/>
                </a:solidFill>
                <a:latin typeface="Arial-Rounded" pitchFamily="34" charset="0"/>
                <a:ea typeface="Arial-Rounded" pitchFamily="34" charset="0"/>
                <a:cs typeface="Arial-Rounded" pitchFamily="34" charset="0"/>
              </a:rPr>
              <a:t>. Sau khi vẽ chì, em thường dùng hộp bút màu để tô cho bức tranh thêm sinh động. </a:t>
            </a:r>
            <a:r>
              <a:rPr lang="vi-VN" sz="2800" b="1" dirty="0">
                <a:solidFill>
                  <a:srgbClr val="002060"/>
                </a:solidFill>
                <a:latin typeface="Arial-Rounded" pitchFamily="34" charset="0"/>
                <a:ea typeface="Arial-Rounded" pitchFamily="34" charset="0"/>
                <a:cs typeface="Arial-Rounded" pitchFamily="34" charset="0"/>
              </a:rPr>
              <a:t>Mỗi khi cầm </a:t>
            </a:r>
            <a:r>
              <a:rPr lang="en-US" sz="2800" b="1" dirty="0">
                <a:solidFill>
                  <a:srgbClr val="002060"/>
                </a:solidFill>
                <a:latin typeface="Arial-Rounded" pitchFamily="34" charset="0"/>
                <a:ea typeface="Arial-Rounded" pitchFamily="34" charset="0"/>
                <a:cs typeface="Arial-Rounded" pitchFamily="34" charset="0"/>
              </a:rPr>
              <a:t>bút </a:t>
            </a:r>
            <a:r>
              <a:rPr lang="vi-VN" sz="2800" b="1" dirty="0">
                <a:solidFill>
                  <a:srgbClr val="002060"/>
                </a:solidFill>
                <a:latin typeface="Arial-Rounded" pitchFamily="34" charset="0"/>
                <a:ea typeface="Arial-Rounded" pitchFamily="34" charset="0"/>
                <a:cs typeface="Arial-Rounded" pitchFamily="34" charset="0"/>
              </a:rPr>
              <a:t>lên tô tranh</a:t>
            </a:r>
            <a:r>
              <a:rPr lang="en-US" sz="2800" b="1" dirty="0">
                <a:solidFill>
                  <a:srgbClr val="002060"/>
                </a:solidFill>
                <a:latin typeface="Arial-Rounded" pitchFamily="34" charset="0"/>
                <a:ea typeface="Arial-Rounded" pitchFamily="34" charset="0"/>
                <a:cs typeface="Arial-Rounded" pitchFamily="34" charset="0"/>
              </a:rPr>
              <a:t>,</a:t>
            </a:r>
            <a:r>
              <a:rPr lang="vi-VN" sz="2800" b="1" dirty="0">
                <a:solidFill>
                  <a:srgbClr val="002060"/>
                </a:solidFill>
                <a:latin typeface="Arial-Rounded" pitchFamily="34" charset="0"/>
                <a:ea typeface="Arial-Rounded" pitchFamily="34" charset="0"/>
                <a:cs typeface="Arial-Rounded" pitchFamily="34" charset="0"/>
              </a:rPr>
              <a:t> em thấy rất thích.</a:t>
            </a:r>
            <a:r>
              <a:rPr lang="en-US" sz="2800" b="1" dirty="0">
                <a:solidFill>
                  <a:srgbClr val="002060"/>
                </a:solidFill>
                <a:latin typeface="Arial-Rounded" pitchFamily="34" charset="0"/>
                <a:ea typeface="Arial-Rounded" pitchFamily="34" charset="0"/>
                <a:cs typeface="Arial-Rounded" pitchFamily="34" charset="0"/>
              </a:rPr>
              <a:t> Em sẽ giữ gìn cẩn thận để có thể tô được nhiều bức tranh đẹp.</a:t>
            </a:r>
            <a:endParaRPr lang="vi-VN" sz="2800" b="1" dirty="0">
              <a:solidFill>
                <a:srgbClr val="002060"/>
              </a:solidFill>
              <a:latin typeface="Arial-Rounded" pitchFamily="34" charset="0"/>
              <a:ea typeface="Arial-Rounded" pitchFamily="34" charset="0"/>
              <a:cs typeface="Arial-Rounded" pitchFamily="34" charset="0"/>
            </a:endParaRPr>
          </a:p>
        </p:txBody>
      </p:sp>
      <p:grpSp>
        <p:nvGrpSpPr>
          <p:cNvPr id="3" name="Group 2"/>
          <p:cNvGrpSpPr/>
          <p:nvPr/>
        </p:nvGrpSpPr>
        <p:grpSpPr>
          <a:xfrm>
            <a:off x="3553643" y="158702"/>
            <a:ext cx="4844080" cy="1257985"/>
            <a:chOff x="3759267" y="334167"/>
            <a:chExt cx="5621970" cy="1403180"/>
          </a:xfrm>
        </p:grpSpPr>
        <p:sp>
          <p:nvSpPr>
            <p:cNvPr id="5" name="Cloud Callout 4"/>
            <p:cNvSpPr/>
            <p:nvPr/>
          </p:nvSpPr>
          <p:spPr>
            <a:xfrm>
              <a:off x="3759267" y="334167"/>
              <a:ext cx="5621970" cy="1403180"/>
            </a:xfrm>
            <a:prstGeom prst="cloudCallout">
              <a:avLst>
                <a:gd name="adj1" fmla="val -59859"/>
                <a:gd name="adj2" fmla="val 39896"/>
              </a:avLst>
            </a:prstGeom>
            <a:no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Arial-Rounded"/>
              </a:endParaRPr>
            </a:p>
          </p:txBody>
        </p:sp>
        <p:sp>
          <p:nvSpPr>
            <p:cNvPr id="6" name="TextBox 5"/>
            <p:cNvSpPr txBox="1"/>
            <p:nvPr/>
          </p:nvSpPr>
          <p:spPr>
            <a:xfrm>
              <a:off x="4223658" y="688205"/>
              <a:ext cx="4919221" cy="652269"/>
            </a:xfrm>
            <a:prstGeom prst="rect">
              <a:avLst/>
            </a:prstGeom>
            <a:noFill/>
            <a:ln>
              <a:noFill/>
            </a:ln>
          </p:spPr>
          <p:txBody>
            <a:bodyPr wrap="square" rtlCol="0">
              <a:spAutoFit/>
            </a:bodyPr>
            <a:lstStyle/>
            <a:p>
              <a:pPr algn="ctr"/>
              <a:r>
                <a:rPr lang="en-US" sz="3200" b="1" dirty="0" err="1">
                  <a:solidFill>
                    <a:srgbClr val="FF0000"/>
                  </a:solidFill>
                  <a:latin typeface="Arial-Rounded"/>
                  <a:ea typeface="Arial-Rounded" panose="020B0500000000000000" pitchFamily="34" charset="0"/>
                  <a:cs typeface="Arial" panose="020B0604020202020204" pitchFamily="34" charset="0"/>
                </a:rPr>
                <a:t>Đoạn</a:t>
              </a:r>
              <a:r>
                <a:rPr lang="en-US" sz="3200" b="1" dirty="0">
                  <a:solidFill>
                    <a:srgbClr val="FF0000"/>
                  </a:solidFill>
                  <a:latin typeface="Arial-Rounded"/>
                  <a:ea typeface="Arial-Rounded" panose="020B0500000000000000" pitchFamily="34" charset="0"/>
                  <a:cs typeface="Arial" panose="020B0604020202020204" pitchFamily="34" charset="0"/>
                </a:rPr>
                <a:t> văn tham khảo</a:t>
              </a:r>
            </a:p>
          </p:txBody>
        </p:sp>
      </p:grpSp>
    </p:spTree>
    <p:extLst>
      <p:ext uri="{BB962C8B-B14F-4D97-AF65-F5344CB8AC3E}">
        <p14:creationId xmlns:p14="http://schemas.microsoft.com/office/powerpoint/2010/main" val="589369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fltVal val="0"/>
                                          </p:val>
                                        </p:tav>
                                        <p:tav tm="100000">
                                          <p:val>
                                            <p:strVal val="#ppt_w"/>
                                          </p:val>
                                        </p:tav>
                                      </p:tavLst>
                                    </p:anim>
                                    <p:anim calcmode="lin" valueType="num">
                                      <p:cBhvr>
                                        <p:cTn id="15" dur="500" fill="hold"/>
                                        <p:tgtEl>
                                          <p:spTgt spid="4"/>
                                        </p:tgtEl>
                                        <p:attrNameLst>
                                          <p:attrName>ppt_h</p:attrName>
                                        </p:attrNameLst>
                                      </p:cBhvr>
                                      <p:tavLst>
                                        <p:tav tm="0">
                                          <p:val>
                                            <p:fltVal val="0"/>
                                          </p:val>
                                        </p:tav>
                                        <p:tav tm="100000">
                                          <p:val>
                                            <p:strVal val="#ppt_h"/>
                                          </p:val>
                                        </p:tav>
                                      </p:tavLst>
                                    </p:anim>
                                    <p:animEffect transition="in" filter="fade">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五角星 32"/>
          <p:cNvSpPr/>
          <p:nvPr/>
        </p:nvSpPr>
        <p:spPr>
          <a:xfrm rot="2121297">
            <a:off x="11780047" y="978714"/>
            <a:ext cx="334275" cy="375024"/>
          </a:xfrm>
          <a:prstGeom prst="star5">
            <a:avLst>
              <a:gd name="adj" fmla="val 28548"/>
              <a:gd name="hf" fmla="val 105146"/>
              <a:gd name="vf" fmla="val 110557"/>
            </a:avLst>
          </a:prstGeom>
          <a:pattFill prst="ltDnDiag">
            <a:fgClr>
              <a:srgbClr val="00B0F0"/>
            </a:fgClr>
            <a:bgClr>
              <a:srgbClr val="FCFFD9"/>
            </a:bgClr>
          </a:patt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7" name="五角星 36"/>
          <p:cNvSpPr/>
          <p:nvPr/>
        </p:nvSpPr>
        <p:spPr>
          <a:xfrm rot="2755789">
            <a:off x="9975604" y="116091"/>
            <a:ext cx="286011" cy="286011"/>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8" name="五角星 35"/>
          <p:cNvSpPr/>
          <p:nvPr/>
        </p:nvSpPr>
        <p:spPr>
          <a:xfrm rot="19384917">
            <a:off x="10695818" y="37778"/>
            <a:ext cx="620833" cy="620833"/>
          </a:xfrm>
          <a:prstGeom prst="star5">
            <a:avLst>
              <a:gd name="adj" fmla="val 25251"/>
              <a:gd name="hf" fmla="val 105146"/>
              <a:gd name="vf" fmla="val 110557"/>
            </a:avLst>
          </a:prstGeom>
          <a:pattFill prst="ltDnDiag">
            <a:fgClr>
              <a:srgbClr val="00B050"/>
            </a:fgClr>
            <a:bgClr>
              <a:srgbClr val="FCFFD9"/>
            </a:bgClr>
          </a:patt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29" name="五角星 34"/>
          <p:cNvSpPr/>
          <p:nvPr/>
        </p:nvSpPr>
        <p:spPr>
          <a:xfrm rot="337835">
            <a:off x="11567479" y="-56956"/>
            <a:ext cx="632109" cy="632109"/>
          </a:xfrm>
          <a:prstGeom prst="star5">
            <a:avLst>
              <a:gd name="adj" fmla="val 30106"/>
              <a:gd name="hf" fmla="val 105146"/>
              <a:gd name="vf" fmla="val 110557"/>
            </a:avLst>
          </a:prstGeom>
          <a:pattFill prst="ltDnDiag">
            <a:fgClr>
              <a:srgbClr val="FFC000"/>
            </a:fgClr>
            <a:bgClr>
              <a:srgbClr val="FCFFD9"/>
            </a:bgClr>
          </a:patt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sp>
        <p:nvSpPr>
          <p:cNvPr id="30" name="五角星 36"/>
          <p:cNvSpPr/>
          <p:nvPr/>
        </p:nvSpPr>
        <p:spPr>
          <a:xfrm rot="20248740">
            <a:off x="11665226" y="1623417"/>
            <a:ext cx="505484" cy="485649"/>
          </a:xfrm>
          <a:prstGeom prst="star5">
            <a:avLst>
              <a:gd name="adj" fmla="val 26277"/>
              <a:gd name="hf" fmla="val 105146"/>
              <a:gd name="vf" fmla="val 110557"/>
            </a:avLst>
          </a:prstGeom>
          <a:pattFill prst="ltDnDiag">
            <a:fgClr>
              <a:srgbClr val="EB3A03"/>
            </a:fgClr>
            <a:bgClr>
              <a:srgbClr val="FCFFD9"/>
            </a:bgClr>
          </a:pattFill>
          <a:ln>
            <a:solidFill>
              <a:srgbClr val="EB3A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Calibri"/>
              <a:ea typeface="宋体" panose="02010600030101010101" pitchFamily="2" charset="-122"/>
              <a:cs typeface="+mn-cs"/>
            </a:endParaRPr>
          </a:p>
        </p:txBody>
      </p:sp>
      <p:pic>
        <p:nvPicPr>
          <p:cNvPr id="31" name="Picture 30"/>
          <p:cNvPicPr>
            <a:picLocks noChangeAspect="1"/>
          </p:cNvPicPr>
          <p:nvPr/>
        </p:nvPicPr>
        <p:blipFill rotWithShape="1">
          <a:blip r:embed="rId3"/>
          <a:srcRect l="7607" t="9720" r="7737" b="54882"/>
          <a:stretch/>
        </p:blipFill>
        <p:spPr>
          <a:xfrm>
            <a:off x="-19050" y="5753100"/>
            <a:ext cx="12211050" cy="1104900"/>
          </a:xfrm>
          <a:prstGeom prst="rect">
            <a:avLst/>
          </a:prstGeom>
        </p:spPr>
      </p:pic>
      <p:pic>
        <p:nvPicPr>
          <p:cNvPr id="32" name="图片 7"/>
          <p:cNvPicPr>
            <a:picLocks noChangeAspect="1"/>
          </p:cNvPicPr>
          <p:nvPr/>
        </p:nvPicPr>
        <p:blipFill>
          <a:blip r:embed="rId4"/>
          <a:stretch>
            <a:fillRect/>
          </a:stretch>
        </p:blipFill>
        <p:spPr>
          <a:xfrm>
            <a:off x="188725" y="5824469"/>
            <a:ext cx="694099" cy="906357"/>
          </a:xfrm>
          <a:prstGeom prst="rect">
            <a:avLst/>
          </a:prstGeom>
          <a:noFill/>
          <a:ln w="9525">
            <a:noFill/>
          </a:ln>
        </p:spPr>
      </p:pic>
      <p:pic>
        <p:nvPicPr>
          <p:cNvPr id="33" name="图片 8"/>
          <p:cNvPicPr>
            <a:picLocks noChangeAspect="1"/>
          </p:cNvPicPr>
          <p:nvPr/>
        </p:nvPicPr>
        <p:blipFill>
          <a:blip r:embed="rId5"/>
          <a:stretch>
            <a:fillRect/>
          </a:stretch>
        </p:blipFill>
        <p:spPr>
          <a:xfrm>
            <a:off x="11267948" y="5632759"/>
            <a:ext cx="869271" cy="1201038"/>
          </a:xfrm>
          <a:prstGeom prst="rect">
            <a:avLst/>
          </a:prstGeom>
          <a:noFill/>
          <a:ln w="9525">
            <a:noFill/>
          </a:ln>
        </p:spPr>
      </p:pic>
      <p:sp>
        <p:nvSpPr>
          <p:cNvPr id="24" name="文本框 22">
            <a:extLst>
              <a:ext uri="{FF2B5EF4-FFF2-40B4-BE49-F238E27FC236}">
                <a16:creationId xmlns:a16="http://schemas.microsoft.com/office/drawing/2014/main" id="{8E852256-A333-49D6-ADCD-2215C66790B1}"/>
              </a:ext>
            </a:extLst>
          </p:cNvPr>
          <p:cNvSpPr txBox="1"/>
          <p:nvPr/>
        </p:nvSpPr>
        <p:spPr>
          <a:xfrm>
            <a:off x="3117659" y="142973"/>
            <a:ext cx="670161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rPr>
              <a:t>YÊU CẦU CẦN ĐẠT</a:t>
            </a:r>
            <a:endParaRPr kumimoji="0" lang="zh-CN" altLang="en-US" sz="5400" b="0" i="0" u="none" strike="noStrike" kern="1200" cap="none" spc="0" normalizeH="0" baseline="0" noProof="0" dirty="0">
              <a:ln>
                <a:noFill/>
              </a:ln>
              <a:solidFill>
                <a:srgbClr val="FF0000"/>
              </a:solidFill>
              <a:effectLst/>
              <a:uLnTx/>
              <a:uFillTx/>
              <a:latin typeface="iCiel Cadena" panose="02000503000000020004" pitchFamily="2" charset="0"/>
              <a:ea typeface="思源黑体 CN Bold" panose="020B0800000000000000" pitchFamily="34" charset="-122"/>
              <a:cs typeface="+mn-cs"/>
            </a:endParaRPr>
          </a:p>
        </p:txBody>
      </p:sp>
      <p:grpSp>
        <p:nvGrpSpPr>
          <p:cNvPr id="2" name="Group 1">
            <a:extLst>
              <a:ext uri="{FF2B5EF4-FFF2-40B4-BE49-F238E27FC236}">
                <a16:creationId xmlns:a16="http://schemas.microsoft.com/office/drawing/2014/main" id="{AC28F713-904E-4259-9070-57BE1EFD4B24}"/>
              </a:ext>
            </a:extLst>
          </p:cNvPr>
          <p:cNvGrpSpPr/>
          <p:nvPr/>
        </p:nvGrpSpPr>
        <p:grpSpPr>
          <a:xfrm>
            <a:off x="818941" y="1234742"/>
            <a:ext cx="10187293" cy="1196466"/>
            <a:chOff x="774356" y="888444"/>
            <a:chExt cx="10187293" cy="1196466"/>
          </a:xfrm>
        </p:grpSpPr>
        <p:grpSp>
          <p:nvGrpSpPr>
            <p:cNvPr id="6" name="Group 5"/>
            <p:cNvGrpSpPr/>
            <p:nvPr/>
          </p:nvGrpSpPr>
          <p:grpSpPr>
            <a:xfrm>
              <a:off x="774356" y="888444"/>
              <a:ext cx="1085297" cy="714672"/>
              <a:chOff x="2485459" y="1975436"/>
              <a:chExt cx="1772914" cy="1393004"/>
            </a:xfrm>
          </p:grpSpPr>
          <p:pic>
            <p:nvPicPr>
              <p:cNvPr id="15" name="图片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485459" y="1975436"/>
                <a:ext cx="1772914" cy="1393004"/>
              </a:xfrm>
              <a:prstGeom prst="rect">
                <a:avLst/>
              </a:prstGeom>
            </p:spPr>
          </p:pic>
          <p:pic>
            <p:nvPicPr>
              <p:cNvPr id="16"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674444" y="2576026"/>
                <a:ext cx="341348" cy="792414"/>
              </a:xfrm>
              <a:prstGeom prst="rect">
                <a:avLst/>
              </a:prstGeom>
            </p:spPr>
          </p:pic>
          <p:pic>
            <p:nvPicPr>
              <p:cNvPr id="18" name="图片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69695" y="2331298"/>
                <a:ext cx="596041" cy="841269"/>
              </a:xfrm>
              <a:prstGeom prst="rect">
                <a:avLst/>
              </a:prstGeom>
            </p:spPr>
          </p:pic>
        </p:grpSp>
        <p:sp>
          <p:nvSpPr>
            <p:cNvPr id="26" name="TextBox 25">
              <a:extLst>
                <a:ext uri="{FF2B5EF4-FFF2-40B4-BE49-F238E27FC236}">
                  <a16:creationId xmlns:a16="http://schemas.microsoft.com/office/drawing/2014/main" id="{14B26D2C-1BC9-4238-BC4C-795267AEDD6F}"/>
                </a:ext>
              </a:extLst>
            </p:cNvPr>
            <p:cNvSpPr txBox="1"/>
            <p:nvPr/>
          </p:nvSpPr>
          <p:spPr>
            <a:xfrm>
              <a:off x="2056569" y="1093292"/>
              <a:ext cx="8905080" cy="991618"/>
            </a:xfrm>
            <a:prstGeom prst="rect">
              <a:avLst/>
            </a:prstGeom>
            <a:noFill/>
          </p:spPr>
          <p:txBody>
            <a:bodyPr wrap="square" rtlCol="0">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 </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Times New Roman" panose="02020603050405020304" pitchFamily="18" charset="0"/>
                </a:rPr>
                <a:t>Nhìn tranh, nói được tên của đồ vật và nêu được công dụng của chúng</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4C1EF139-4416-44FF-AC02-49D6B4DBE8EA}"/>
              </a:ext>
            </a:extLst>
          </p:cNvPr>
          <p:cNvGrpSpPr/>
          <p:nvPr/>
        </p:nvGrpSpPr>
        <p:grpSpPr>
          <a:xfrm>
            <a:off x="797233" y="2818567"/>
            <a:ext cx="10209001" cy="755486"/>
            <a:chOff x="752655" y="2065203"/>
            <a:chExt cx="10209001" cy="755486"/>
          </a:xfrm>
        </p:grpSpPr>
        <p:grpSp>
          <p:nvGrpSpPr>
            <p:cNvPr id="22" name="Group 21"/>
            <p:cNvGrpSpPr/>
            <p:nvPr/>
          </p:nvGrpSpPr>
          <p:grpSpPr>
            <a:xfrm>
              <a:off x="752655" y="2065203"/>
              <a:ext cx="1085297" cy="714672"/>
              <a:chOff x="5056546" y="1975436"/>
              <a:chExt cx="1772914" cy="1393004"/>
            </a:xfrm>
          </p:grpSpPr>
          <p:pic>
            <p:nvPicPr>
              <p:cNvPr id="14" name="图片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56546" y="1975436"/>
                <a:ext cx="1772914" cy="1393004"/>
              </a:xfrm>
              <a:prstGeom prst="rect">
                <a:avLst/>
              </a:prstGeom>
            </p:spPr>
          </p:pic>
          <p:pic>
            <p:nvPicPr>
              <p:cNvPr id="17" name="图片 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669550" y="2383789"/>
                <a:ext cx="455161" cy="736288"/>
              </a:xfrm>
              <a:prstGeom prst="rect">
                <a:avLst/>
              </a:prstGeom>
            </p:spPr>
          </p:pic>
          <p:pic>
            <p:nvPicPr>
              <p:cNvPr id="20" name="图片 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242409" y="2576026"/>
                <a:ext cx="469353" cy="792414"/>
              </a:xfrm>
              <a:prstGeom prst="rect">
                <a:avLst/>
              </a:prstGeom>
            </p:spPr>
          </p:pic>
        </p:grpSp>
        <p:sp>
          <p:nvSpPr>
            <p:cNvPr id="34" name="TextBox 33">
              <a:extLst>
                <a:ext uri="{FF2B5EF4-FFF2-40B4-BE49-F238E27FC236}">
                  <a16:creationId xmlns:a16="http://schemas.microsoft.com/office/drawing/2014/main" id="{D4F928FB-968A-4666-9173-178A617D7C9E}"/>
                </a:ext>
              </a:extLst>
            </p:cNvPr>
            <p:cNvSpPr txBox="1"/>
            <p:nvPr/>
          </p:nvSpPr>
          <p:spPr>
            <a:xfrm>
              <a:off x="2056576" y="2297469"/>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P</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hát triển vốn từ chỉ sự vật (từ chỉ đồ dùng học tập)</a:t>
              </a:r>
              <a:endPar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grpSp>
        <p:nvGrpSpPr>
          <p:cNvPr id="4" name="Group 3">
            <a:extLst>
              <a:ext uri="{FF2B5EF4-FFF2-40B4-BE49-F238E27FC236}">
                <a16:creationId xmlns:a16="http://schemas.microsoft.com/office/drawing/2014/main" id="{24926BE0-6FEB-4035-95CC-8282BD1C87A0}"/>
              </a:ext>
            </a:extLst>
          </p:cNvPr>
          <p:cNvGrpSpPr/>
          <p:nvPr/>
        </p:nvGrpSpPr>
        <p:grpSpPr>
          <a:xfrm>
            <a:off x="746804" y="4216110"/>
            <a:ext cx="10126397" cy="714672"/>
            <a:chOff x="778314" y="3315253"/>
            <a:chExt cx="10126397" cy="714672"/>
          </a:xfrm>
        </p:grpSpPr>
        <p:grpSp>
          <p:nvGrpSpPr>
            <p:cNvPr id="23" name="Group 22"/>
            <p:cNvGrpSpPr/>
            <p:nvPr/>
          </p:nvGrpSpPr>
          <p:grpSpPr>
            <a:xfrm>
              <a:off x="778314" y="3315253"/>
              <a:ext cx="1085297" cy="714672"/>
              <a:chOff x="8317164" y="2100522"/>
              <a:chExt cx="1772914" cy="1393004"/>
            </a:xfrm>
          </p:grpSpPr>
          <p:pic>
            <p:nvPicPr>
              <p:cNvPr id="13" name="图片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317164" y="2100522"/>
                <a:ext cx="1772914" cy="1393004"/>
              </a:xfrm>
              <a:prstGeom prst="rect">
                <a:avLst/>
              </a:prstGeom>
            </p:spPr>
          </p:pic>
          <p:pic>
            <p:nvPicPr>
              <p:cNvPr id="19" name="图片 10"/>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539363" y="2383789"/>
                <a:ext cx="560164" cy="826471"/>
              </a:xfrm>
              <a:prstGeom prst="rect">
                <a:avLst/>
              </a:prstGeom>
            </p:spPr>
          </p:pic>
          <p:pic>
            <p:nvPicPr>
              <p:cNvPr id="21" name="图片 1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202645" y="2582875"/>
                <a:ext cx="560786" cy="865560"/>
              </a:xfrm>
              <a:prstGeom prst="rect">
                <a:avLst/>
              </a:prstGeom>
            </p:spPr>
          </p:pic>
        </p:grpSp>
        <p:sp>
          <p:nvSpPr>
            <p:cNvPr id="35" name="TextBox 34">
              <a:extLst>
                <a:ext uri="{FF2B5EF4-FFF2-40B4-BE49-F238E27FC236}">
                  <a16:creationId xmlns:a16="http://schemas.microsoft.com/office/drawing/2014/main" id="{4EB37731-1288-4647-AC02-0AF79C340C8B}"/>
                </a:ext>
              </a:extLst>
            </p:cNvPr>
            <p:cNvSpPr txBox="1"/>
            <p:nvPr/>
          </p:nvSpPr>
          <p:spPr>
            <a:xfrm>
              <a:off x="1999631" y="3352346"/>
              <a:ext cx="8905080"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V</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iết được 3 - 4 câu giới thiệu về một đồ vật được dùng để vẽ</a:t>
              </a:r>
              <a:endParaRPr kumimoji="0" lang="en-US" sz="2800" b="1" i="0" u="none" strike="noStrike" kern="1200" cap="none" spc="0" normalizeH="0" baseline="0" noProof="0" dirty="0">
                <a:ln>
                  <a:noFill/>
                </a:ln>
                <a:solidFill>
                  <a:srgbClr val="002060"/>
                </a:solidFill>
                <a:effectLst/>
                <a:uLnTx/>
                <a:uFillTx/>
                <a:latin typeface="Arial" panose="020B0604020202020204" pitchFamily="34" charset="0"/>
                <a:ea typeface="+mn-ea"/>
                <a:cs typeface="Arial" panose="020B0604020202020204" pitchFamily="34" charset="0"/>
              </a:endParaRPr>
            </a:p>
          </p:txBody>
        </p:sp>
      </p:grpSp>
    </p:spTree>
    <p:extLst>
      <p:ext uri="{BB962C8B-B14F-4D97-AF65-F5344CB8AC3E}">
        <p14:creationId xmlns:p14="http://schemas.microsoft.com/office/powerpoint/2010/main" val="3558954079"/>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par>
                                <p:cTn id="13" presetID="27" presetClass="emph" presetSubtype="0" repeatCount="indefinite" fill="remove" grpId="1" nodeType="withEffect">
                                  <p:stCondLst>
                                    <p:cond delay="0"/>
                                  </p:stCondLst>
                                  <p:childTnLst>
                                    <p:animClr clrSpc="rgb" dir="cw">
                                      <p:cBhvr override="childStyle">
                                        <p:cTn id="14" dur="625" autoRev="1" fill="remove"/>
                                        <p:tgtEl>
                                          <p:spTgt spid="25"/>
                                        </p:tgtEl>
                                        <p:attrNameLst>
                                          <p:attrName>style.color</p:attrName>
                                        </p:attrNameLst>
                                      </p:cBhvr>
                                      <p:to>
                                        <a:srgbClr val="66CCFF"/>
                                      </p:to>
                                    </p:animClr>
                                    <p:animClr clrSpc="rgb" dir="cw">
                                      <p:cBhvr>
                                        <p:cTn id="15" dur="625" autoRev="1" fill="remove"/>
                                        <p:tgtEl>
                                          <p:spTgt spid="25"/>
                                        </p:tgtEl>
                                        <p:attrNameLst>
                                          <p:attrName>fillcolor</p:attrName>
                                        </p:attrNameLst>
                                      </p:cBhvr>
                                      <p:to>
                                        <a:srgbClr val="66CCFF"/>
                                      </p:to>
                                    </p:animClr>
                                    <p:set>
                                      <p:cBhvr>
                                        <p:cTn id="16" dur="625" autoRev="1" fill="remove"/>
                                        <p:tgtEl>
                                          <p:spTgt spid="25"/>
                                        </p:tgtEl>
                                        <p:attrNameLst>
                                          <p:attrName>fill.type</p:attrName>
                                        </p:attrNameLst>
                                      </p:cBhvr>
                                      <p:to>
                                        <p:strVal val="solid"/>
                                      </p:to>
                                    </p:set>
                                    <p:set>
                                      <p:cBhvr>
                                        <p:cTn id="17" dur="625" autoRev="1" fill="remove"/>
                                        <p:tgtEl>
                                          <p:spTgt spid="25"/>
                                        </p:tgtEl>
                                        <p:attrNameLst>
                                          <p:attrName>fill.on</p:attrName>
                                        </p:attrNameLst>
                                      </p:cBhvr>
                                      <p:to>
                                        <p:strVal val="true"/>
                                      </p:to>
                                    </p:set>
                                  </p:childTnLst>
                                </p:cTn>
                              </p:par>
                              <p:par>
                                <p:cTn id="18" presetID="10" presetClass="entr" presetSubtype="0" fill="hold" grpId="0" nodeType="with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500"/>
                                        <p:tgtEl>
                                          <p:spTgt spid="27"/>
                                        </p:tgtEl>
                                      </p:cBhvr>
                                    </p:animEffect>
                                  </p:childTnLst>
                                </p:cTn>
                              </p:par>
                              <p:par>
                                <p:cTn id="21" presetID="27" presetClass="emph" presetSubtype="0" repeatCount="indefinite" fill="remove" grpId="1" nodeType="withEffect">
                                  <p:stCondLst>
                                    <p:cond delay="0"/>
                                  </p:stCondLst>
                                  <p:childTnLst>
                                    <p:animClr clrSpc="rgb" dir="cw">
                                      <p:cBhvr override="childStyle">
                                        <p:cTn id="22" dur="625" autoRev="1" fill="remove"/>
                                        <p:tgtEl>
                                          <p:spTgt spid="27"/>
                                        </p:tgtEl>
                                        <p:attrNameLst>
                                          <p:attrName>style.color</p:attrName>
                                        </p:attrNameLst>
                                      </p:cBhvr>
                                      <p:to>
                                        <a:srgbClr val="FF6699"/>
                                      </p:to>
                                    </p:animClr>
                                    <p:animClr clrSpc="rgb" dir="cw">
                                      <p:cBhvr>
                                        <p:cTn id="23" dur="625" autoRev="1" fill="remove"/>
                                        <p:tgtEl>
                                          <p:spTgt spid="27"/>
                                        </p:tgtEl>
                                        <p:attrNameLst>
                                          <p:attrName>fillcolor</p:attrName>
                                        </p:attrNameLst>
                                      </p:cBhvr>
                                      <p:to>
                                        <a:srgbClr val="FF6699"/>
                                      </p:to>
                                    </p:animClr>
                                    <p:set>
                                      <p:cBhvr>
                                        <p:cTn id="24" dur="625" autoRev="1" fill="remove"/>
                                        <p:tgtEl>
                                          <p:spTgt spid="27"/>
                                        </p:tgtEl>
                                        <p:attrNameLst>
                                          <p:attrName>fill.type</p:attrName>
                                        </p:attrNameLst>
                                      </p:cBhvr>
                                      <p:to>
                                        <p:strVal val="solid"/>
                                      </p:to>
                                    </p:set>
                                    <p:set>
                                      <p:cBhvr>
                                        <p:cTn id="25" dur="625" autoRev="1" fill="remove"/>
                                        <p:tgtEl>
                                          <p:spTgt spid="27"/>
                                        </p:tgtEl>
                                        <p:attrNameLst>
                                          <p:attrName>fill.on</p:attrName>
                                        </p:attrNameLst>
                                      </p:cBhvr>
                                      <p:to>
                                        <p:strVal val="true"/>
                                      </p:to>
                                    </p:set>
                                  </p:childTnLst>
                                </p:cTn>
                              </p:par>
                              <p:par>
                                <p:cTn id="26" presetID="10" presetClass="entr" presetSubtype="0" fill="hold" grpId="0" nodeType="withEffect">
                                  <p:stCondLst>
                                    <p:cond delay="0"/>
                                  </p:stCondLst>
                                  <p:childTnLst>
                                    <p:set>
                                      <p:cBhvr>
                                        <p:cTn id="27" dur="1" fill="hold">
                                          <p:stCondLst>
                                            <p:cond delay="0"/>
                                          </p:stCondLst>
                                        </p:cTn>
                                        <p:tgtEl>
                                          <p:spTgt spid="28"/>
                                        </p:tgtEl>
                                        <p:attrNameLst>
                                          <p:attrName>style.visibility</p:attrName>
                                        </p:attrNameLst>
                                      </p:cBhvr>
                                      <p:to>
                                        <p:strVal val="visible"/>
                                      </p:to>
                                    </p:set>
                                    <p:animEffect transition="in" filter="fade">
                                      <p:cBhvr>
                                        <p:cTn id="28" dur="500"/>
                                        <p:tgtEl>
                                          <p:spTgt spid="28"/>
                                        </p:tgtEl>
                                      </p:cBhvr>
                                    </p:animEffect>
                                  </p:childTnLst>
                                </p:cTn>
                              </p:par>
                              <p:par>
                                <p:cTn id="29" presetID="27" presetClass="emph" presetSubtype="0" repeatCount="indefinite" fill="remove" grpId="1" nodeType="withEffect">
                                  <p:stCondLst>
                                    <p:cond delay="0"/>
                                  </p:stCondLst>
                                  <p:childTnLst>
                                    <p:animClr clrSpc="rgb" dir="cw">
                                      <p:cBhvr override="childStyle">
                                        <p:cTn id="30" dur="625" autoRev="1" fill="remove"/>
                                        <p:tgtEl>
                                          <p:spTgt spid="28"/>
                                        </p:tgtEl>
                                        <p:attrNameLst>
                                          <p:attrName>style.color</p:attrName>
                                        </p:attrNameLst>
                                      </p:cBhvr>
                                      <p:to>
                                        <a:srgbClr val="CCFF66"/>
                                      </p:to>
                                    </p:animClr>
                                    <p:animClr clrSpc="rgb" dir="cw">
                                      <p:cBhvr>
                                        <p:cTn id="31" dur="625" autoRev="1" fill="remove"/>
                                        <p:tgtEl>
                                          <p:spTgt spid="28"/>
                                        </p:tgtEl>
                                        <p:attrNameLst>
                                          <p:attrName>fillcolor</p:attrName>
                                        </p:attrNameLst>
                                      </p:cBhvr>
                                      <p:to>
                                        <a:srgbClr val="CCFF66"/>
                                      </p:to>
                                    </p:animClr>
                                    <p:set>
                                      <p:cBhvr>
                                        <p:cTn id="32" dur="625" autoRev="1" fill="remove"/>
                                        <p:tgtEl>
                                          <p:spTgt spid="28"/>
                                        </p:tgtEl>
                                        <p:attrNameLst>
                                          <p:attrName>fill.type</p:attrName>
                                        </p:attrNameLst>
                                      </p:cBhvr>
                                      <p:to>
                                        <p:strVal val="solid"/>
                                      </p:to>
                                    </p:set>
                                    <p:set>
                                      <p:cBhvr>
                                        <p:cTn id="33" dur="625" autoRev="1" fill="remove"/>
                                        <p:tgtEl>
                                          <p:spTgt spid="28"/>
                                        </p:tgtEl>
                                        <p:attrNameLst>
                                          <p:attrName>fill.on</p:attrName>
                                        </p:attrNameLst>
                                      </p:cBhvr>
                                      <p:to>
                                        <p:strVal val="true"/>
                                      </p:to>
                                    </p:set>
                                  </p:childTnLst>
                                </p:cTn>
                              </p:par>
                              <p:par>
                                <p:cTn id="34" presetID="10" presetClass="entr" presetSubtype="0" fill="hold" grpId="0" nodeType="withEffect">
                                  <p:stCondLst>
                                    <p:cond delay="0"/>
                                  </p:stCondLst>
                                  <p:childTnLst>
                                    <p:set>
                                      <p:cBhvr>
                                        <p:cTn id="35" dur="1" fill="hold">
                                          <p:stCondLst>
                                            <p:cond delay="0"/>
                                          </p:stCondLst>
                                        </p:cTn>
                                        <p:tgtEl>
                                          <p:spTgt spid="29"/>
                                        </p:tgtEl>
                                        <p:attrNameLst>
                                          <p:attrName>style.visibility</p:attrName>
                                        </p:attrNameLst>
                                      </p:cBhvr>
                                      <p:to>
                                        <p:strVal val="visible"/>
                                      </p:to>
                                    </p:set>
                                    <p:animEffect transition="in" filter="fade">
                                      <p:cBhvr>
                                        <p:cTn id="36" dur="500"/>
                                        <p:tgtEl>
                                          <p:spTgt spid="29"/>
                                        </p:tgtEl>
                                      </p:cBhvr>
                                    </p:animEffect>
                                  </p:childTnLst>
                                </p:cTn>
                              </p:par>
                              <p:par>
                                <p:cTn id="37" presetID="27" presetClass="emph" presetSubtype="0" repeatCount="indefinite" fill="remove" grpId="1" nodeType="withEffect">
                                  <p:stCondLst>
                                    <p:cond delay="0"/>
                                  </p:stCondLst>
                                  <p:childTnLst>
                                    <p:animClr clrSpc="rgb" dir="cw">
                                      <p:cBhvr override="childStyle">
                                        <p:cTn id="38" dur="500" autoRev="1" fill="remove"/>
                                        <p:tgtEl>
                                          <p:spTgt spid="29"/>
                                        </p:tgtEl>
                                        <p:attrNameLst>
                                          <p:attrName>style.color</p:attrName>
                                        </p:attrNameLst>
                                      </p:cBhvr>
                                      <p:to>
                                        <a:schemeClr val="bg1"/>
                                      </p:to>
                                    </p:animClr>
                                    <p:animClr clrSpc="rgb" dir="cw">
                                      <p:cBhvr>
                                        <p:cTn id="39" dur="500" autoRev="1" fill="remove"/>
                                        <p:tgtEl>
                                          <p:spTgt spid="29"/>
                                        </p:tgtEl>
                                        <p:attrNameLst>
                                          <p:attrName>fillcolor</p:attrName>
                                        </p:attrNameLst>
                                      </p:cBhvr>
                                      <p:to>
                                        <a:schemeClr val="bg1"/>
                                      </p:to>
                                    </p:animClr>
                                    <p:set>
                                      <p:cBhvr>
                                        <p:cTn id="40" dur="500" autoRev="1" fill="remove"/>
                                        <p:tgtEl>
                                          <p:spTgt spid="29"/>
                                        </p:tgtEl>
                                        <p:attrNameLst>
                                          <p:attrName>fill.type</p:attrName>
                                        </p:attrNameLst>
                                      </p:cBhvr>
                                      <p:to>
                                        <p:strVal val="solid"/>
                                      </p:to>
                                    </p:set>
                                    <p:set>
                                      <p:cBhvr>
                                        <p:cTn id="41" dur="500" autoRev="1" fill="remove"/>
                                        <p:tgtEl>
                                          <p:spTgt spid="29"/>
                                        </p:tgtEl>
                                        <p:attrNameLst>
                                          <p:attrName>fill.on</p:attrName>
                                        </p:attrNameLst>
                                      </p:cBhvr>
                                      <p:to>
                                        <p:strVal val="true"/>
                                      </p:to>
                                    </p:set>
                                  </p:childTnLst>
                                </p:cTn>
                              </p:par>
                              <p:par>
                                <p:cTn id="42" presetID="10"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500"/>
                                        <p:tgtEl>
                                          <p:spTgt spid="30"/>
                                        </p:tgtEl>
                                      </p:cBhvr>
                                    </p:animEffect>
                                  </p:childTnLst>
                                </p:cTn>
                              </p:par>
                              <p:par>
                                <p:cTn id="45" presetID="27" presetClass="emph" presetSubtype="0" repeatCount="indefinite" fill="remove" grpId="1" nodeType="withEffect">
                                  <p:stCondLst>
                                    <p:cond delay="0"/>
                                  </p:stCondLst>
                                  <p:childTnLst>
                                    <p:animClr clrSpc="rgb" dir="cw">
                                      <p:cBhvr override="childStyle">
                                        <p:cTn id="46" dur="625" autoRev="1" fill="remove"/>
                                        <p:tgtEl>
                                          <p:spTgt spid="30"/>
                                        </p:tgtEl>
                                        <p:attrNameLst>
                                          <p:attrName>style.color</p:attrName>
                                        </p:attrNameLst>
                                      </p:cBhvr>
                                      <p:to>
                                        <a:srgbClr val="FF6699"/>
                                      </p:to>
                                    </p:animClr>
                                    <p:animClr clrSpc="rgb" dir="cw">
                                      <p:cBhvr>
                                        <p:cTn id="47" dur="625" autoRev="1" fill="remove"/>
                                        <p:tgtEl>
                                          <p:spTgt spid="30"/>
                                        </p:tgtEl>
                                        <p:attrNameLst>
                                          <p:attrName>fillcolor</p:attrName>
                                        </p:attrNameLst>
                                      </p:cBhvr>
                                      <p:to>
                                        <a:srgbClr val="FF6699"/>
                                      </p:to>
                                    </p:animClr>
                                    <p:set>
                                      <p:cBhvr>
                                        <p:cTn id="48" dur="625" autoRev="1" fill="remove"/>
                                        <p:tgtEl>
                                          <p:spTgt spid="30"/>
                                        </p:tgtEl>
                                        <p:attrNameLst>
                                          <p:attrName>fill.type</p:attrName>
                                        </p:attrNameLst>
                                      </p:cBhvr>
                                      <p:to>
                                        <p:strVal val="solid"/>
                                      </p:to>
                                    </p:set>
                                    <p:set>
                                      <p:cBhvr>
                                        <p:cTn id="49" dur="625" autoRev="1" fill="remove"/>
                                        <p:tgtEl>
                                          <p:spTgt spid="30"/>
                                        </p:tgtEl>
                                        <p:attrNameLst>
                                          <p:attrName>fill.on</p:attrName>
                                        </p:attrNameLst>
                                      </p:cBhvr>
                                      <p:to>
                                        <p:strVal val="true"/>
                                      </p:to>
                                    </p:set>
                                  </p:childTnLst>
                                </p:cTn>
                              </p:par>
                              <p:par>
                                <p:cTn id="50" presetID="22" presetClass="entr" presetSubtype="4" fill="hold" nodeType="withEffect">
                                  <p:stCondLst>
                                    <p:cond delay="0"/>
                                  </p:stCondLst>
                                  <p:childTnLst>
                                    <p:set>
                                      <p:cBhvr>
                                        <p:cTn id="51" dur="1" fill="hold">
                                          <p:stCondLst>
                                            <p:cond delay="0"/>
                                          </p:stCondLst>
                                        </p:cTn>
                                        <p:tgtEl>
                                          <p:spTgt spid="32"/>
                                        </p:tgtEl>
                                        <p:attrNameLst>
                                          <p:attrName>style.visibility</p:attrName>
                                        </p:attrNameLst>
                                      </p:cBhvr>
                                      <p:to>
                                        <p:strVal val="visible"/>
                                      </p:to>
                                    </p:set>
                                    <p:animEffect transition="in" filter="wipe(down)">
                                      <p:cBhvr>
                                        <p:cTn id="52" dur="500"/>
                                        <p:tgtEl>
                                          <p:spTgt spid="32"/>
                                        </p:tgtEl>
                                      </p:cBhvr>
                                    </p:animEffect>
                                  </p:childTnLst>
                                </p:cTn>
                              </p:par>
                              <p:par>
                                <p:cTn id="53" presetID="22" presetClass="entr" presetSubtype="4" fill="hold" nodeType="withEffect">
                                  <p:stCondLst>
                                    <p:cond delay="0"/>
                                  </p:stCondLst>
                                  <p:childTnLst>
                                    <p:set>
                                      <p:cBhvr>
                                        <p:cTn id="54" dur="1" fill="hold">
                                          <p:stCondLst>
                                            <p:cond delay="0"/>
                                          </p:stCondLst>
                                        </p:cTn>
                                        <p:tgtEl>
                                          <p:spTgt spid="33"/>
                                        </p:tgtEl>
                                        <p:attrNameLst>
                                          <p:attrName>style.visibility</p:attrName>
                                        </p:attrNameLst>
                                      </p:cBhvr>
                                      <p:to>
                                        <p:strVal val="visible"/>
                                      </p:to>
                                    </p:set>
                                    <p:animEffect transition="in" filter="wipe(down)">
                                      <p:cBhvr>
                                        <p:cTn id="55" dur="500"/>
                                        <p:tgtEl>
                                          <p:spTgt spid="33"/>
                                        </p:tgtEl>
                                      </p:cBhvr>
                                    </p:animEffect>
                                  </p:childTnLst>
                                </p:cTn>
                              </p:par>
                              <p:par>
                                <p:cTn id="56" presetID="32" presetClass="emph" presetSubtype="0" repeatCount="999000" fill="hold" nodeType="withEffect">
                                  <p:stCondLst>
                                    <p:cond delay="0"/>
                                  </p:stCondLst>
                                  <p:childTnLst>
                                    <p:animRot by="120000">
                                      <p:cBhvr>
                                        <p:cTn id="57" dur="100" fill="hold">
                                          <p:stCondLst>
                                            <p:cond delay="0"/>
                                          </p:stCondLst>
                                        </p:cTn>
                                        <p:tgtEl>
                                          <p:spTgt spid="32"/>
                                        </p:tgtEl>
                                        <p:attrNameLst>
                                          <p:attrName>r</p:attrName>
                                        </p:attrNameLst>
                                      </p:cBhvr>
                                    </p:animRot>
                                    <p:animRot by="-240000">
                                      <p:cBhvr>
                                        <p:cTn id="58" dur="200" fill="hold">
                                          <p:stCondLst>
                                            <p:cond delay="200"/>
                                          </p:stCondLst>
                                        </p:cTn>
                                        <p:tgtEl>
                                          <p:spTgt spid="32"/>
                                        </p:tgtEl>
                                        <p:attrNameLst>
                                          <p:attrName>r</p:attrName>
                                        </p:attrNameLst>
                                      </p:cBhvr>
                                    </p:animRot>
                                    <p:animRot by="240000">
                                      <p:cBhvr>
                                        <p:cTn id="59" dur="200" fill="hold">
                                          <p:stCondLst>
                                            <p:cond delay="400"/>
                                          </p:stCondLst>
                                        </p:cTn>
                                        <p:tgtEl>
                                          <p:spTgt spid="32"/>
                                        </p:tgtEl>
                                        <p:attrNameLst>
                                          <p:attrName>r</p:attrName>
                                        </p:attrNameLst>
                                      </p:cBhvr>
                                    </p:animRot>
                                    <p:animRot by="-240000">
                                      <p:cBhvr>
                                        <p:cTn id="60" dur="200" fill="hold">
                                          <p:stCondLst>
                                            <p:cond delay="600"/>
                                          </p:stCondLst>
                                        </p:cTn>
                                        <p:tgtEl>
                                          <p:spTgt spid="32"/>
                                        </p:tgtEl>
                                        <p:attrNameLst>
                                          <p:attrName>r</p:attrName>
                                        </p:attrNameLst>
                                      </p:cBhvr>
                                    </p:animRot>
                                    <p:animRot by="120000">
                                      <p:cBhvr>
                                        <p:cTn id="61" dur="200" fill="hold">
                                          <p:stCondLst>
                                            <p:cond delay="800"/>
                                          </p:stCondLst>
                                        </p:cTn>
                                        <p:tgtEl>
                                          <p:spTgt spid="32"/>
                                        </p:tgtEl>
                                        <p:attrNameLst>
                                          <p:attrName>r</p:attrName>
                                        </p:attrNameLst>
                                      </p:cBhvr>
                                    </p:animRot>
                                  </p:childTnLst>
                                </p:cTn>
                              </p:par>
                              <p:par>
                                <p:cTn id="62" presetID="32" presetClass="emph" presetSubtype="0" repeatCount="999000" fill="hold" nodeType="withEffect">
                                  <p:stCondLst>
                                    <p:cond delay="0"/>
                                  </p:stCondLst>
                                  <p:childTnLst>
                                    <p:animRot by="120000">
                                      <p:cBhvr>
                                        <p:cTn id="63" dur="100" fill="hold">
                                          <p:stCondLst>
                                            <p:cond delay="0"/>
                                          </p:stCondLst>
                                        </p:cTn>
                                        <p:tgtEl>
                                          <p:spTgt spid="33"/>
                                        </p:tgtEl>
                                        <p:attrNameLst>
                                          <p:attrName>r</p:attrName>
                                        </p:attrNameLst>
                                      </p:cBhvr>
                                    </p:animRot>
                                    <p:animRot by="-240000">
                                      <p:cBhvr>
                                        <p:cTn id="64" dur="200" fill="hold">
                                          <p:stCondLst>
                                            <p:cond delay="200"/>
                                          </p:stCondLst>
                                        </p:cTn>
                                        <p:tgtEl>
                                          <p:spTgt spid="33"/>
                                        </p:tgtEl>
                                        <p:attrNameLst>
                                          <p:attrName>r</p:attrName>
                                        </p:attrNameLst>
                                      </p:cBhvr>
                                    </p:animRot>
                                    <p:animRot by="240000">
                                      <p:cBhvr>
                                        <p:cTn id="65" dur="200" fill="hold">
                                          <p:stCondLst>
                                            <p:cond delay="400"/>
                                          </p:stCondLst>
                                        </p:cTn>
                                        <p:tgtEl>
                                          <p:spTgt spid="33"/>
                                        </p:tgtEl>
                                        <p:attrNameLst>
                                          <p:attrName>r</p:attrName>
                                        </p:attrNameLst>
                                      </p:cBhvr>
                                    </p:animRot>
                                    <p:animRot by="-240000">
                                      <p:cBhvr>
                                        <p:cTn id="66" dur="200" fill="hold">
                                          <p:stCondLst>
                                            <p:cond delay="600"/>
                                          </p:stCondLst>
                                        </p:cTn>
                                        <p:tgtEl>
                                          <p:spTgt spid="33"/>
                                        </p:tgtEl>
                                        <p:attrNameLst>
                                          <p:attrName>r</p:attrName>
                                        </p:attrNameLst>
                                      </p:cBhvr>
                                    </p:animRot>
                                    <p:animRot by="120000">
                                      <p:cBhvr>
                                        <p:cTn id="67" dur="200" fill="hold">
                                          <p:stCondLst>
                                            <p:cond delay="800"/>
                                          </p:stCondLst>
                                        </p:cTn>
                                        <p:tgtEl>
                                          <p:spTgt spid="3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ldLvl="0" animBg="1"/>
      <p:bldP spid="25" grpId="1" bldLvl="0" animBg="1"/>
      <p:bldP spid="27" grpId="0" bldLvl="0" animBg="1"/>
      <p:bldP spid="27" grpId="1" bldLvl="0" animBg="1"/>
      <p:bldP spid="28" grpId="0" bldLvl="0" animBg="1"/>
      <p:bldP spid="28" grpId="1" bldLvl="0" animBg="1"/>
      <p:bldP spid="29" grpId="0" bldLvl="0" animBg="1"/>
      <p:bldP spid="29" grpId="1" bldLvl="0" animBg="1"/>
      <p:bldP spid="30" grpId="0" bldLvl="0" animBg="1"/>
      <p:bldP spid="30" grpId="1" bldLvl="0" animBg="1"/>
      <p:bldP spid="24"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730</TotalTime>
  <Words>474</Words>
  <Application>Microsoft Office PowerPoint</Application>
  <PresentationFormat>Widescreen</PresentationFormat>
  <Paragraphs>58</Paragraphs>
  <Slides>11</Slides>
  <Notes>3</Notes>
  <HiddenSlides>0</HiddenSlides>
  <MMClips>1</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11</vt:i4>
      </vt:variant>
    </vt:vector>
  </HeadingPairs>
  <TitlesOfParts>
    <vt:vector size="21" baseType="lpstr">
      <vt:lpstr>Arial</vt:lpstr>
      <vt:lpstr>Arial-Rounded</vt:lpstr>
      <vt:lpstr>Calibri</vt:lpstr>
      <vt:lpstr>Calibri Light</vt:lpstr>
      <vt:lpstr>iCiel Cadena</vt:lpstr>
      <vt:lpstr>iCiel Crocante</vt:lpstr>
      <vt:lpstr>Times New Roman</vt:lpstr>
      <vt:lpstr>1_Office Theme</vt:lpstr>
      <vt:lpstr>2_Office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Nguyen Kim Chi</cp:lastModifiedBy>
  <cp:revision>197</cp:revision>
  <dcterms:created xsi:type="dcterms:W3CDTF">2021-05-29T04:05:18Z</dcterms:created>
  <dcterms:modified xsi:type="dcterms:W3CDTF">2022-10-15T15:48:45Z</dcterms:modified>
</cp:coreProperties>
</file>