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264" r:id="rId4"/>
    <p:sldId id="283" r:id="rId5"/>
    <p:sldId id="286" r:id="rId6"/>
    <p:sldId id="287" r:id="rId7"/>
    <p:sldId id="288" r:id="rId8"/>
    <p:sldId id="284" r:id="rId9"/>
    <p:sldId id="285" r:id="rId10"/>
    <p:sldId id="290" r:id="rId11"/>
    <p:sldId id="291" r:id="rId12"/>
    <p:sldId id="292"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Minh Quang" initials="NMQ" lastIdx="1" clrIdx="0">
    <p:extLst>
      <p:ext uri="{19B8F6BF-5375-455C-9EA6-DF929625EA0E}">
        <p15:presenceInfo xmlns:p15="http://schemas.microsoft.com/office/powerpoint/2012/main" userId="7018fa1f47704f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105" d="100"/>
          <a:sy n="105" d="100"/>
        </p:scale>
        <p:origin x="102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04T16:50:52.07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02956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82305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5141" y="77782"/>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15" y="4570"/>
            <a:ext cx="2180774" cy="219093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2309343" y="2336429"/>
            <a:ext cx="7699248"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a:t>
            </a:r>
            <a:r>
              <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a:t>
            </a:r>
            <a:r>
              <a:rPr lang="vi-VN"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VĂN KỂ MỘT VIỆC NGƯỜI THÂN ĐÃ LÀM CHO EM </a:t>
            </a:r>
          </a:p>
          <a:p>
            <a:pPr algn="ctr"/>
            <a:r>
              <a:rPr lang="vi-VN"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( 115) </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7" name="文本框 22">
            <a:extLst>
              <a:ext uri="{FF2B5EF4-FFF2-40B4-BE49-F238E27FC236}">
                <a16:creationId xmlns:a16="http://schemas.microsoft.com/office/drawing/2014/main" id="{8E852256-A333-49D6-ADCD-2215C66790B1}"/>
              </a:ext>
            </a:extLst>
          </p:cNvPr>
          <p:cNvSpPr txBox="1"/>
          <p:nvPr/>
        </p:nvSpPr>
        <p:spPr>
          <a:xfrm>
            <a:off x="5099114" y="1255163"/>
            <a:ext cx="3548426" cy="769441"/>
          </a:xfrm>
          <a:prstGeom prst="rect">
            <a:avLst/>
          </a:prstGeom>
          <a:noFill/>
        </p:spPr>
        <p:txBody>
          <a:bodyPr wrap="square" rtlCol="0">
            <a:spAutoFit/>
          </a:bodyPr>
          <a:lstStyle/>
          <a:p>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14</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Nắm được cấu trúc một đoạn văn kể về người thân.</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14672"/>
            <a:chOff x="752655" y="2065203"/>
            <a:chExt cx="10209001"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Viết được một đoạn văn ngắn 3-4 câu kể và người thân</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961871" y="4306457"/>
            <a:ext cx="8478999" cy="1017390"/>
            <a:chOff x="778314" y="3315253"/>
            <a:chExt cx="7796853" cy="101739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491562" cy="830997"/>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Bồi dưỡng tình cảm yêu thương, quan tâm, chăm sóc những người thân trong gia đình..</a:t>
              </a:r>
              <a:endParaRPr lang="en-US" sz="240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415278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031762" y="1215010"/>
            <a:ext cx="6128476" cy="769441"/>
          </a:xfrm>
          <a:prstGeom prst="rect">
            <a:avLst/>
          </a:prstGeom>
          <a:noFill/>
        </p:spPr>
        <p:txBody>
          <a:bodyPr wrap="square" rtlCol="0">
            <a:spAutoFit/>
          </a:bodyPr>
          <a:lstStyle/>
          <a:p>
            <a:r>
              <a:rPr lang="vi-VN" altLang="zh-CN" sz="4400" dirty="0" smtClean="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 DỤNG</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5" name="TextBox 34">
            <a:extLst>
              <a:ext uri="{FF2B5EF4-FFF2-40B4-BE49-F238E27FC236}">
                <a16:creationId xmlns:a16="http://schemas.microsoft.com/office/drawing/2014/main" id="{4EB37731-1288-4647-AC02-0AF79C340C8B}"/>
              </a:ext>
            </a:extLst>
          </p:cNvPr>
          <p:cNvSpPr txBox="1"/>
          <p:nvPr/>
        </p:nvSpPr>
        <p:spPr>
          <a:xfrm>
            <a:off x="2013066" y="2788272"/>
            <a:ext cx="7059508" cy="1200329"/>
          </a:xfrm>
          <a:prstGeom prst="rect">
            <a:avLst/>
          </a:prstGeom>
          <a:noFill/>
        </p:spPr>
        <p:txBody>
          <a:bodyPr wrap="square" rtlCol="0">
            <a:spAutoFit/>
          </a:bodyPr>
          <a:lstStyle/>
          <a:p>
            <a:r>
              <a:rPr lang="vi-VN" sz="2400" b="1" dirty="0" smtClean="0">
                <a:solidFill>
                  <a:srgbClr val="002060"/>
                </a:solidFill>
                <a:latin typeface="Times New Roman" panose="02020603050405020304" pitchFamily="18" charset="0"/>
                <a:cs typeface="Times New Roman" panose="02020603050405020304" pitchFamily="18" charset="0"/>
              </a:rPr>
              <a:t>Về đọc lại đoạn văn cho ông bà, bố mẹ nghe</a:t>
            </a:r>
            <a:endParaRPr lang="vi-VN" sz="2400" b="1" dirty="0">
              <a:solidFill>
                <a:srgbClr val="002060"/>
              </a:solidFill>
              <a:latin typeface="Times New Roman" panose="02020603050405020304" pitchFamily="18" charset="0"/>
              <a:cs typeface="Times New Roman" panose="02020603050405020304" pitchFamily="18" charset="0"/>
            </a:endParaRPr>
          </a:p>
          <a:p>
            <a:r>
              <a:rPr lang="vi-VN" sz="2400" b="1" dirty="0" smtClean="0">
                <a:solidFill>
                  <a:srgbClr val="002060"/>
                </a:solidFill>
                <a:latin typeface="Times New Roman" panose="02020603050405020304" pitchFamily="18" charset="0"/>
                <a:cs typeface="Times New Roman" panose="02020603050405020304" pitchFamily="18" charset="0"/>
              </a:rPr>
              <a:t>Chuẩn bị bài sau: Viết 3, 4 câu thể hiện tình cảm của em đối với người thân</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7013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Nắm được cấu trúc một đoạn văn kể về người thân.</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14672"/>
            <a:chOff x="752655" y="2065203"/>
            <a:chExt cx="10209001" cy="714672"/>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Viết được một đoạn văn ngắn 3-4 câu kể và người thân</a:t>
              </a: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961871" y="4306457"/>
            <a:ext cx="8478999" cy="1017390"/>
            <a:chOff x="778314" y="3315253"/>
            <a:chExt cx="7796853" cy="101739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491562" cy="830997"/>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Bồi dưỡng tình cảm yêu thương, quan tâm, chăm sóc những người thân trong gia đình..</a:t>
              </a:r>
              <a:endParaRPr lang="en-US" sz="2400" b="1"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Đọc đoạn văn sau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Người đó đã làm những việc gì cho bạn nhỏ?</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ectangle 9"/>
          <p:cNvSpPr/>
          <p:nvPr/>
        </p:nvSpPr>
        <p:spPr>
          <a:xfrm>
            <a:off x="589516" y="5321986"/>
            <a:ext cx="11602484" cy="1077218"/>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Câu nào thể hiện rõ nhất tình cảm của bạn nhỏ đối với người đó?</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5"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115047"/>
            <a:ext cx="11602484" cy="2554545"/>
          </a:xfrm>
          <a:prstGeom prst="rect">
            <a:avLst/>
          </a:prstGeom>
        </p:spPr>
        <p:txBody>
          <a:bodyPr wrap="square">
            <a:spAutoFit/>
          </a:bodyPr>
          <a:lstStyle/>
          <a:p>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thường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kể</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cho tôi nghe rất nhiều chuyện cổ tích. Ông dạy tôi vẽ rất nhiều con vật: voi, hổ, hươu, nai, sóc,... Ông còn dạy tôi vẽ cả ông mặt trời, dòng sông, con thuyền,... Mỗi khi ông có việc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đi</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đâu,</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1006610" y="5026541"/>
            <a:ext cx="9372631"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ông ngoại.                   </a:t>
            </a:r>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2554545"/>
          </a:xfrm>
          <a:prstGeom prst="rect">
            <a:avLst/>
          </a:prstGeom>
        </p:spPr>
        <p:txBody>
          <a:bodyPr wrap="square">
            <a:spAutoFit/>
          </a:bodyPr>
          <a:lstStyle/>
          <a:p>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thường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kể</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cho tôi nghe rất nhiều chuyện cổ tích. Ông dạy tôi vẽ rất nhiều con vật: voi, hổ, hươu, nai, sóc,... Ông còn dạy tôi vẽ cả ông mặt trời, dòng sông, con thuyền,... Mỗi khi ông có việc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đi</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đâu,</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67650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484" y="4905133"/>
            <a:ext cx="10848505" cy="1077218"/>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Ông ngoại đã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kể cho bạn nhỏ nghe rất nhiều chuyện cổ tích,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dạy</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rPr>
              <a:t>bạn </a:t>
            </a:r>
            <a:r>
              <a:rPr lang="en-US" sz="3200" b="1" dirty="0" err="1">
                <a:solidFill>
                  <a:srgbClr val="FF0000"/>
                </a:solidFill>
                <a:latin typeface="Times New Roman" panose="02020603050405020304" pitchFamily="18" charset="0"/>
                <a:ea typeface="Arial-Rounded" pitchFamily="34" charset="0"/>
                <a:cs typeface="Times New Roman" panose="02020603050405020304" pitchFamily="18" charset="0"/>
              </a:rPr>
              <a:t>vẽ</a:t>
            </a:r>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Người đó đã làm những việc gì cho bạn nhỏ?</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131089"/>
            <a:ext cx="11602484" cy="2554545"/>
          </a:xfrm>
          <a:prstGeom prst="rect">
            <a:avLst/>
          </a:prstGeom>
        </p:spPr>
        <p:txBody>
          <a:bodyPr wrap="square">
            <a:spAutoFit/>
          </a:bodyPr>
          <a:lstStyle/>
          <a:p>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thường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kể</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cho tôi nghe rất nhiều chuyện cổ tích. Ông dạy tôi vẽ rất nhiều con vật: voi, hổ, hươu, nai, sóc,... Ông còn dạy tôi vẽ cả ông mặt trời, dòng sông, con thuyền,... Mỗi khi ông có việc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đi</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đâu,</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939368" cy="523220"/>
          </a:xfrm>
          <a:prstGeom prst="rect">
            <a:avLst/>
          </a:prstGeom>
        </p:spPr>
        <p:txBody>
          <a:bodyPr wrap="square">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 Câu nào thể hiện rõ nhất tình cảm của bạn nhỏ đối với người đó?</a:t>
            </a:r>
            <a:endPar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605558" y="4935113"/>
            <a:ext cx="11586442" cy="1384995"/>
          </a:xfrm>
          <a:prstGeom prst="rect">
            <a:avLst/>
          </a:prstGeom>
        </p:spPr>
        <p:txBody>
          <a:bodyPr wrap="square">
            <a:spAutoFit/>
          </a:bodyPr>
          <a:lstStyle/>
          <a:p>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Mỗi khi ông có việc </a:t>
            </a:r>
            <a:r>
              <a:rPr lang="en-US" sz="2800" b="1" dirty="0" err="1">
                <a:solidFill>
                  <a:srgbClr val="FF0000"/>
                </a:solidFill>
                <a:latin typeface="Times New Roman" panose="02020603050405020304" pitchFamily="18" charset="0"/>
                <a:ea typeface="Arial-Rounded" pitchFamily="34" charset="0"/>
                <a:cs typeface="Times New Roman" panose="02020603050405020304" pitchFamily="18" charset="0"/>
              </a:rPr>
              <a:t>đi</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Arial-Rounded" pitchFamily="34" charset="0"/>
                <a:cs typeface="Times New Roman" panose="02020603050405020304" pitchFamily="18" charset="0"/>
              </a:rPr>
              <a:t>đâu,</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 tôi rất nhớ ông và mong ông sớm về với tôi.”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thể hiện tình cảm của bạn nhỏ với ông ngoại.</a:t>
            </a:r>
            <a:endPar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a:p>
            <a:endParaRPr lang="vi-VN" sz="28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099005"/>
            <a:ext cx="11602484" cy="2554545"/>
          </a:xfrm>
          <a:prstGeom prst="rect">
            <a:avLst/>
          </a:prstGeom>
        </p:spPr>
        <p:txBody>
          <a:bodyPr wrap="square">
            <a:spAutoFit/>
          </a:bodyPr>
          <a:lstStyle/>
          <a:p>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Ông</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thường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kể</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cho tôi nghe rất nhiều chuyện cổ tích. Ông dạy tôi vẽ rất nhiều con vật: voi, hổ, hươu, nai, sóc,... Ông còn dạy tôi vẽ cả ông mặt trời, dòng sông, con thuyền,... Mỗi khi ông có việc </a:t>
            </a:r>
            <a:r>
              <a:rPr lang="en-US" sz="3200" b="1" dirty="0" err="1">
                <a:solidFill>
                  <a:srgbClr val="CC6600"/>
                </a:solidFill>
                <a:latin typeface="Times New Roman" panose="02020603050405020304" pitchFamily="18" charset="0"/>
                <a:ea typeface="Arial-Rounded" pitchFamily="34" charset="0"/>
                <a:cs typeface="Times New Roman" panose="02020603050405020304" pitchFamily="18" charset="0"/>
              </a:rPr>
              <a:t>đi</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rPr>
              <a:t>đâu,</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tôi rất nhớ ông và mong ông sớm về với tôi.</a:t>
            </a:r>
            <a:endParaRPr lang="vi-VN" sz="32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4 kể về một việc người thân đã làm </a:t>
              </a:r>
            </a:p>
            <a:p>
              <a:r>
                <a:rPr lang="en-US" sz="3200" b="1" dirty="0">
                  <a:solidFill>
                    <a:srgbClr val="008200"/>
                  </a:solidFill>
                  <a:latin typeface="Times New Roman" panose="02020603050405020304" pitchFamily="18" charset="0"/>
                  <a:cs typeface="Times New Roman" panose="02020603050405020304" pitchFamily="18" charset="0"/>
                </a:rPr>
                <a:t>cho em. </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219838"/>
          </a:xfrm>
          <a:prstGeom prst="rect">
            <a:avLst/>
          </a:prstGeom>
        </p:spPr>
        <p:txBody>
          <a:bodyPr wrap="square">
            <a:spAutoFit/>
          </a:bodyPr>
          <a:lstStyle/>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Người thân mà em muốn kể là ai?</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Người thân của em đã làm việc gì cho em?</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có suy nghĩ gì về việc người thân đã làm?</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图片 7"/>
          <p:cNvPicPr>
            <a:picLocks noChangeAspect="1"/>
          </p:cNvPicPr>
          <p:nvPr/>
        </p:nvPicPr>
        <p:blipFill>
          <a:blip r:embed="rId3"/>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256904" y="3817761"/>
            <a:ext cx="1504954" cy="2079337"/>
          </a:xfrm>
          <a:prstGeom prst="rect">
            <a:avLst/>
          </a:prstGeom>
          <a:noFill/>
          <a:ln w="9525">
            <a:noFill/>
          </a:ln>
        </p:spPr>
      </p:pic>
    </p:spTree>
    <p:extLst>
      <p:ext uri="{BB962C8B-B14F-4D97-AF65-F5344CB8AC3E}">
        <p14:creationId xmlns:p14="http://schemas.microsoft.com/office/powerpoint/2010/main" val="3344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831101"/>
            <a:ext cx="11598442" cy="4524315"/>
          </a:xfrm>
          <a:prstGeom prst="rect">
            <a:avLst/>
          </a:prstGeom>
        </p:spPr>
        <p:txBody>
          <a:bodyPr wrap="square">
            <a:spAutoFit/>
          </a:bodyPr>
          <a:lstStyle/>
          <a:p>
            <a:pPr>
              <a:lnSpc>
                <a:spcPct val="150000"/>
              </a:lnSpc>
            </a:pP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Trong gia đình, người em luôn kính trọng và tin yêu nhất là bố. Bố em năm nay ngoài ba mươi tuổi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Mặc dù công việc bận rộn nhưng bố vẫn luôn chăm lo cho gia đình. Không chỉ giúp mẹ việc nhà, bố còn dạy em học mỗi tối.</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Có lần gặp bài toán khó không biết giải thế nào, em liền chạy ra hỏi bố. Bố giảng bài cho em rất cẩn thận và tỉ mỉ. </a:t>
            </a:r>
            <a:r>
              <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rPr>
              <a:t>Bố đúng là người bố tuyệt vời của em.</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3785652"/>
          </a:xfrm>
          <a:prstGeom prst="rect">
            <a:avLst/>
          </a:prstGeom>
        </p:spPr>
        <p:txBody>
          <a:bodyPr wrap="square">
            <a:spAutoFit/>
          </a:bodyPr>
          <a:lstStyle/>
          <a:p>
            <a:pPr>
              <a:lnSpc>
                <a:spcPct val="150000"/>
              </a:lnSpc>
            </a:pP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p>
        </p:txBody>
      </p:sp>
    </p:spTree>
    <p:extLst>
      <p:ext uri="{BB962C8B-B14F-4D97-AF65-F5344CB8AC3E}">
        <p14:creationId xmlns:p14="http://schemas.microsoft.com/office/powerpoint/2010/main" val="18847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936</Words>
  <Application>Microsoft Office PowerPoint</Application>
  <PresentationFormat>Widescreen</PresentationFormat>
  <Paragraphs>45</Paragraphs>
  <Slides>12</Slides>
  <Notes>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宋体</vt:lpstr>
      <vt:lpstr>Arial</vt:lpstr>
      <vt:lpstr>Arial-Rounded</vt:lpstr>
      <vt:lpstr>Calibri</vt:lpstr>
      <vt:lpstr>Calibri Light</vt:lpstr>
      <vt:lpstr>等线</vt:lpstr>
      <vt:lpstr>Times New Roman</vt:lpstr>
      <vt:lpstr>思源黑体 CN Bold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Minh Quang</cp:lastModifiedBy>
  <cp:revision>212</cp:revision>
  <dcterms:created xsi:type="dcterms:W3CDTF">2021-05-29T04:05:18Z</dcterms:created>
  <dcterms:modified xsi:type="dcterms:W3CDTF">2021-12-05T12:46:14Z</dcterms:modified>
</cp:coreProperties>
</file>