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56" r:id="rId4"/>
    <p:sldId id="264" r:id="rId5"/>
    <p:sldId id="271" r:id="rId6"/>
    <p:sldId id="272" r:id="rId7"/>
    <p:sldId id="273" r:id="rId8"/>
    <p:sldId id="274" r:id="rId9"/>
    <p:sldId id="275" r:id="rId10"/>
    <p:sldId id="304" r:id="rId11"/>
    <p:sldId id="278" r:id="rId12"/>
    <p:sldId id="302" r:id="rId13"/>
    <p:sldId id="303" r:id="rId14"/>
    <p:sldId id="301" r:id="rId15"/>
    <p:sldId id="276" r:id="rId16"/>
    <p:sldId id="279" r:id="rId17"/>
    <p:sldId id="305" r:id="rId18"/>
    <p:sldId id="270"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CC3300"/>
    <a:srgbClr val="00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65" d="100"/>
          <a:sy n="65" d="100"/>
        </p:scale>
        <p:origin x="54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19/12/2021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0672-AB2C-4B15-8A81-455247B6250E}" type="slidenum">
              <a:rPr lang="en-US" smtClean="0"/>
              <a:t>12</a:t>
            </a:fld>
            <a:endParaRPr lang="en-US"/>
          </a:p>
        </p:txBody>
      </p:sp>
    </p:spTree>
    <p:extLst>
      <p:ext uri="{BB962C8B-B14F-4D97-AF65-F5344CB8AC3E}">
        <p14:creationId xmlns:p14="http://schemas.microsoft.com/office/powerpoint/2010/main" val="80026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83858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16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280959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52198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6541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66186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01402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19/12/2021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19/12/2021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9" r:id="rId3"/>
    <p:sldLayoutId id="2147483687" r:id="rId4"/>
    <p:sldLayoutId id="2147483686" r:id="rId5"/>
    <p:sldLayoutId id="2147483685" r:id="rId6"/>
    <p:sldLayoutId id="214748368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19/12/2021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image" Target="../media/image5.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sp>
        <p:nvSpPr>
          <p:cNvPr id="2" name="Rectangle 1"/>
          <p:cNvSpPr/>
          <p:nvPr/>
        </p:nvSpPr>
        <p:spPr>
          <a:xfrm>
            <a:off x="2921000" y="2080798"/>
            <a:ext cx="7548879"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pP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VIẾT ĐOẠN VĂN </a:t>
            </a:r>
          </a:p>
          <a:p>
            <a:pPr algn="ctr">
              <a:lnSpc>
                <a:spcPct val="150000"/>
              </a:lnSpc>
            </a:pP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KỂ VỀ VIỆC </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ĐÃ LÀM CÙNG NGƯỜI THÂN </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r>
              <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1415772"/>
          </a:xfrm>
          <a:prstGeom prst="rect">
            <a:avLst/>
          </a:prstGeom>
          <a:noFill/>
        </p:spPr>
        <p:txBody>
          <a:bodyPr wrap="square" rtlCol="0">
            <a:spAutoFit/>
          </a:bodyPr>
          <a:lstStyle/>
          <a:p>
            <a:r>
              <a:rPr lang="en-US" altLang="zh-CN" sz="32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Trang 129</a:t>
            </a:r>
          </a:p>
          <a:p>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9235950"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Viết 3 – 5 câu kể về một công việc em đã </a:t>
            </a:r>
          </a:p>
          <a:p>
            <a:r>
              <a:rPr lang="en-US" sz="3200" b="1" dirty="0">
                <a:solidFill>
                  <a:srgbClr val="008200"/>
                </a:solidFill>
                <a:latin typeface="Times New Roman" panose="02020603050405020304" pitchFamily="18" charset="0"/>
                <a:cs typeface="Times New Roman" panose="02020603050405020304" pitchFamily="18" charset="0"/>
              </a:rPr>
              <a:t>làm cùng người thân.</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060" y="1268776"/>
            <a:ext cx="8898288" cy="4320447"/>
          </a:xfrm>
          <a:prstGeom prst="rect">
            <a:avLst/>
          </a:prstGeom>
        </p:spPr>
      </p:pic>
      <p:sp>
        <p:nvSpPr>
          <p:cNvPr id="21" name="Rectangle 20"/>
          <p:cNvSpPr/>
          <p:nvPr/>
        </p:nvSpPr>
        <p:spPr>
          <a:xfrm>
            <a:off x="2211009" y="1647893"/>
            <a:ext cx="8789692" cy="6424323"/>
          </a:xfrm>
          <a:prstGeom prst="rect">
            <a:avLst/>
          </a:prstGeom>
        </p:spPr>
        <p:txBody>
          <a:bodyPr wrap="square">
            <a:spAutoFit/>
          </a:bodyPr>
          <a:lstStyle/>
          <a:p>
            <a:pPr marL="457200" algn="just">
              <a:lnSpc>
                <a:spcPct val="150000"/>
              </a:lnSpc>
              <a:buFontTx/>
              <a:buChar char="-"/>
            </a:pP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đã cùng người thân làm việc đó như thế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mua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mớ</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chép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đồ</a:t>
            </a:r>
            <a:r>
              <a:rPr lang="en-US" sz="28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từng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quét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bụi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bẩn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dọn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ghế</a:t>
            </a:r>
            <a:r>
              <a:rPr lang="en-US" sz="2800" b="1" dirty="0">
                <a:solidFill>
                  <a:srgbClr val="002060"/>
                </a:solidFill>
                <a:latin typeface="Times New Roman" panose="02020603050405020304" pitchFamily="18" charset="0"/>
                <a:cs typeface="Times New Roman" panose="02020603050405020304" pitchFamily="18" charset="0"/>
              </a:rPr>
              <a:t>.</a:t>
            </a:r>
          </a:p>
          <a:p>
            <a:pPr>
              <a:lnSpc>
                <a:spcPct val="200000"/>
              </a:lnSpc>
            </a:pPr>
            <a:endParaRPr lang="en-US" sz="2800" b="1" dirty="0">
              <a:solidFill>
                <a:srgbClr val="002060"/>
              </a:solidFill>
              <a:latin typeface="Times New Roman" panose="02020603050405020304" pitchFamily="18" charset="0"/>
              <a:cs typeface="Times New Roman" panose="02020603050405020304" pitchFamily="18" charset="0"/>
            </a:endParaRPr>
          </a:p>
          <a:p>
            <a:pPr>
              <a:lnSpc>
                <a:spcPct val="200000"/>
              </a:lnSpc>
            </a:pP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gn="just">
              <a:lnSpc>
                <a:spcPct val="200000"/>
              </a:lnSpc>
              <a:buFontTx/>
              <a:buChar char="-"/>
            </a:pP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24" name="图片 7"/>
          <p:cNvPicPr>
            <a:picLocks noChangeAspect="1"/>
          </p:cNvPicPr>
          <p:nvPr/>
        </p:nvPicPr>
        <p:blipFill>
          <a:blip r:embed="rId3"/>
          <a:stretch>
            <a:fillRect/>
          </a:stretch>
        </p:blipFill>
        <p:spPr>
          <a:xfrm>
            <a:off x="-162840" y="5016504"/>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10687046" y="4814190"/>
            <a:ext cx="1504954" cy="2079337"/>
          </a:xfrm>
          <a:prstGeom prst="rect">
            <a:avLst/>
          </a:prstGeom>
          <a:noFill/>
          <a:ln w="9525">
            <a:noFill/>
          </a:ln>
        </p:spPr>
      </p:pic>
    </p:spTree>
    <p:extLst>
      <p:ext uri="{BB962C8B-B14F-4D97-AF65-F5344CB8AC3E}">
        <p14:creationId xmlns:p14="http://schemas.microsoft.com/office/powerpoint/2010/main" val="759843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9235950"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Viết 3 – 5 câu kể về một công việc em đã </a:t>
            </a:r>
          </a:p>
          <a:p>
            <a:r>
              <a:rPr lang="en-US" sz="3200" b="1" dirty="0">
                <a:solidFill>
                  <a:srgbClr val="008200"/>
                </a:solidFill>
                <a:latin typeface="Times New Roman" panose="02020603050405020304" pitchFamily="18" charset="0"/>
                <a:cs typeface="Times New Roman" panose="02020603050405020304" pitchFamily="18" charset="0"/>
              </a:rPr>
              <a:t>làm cùng người thân.</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02" y="1499952"/>
            <a:ext cx="8898288" cy="4693182"/>
          </a:xfrm>
          <a:prstGeom prst="rect">
            <a:avLst/>
          </a:prstGeom>
        </p:spPr>
      </p:pic>
      <p:sp>
        <p:nvSpPr>
          <p:cNvPr id="21" name="Rectangle 20"/>
          <p:cNvSpPr/>
          <p:nvPr/>
        </p:nvSpPr>
        <p:spPr>
          <a:xfrm>
            <a:off x="1752198" y="1711599"/>
            <a:ext cx="8789692" cy="5993436"/>
          </a:xfrm>
          <a:prstGeom prst="rect">
            <a:avLst/>
          </a:prstGeom>
        </p:spPr>
        <p:txBody>
          <a:bodyPr wrap="square">
            <a:spAutoFit/>
          </a:bodyPr>
          <a:lstStyle/>
          <a:p>
            <a:pPr marL="457200" indent="-457200" algn="just">
              <a:lnSpc>
                <a:spcPct val="200000"/>
              </a:lnSpc>
              <a:buFontTx/>
              <a:buChar char="-"/>
            </a:pP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cảm thấy thế nào khi làm việc cùng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a:t>
            </a:r>
          </a:p>
          <a:p>
            <a:pPr>
              <a:lnSpc>
                <a:spcPct val="200000"/>
              </a:lnSpc>
            </a:pPr>
            <a:r>
              <a:rPr lang="en-US" sz="2800" b="1" dirty="0">
                <a:solidFill>
                  <a:srgbClr val="002060"/>
                </a:solidFill>
                <a:latin typeface="Times New Roman" panose="02020603050405020304" pitchFamily="18" charset="0"/>
                <a:cs typeface="Times New Roman" panose="02020603050405020304" pitchFamily="18" charset="0"/>
              </a:rPr>
              <a:t>Hai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vừa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vừa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vui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a:t>
            </a:r>
          </a:p>
          <a:p>
            <a:pPr>
              <a:lnSpc>
                <a:spcPct val="200000"/>
              </a:lnSpc>
            </a:pP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vui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lòng</a:t>
            </a:r>
            <a:r>
              <a:rPr lang="en-US" sz="2800" b="1" dirty="0">
                <a:solidFill>
                  <a:srgbClr val="002060"/>
                </a:solidFill>
                <a:latin typeface="Times New Roman" panose="02020603050405020304" pitchFamily="18" charset="0"/>
                <a:cs typeface="Times New Roman" panose="02020603050405020304" pitchFamily="18" charset="0"/>
              </a:rPr>
              <a:t>. </a:t>
            </a:r>
          </a:p>
          <a:p>
            <a:pPr>
              <a:lnSpc>
                <a:spcPct val="200000"/>
              </a:lnSpc>
            </a:pPr>
            <a:endParaRPr lang="en-US" sz="2800" b="1" dirty="0">
              <a:solidFill>
                <a:srgbClr val="002060"/>
              </a:solidFill>
              <a:latin typeface="Times New Roman" panose="02020603050405020304" pitchFamily="18" charset="0"/>
              <a:cs typeface="Times New Roman" panose="02020603050405020304" pitchFamily="18" charset="0"/>
            </a:endParaRPr>
          </a:p>
          <a:p>
            <a:pPr>
              <a:lnSpc>
                <a:spcPct val="200000"/>
              </a:lnSpc>
            </a:pPr>
            <a:endParaRPr lang="en-US" sz="2800" b="1" dirty="0">
              <a:solidFill>
                <a:srgbClr val="002060"/>
              </a:solidFill>
              <a:latin typeface="Times New Roman" panose="02020603050405020304" pitchFamily="18" charset="0"/>
              <a:cs typeface="Times New Roman" panose="02020603050405020304" pitchFamily="18" charset="0"/>
            </a:endParaRPr>
          </a:p>
          <a:p>
            <a:pPr algn="just">
              <a:lnSpc>
                <a:spcPct val="200000"/>
              </a:lnSpc>
            </a:pP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24" name="图片 7"/>
          <p:cNvPicPr>
            <a:picLocks noChangeAspect="1"/>
          </p:cNvPicPr>
          <p:nvPr/>
        </p:nvPicPr>
        <p:blipFill>
          <a:blip r:embed="rId3"/>
          <a:stretch>
            <a:fillRect/>
          </a:stretch>
        </p:blipFill>
        <p:spPr>
          <a:xfrm>
            <a:off x="162175" y="3671955"/>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10156879" y="4113797"/>
            <a:ext cx="1504954" cy="2079337"/>
          </a:xfrm>
          <a:prstGeom prst="rect">
            <a:avLst/>
          </a:prstGeom>
          <a:noFill/>
          <a:ln w="9525">
            <a:noFill/>
          </a:ln>
        </p:spPr>
      </p:pic>
    </p:spTree>
    <p:extLst>
      <p:ext uri="{BB962C8B-B14F-4D97-AF65-F5344CB8AC3E}">
        <p14:creationId xmlns:p14="http://schemas.microsoft.com/office/powerpoint/2010/main" val="2595144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1569660"/>
            <a:chOff x="238537" y="232458"/>
            <a:chExt cx="10777433" cy="1569660"/>
          </a:xfrm>
        </p:grpSpPr>
        <p:sp>
          <p:nvSpPr>
            <p:cNvPr id="16" name="TextBox 15"/>
            <p:cNvSpPr txBox="1"/>
            <p:nvPr/>
          </p:nvSpPr>
          <p:spPr>
            <a:xfrm>
              <a:off x="722280" y="232458"/>
              <a:ext cx="10293690" cy="1569660"/>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Viết 3 – 5 </a:t>
              </a:r>
              <a:r>
                <a:rPr lang="en-US" sz="3200" b="1" dirty="0" err="1">
                  <a:solidFill>
                    <a:srgbClr val="008200"/>
                  </a:solidFill>
                  <a:latin typeface="Times New Roman" panose="02020603050405020304" pitchFamily="18" charset="0"/>
                  <a:cs typeface="Times New Roman" panose="02020603050405020304" pitchFamily="18" charset="0"/>
                </a:rPr>
                <a:t>câu</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kể</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về</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một</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công</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việc</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em</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đã</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làm</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cùng</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người</a:t>
              </a:r>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err="1">
                  <a:solidFill>
                    <a:srgbClr val="008200"/>
                  </a:solidFill>
                  <a:latin typeface="Times New Roman" panose="02020603050405020304" pitchFamily="18" charset="0"/>
                  <a:cs typeface="Times New Roman" panose="02020603050405020304" pitchFamily="18" charset="0"/>
                </a:rPr>
                <a:t>thân</a:t>
              </a:r>
              <a:r>
                <a:rPr lang="en-US" sz="3200" b="1" dirty="0">
                  <a:solidFill>
                    <a:srgbClr val="008200"/>
                  </a:solidFill>
                  <a:latin typeface="Times New Roman" panose="02020603050405020304" pitchFamily="18" charset="0"/>
                  <a:cs typeface="Times New Roman" panose="02020603050405020304" pitchFamily="18" charset="0"/>
                </a:rPr>
                <a:t>.</a:t>
              </a:r>
              <a:endParaRPr lang="vi-VN" sz="3200" b="1" dirty="0">
                <a:solidFill>
                  <a:srgbClr val="008200"/>
                </a:solidFill>
                <a:latin typeface="Times New Roman" panose="02020603050405020304" pitchFamily="18" charset="0"/>
                <a:cs typeface="Times New Roman" panose="02020603050405020304" pitchFamily="18" charset="0"/>
              </a:endParaRPr>
            </a:p>
            <a:p>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grpSp>
      <p:graphicFrame>
        <p:nvGraphicFramePr>
          <p:cNvPr id="6" name="Table 3">
            <a:extLst>
              <a:ext uri="{FF2B5EF4-FFF2-40B4-BE49-F238E27FC236}">
                <a16:creationId xmlns:a16="http://schemas.microsoft.com/office/drawing/2014/main" id="{E87A7DF2-D4E2-4F10-90DB-0C986B1F9C62}"/>
              </a:ext>
            </a:extLst>
          </p:cNvPr>
          <p:cNvGraphicFramePr>
            <a:graphicFrameLocks noGrp="1"/>
          </p:cNvGraphicFramePr>
          <p:nvPr/>
        </p:nvGraphicFramePr>
        <p:xfrm>
          <a:off x="1183074" y="2153707"/>
          <a:ext cx="10022541" cy="2550585"/>
        </p:xfrm>
        <a:graphic>
          <a:graphicData uri="http://schemas.openxmlformats.org/drawingml/2006/table">
            <a:tbl>
              <a:tblPr firstRow="1" bandRow="1">
                <a:tableStyleId>{5C22544A-7EE6-4342-B048-85BDC9FD1C3A}</a:tableStyleId>
              </a:tblPr>
              <a:tblGrid>
                <a:gridCol w="10022541">
                  <a:extLst>
                    <a:ext uri="{9D8B030D-6E8A-4147-A177-3AD203B41FA5}">
                      <a16:colId xmlns:a16="http://schemas.microsoft.com/office/drawing/2014/main" val="3143623115"/>
                    </a:ext>
                  </a:extLst>
                </a:gridCol>
              </a:tblGrid>
              <a:tr h="0">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1.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3200" b="1" kern="1200" dirty="0">
                          <a:solidFill>
                            <a:schemeClr val="tx1"/>
                          </a:solidFill>
                          <a:latin typeface="Times New Roman" panose="02020603050405020304" pitchFamily="18" charset="0"/>
                          <a:ea typeface="+mn-ea"/>
                          <a:cs typeface="Times New Roman" panose="02020603050405020304" pitchFamily="18" charset="0"/>
                        </a:rPr>
                        <a:t> dung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theo</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yêu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cầu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bài</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3572166733"/>
                  </a:ext>
                </a:extLst>
              </a:tr>
              <a:tr h="714165">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2. </a:t>
                      </a:r>
                      <a:r>
                        <a:rPr lang="en-US" sz="3200" b="1" kern="1200" dirty="0" err="1">
                          <a:solidFill>
                            <a:schemeClr val="tx1"/>
                          </a:solidFill>
                          <a:latin typeface="Times New Roman" panose="02020603050405020304" pitchFamily="18" charset="0"/>
                          <a:ea typeface="+mn-ea"/>
                          <a:cs typeface="Times New Roman" panose="02020603050405020304" pitchFamily="18" charset="0"/>
                        </a:rPr>
                        <a:t>Diễn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đạt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rõ</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ràng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đủ</a:t>
                      </a:r>
                      <a:r>
                        <a:rPr lang="en-US" sz="3200" b="1" kern="1200" dirty="0">
                          <a:solidFill>
                            <a:schemeClr val="tx1"/>
                          </a:solidFill>
                          <a:latin typeface="Times New Roman" panose="02020603050405020304" pitchFamily="18" charset="0"/>
                          <a:ea typeface="+mn-ea"/>
                          <a:cs typeface="Times New Roman" panose="02020603050405020304" pitchFamily="18" charset="0"/>
                        </a:rPr>
                        <a:t> ý, </a:t>
                      </a:r>
                      <a:r>
                        <a:rPr lang="en-US" sz="3200" b="1" kern="1200" dirty="0" err="1">
                          <a:solidFill>
                            <a:schemeClr val="tx1"/>
                          </a:solidFill>
                          <a:latin typeface="Times New Roman" panose="02020603050405020304" pitchFamily="18" charset="0"/>
                          <a:ea typeface="+mn-ea"/>
                          <a:cs typeface="Times New Roman" panose="02020603050405020304" pitchFamily="18" charset="0"/>
                        </a:rPr>
                        <a:t>dùng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từ</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chính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xác</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2731848885"/>
                  </a:ext>
                </a:extLst>
              </a:tr>
              <a:tr h="824922">
                <a:tc>
                  <a:txBody>
                    <a:bodyPr/>
                    <a:lstStyle/>
                    <a:p>
                      <a:pPr>
                        <a:lnSpc>
                          <a:spcPct val="120000"/>
                        </a:lnSpc>
                      </a:pPr>
                      <a:r>
                        <a:rPr lang="en-US" sz="3200" b="1" kern="1200" dirty="0">
                          <a:solidFill>
                            <a:schemeClr val="tx1"/>
                          </a:solidFill>
                          <a:latin typeface="Times New Roman" panose="02020603050405020304" pitchFamily="18" charset="0"/>
                          <a:ea typeface="+mn-ea"/>
                          <a:cs typeface="Times New Roman" panose="02020603050405020304" pitchFamily="18" charset="0"/>
                        </a:rPr>
                        <a:t>3. </a:t>
                      </a:r>
                      <a:r>
                        <a:rPr lang="en-US" sz="3200" b="1" kern="1200" dirty="0" err="1">
                          <a:solidFill>
                            <a:schemeClr val="tx1"/>
                          </a:solidFill>
                          <a:latin typeface="Times New Roman" panose="02020603050405020304" pitchFamily="18" charset="0"/>
                          <a:ea typeface="+mn-ea"/>
                          <a:cs typeface="Times New Roman" panose="02020603050405020304" pitchFamily="18" charset="0"/>
                        </a:rPr>
                        <a:t>Trình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bày</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đúng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chữ</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sạch</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sẽ</a:t>
                      </a:r>
                      <a:r>
                        <a:rPr lang="en-US" sz="3200" b="1" kern="1200" dirty="0">
                          <a:solidFill>
                            <a:schemeClr val="tx1"/>
                          </a:solidFill>
                          <a:latin typeface="Times New Roman" panose="02020603050405020304" pitchFamily="18" charset="0"/>
                          <a:ea typeface="+mn-ea"/>
                          <a:cs typeface="Times New Roman" panose="02020603050405020304" pitchFamily="18" charset="0"/>
                        </a:rPr>
                        <a:t>.</a:t>
                      </a:r>
                      <a:r>
                        <a:rPr lang="en-US" sz="32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văn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đầu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tiên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lùi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vào</a:t>
                      </a:r>
                      <a:r>
                        <a:rPr lang="en-US" sz="3200" b="1" kern="1200" dirty="0">
                          <a:solidFill>
                            <a:schemeClr val="tx1"/>
                          </a:solidFill>
                          <a:latin typeface="Times New Roman" panose="02020603050405020304" pitchFamily="18" charset="0"/>
                          <a:ea typeface="+mn-ea"/>
                          <a:cs typeface="Times New Roman" panose="02020603050405020304" pitchFamily="18" charset="0"/>
                        </a:rPr>
                        <a:t> 1 ô.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Các</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câu</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văn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viết</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liền</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mạch</a:t>
                      </a:r>
                      <a:r>
                        <a:rPr lang="en-US" sz="3200" b="1" kern="1200" dirty="0">
                          <a:solidFill>
                            <a:schemeClr val="tx1"/>
                          </a:solidFill>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392097917"/>
                  </a:ext>
                </a:extLst>
              </a:tr>
            </a:tbl>
          </a:graphicData>
        </a:graphic>
      </p:graphicFrame>
      <p:sp>
        <p:nvSpPr>
          <p:cNvPr id="2" name="TextBox 1">
            <a:extLst>
              <a:ext uri="{FF2B5EF4-FFF2-40B4-BE49-F238E27FC236}">
                <a16:creationId xmlns:a16="http://schemas.microsoft.com/office/drawing/2014/main" id="{457EF749-F910-40D3-8C24-6EDB3B8E402B}"/>
              </a:ext>
            </a:extLst>
          </p:cNvPr>
          <p:cNvSpPr txBox="1"/>
          <p:nvPr/>
        </p:nvSpPr>
        <p:spPr>
          <a:xfrm>
            <a:off x="3097078" y="1203864"/>
            <a:ext cx="5997844" cy="523220"/>
          </a:xfrm>
          <a:prstGeom prst="rect">
            <a:avLst/>
          </a:prstGeom>
          <a:noFill/>
        </p:spPr>
        <p:txBody>
          <a:bodyPr wrap="square" rtlCol="0">
            <a:spAutoFit/>
          </a:bodyPr>
          <a:lstStyle/>
          <a:p>
            <a:r>
              <a:rPr lang="en-US" sz="2800" b="1" dirty="0">
                <a:solidFill>
                  <a:srgbClr val="FF0000"/>
                </a:solidFill>
              </a:rPr>
              <a:t>TIÊU CHÍ VIẾT ĐOẠN VĂN</a:t>
            </a:r>
          </a:p>
        </p:txBody>
      </p:sp>
    </p:spTree>
    <p:extLst>
      <p:ext uri="{BB962C8B-B14F-4D97-AF65-F5344CB8AC3E}">
        <p14:creationId xmlns:p14="http://schemas.microsoft.com/office/powerpoint/2010/main" val="8082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599" y="858255"/>
            <a:ext cx="11738811" cy="452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Sáng thứ bảy hàng tuần, em cùng mẹ và mọi người trong xóm dọn dẹp vệ sinh khu phố</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Hai mẹ con em </a:t>
            </a:r>
            <a:r>
              <a:rPr lang="vi-VN" sz="2800" b="1" dirty="0">
                <a:solidFill>
                  <a:srgbClr val="002060"/>
                </a:solidFill>
                <a:latin typeface="Times New Roman" panose="02020603050405020304" pitchFamily="18" charset="0"/>
                <a:cs typeface="Times New Roman" panose="02020603050405020304" pitchFamily="18" charset="0"/>
              </a:rPr>
              <a:t>được ông tổ trưởng tổ dân phố phân công</a:t>
            </a:r>
            <a:r>
              <a:rPr lang="en-US" sz="2800" b="1" dirty="0">
                <a:solidFill>
                  <a:srgbClr val="002060"/>
                </a:solidFill>
                <a:latin typeface="Times New Roman" panose="02020603050405020304" pitchFamily="18" charset="0"/>
                <a:cs typeface="Times New Roman" panose="02020603050405020304" pitchFamily="18" charset="0"/>
              </a:rPr>
              <a:t> quét dọn</a:t>
            </a:r>
            <a:r>
              <a:rPr lang="vi-VN" sz="2800" b="1" dirty="0">
                <a:solidFill>
                  <a:srgbClr val="002060"/>
                </a:solidFill>
                <a:latin typeface="Times New Roman" panose="02020603050405020304" pitchFamily="18" charset="0"/>
                <a:cs typeface="Times New Roman" panose="02020603050405020304" pitchFamily="18" charset="0"/>
              </a:rPr>
              <a:t> một đoạn đường</a:t>
            </a:r>
            <a:r>
              <a:rPr lang="en-US" sz="2800" b="1" dirty="0">
                <a:solidFill>
                  <a:srgbClr val="002060"/>
                </a:solidFill>
                <a:latin typeface="Times New Roman" panose="02020603050405020304" pitchFamily="18" charset="0"/>
                <a:cs typeface="Times New Roman" panose="02020603050405020304" pitchFamily="18" charset="0"/>
              </a:rPr>
              <a:t>. E</a:t>
            </a:r>
            <a:r>
              <a:rPr lang="vi-VN" sz="2800" b="1" dirty="0">
                <a:solidFill>
                  <a:srgbClr val="002060"/>
                </a:solidFill>
                <a:latin typeface="Times New Roman" panose="02020603050405020304" pitchFamily="18" charset="0"/>
                <a:cs typeface="Times New Roman" panose="02020603050405020304" pitchFamily="18" charset="0"/>
              </a:rPr>
              <a:t>m </a:t>
            </a:r>
            <a:r>
              <a:rPr lang="en-US" sz="2800" b="1" dirty="0">
                <a:solidFill>
                  <a:srgbClr val="002060"/>
                </a:solidFill>
                <a:latin typeface="Times New Roman" panose="02020603050405020304" pitchFamily="18" charset="0"/>
                <a:cs typeface="Times New Roman" panose="02020603050405020304" pitchFamily="18" charset="0"/>
              </a:rPr>
              <a:t>làm</a:t>
            </a:r>
            <a:r>
              <a:rPr lang="vi-VN" sz="2800" b="1" dirty="0">
                <a:solidFill>
                  <a:srgbClr val="002060"/>
                </a:solidFill>
                <a:latin typeface="Times New Roman" panose="02020603050405020304" pitchFamily="18" charset="0"/>
                <a:cs typeface="Times New Roman" panose="02020603050405020304" pitchFamily="18" charset="0"/>
              </a:rPr>
              <a:t> rất cẩn thận, </a:t>
            </a:r>
            <a:r>
              <a:rPr lang="en-US" sz="2800" b="1" dirty="0">
                <a:solidFill>
                  <a:srgbClr val="002060"/>
                </a:solidFill>
                <a:latin typeface="Times New Roman" panose="02020603050405020304" pitchFamily="18" charset="0"/>
                <a:cs typeface="Times New Roman" panose="02020603050405020304" pitchFamily="18" charset="0"/>
              </a:rPr>
              <a:t>nhặt </a:t>
            </a:r>
            <a:r>
              <a:rPr lang="vi-VN" sz="2800" b="1" dirty="0">
                <a:solidFill>
                  <a:srgbClr val="002060"/>
                </a:solidFill>
                <a:latin typeface="Times New Roman" panose="02020603050405020304" pitchFamily="18" charset="0"/>
                <a:cs typeface="Times New Roman" panose="02020603050405020304" pitchFamily="18" charset="0"/>
              </a:rPr>
              <a:t>từng cọng rác ở hai bên đường. </a:t>
            </a:r>
            <a:r>
              <a:rPr lang="en-US" sz="2800" b="1" dirty="0">
                <a:solidFill>
                  <a:srgbClr val="002060"/>
                </a:solidFill>
                <a:latin typeface="Times New Roman" panose="02020603050405020304" pitchFamily="18" charset="0"/>
                <a:cs typeface="Times New Roman" panose="02020603050405020304" pitchFamily="18" charset="0"/>
              </a:rPr>
              <a:t>Mẹ q</a:t>
            </a:r>
            <a:r>
              <a:rPr lang="vi-VN" sz="2800" b="1" dirty="0">
                <a:solidFill>
                  <a:srgbClr val="002060"/>
                </a:solidFill>
                <a:latin typeface="Times New Roman" panose="02020603050405020304" pitchFamily="18" charset="0"/>
                <a:cs typeface="Times New Roman" panose="02020603050405020304" pitchFamily="18" charset="0"/>
              </a:rPr>
              <a:t>uét đến đâu</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em thu gom rác lại rồi lấy mo hót rác đổ vào sọt. Chả mấy chốc con đường đã trở nên sạch sẽ. Ông tổ trưởng đi kiểm tra lại một lần</a:t>
            </a:r>
            <a:r>
              <a:rPr lang="en-US" sz="2800" b="1" dirty="0">
                <a:solidFill>
                  <a:srgbClr val="002060"/>
                </a:solidFill>
                <a:latin typeface="Times New Roman" panose="02020603050405020304" pitchFamily="18" charset="0"/>
                <a:cs typeface="Times New Roman" panose="02020603050405020304" pitchFamily="18" charset="0"/>
              </a:rPr>
              <a:t> và khen mọi người dọn dẹp rất cẩn thận và sạch sẽ</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Em</a:t>
            </a:r>
            <a:r>
              <a:rPr lang="vi-VN" sz="2800" b="1" dirty="0">
                <a:solidFill>
                  <a:srgbClr val="002060"/>
                </a:solidFill>
                <a:latin typeface="Times New Roman" panose="02020603050405020304" pitchFamily="18" charset="0"/>
                <a:cs typeface="Times New Roman" panose="02020603050405020304" pitchFamily="18" charset="0"/>
              </a:rPr>
              <a:t> rất vui vì </a:t>
            </a:r>
            <a:r>
              <a:rPr lang="en-US" sz="2800" b="1" dirty="0">
                <a:solidFill>
                  <a:srgbClr val="002060"/>
                </a:solidFill>
                <a:latin typeface="Times New Roman" panose="02020603050405020304" pitchFamily="18" charset="0"/>
                <a:cs typeface="Times New Roman" panose="02020603050405020304" pitchFamily="18" charset="0"/>
              </a:rPr>
              <a:t>được cùng mẹ làm việc như  vậy.</a:t>
            </a: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
        <p:nvSpPr>
          <p:cNvPr id="6" name="矩形: 一个圆顶角，剪去另一个顶角 8">
            <a:extLst>
              <a:ext uri="{FF2B5EF4-FFF2-40B4-BE49-F238E27FC236}">
                <a16:creationId xmlns:a16="http://schemas.microsoft.com/office/drawing/2014/main" id="{F46735CD-E9B0-4C59-942F-AF2537A219B6}"/>
              </a:ext>
            </a:extLst>
          </p:cNvPr>
          <p:cNvSpPr/>
          <p:nvPr/>
        </p:nvSpPr>
        <p:spPr>
          <a:xfrm>
            <a:off x="228598" y="725308"/>
            <a:ext cx="11738812" cy="469692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2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2" y="1382360"/>
            <a:ext cx="11197390" cy="3323987"/>
          </a:xfrm>
          <a:prstGeom prst="rect">
            <a:avLst/>
          </a:prstGeom>
        </p:spPr>
        <p:txBody>
          <a:bodyPr wrap="square">
            <a:spAutoFit/>
          </a:bodyPr>
          <a:lstStyle/>
          <a:p>
            <a:pPr>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Mỗi dịp Tết đến là cả gia đình em lại háo hức cùng nhau chuẩn bị đón Tết.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Em thường cùng</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 mẹ đi chợ để mua sắm đồ cho ngày tết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như: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hoa quả, bánh kẹo, quần áo</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mới</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Đi chợ  về, em lấy cùng chị gái giúp mẹ rửa sạch hoa quả. Sau đó hai chị em bày bánh kẹo ra bàn để </a:t>
            </a: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tiếp khách</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Được cùng cả nhà chuẩn bị đón tết như vậy, em rất vui.</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228597" y="1190530"/>
            <a:ext cx="11450055" cy="351581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8442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412955" y="4911932"/>
            <a:ext cx="1342786" cy="1753415"/>
          </a:xfrm>
          <a:prstGeom prst="rect">
            <a:avLst/>
          </a:prstGeom>
          <a:noFill/>
          <a:ln w="9525">
            <a:noFill/>
          </a:ln>
        </p:spPr>
      </p:pic>
      <p:pic>
        <p:nvPicPr>
          <p:cNvPr id="33" name="图片 8"/>
          <p:cNvPicPr>
            <a:picLocks noChangeAspect="1"/>
          </p:cNvPicPr>
          <p:nvPr/>
        </p:nvPicPr>
        <p:blipFill>
          <a:blip r:embed="rId5"/>
          <a:stretch>
            <a:fillRect/>
          </a:stretch>
        </p:blipFill>
        <p:spPr>
          <a:xfrm>
            <a:off x="10726316" y="5171894"/>
            <a:ext cx="1220868" cy="1686825"/>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06927" y="423841"/>
            <a:ext cx="7566952" cy="707886"/>
          </a:xfrm>
          <a:prstGeom prst="rect">
            <a:avLst/>
          </a:prstGeom>
          <a:noFill/>
        </p:spPr>
        <p:txBody>
          <a:bodyPr wrap="square" rtlCol="0">
            <a:spAutoFit/>
          </a:bodyPr>
          <a:lstStyle/>
          <a:p>
            <a:r>
              <a:rPr lang="en-US" altLang="zh-CN" sz="40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0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51674" y="1282656"/>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799213" y="2597415"/>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818941" y="4055259"/>
            <a:ext cx="10210371" cy="1140500"/>
            <a:chOff x="778314" y="3315253"/>
            <a:chExt cx="10210371" cy="1140500"/>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Bồi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dưỡng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tình</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thương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kính</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trọng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đối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ông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bà</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gia</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đình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37" name="TextBox 36">
            <a:extLst>
              <a:ext uri="{FF2B5EF4-FFF2-40B4-BE49-F238E27FC236}">
                <a16:creationId xmlns:a16="http://schemas.microsoft.com/office/drawing/2014/main" id="{24500F8B-FB66-487F-91C5-0281971A9FDB}"/>
              </a:ext>
            </a:extLst>
          </p:cNvPr>
          <p:cNvSpPr txBox="1"/>
          <p:nvPr/>
        </p:nvSpPr>
        <p:spPr>
          <a:xfrm>
            <a:off x="2101154" y="1439590"/>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việc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D2F8B0D-C796-4CB5-82FA-271383C605D7}"/>
              </a:ext>
            </a:extLst>
          </p:cNvPr>
          <p:cNvSpPr txBox="1"/>
          <p:nvPr/>
        </p:nvSpPr>
        <p:spPr>
          <a:xfrm>
            <a:off x="2016312" y="2611272"/>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3 – 5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công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việc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p>
        </p:txBody>
      </p:sp>
    </p:spTree>
    <p:extLst>
      <p:ext uri="{BB962C8B-B14F-4D97-AF65-F5344CB8AC3E}">
        <p14:creationId xmlns:p14="http://schemas.microsoft.com/office/powerpoint/2010/main" val="18486867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412955" y="4911932"/>
            <a:ext cx="1342786" cy="1753415"/>
          </a:xfrm>
          <a:prstGeom prst="rect">
            <a:avLst/>
          </a:prstGeom>
          <a:noFill/>
          <a:ln w="9525">
            <a:noFill/>
          </a:ln>
        </p:spPr>
      </p:pic>
      <p:pic>
        <p:nvPicPr>
          <p:cNvPr id="33" name="图片 8"/>
          <p:cNvPicPr>
            <a:picLocks noChangeAspect="1"/>
          </p:cNvPicPr>
          <p:nvPr/>
        </p:nvPicPr>
        <p:blipFill>
          <a:blip r:embed="rId5"/>
          <a:stretch>
            <a:fillRect/>
          </a:stretch>
        </p:blipFill>
        <p:spPr>
          <a:xfrm>
            <a:off x="10726316" y="5171894"/>
            <a:ext cx="1220868" cy="1686825"/>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806927" y="423841"/>
            <a:ext cx="7566952" cy="707886"/>
          </a:xfrm>
          <a:prstGeom prst="rect">
            <a:avLst/>
          </a:prstGeom>
          <a:noFill/>
        </p:spPr>
        <p:txBody>
          <a:bodyPr wrap="square" rtlCol="0">
            <a:spAutoFit/>
          </a:bodyPr>
          <a:lstStyle/>
          <a:p>
            <a:r>
              <a:rPr lang="en-US" altLang="zh-CN" sz="40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0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93736"/>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799213" y="2597415"/>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818941" y="4055259"/>
            <a:ext cx="10210371" cy="1140500"/>
            <a:chOff x="778314" y="3315253"/>
            <a:chExt cx="10210371" cy="1140500"/>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Bồi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dưỡng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tình</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thương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kính</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trọng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đối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ông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bà</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gia</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đình</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
        <p:nvSpPr>
          <p:cNvPr id="37" name="TextBox 36">
            <a:extLst>
              <a:ext uri="{FF2B5EF4-FFF2-40B4-BE49-F238E27FC236}">
                <a16:creationId xmlns:a16="http://schemas.microsoft.com/office/drawing/2014/main" id="{24500F8B-FB66-487F-91C5-0281971A9FDB}"/>
              </a:ext>
            </a:extLst>
          </p:cNvPr>
          <p:cNvSpPr txBox="1"/>
          <p:nvPr/>
        </p:nvSpPr>
        <p:spPr>
          <a:xfrm>
            <a:off x="2101154" y="1439590"/>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các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việc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D2F8B0D-C796-4CB5-82FA-271383C605D7}"/>
              </a:ext>
            </a:extLst>
          </p:cNvPr>
          <p:cNvSpPr txBox="1"/>
          <p:nvPr/>
        </p:nvSpPr>
        <p:spPr>
          <a:xfrm>
            <a:off x="2016312" y="2611272"/>
            <a:ext cx="890508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3 – 5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công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việc</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làm</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cùng</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par>
                                <p:cTn id="45" presetID="2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32" presetClass="emph" presetSubtype="0" repeatCount="999000" fill="hold" nodeType="withEffect">
                                  <p:stCondLst>
                                    <p:cond delay="0"/>
                                  </p:stCondLst>
                                  <p:childTnLst>
                                    <p:animRot by="120000">
                                      <p:cBhvr>
                                        <p:cTn id="49" dur="100" fill="hold">
                                          <p:stCondLst>
                                            <p:cond delay="0"/>
                                          </p:stCondLst>
                                        </p:cTn>
                                        <p:tgtEl>
                                          <p:spTgt spid="33"/>
                                        </p:tgtEl>
                                        <p:attrNameLst>
                                          <p:attrName>r</p:attrName>
                                        </p:attrNameLst>
                                      </p:cBhvr>
                                    </p:animRot>
                                    <p:animRot by="-240000">
                                      <p:cBhvr>
                                        <p:cTn id="50" dur="200" fill="hold">
                                          <p:stCondLst>
                                            <p:cond delay="200"/>
                                          </p:stCondLst>
                                        </p:cTn>
                                        <p:tgtEl>
                                          <p:spTgt spid="33"/>
                                        </p:tgtEl>
                                        <p:attrNameLst>
                                          <p:attrName>r</p:attrName>
                                        </p:attrNameLst>
                                      </p:cBhvr>
                                    </p:animRot>
                                    <p:animRot by="240000">
                                      <p:cBhvr>
                                        <p:cTn id="51" dur="200" fill="hold">
                                          <p:stCondLst>
                                            <p:cond delay="400"/>
                                          </p:stCondLst>
                                        </p:cTn>
                                        <p:tgtEl>
                                          <p:spTgt spid="33"/>
                                        </p:tgtEl>
                                        <p:attrNameLst>
                                          <p:attrName>r</p:attrName>
                                        </p:attrNameLst>
                                      </p:cBhvr>
                                    </p:animRot>
                                    <p:animRot by="-240000">
                                      <p:cBhvr>
                                        <p:cTn id="52" dur="200" fill="hold">
                                          <p:stCondLst>
                                            <p:cond delay="600"/>
                                          </p:stCondLst>
                                        </p:cTn>
                                        <p:tgtEl>
                                          <p:spTgt spid="33"/>
                                        </p:tgtEl>
                                        <p:attrNameLst>
                                          <p:attrName>r</p:attrName>
                                        </p:attrNameLst>
                                      </p:cBhvr>
                                    </p:animRot>
                                    <p:animRot by="120000">
                                      <p:cBhvr>
                                        <p:cTn id="5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3515061" y="1260906"/>
            <a:ext cx="2927683" cy="274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980218" y="1269684"/>
            <a:ext cx="4332147" cy="275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64" t="36459" r="47523" b="20998"/>
          <a:stretch/>
        </p:blipFill>
        <p:spPr bwMode="auto">
          <a:xfrm>
            <a:off x="1183074" y="4022552"/>
            <a:ext cx="3461409" cy="23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078" t="36459" r="18421" b="20998"/>
          <a:stretch/>
        </p:blipFill>
        <p:spPr bwMode="auto">
          <a:xfrm>
            <a:off x="6136903" y="3891234"/>
            <a:ext cx="2796667" cy="253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83074" y="192466"/>
            <a:ext cx="10777433" cy="1077218"/>
            <a:chOff x="238537" y="232458"/>
            <a:chExt cx="10777433" cy="1077218"/>
          </a:xfrm>
        </p:grpSpPr>
        <p:sp>
          <p:nvSpPr>
            <p:cNvPr id="9" name="TextBox 8"/>
            <p:cNvSpPr txBox="1"/>
            <p:nvPr/>
          </p:nvSpPr>
          <p:spPr>
            <a:xfrm>
              <a:off x="722280" y="232458"/>
              <a:ext cx="10293690" cy="1077218"/>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Quan sát tranh, nêu việc các bạn nhỏ đã làm </a:t>
              </a:r>
            </a:p>
            <a:p>
              <a:r>
                <a:rPr lang="en-US" sz="3200" b="1" dirty="0">
                  <a:solidFill>
                    <a:srgbClr val="008200"/>
                  </a:solidFill>
                  <a:latin typeface="Times New Roman" panose="02020603050405020304" pitchFamily="18" charset="0"/>
                  <a:cs typeface="Times New Roman" panose="02020603050405020304" pitchFamily="18" charset="0"/>
                </a:rPr>
                <a:t>cùng người thân.</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0" name="Oval 9"/>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spTree>
    <p:extLst>
      <p:ext uri="{BB962C8B-B14F-4D97-AF65-F5344CB8AC3E}">
        <p14:creationId xmlns:p14="http://schemas.microsoft.com/office/powerpoint/2010/main" val="37165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591387" y="1475875"/>
            <a:ext cx="3808384" cy="35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B26D2C-1BC9-4238-BC4C-795267AEDD6F}"/>
              </a:ext>
            </a:extLst>
          </p:cNvPr>
          <p:cNvSpPr txBox="1"/>
          <p:nvPr/>
        </p:nvSpPr>
        <p:spPr>
          <a:xfrm>
            <a:off x="5806879" y="2565625"/>
            <a:ext cx="5133835" cy="2219838"/>
          </a:xfrm>
          <a:prstGeom prst="rect">
            <a:avLst/>
          </a:prstGeom>
          <a:noFill/>
        </p:spPr>
        <p:txBody>
          <a:bodyPr wrap="square" rtlCol="0">
            <a:spAutoFit/>
          </a:bodyPr>
          <a:lstStyle/>
          <a:p>
            <a:pPr>
              <a:lnSpc>
                <a:spcPct val="150000"/>
              </a:lnSpc>
            </a:pPr>
            <a:r>
              <a:rPr lang="en-US" sz="3200" b="1" dirty="0">
                <a:solidFill>
                  <a:srgbClr val="FF0000"/>
                </a:solidFill>
                <a:latin typeface="Times New Roman" panose="02020603050405020304" pitchFamily="18" charset="0"/>
                <a:ea typeface="Arial-Rounded" pitchFamily="34" charset="0"/>
                <a:cs typeface="Times New Roman" panose="02020603050405020304" pitchFamily="18" charset="0"/>
              </a:rPr>
              <a:t>1. Ông và cháu đang đi đâu?</a:t>
            </a:r>
          </a:p>
          <a:p>
            <a:pPr marL="457200" indent="-457200">
              <a:lnSpc>
                <a:spcPct val="150000"/>
              </a:lnSpc>
              <a:buFontTx/>
              <a:buChar char="-"/>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Bạn nhỏ cùng ông đi dạo.</a:t>
            </a:r>
          </a:p>
        </p:txBody>
      </p:sp>
    </p:spTree>
    <p:extLst>
      <p:ext uri="{BB962C8B-B14F-4D97-AF65-F5344CB8AC3E}">
        <p14:creationId xmlns:p14="http://schemas.microsoft.com/office/powerpoint/2010/main" val="27097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181178" y="1668360"/>
            <a:ext cx="4948002" cy="314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B26D2C-1BC9-4238-BC4C-795267AEDD6F}"/>
              </a:ext>
            </a:extLst>
          </p:cNvPr>
          <p:cNvSpPr txBox="1"/>
          <p:nvPr/>
        </p:nvSpPr>
        <p:spPr>
          <a:xfrm>
            <a:off x="582484" y="2735680"/>
            <a:ext cx="5133835" cy="1307537"/>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1. Bố và con đang làm gì?</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Bạn nhỏ cùng bố trồng cây.</a:t>
            </a:r>
          </a:p>
        </p:txBody>
      </p:sp>
    </p:spTree>
    <p:extLst>
      <p:ext uri="{BB962C8B-B14F-4D97-AF65-F5344CB8AC3E}">
        <p14:creationId xmlns:p14="http://schemas.microsoft.com/office/powerpoint/2010/main" val="16542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B26D2C-1BC9-4238-BC4C-795267AEDD6F}"/>
              </a:ext>
            </a:extLst>
          </p:cNvPr>
          <p:cNvSpPr txBox="1"/>
          <p:nvPr/>
        </p:nvSpPr>
        <p:spPr>
          <a:xfrm>
            <a:off x="5806878" y="1749252"/>
            <a:ext cx="5823647" cy="3892861"/>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1. Bà và cháu cùng nhau làm gì?</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Bạn nhỏ và bà đang đọc sách.</a:t>
            </a:r>
          </a:p>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2. Họ có vui không?</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Hai bà cháu đang rất vui vẻ vì trên khuôn mặt họ hiện rõ vẻ tươi vui.</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64" t="36459" r="47523" b="20998"/>
          <a:stretch/>
        </p:blipFill>
        <p:spPr bwMode="auto">
          <a:xfrm>
            <a:off x="436820" y="1784935"/>
            <a:ext cx="4862167" cy="32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B26D2C-1BC9-4238-BC4C-795267AEDD6F}"/>
              </a:ext>
            </a:extLst>
          </p:cNvPr>
          <p:cNvSpPr txBox="1"/>
          <p:nvPr/>
        </p:nvSpPr>
        <p:spPr>
          <a:xfrm>
            <a:off x="5008181" y="1312353"/>
            <a:ext cx="7183819" cy="4616648"/>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1. Mẹ và con đang đứng ở đâu?</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Hai mẹ con bạn nhỏ đang đứng trong bếp.</a:t>
            </a:r>
          </a:p>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2. Trước mặt có những gì?</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Trước mặt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hai</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itchFamily="34" charset="0"/>
                <a:cs typeface="Times New Roman" panose="02020603050405020304" pitchFamily="18" charset="0"/>
              </a:rPr>
              <a:t>mẹ</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con là chậu rửa với rất nhiều bát đĩa ở bên trong.</a:t>
            </a:r>
          </a:p>
          <a:p>
            <a:pPr>
              <a:lnSpc>
                <a:spcPct val="150000"/>
              </a:lnSpc>
            </a:pP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3. Hai mẹ con cùng nhau làm gì?</a:t>
            </a:r>
          </a:p>
          <a:p>
            <a:pPr marL="457200" indent="-457200">
              <a:lnSpc>
                <a:spcPct val="150000"/>
              </a:lnSpc>
              <a:buFontTx/>
              <a:buChar char="-"/>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Hai mẹ con cùng nhau rửa bát đĩa.</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078" t="36459" r="18421" b="20998"/>
          <a:stretch/>
        </p:blipFill>
        <p:spPr bwMode="auto">
          <a:xfrm>
            <a:off x="409860" y="1798164"/>
            <a:ext cx="4020805" cy="364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2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600"/>
                                        <p:tgtEl>
                                          <p:spTgt spid="5">
                                            <p:txEl>
                                              <p:pRg st="0" end="0"/>
                                            </p:txEl>
                                          </p:spTgt>
                                        </p:tgtEl>
                                      </p:cBhvr>
                                    </p:animEffect>
                                    <p:anim calcmode="lin" valueType="num">
                                      <p:cBhvr>
                                        <p:cTn id="15"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6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anim calcmode="lin" valueType="num">
                                      <p:cBhvr>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anim calcmode="lin" valueType="num">
                                      <p:cBhvr>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9235950"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Viết 3 – 5 câu kể về một công việc em đã </a:t>
            </a:r>
          </a:p>
          <a:p>
            <a:r>
              <a:rPr lang="en-US" sz="3200" b="1" dirty="0">
                <a:solidFill>
                  <a:srgbClr val="008200"/>
                </a:solidFill>
                <a:latin typeface="Times New Roman" panose="02020603050405020304" pitchFamily="18" charset="0"/>
                <a:cs typeface="Times New Roman" panose="02020603050405020304" pitchFamily="18" charset="0"/>
              </a:rPr>
              <a:t>làm cùng người thân.</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02" y="1499952"/>
            <a:ext cx="8898288" cy="3055655"/>
          </a:xfrm>
          <a:prstGeom prst="rect">
            <a:avLst/>
          </a:prstGeom>
        </p:spPr>
      </p:pic>
      <p:sp>
        <p:nvSpPr>
          <p:cNvPr id="21" name="Rectangle 20"/>
          <p:cNvSpPr/>
          <p:nvPr/>
        </p:nvSpPr>
        <p:spPr>
          <a:xfrm>
            <a:off x="1799560" y="1682267"/>
            <a:ext cx="8789692" cy="2546338"/>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anose="02020603050405020304" pitchFamily="18" charset="0"/>
                <a:cs typeface="Times New Roman" panose="02020603050405020304" pitchFamily="18" charset="0"/>
              </a:rPr>
              <a:t>Em đã cùng người thân làm việc gì? Khi nào?</a:t>
            </a:r>
          </a:p>
          <a:p>
            <a:pPr marL="457200" indent="-457200" algn="just">
              <a:lnSpc>
                <a:spcPct val="200000"/>
              </a:lnSpc>
              <a:buFontTx/>
              <a:buChar char="-"/>
            </a:pPr>
            <a:r>
              <a:rPr lang="en-US" sz="2800" b="1" dirty="0">
                <a:solidFill>
                  <a:srgbClr val="002060"/>
                </a:solidFill>
                <a:latin typeface="Times New Roman" panose="02020603050405020304" pitchFamily="18" charset="0"/>
                <a:cs typeface="Times New Roman" panose="02020603050405020304" pitchFamily="18" charset="0"/>
              </a:rPr>
              <a:t>Em đã cùng người thân làm việc đó như thế nào?</a:t>
            </a:r>
          </a:p>
          <a:p>
            <a:pPr marL="457200" indent="-457200" algn="just">
              <a:lnSpc>
                <a:spcPct val="200000"/>
              </a:lnSpc>
              <a:buFontTx/>
              <a:buChar char="-"/>
            </a:pPr>
            <a:r>
              <a:rPr lang="en-US" sz="2800" b="1" dirty="0">
                <a:solidFill>
                  <a:srgbClr val="002060"/>
                </a:solidFill>
                <a:latin typeface="Times New Roman" panose="02020603050405020304" pitchFamily="18" charset="0"/>
                <a:cs typeface="Times New Roman" panose="02020603050405020304" pitchFamily="18" charset="0"/>
              </a:rPr>
              <a:t>Em cảm thấy thế nào khi làm việc cùng người thân.</a:t>
            </a:r>
          </a:p>
        </p:txBody>
      </p:sp>
      <p:pic>
        <p:nvPicPr>
          <p:cNvPr id="24" name="图片 7"/>
          <p:cNvPicPr>
            <a:picLocks noChangeAspect="1"/>
          </p:cNvPicPr>
          <p:nvPr/>
        </p:nvPicPr>
        <p:blipFill>
          <a:blip r:embed="rId3"/>
          <a:stretch>
            <a:fillRect/>
          </a:stretch>
        </p:blipFill>
        <p:spPr>
          <a:xfrm>
            <a:off x="162175" y="3671955"/>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10156879" y="4113797"/>
            <a:ext cx="1504954" cy="2079337"/>
          </a:xfrm>
          <a:prstGeom prst="rect">
            <a:avLst/>
          </a:prstGeom>
          <a:noFill/>
          <a:ln w="9525">
            <a:noFill/>
          </a:ln>
        </p:spPr>
      </p:pic>
    </p:spTree>
    <p:extLst>
      <p:ext uri="{BB962C8B-B14F-4D97-AF65-F5344CB8AC3E}">
        <p14:creationId xmlns:p14="http://schemas.microsoft.com/office/powerpoint/2010/main" val="10788959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9235950"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8200"/>
                </a:solidFill>
                <a:latin typeface="Times New Roman" panose="02020603050405020304" pitchFamily="18" charset="0"/>
                <a:cs typeface="Times New Roman" panose="02020603050405020304" pitchFamily="18" charset="0"/>
              </a:rPr>
              <a:t>Viết 3 – 5 câu kể về một công việc em đã </a:t>
            </a:r>
          </a:p>
          <a:p>
            <a:r>
              <a:rPr lang="en-US" sz="3200" b="1" dirty="0">
                <a:solidFill>
                  <a:srgbClr val="008200"/>
                </a:solidFill>
                <a:latin typeface="Times New Roman" panose="02020603050405020304" pitchFamily="18" charset="0"/>
                <a:cs typeface="Times New Roman" panose="02020603050405020304" pitchFamily="18" charset="0"/>
              </a:rPr>
              <a:t>làm cùng người thân.</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02" y="1499952"/>
            <a:ext cx="8898288" cy="4207674"/>
          </a:xfrm>
          <a:prstGeom prst="rect">
            <a:avLst/>
          </a:prstGeom>
        </p:spPr>
      </p:pic>
      <p:sp>
        <p:nvSpPr>
          <p:cNvPr id="21" name="Rectangle 20"/>
          <p:cNvSpPr/>
          <p:nvPr/>
        </p:nvSpPr>
        <p:spPr>
          <a:xfrm>
            <a:off x="1799560" y="1682267"/>
            <a:ext cx="8789692" cy="3408112"/>
          </a:xfrm>
          <a:prstGeom prst="rect">
            <a:avLst/>
          </a:prstGeom>
        </p:spPr>
        <p:txBody>
          <a:bodyPr wrap="square">
            <a:spAutoFit/>
          </a:bodyPr>
          <a:lstStyle/>
          <a:p>
            <a:pPr marL="457200" indent="-457200" algn="just">
              <a:lnSpc>
                <a:spcPct val="200000"/>
              </a:lnSpc>
              <a:buFontTx/>
              <a:buChar char="-"/>
            </a:pPr>
            <a:r>
              <a:rPr lang="en-US" sz="2800" b="1" dirty="0">
                <a:solidFill>
                  <a:srgbClr val="FF0000"/>
                </a:solidFill>
                <a:latin typeface="Times New Roman" panose="02020603050405020304" pitchFamily="18" charset="0"/>
                <a:cs typeface="Times New Roman" panose="02020603050405020304" pitchFamily="18" charset="0"/>
              </a:rPr>
              <a:t>Em đã cùng người thân làm việc gì? Khi nào?</a:t>
            </a:r>
          </a:p>
          <a:p>
            <a:pPr algn="just">
              <a:lnSpc>
                <a:spcPct val="200000"/>
              </a:lnSpc>
            </a:pP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chợ</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200000"/>
              </a:lnSpc>
            </a:pP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hàng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tuần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dọn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dẹp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cửa</a:t>
            </a:r>
            <a:r>
              <a:rPr lang="en-US" sz="2800" b="1" dirty="0">
                <a:solidFill>
                  <a:srgbClr val="002060"/>
                </a:solidFill>
                <a:latin typeface="Times New Roman" panose="02020603050405020304" pitchFamily="18" charset="0"/>
                <a:cs typeface="Times New Roman" panose="02020603050405020304" pitchFamily="18" charset="0"/>
              </a:rPr>
              <a:t>.  </a:t>
            </a:r>
          </a:p>
        </p:txBody>
      </p:sp>
      <p:pic>
        <p:nvPicPr>
          <p:cNvPr id="24" name="图片 7"/>
          <p:cNvPicPr>
            <a:picLocks noChangeAspect="1"/>
          </p:cNvPicPr>
          <p:nvPr/>
        </p:nvPicPr>
        <p:blipFill>
          <a:blip r:embed="rId3"/>
          <a:stretch>
            <a:fillRect/>
          </a:stretch>
        </p:blipFill>
        <p:spPr>
          <a:xfrm>
            <a:off x="162175" y="3671955"/>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10156879" y="4113797"/>
            <a:ext cx="1504954" cy="2079337"/>
          </a:xfrm>
          <a:prstGeom prst="rect">
            <a:avLst/>
          </a:prstGeom>
          <a:noFill/>
          <a:ln w="9525">
            <a:noFill/>
          </a:ln>
        </p:spPr>
      </p:pic>
    </p:spTree>
    <p:extLst>
      <p:ext uri="{BB962C8B-B14F-4D97-AF65-F5344CB8AC3E}">
        <p14:creationId xmlns:p14="http://schemas.microsoft.com/office/powerpoint/2010/main" val="1828894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080041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833</TotalTime>
  <Words>865</Words>
  <Application>Microsoft Office PowerPoint</Application>
  <PresentationFormat>Widescreen</PresentationFormat>
  <Paragraphs>74</Paragraphs>
  <Slides>16</Slides>
  <Notes>3</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219</cp:revision>
  <dcterms:created xsi:type="dcterms:W3CDTF">2021-05-29T04:05:18Z</dcterms:created>
  <dcterms:modified xsi:type="dcterms:W3CDTF">2021-12-19T12:49:10Z</dcterms:modified>
</cp:coreProperties>
</file>