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319" r:id="rId2"/>
    <p:sldId id="335" r:id="rId3"/>
    <p:sldId id="334" r:id="rId4"/>
    <p:sldId id="337" r:id="rId5"/>
    <p:sldId id="338" r:id="rId6"/>
    <p:sldId id="339" r:id="rId7"/>
    <p:sldId id="340" r:id="rId8"/>
    <p:sldId id="341" r:id="rId9"/>
    <p:sldId id="336" r:id="rId10"/>
    <p:sldId id="342" r:id="rId11"/>
    <p:sldId id="257" r:id="rId12"/>
    <p:sldId id="32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9F4F"/>
    <a:srgbClr val="FF9900"/>
    <a:srgbClr val="1A90D0"/>
    <a:srgbClr val="C9E8A6"/>
    <a:srgbClr val="0076C1"/>
    <a:srgbClr val="128ACE"/>
    <a:srgbClr val="A9DA74"/>
    <a:srgbClr val="03CCE7"/>
    <a:srgbClr val="33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5" autoAdjust="0"/>
    <p:restoredTop sz="94595" autoAdjust="0"/>
  </p:normalViewPr>
  <p:slideViewPr>
    <p:cSldViewPr snapToGrid="0">
      <p:cViewPr varScale="1">
        <p:scale>
          <a:sx n="69" d="100"/>
          <a:sy n="69" d="100"/>
        </p:scale>
        <p:origin x="8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7D872-3CAC-4CC8-8641-83756B098D94}" type="datetimeFigureOut">
              <a:rPr lang="en-US" smtClean="0"/>
              <a:t>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B311E-38A0-455E-B5E8-CE28B09187C4}" type="slidenum">
              <a:rPr lang="en-US" smtClean="0"/>
              <a:t>‹#›</a:t>
            </a:fld>
            <a:endParaRPr lang="en-US"/>
          </a:p>
        </p:txBody>
      </p:sp>
    </p:spTree>
    <p:extLst>
      <p:ext uri="{BB962C8B-B14F-4D97-AF65-F5344CB8AC3E}">
        <p14:creationId xmlns:p14="http://schemas.microsoft.com/office/powerpoint/2010/main" val="59734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1</a:t>
            </a:fld>
            <a:endParaRPr lang="en-US"/>
          </a:p>
        </p:txBody>
      </p:sp>
    </p:spTree>
    <p:extLst>
      <p:ext uri="{BB962C8B-B14F-4D97-AF65-F5344CB8AC3E}">
        <p14:creationId xmlns:p14="http://schemas.microsoft.com/office/powerpoint/2010/main" val="187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2</a:t>
            </a:fld>
            <a:endParaRPr lang="en-US"/>
          </a:p>
        </p:txBody>
      </p:sp>
    </p:spTree>
    <p:extLst>
      <p:ext uri="{BB962C8B-B14F-4D97-AF65-F5344CB8AC3E}">
        <p14:creationId xmlns:p14="http://schemas.microsoft.com/office/powerpoint/2010/main" val="1879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11</a:t>
            </a:fld>
            <a:endParaRPr lang="en-US"/>
          </a:p>
        </p:txBody>
      </p:sp>
    </p:spTree>
    <p:extLst>
      <p:ext uri="{BB962C8B-B14F-4D97-AF65-F5344CB8AC3E}">
        <p14:creationId xmlns:p14="http://schemas.microsoft.com/office/powerpoint/2010/main" val="297416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254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9F006C-E173-4D79-9D36-64FC123F8682}"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07946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9F006C-E173-4D79-9D36-64FC123F8682}"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488192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82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823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F006C-E173-4D79-9D36-64FC123F8682}"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4010810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9F006C-E173-4D79-9D36-64FC123F8682}"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64038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9F006C-E173-4D79-9D36-64FC123F8682}" type="datetimeFigureOut">
              <a:rPr lang="en-US" smtClean="0"/>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89836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9F006C-E173-4D79-9D36-64FC123F8682}" type="datetimeFigureOut">
              <a:rPr lang="en-US" smtClean="0"/>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74327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F006C-E173-4D79-9D36-64FC123F8682}" type="datetimeFigureOut">
              <a:rPr lang="en-US" smtClean="0"/>
              <a:t>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9776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9F006C-E173-4D79-9D36-64FC123F8682}"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62661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9F006C-E173-4D79-9D36-64FC123F8682}"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55791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80CCACE5-041B-4BAB-8EE9-C45D22496F70}"/>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4029" t="5432" r="4198" b="5062"/>
          <a:stretch/>
        </p:blipFill>
        <p:spPr>
          <a:xfrm>
            <a:off x="0" y="1"/>
            <a:ext cx="12192000" cy="6891269"/>
          </a:xfrm>
          <a:prstGeom prst="rect">
            <a:avLst/>
          </a:prstGeom>
        </p:spPr>
      </p:pic>
      <p:pic>
        <p:nvPicPr>
          <p:cNvPr id="8" name="Picture 7">
            <a:extLst>
              <a:ext uri="{FF2B5EF4-FFF2-40B4-BE49-F238E27FC236}">
                <a16:creationId xmlns:a16="http://schemas.microsoft.com/office/drawing/2014/main" id="{85D2FA4B-A79C-474B-92E9-78964A89089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96649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TextBox 3"/>
          <p:cNvSpPr txBox="1"/>
          <p:nvPr/>
        </p:nvSpPr>
        <p:spPr>
          <a:xfrm>
            <a:off x="1339967" y="830858"/>
            <a:ext cx="1843405" cy="1569660"/>
          </a:xfrm>
          <a:prstGeom prst="rect">
            <a:avLst/>
          </a:prstGeom>
          <a:noFill/>
        </p:spPr>
        <p:txBody>
          <a:bodyPr wrap="square" rtlCol="0">
            <a:spAutoFit/>
          </a:bodyPr>
          <a:lstStyle/>
          <a:p>
            <a:pPr algn="ctr"/>
            <a:r>
              <a:rPr lang="en-US" sz="4800" b="1" dirty="0" err="1">
                <a:solidFill>
                  <a:schemeClr val="bg1"/>
                </a:solidFill>
                <a:effectLst>
                  <a:outerShdw blurRad="50800" dist="38100" dir="2700000" algn="tl" rotWithShape="0">
                    <a:prstClr val="black">
                      <a:alpha val="80000"/>
                    </a:prstClr>
                  </a:outerShdw>
                </a:effectLst>
                <a:latin typeface="Times New Roman" panose="02020603050405020304" pitchFamily="18" charset="0"/>
                <a:ea typeface="Arial-Rounded" panose="020B0500000000000000" pitchFamily="34" charset="0"/>
                <a:cs typeface="Times New Roman" panose="02020603050405020304" pitchFamily="18" charset="0"/>
              </a:rPr>
              <a:t>Tuần</a:t>
            </a:r>
            <a:r>
              <a:rPr lang="en-US" sz="4800" b="1" dirty="0">
                <a:solidFill>
                  <a:schemeClr val="bg1"/>
                </a:solidFill>
                <a:effectLst>
                  <a:outerShdw blurRad="50800" dist="38100" dir="2700000" algn="tl" rotWithShape="0">
                    <a:prstClr val="black">
                      <a:alpha val="80000"/>
                    </a:prstClr>
                  </a:outerShdw>
                </a:effectLst>
                <a:latin typeface="Times New Roman" panose="02020603050405020304" pitchFamily="18" charset="0"/>
                <a:ea typeface="Arial-Rounded" panose="020B0500000000000000" pitchFamily="34" charset="0"/>
                <a:cs typeface="Times New Roman" panose="02020603050405020304" pitchFamily="18" charset="0"/>
              </a:rPr>
              <a:t> </a:t>
            </a:r>
          </a:p>
          <a:p>
            <a:pPr algn="ctr"/>
            <a:r>
              <a:rPr lang="en-US" sz="4800" b="1" dirty="0">
                <a:solidFill>
                  <a:schemeClr val="bg1"/>
                </a:solidFill>
                <a:effectLst>
                  <a:outerShdw blurRad="50800" dist="38100" dir="2700000" algn="tl" rotWithShape="0">
                    <a:prstClr val="black">
                      <a:alpha val="80000"/>
                    </a:prstClr>
                  </a:outerShdw>
                </a:effectLst>
                <a:latin typeface="Times New Roman" panose="02020603050405020304" pitchFamily="18" charset="0"/>
                <a:ea typeface="Arial-Rounded" panose="020B0500000000000000" pitchFamily="34" charset="0"/>
                <a:cs typeface="Times New Roman" panose="02020603050405020304" pitchFamily="18" charset="0"/>
              </a:rPr>
              <a:t>9</a:t>
            </a:r>
          </a:p>
        </p:txBody>
      </p:sp>
      <p:sp>
        <p:nvSpPr>
          <p:cNvPr id="6" name="文本框 22">
            <a:extLst>
              <a:ext uri="{FF2B5EF4-FFF2-40B4-BE49-F238E27FC236}">
                <a16:creationId xmlns:a16="http://schemas.microsoft.com/office/drawing/2014/main" id="{47794736-BBCD-400F-BC59-7AA14D38301E}"/>
              </a:ext>
            </a:extLst>
          </p:cNvPr>
          <p:cNvSpPr txBox="1"/>
          <p:nvPr/>
        </p:nvSpPr>
        <p:spPr>
          <a:xfrm>
            <a:off x="2762120" y="2149901"/>
            <a:ext cx="6246510" cy="193899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6000" dirty="0">
                <a:solidFill>
                  <a:srgbClr val="FF9900"/>
                </a:solidFill>
                <a:latin typeface="Times New Roman" panose="02020603050405020304" pitchFamily="18" charset="0"/>
                <a:ea typeface="思源黑体 CN Bold" panose="020B0800000000000000" pitchFamily="34" charset="-122"/>
                <a:cs typeface="Times New Roman" panose="02020603050405020304" pitchFamily="18" charset="0"/>
              </a:rPr>
              <a:t>ÔN TẬP</a:t>
            </a:r>
          </a:p>
          <a:p>
            <a:pPr algn="ctr"/>
            <a:r>
              <a:rPr lang="en-US" altLang="zh-CN" sz="6000" dirty="0">
                <a:solidFill>
                  <a:srgbClr val="FF9900"/>
                </a:solidFill>
                <a:latin typeface="Times New Roman" panose="02020603050405020304" pitchFamily="18" charset="0"/>
                <a:ea typeface="思源黑体 CN Bold" panose="020B0800000000000000" pitchFamily="34" charset="-122"/>
                <a:cs typeface="Times New Roman" panose="02020603050405020304" pitchFamily="18" charset="0"/>
              </a:rPr>
              <a:t>GIỮA HỌC KÌ I</a:t>
            </a:r>
            <a:endParaRPr lang="zh-CN" altLang="en-US" sz="6000" dirty="0">
              <a:solidFill>
                <a:srgbClr val="FF99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7" name="文本框 22">
            <a:extLst>
              <a:ext uri="{FF2B5EF4-FFF2-40B4-BE49-F238E27FC236}">
                <a16:creationId xmlns:a16="http://schemas.microsoft.com/office/drawing/2014/main" id="{1B0F5151-F26C-4DFA-9C91-DB88E8FB1083}"/>
              </a:ext>
            </a:extLst>
          </p:cNvPr>
          <p:cNvSpPr txBox="1"/>
          <p:nvPr/>
        </p:nvSpPr>
        <p:spPr>
          <a:xfrm>
            <a:off x="6265966" y="4457783"/>
            <a:ext cx="4519230"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6000" dirty="0" err="1">
                <a:solidFill>
                  <a:srgbClr val="FF9900"/>
                </a:solidFill>
                <a:latin typeface="Times New Roman" panose="02020603050405020304" pitchFamily="18" charset="0"/>
                <a:ea typeface="思源黑体 CN Bold" panose="020B0800000000000000" pitchFamily="34" charset="-122"/>
                <a:cs typeface="Times New Roman" panose="02020603050405020304" pitchFamily="18" charset="0"/>
              </a:rPr>
              <a:t>Tiết</a:t>
            </a:r>
            <a:r>
              <a:rPr lang="en-US" altLang="zh-CN" sz="6000" dirty="0">
                <a:solidFill>
                  <a:srgbClr val="FF99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6000" dirty="0" smtClean="0">
                <a:solidFill>
                  <a:srgbClr val="FF9900"/>
                </a:solidFill>
                <a:latin typeface="Times New Roman" panose="02020603050405020304" pitchFamily="18" charset="0"/>
                <a:ea typeface="思源黑体 CN Bold" panose="020B0800000000000000" pitchFamily="34" charset="-122"/>
                <a:cs typeface="Times New Roman" panose="02020603050405020304" pitchFamily="18" charset="0"/>
              </a:rPr>
              <a:t>10</a:t>
            </a:r>
            <a:endParaRPr lang="zh-CN" altLang="en-US" sz="6000" dirty="0">
              <a:solidFill>
                <a:srgbClr val="FF99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205370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id="{BD04CB4D-3151-4321-B721-E0005D740FF5}"/>
              </a:ext>
            </a:extLst>
          </p:cNvPr>
          <p:cNvSpPr txBox="1"/>
          <p:nvPr/>
        </p:nvSpPr>
        <p:spPr>
          <a:xfrm>
            <a:off x="1764631" y="494940"/>
            <a:ext cx="9148913" cy="1077218"/>
          </a:xfrm>
          <a:prstGeom prst="rect">
            <a:avLst/>
          </a:prstGeom>
          <a:noFill/>
        </p:spPr>
        <p:txBody>
          <a:bodyPr wrap="square" rtlCol="0">
            <a:spAutoFit/>
          </a:bodyPr>
          <a:lstStyle/>
          <a:p>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3 – 4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món</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gia</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đình</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BDD52D6-8011-42AA-820F-9DD5C05A71EE}"/>
              </a:ext>
            </a:extLst>
          </p:cNvPr>
          <p:cNvSpPr txBox="1"/>
          <p:nvPr/>
        </p:nvSpPr>
        <p:spPr>
          <a:xfrm>
            <a:off x="3935421" y="1746444"/>
            <a:ext cx="2018416" cy="584775"/>
          </a:xfrm>
          <a:prstGeom prst="rect">
            <a:avLst/>
          </a:prstGeom>
          <a:noFill/>
        </p:spPr>
        <p:txBody>
          <a:bodyPr wrap="square">
            <a:spAutoFit/>
          </a:bodyPr>
          <a:lstStyle/>
          <a:p>
            <a:r>
              <a:rPr lang="en-US" sz="3200" b="1" i="0"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Ví</a:t>
            </a:r>
            <a:r>
              <a:rPr lang="en-US" sz="3200" b="1"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dụ</a:t>
            </a:r>
            <a:r>
              <a:rPr lang="en-US" sz="3200" b="1"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vi-VN" sz="3200" b="1"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9A216FB-C7A8-4095-9E14-37C8774B956C}"/>
              </a:ext>
            </a:extLst>
          </p:cNvPr>
          <p:cNvSpPr txBox="1"/>
          <p:nvPr/>
        </p:nvSpPr>
        <p:spPr>
          <a:xfrm>
            <a:off x="3080085" y="2300206"/>
            <a:ext cx="8185048" cy="4031873"/>
          </a:xfrm>
          <a:prstGeom prst="rect">
            <a:avLst/>
          </a:prstGeom>
          <a:noFill/>
        </p:spPr>
        <p:txBody>
          <a:bodyPr wrap="square">
            <a:spAutoFit/>
          </a:bodyPr>
          <a:lstStyle/>
          <a:p>
            <a:pPr algn="just"/>
            <a:r>
              <a:rPr lang="en-US" sz="3200" b="1"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Mùa hè nóng bức đã đến. Hôm nay, bố em đi làm về, mang theo một cái quạt máy. Quạt máy có cái đế tròn, một trụ thẳng đứng để đỡ, bên trên có ba cánh quạt bằng nhựa và một lồng bảo vệ. Mỗi khi cánh quạt quay vù vù là bao nhiêu cái nóng trong nhà bị xua đi hết. Có cái quạt máy, em ngồi học bài thấy mát mẻ và rất dễ chịu.</a:t>
            </a:r>
            <a:endParaRPr lang="vi-VN"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A497413-DC3D-4571-8559-A9BD1D7F5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362" y="2279050"/>
            <a:ext cx="2100166" cy="3758630"/>
          </a:xfrm>
          <a:prstGeom prst="rect">
            <a:avLst/>
          </a:prstGeom>
        </p:spPr>
      </p:pic>
    </p:spTree>
    <p:extLst>
      <p:ext uri="{BB962C8B-B14F-4D97-AF65-F5344CB8AC3E}">
        <p14:creationId xmlns:p14="http://schemas.microsoft.com/office/powerpoint/2010/main" val="285267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C879ED-8033-4622-B997-A28969EC8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a:extLst>
              <a:ext uri="{FF2B5EF4-FFF2-40B4-BE49-F238E27FC236}">
                <a16:creationId xmlns:a16="http://schemas.microsoft.com/office/drawing/2014/main" id="{5B72D4A0-99F8-499A-8BF2-080D3C4A5930}"/>
              </a:ext>
            </a:extLst>
          </p:cNvPr>
          <p:cNvSpPr txBox="1"/>
          <p:nvPr/>
        </p:nvSpPr>
        <p:spPr>
          <a:xfrm>
            <a:off x="3178320" y="442151"/>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Vận</a:t>
            </a:r>
            <a:r>
              <a:rPr lang="en-US" sz="4000" dirty="0">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dụng</a:t>
            </a:r>
            <a:endParaRPr lang="en-US" sz="4000" dirty="0">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1BE931D-D368-4713-BCB0-E2A4C2895BC1}"/>
              </a:ext>
            </a:extLst>
          </p:cNvPr>
          <p:cNvSpPr txBox="1"/>
          <p:nvPr/>
        </p:nvSpPr>
        <p:spPr>
          <a:xfrm>
            <a:off x="1993001" y="2584686"/>
            <a:ext cx="9445416" cy="830997"/>
          </a:xfrm>
          <a:prstGeom prst="rect">
            <a:avLst/>
          </a:prstGeom>
          <a:noFill/>
        </p:spPr>
        <p:txBody>
          <a:bodyPr wrap="square">
            <a:spAutoFit/>
          </a:bodyPr>
          <a:lstStyle/>
          <a:p>
            <a:pPr>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vở</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p>
        </p:txBody>
      </p:sp>
      <p:sp>
        <p:nvSpPr>
          <p:cNvPr id="6" name="TextBox 5">
            <a:extLst>
              <a:ext uri="{FF2B5EF4-FFF2-40B4-BE49-F238E27FC236}">
                <a16:creationId xmlns:a16="http://schemas.microsoft.com/office/drawing/2014/main" id="{9B57A5A5-8477-4A2A-A95E-18AC4A718E89}"/>
              </a:ext>
            </a:extLst>
          </p:cNvPr>
          <p:cNvSpPr txBox="1"/>
          <p:nvPr/>
        </p:nvSpPr>
        <p:spPr>
          <a:xfrm>
            <a:off x="1893989" y="3607062"/>
            <a:ext cx="6525803" cy="830997"/>
          </a:xfrm>
          <a:prstGeom prst="rect">
            <a:avLst/>
          </a:prstGeom>
          <a:noFill/>
        </p:spPr>
        <p:txBody>
          <a:bodyPr wrap="square">
            <a:spAutoFit/>
          </a:bodyPr>
          <a:lstStyle/>
          <a:p>
            <a:pPr>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Gọi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92631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2B8673-1AFC-4422-B163-3C61D39D1EC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21289" y1="33974" x2="30469" y2="42735"/>
                        <a14:foregroundMark x1="74414" y1="51496" x2="81055" y2="46581"/>
                        <a14:foregroundMark x1="9375" y1="25427" x2="5664" y2="30769"/>
                        <a14:foregroundMark x1="6055" y1="31410" x2="5078" y2="37821"/>
                        <a14:foregroundMark x1="5273" y1="38462" x2="7227" y2="44872"/>
                        <a14:foregroundMark x1="7617" y1="45299" x2="10547" y2="48504"/>
                        <a14:foregroundMark x1="22461" y1="14316" x2="28320" y2="10897"/>
                        <a14:foregroundMark x1="28320" y1="10470" x2="33984" y2="6624"/>
                        <a14:foregroundMark x1="34180" y1="6197" x2="34180" y2="5983"/>
                        <a14:foregroundMark x1="32422" y1="7265" x2="36328" y2="3846"/>
                        <a14:foregroundMark x1="36328" y1="3632" x2="35938" y2="4274"/>
                        <a14:foregroundMark x1="36719" y1="3419" x2="43945" y2="427"/>
                        <a14:foregroundMark x1="52344" y1="427" x2="57422" y2="2137"/>
                        <a14:foregroundMark x1="57422" y1="2350" x2="63477" y2="5556"/>
                        <a14:foregroundMark x1="63477" y1="5556" x2="69141" y2="10684"/>
                        <a14:foregroundMark x1="69531" y1="11111" x2="78320" y2="21795"/>
                        <a14:foregroundMark x1="78906" y1="22436" x2="87500" y2="35043"/>
                        <a14:foregroundMark x1="87695" y1="35256" x2="89844" y2="39957"/>
                        <a14:foregroundMark x1="90039" y1="40812" x2="90430" y2="45513"/>
                        <a14:foregroundMark x1="90039" y1="45513" x2="88867" y2="48504"/>
                        <a14:foregroundMark x1="88477" y1="49573" x2="83008" y2="52991"/>
                        <a14:foregroundMark x1="59570" y1="56410" x2="69531" y2="58547"/>
                        <a14:foregroundMark x1="71289" y1="52778" x2="67773" y2="61538"/>
                        <a14:foregroundMark x1="73438" y1="54701" x2="68750" y2="59829"/>
                        <a14:foregroundMark x1="56445" y1="71581" x2="74609" y2="91880"/>
                        <a14:foregroundMark x1="64258" y1="78846" x2="83008" y2="85043"/>
                        <a14:foregroundMark x1="77734" y1="90598" x2="85742" y2="90171"/>
                        <a14:foregroundMark x1="78125" y1="88462" x2="91016" y2="86325"/>
                        <a14:foregroundMark x1="58984" y1="82906" x2="64648" y2="92094"/>
                        <a14:foregroundMark x1="65039" y1="95940" x2="80469" y2="91880"/>
                        <a14:foregroundMark x1="11133" y1="88675" x2="45117" y2="86752"/>
                        <a14:foregroundMark x1="3711" y1="88034" x2="20313" y2="92735"/>
                        <a14:foregroundMark x1="19141" y1="96154" x2="41016" y2="94017"/>
                        <a14:foregroundMark x1="10938" y1="65812" x2="15234" y2="61966"/>
                      </a14:backgroundRemoval>
                    </a14:imgEffect>
                  </a14:imgLayer>
                </a14:imgProps>
              </a:ext>
              <a:ext uri="{28A0092B-C50C-407E-A947-70E740481C1C}">
                <a14:useLocalDpi xmlns:a14="http://schemas.microsoft.com/office/drawing/2010/main" val="0"/>
              </a:ext>
            </a:extLst>
          </a:blip>
          <a:stretch>
            <a:fillRect/>
          </a:stretch>
        </p:blipFill>
        <p:spPr>
          <a:xfrm>
            <a:off x="7850460" y="3345366"/>
            <a:ext cx="4761570" cy="3800010"/>
          </a:xfrm>
          <a:prstGeom prst="rect">
            <a:avLst/>
          </a:prstGeom>
        </p:spPr>
      </p:pic>
      <p:pic>
        <p:nvPicPr>
          <p:cNvPr id="12" name="Picture 11">
            <a:extLst>
              <a:ext uri="{FF2B5EF4-FFF2-40B4-BE49-F238E27FC236}">
                <a16:creationId xmlns:a16="http://schemas.microsoft.com/office/drawing/2014/main" id="{FB0A9FE1-9E8B-406B-B402-E3015B334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3611383" cy="2362200"/>
          </a:xfrm>
          <a:prstGeom prst="rect">
            <a:avLst/>
          </a:prstGeom>
        </p:spPr>
      </p:pic>
      <p:sp>
        <p:nvSpPr>
          <p:cNvPr id="13" name="TextBox 12">
            <a:extLst>
              <a:ext uri="{FF2B5EF4-FFF2-40B4-BE49-F238E27FC236}">
                <a16:creationId xmlns:a16="http://schemas.microsoft.com/office/drawing/2014/main" id="{A1D02EC1-BC4C-465C-9871-7F98E37280A0}"/>
              </a:ext>
            </a:extLst>
          </p:cNvPr>
          <p:cNvSpPr txBox="1"/>
          <p:nvPr/>
        </p:nvSpPr>
        <p:spPr>
          <a:xfrm>
            <a:off x="1640448" y="2362200"/>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80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文本框 22">
            <a:extLst>
              <a:ext uri="{FF2B5EF4-FFF2-40B4-BE49-F238E27FC236}">
                <a16:creationId xmlns:a16="http://schemas.microsoft.com/office/drawing/2014/main" id="{47794736-BBCD-400F-BC59-7AA14D38301E}"/>
              </a:ext>
            </a:extLst>
          </p:cNvPr>
          <p:cNvSpPr txBox="1"/>
          <p:nvPr/>
        </p:nvSpPr>
        <p:spPr>
          <a:xfrm>
            <a:off x="2857654" y="1017136"/>
            <a:ext cx="8023076"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6000" dirty="0">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6000" dirty="0">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 name="TextBox 1"/>
          <p:cNvSpPr txBox="1"/>
          <p:nvPr/>
        </p:nvSpPr>
        <p:spPr>
          <a:xfrm>
            <a:off x="2460965" y="2427827"/>
            <a:ext cx="8816454" cy="1354217"/>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Củng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giới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đình</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marL="342900" indent="-342900">
              <a:buAutoNum type="arabicPeriod"/>
            </a:pPr>
            <a:endParaRPr lang="en-US" dirty="0"/>
          </a:p>
        </p:txBody>
      </p:sp>
    </p:spTree>
    <p:extLst>
      <p:ext uri="{BB962C8B-B14F-4D97-AF65-F5344CB8AC3E}">
        <p14:creationId xmlns:p14="http://schemas.microsoft.com/office/powerpoint/2010/main" val="38295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id="{BD04CB4D-3151-4321-B721-E0005D740FF5}"/>
              </a:ext>
            </a:extLst>
          </p:cNvPr>
          <p:cNvSpPr txBox="1"/>
          <p:nvPr/>
        </p:nvSpPr>
        <p:spPr>
          <a:xfrm>
            <a:off x="2244793" y="880381"/>
            <a:ext cx="9404204" cy="1077218"/>
          </a:xfrm>
          <a:prstGeom prst="rect">
            <a:avLst/>
          </a:prstGeom>
          <a:noFill/>
        </p:spPr>
        <p:txBody>
          <a:bodyPr wrap="square" rtlCol="0">
            <a:spAutoFit/>
          </a:bodyPr>
          <a:lstStyle/>
          <a:p>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3 – 4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món</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gia</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đình</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27F9C2DA-6030-40A7-831F-89DCE87FE6BA}"/>
              </a:ext>
            </a:extLst>
          </p:cNvPr>
          <p:cNvSpPr/>
          <p:nvPr/>
        </p:nvSpPr>
        <p:spPr>
          <a:xfrm>
            <a:off x="783569" y="1012158"/>
            <a:ext cx="1209114" cy="744971"/>
          </a:xfrm>
          <a:prstGeom prst="ellipse">
            <a:avLst/>
          </a:prstGeom>
          <a:solidFill>
            <a:srgbClr val="009F4F"/>
          </a:solidFill>
          <a:ln>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ea typeface="Arial-Rounded" panose="020B0500000000000000" pitchFamily="34" charset="0"/>
                <a:cs typeface="Times New Roman" panose="02020603050405020304" pitchFamily="18" charset="0"/>
              </a:rPr>
              <a:t>14</a:t>
            </a:r>
          </a:p>
        </p:txBody>
      </p:sp>
      <p:sp>
        <p:nvSpPr>
          <p:cNvPr id="4" name="TextBox 3">
            <a:extLst>
              <a:ext uri="{FF2B5EF4-FFF2-40B4-BE49-F238E27FC236}">
                <a16:creationId xmlns:a16="http://schemas.microsoft.com/office/drawing/2014/main" id="{9F601830-BA55-40DD-A72B-3E0CEFDC4CBB}"/>
              </a:ext>
            </a:extLst>
          </p:cNvPr>
          <p:cNvSpPr txBox="1"/>
          <p:nvPr/>
        </p:nvSpPr>
        <p:spPr>
          <a:xfrm>
            <a:off x="1691795" y="2213266"/>
            <a:ext cx="1105996" cy="584775"/>
          </a:xfrm>
          <a:prstGeom prst="rect">
            <a:avLst/>
          </a:prstGeom>
          <a:noFill/>
        </p:spPr>
        <p:txBody>
          <a:bodyPr wrap="square">
            <a:spAutoFit/>
          </a:bodyPr>
          <a:lstStyle/>
          <a:p>
            <a:r>
              <a:rPr lang="en-US" sz="3200" b="1"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G:</a:t>
            </a:r>
            <a:endParaRPr lang="vi-VN" sz="3200" b="1"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95B6EB6-4DDF-49EE-A653-689AF064CB42}"/>
              </a:ext>
            </a:extLst>
          </p:cNvPr>
          <p:cNvSpPr txBox="1"/>
          <p:nvPr/>
        </p:nvSpPr>
        <p:spPr>
          <a:xfrm>
            <a:off x="1251285" y="2965344"/>
            <a:ext cx="9256294" cy="2219838"/>
          </a:xfrm>
          <a:prstGeom prst="rect">
            <a:avLst/>
          </a:prstGeom>
          <a:noFill/>
        </p:spPr>
        <p:txBody>
          <a:bodyPr wrap="square">
            <a:spAutoFit/>
          </a:bodyPr>
          <a:lstStyle/>
          <a:p>
            <a:pPr marL="342900" indent="-342900">
              <a:lnSpc>
                <a:spcPct val="150000"/>
              </a:lnSpc>
              <a:buFontTx/>
              <a:buChar char="-"/>
            </a:pP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Đồ</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vật</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em</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muốn</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giới</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thiệu</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là</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342900" indent="-3429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342900" indent="-342900">
              <a:lnSpc>
                <a:spcPct val="150000"/>
              </a:lnSpc>
              <a:buFontTx/>
              <a:buChar char="-"/>
            </a:pP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Em</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có</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suy</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nghĩ</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gì</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về</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ích</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lợi</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đồ</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vật</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đó</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vi-VN"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33733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7F4D31-BDCA-4F7E-9957-C9C1EB0671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1508" y="975420"/>
            <a:ext cx="1583059" cy="1910306"/>
          </a:xfrm>
          <a:prstGeom prst="rect">
            <a:avLst/>
          </a:prstGeom>
        </p:spPr>
      </p:pic>
      <p:pic>
        <p:nvPicPr>
          <p:cNvPr id="12" name="Picture 11">
            <a:extLst>
              <a:ext uri="{FF2B5EF4-FFF2-40B4-BE49-F238E27FC236}">
                <a16:creationId xmlns:a16="http://schemas.microsoft.com/office/drawing/2014/main" id="{EF83383D-3BF6-47C5-8CDF-A1FCB422B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361" y="3771905"/>
            <a:ext cx="2524881" cy="2015661"/>
          </a:xfrm>
          <a:prstGeom prst="rect">
            <a:avLst/>
          </a:prstGeom>
        </p:spPr>
      </p:pic>
      <p:sp>
        <p:nvSpPr>
          <p:cNvPr id="13" name="TextBox 12">
            <a:extLst>
              <a:ext uri="{FF2B5EF4-FFF2-40B4-BE49-F238E27FC236}">
                <a16:creationId xmlns:a16="http://schemas.microsoft.com/office/drawing/2014/main" id="{A4D5679C-DB55-40E5-9188-DCCF6787F181}"/>
              </a:ext>
            </a:extLst>
          </p:cNvPr>
          <p:cNvSpPr txBox="1"/>
          <p:nvPr/>
        </p:nvSpPr>
        <p:spPr>
          <a:xfrm>
            <a:off x="1448899" y="2824622"/>
            <a:ext cx="1583059"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Búp bê</a:t>
            </a:r>
          </a:p>
        </p:txBody>
      </p:sp>
      <p:sp>
        <p:nvSpPr>
          <p:cNvPr id="14" name="TextBox 13">
            <a:extLst>
              <a:ext uri="{FF2B5EF4-FFF2-40B4-BE49-F238E27FC236}">
                <a16:creationId xmlns:a16="http://schemas.microsoft.com/office/drawing/2014/main" id="{1464D284-E00A-4ED7-8392-062CF4954FCB}"/>
              </a:ext>
            </a:extLst>
          </p:cNvPr>
          <p:cNvSpPr txBox="1"/>
          <p:nvPr/>
        </p:nvSpPr>
        <p:spPr>
          <a:xfrm>
            <a:off x="8659826" y="2739112"/>
            <a:ext cx="1583059"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Bộ Lego</a:t>
            </a:r>
          </a:p>
        </p:txBody>
      </p:sp>
      <p:sp>
        <p:nvSpPr>
          <p:cNvPr id="15" name="TextBox 14">
            <a:extLst>
              <a:ext uri="{FF2B5EF4-FFF2-40B4-BE49-F238E27FC236}">
                <a16:creationId xmlns:a16="http://schemas.microsoft.com/office/drawing/2014/main" id="{7900C043-34DB-4004-98B7-7E399157DA0E}"/>
              </a:ext>
            </a:extLst>
          </p:cNvPr>
          <p:cNvSpPr txBox="1"/>
          <p:nvPr/>
        </p:nvSpPr>
        <p:spPr>
          <a:xfrm>
            <a:off x="7739271" y="5868969"/>
            <a:ext cx="1583059"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Đèn lồng</a:t>
            </a:r>
          </a:p>
        </p:txBody>
      </p:sp>
      <p:sp>
        <p:nvSpPr>
          <p:cNvPr id="16" name="TextBox 15">
            <a:extLst>
              <a:ext uri="{FF2B5EF4-FFF2-40B4-BE49-F238E27FC236}">
                <a16:creationId xmlns:a16="http://schemas.microsoft.com/office/drawing/2014/main" id="{D365E705-926A-4FA2-B452-01E9864D978E}"/>
              </a:ext>
            </a:extLst>
          </p:cNvPr>
          <p:cNvSpPr txBox="1"/>
          <p:nvPr/>
        </p:nvSpPr>
        <p:spPr>
          <a:xfrm>
            <a:off x="2606683" y="5815528"/>
            <a:ext cx="1583059"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Đèn lồng</a:t>
            </a:r>
          </a:p>
        </p:txBody>
      </p:sp>
      <p:sp>
        <p:nvSpPr>
          <p:cNvPr id="17" name="TextBox 16">
            <a:extLst>
              <a:ext uri="{FF2B5EF4-FFF2-40B4-BE49-F238E27FC236}">
                <a16:creationId xmlns:a16="http://schemas.microsoft.com/office/drawing/2014/main" id="{A99EFAF7-CE79-4C90-B1F7-442D2098EB35}"/>
              </a:ext>
            </a:extLst>
          </p:cNvPr>
          <p:cNvSpPr txBox="1"/>
          <p:nvPr/>
        </p:nvSpPr>
        <p:spPr>
          <a:xfrm>
            <a:off x="4905590" y="2788087"/>
            <a:ext cx="1583059"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Ô tô </a:t>
            </a:r>
          </a:p>
        </p:txBody>
      </p:sp>
      <p:pic>
        <p:nvPicPr>
          <p:cNvPr id="19" name="Picture 18">
            <a:extLst>
              <a:ext uri="{FF2B5EF4-FFF2-40B4-BE49-F238E27FC236}">
                <a16:creationId xmlns:a16="http://schemas.microsoft.com/office/drawing/2014/main" id="{488D4E75-CB73-4F51-A4E3-665A292BF0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5540" y="580942"/>
            <a:ext cx="2253464" cy="2015661"/>
          </a:xfrm>
          <a:prstGeom prst="rect">
            <a:avLst/>
          </a:prstGeom>
        </p:spPr>
      </p:pic>
      <p:pic>
        <p:nvPicPr>
          <p:cNvPr id="21" name="Picture 20">
            <a:extLst>
              <a:ext uri="{FF2B5EF4-FFF2-40B4-BE49-F238E27FC236}">
                <a16:creationId xmlns:a16="http://schemas.microsoft.com/office/drawing/2014/main" id="{B89AF79B-A231-4992-8590-F49161527A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0800" y="642047"/>
            <a:ext cx="1949173" cy="2015662"/>
          </a:xfrm>
          <a:prstGeom prst="rect">
            <a:avLst/>
          </a:prstGeom>
        </p:spPr>
      </p:pic>
      <p:pic>
        <p:nvPicPr>
          <p:cNvPr id="23" name="Picture 22">
            <a:extLst>
              <a:ext uri="{FF2B5EF4-FFF2-40B4-BE49-F238E27FC236}">
                <a16:creationId xmlns:a16="http://schemas.microsoft.com/office/drawing/2014/main" id="{75ECA8FA-3822-4CFB-8D5F-64DE72D594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1517" y="3771905"/>
            <a:ext cx="1830706" cy="1819874"/>
          </a:xfrm>
          <a:prstGeom prst="rect">
            <a:avLst/>
          </a:prstGeom>
        </p:spPr>
      </p:pic>
    </p:spTree>
    <p:extLst>
      <p:ext uri="{BB962C8B-B14F-4D97-AF65-F5344CB8AC3E}">
        <p14:creationId xmlns:p14="http://schemas.microsoft.com/office/powerpoint/2010/main" val="343833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633749-A6F8-415D-A10A-AE311A5A4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654" y="2105527"/>
            <a:ext cx="1479003" cy="2646946"/>
          </a:xfrm>
          <a:prstGeom prst="rect">
            <a:avLst/>
          </a:prstGeom>
        </p:spPr>
      </p:pic>
      <p:pic>
        <p:nvPicPr>
          <p:cNvPr id="5" name="Picture 4">
            <a:extLst>
              <a:ext uri="{FF2B5EF4-FFF2-40B4-BE49-F238E27FC236}">
                <a16:creationId xmlns:a16="http://schemas.microsoft.com/office/drawing/2014/main" id="{3F8F86BD-93C7-4060-9B2B-07E1E1161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9390" y="1115955"/>
            <a:ext cx="2536610" cy="3851099"/>
          </a:xfrm>
          <a:prstGeom prst="rect">
            <a:avLst/>
          </a:prstGeom>
        </p:spPr>
      </p:pic>
      <p:pic>
        <p:nvPicPr>
          <p:cNvPr id="7" name="Picture 6">
            <a:extLst>
              <a:ext uri="{FF2B5EF4-FFF2-40B4-BE49-F238E27FC236}">
                <a16:creationId xmlns:a16="http://schemas.microsoft.com/office/drawing/2014/main" id="{EEBD5190-0540-4658-ADB0-6486F22A1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6952" y="1115955"/>
            <a:ext cx="3098385" cy="3851099"/>
          </a:xfrm>
          <a:prstGeom prst="rect">
            <a:avLst/>
          </a:prstGeom>
        </p:spPr>
      </p:pic>
      <p:sp>
        <p:nvSpPr>
          <p:cNvPr id="8" name="TextBox 7">
            <a:extLst>
              <a:ext uri="{FF2B5EF4-FFF2-40B4-BE49-F238E27FC236}">
                <a16:creationId xmlns:a16="http://schemas.microsoft.com/office/drawing/2014/main" id="{1403436C-BACF-4948-9A12-7823034F769E}"/>
              </a:ext>
            </a:extLst>
          </p:cNvPr>
          <p:cNvSpPr txBox="1"/>
          <p:nvPr/>
        </p:nvSpPr>
        <p:spPr>
          <a:xfrm>
            <a:off x="1008654" y="5263022"/>
            <a:ext cx="1583059"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Quạt</a:t>
            </a:r>
          </a:p>
        </p:txBody>
      </p:sp>
      <p:sp>
        <p:nvSpPr>
          <p:cNvPr id="9" name="TextBox 8">
            <a:extLst>
              <a:ext uri="{FF2B5EF4-FFF2-40B4-BE49-F238E27FC236}">
                <a16:creationId xmlns:a16="http://schemas.microsoft.com/office/drawing/2014/main" id="{4DED487A-86B8-46BE-9865-D0C98BFA8E76}"/>
              </a:ext>
            </a:extLst>
          </p:cNvPr>
          <p:cNvSpPr txBox="1"/>
          <p:nvPr/>
        </p:nvSpPr>
        <p:spPr>
          <a:xfrm>
            <a:off x="8165433" y="5396295"/>
            <a:ext cx="1942008"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Tủ quần áo</a:t>
            </a:r>
          </a:p>
        </p:txBody>
      </p:sp>
      <p:sp>
        <p:nvSpPr>
          <p:cNvPr id="10" name="TextBox 9">
            <a:extLst>
              <a:ext uri="{FF2B5EF4-FFF2-40B4-BE49-F238E27FC236}">
                <a16:creationId xmlns:a16="http://schemas.microsoft.com/office/drawing/2014/main" id="{521E1F77-1408-4C91-AB81-88F5A4021F70}"/>
              </a:ext>
            </a:extLst>
          </p:cNvPr>
          <p:cNvSpPr txBox="1"/>
          <p:nvPr/>
        </p:nvSpPr>
        <p:spPr>
          <a:xfrm>
            <a:off x="4036165" y="5396295"/>
            <a:ext cx="1583059"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Bàn học</a:t>
            </a:r>
          </a:p>
        </p:txBody>
      </p:sp>
    </p:spTree>
    <p:extLst>
      <p:ext uri="{BB962C8B-B14F-4D97-AF65-F5344CB8AC3E}">
        <p14:creationId xmlns:p14="http://schemas.microsoft.com/office/powerpoint/2010/main" val="370614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id="{BD04CB4D-3151-4321-B721-E0005D740FF5}"/>
              </a:ext>
            </a:extLst>
          </p:cNvPr>
          <p:cNvSpPr txBox="1"/>
          <p:nvPr/>
        </p:nvSpPr>
        <p:spPr>
          <a:xfrm>
            <a:off x="1784136" y="447244"/>
            <a:ext cx="9404204" cy="584775"/>
          </a:xfrm>
          <a:prstGeom prst="rect">
            <a:avLst/>
          </a:prstGeom>
          <a:noFill/>
        </p:spPr>
        <p:txBody>
          <a:bodyPr wrap="square" rtlCol="0">
            <a:spAutoFit/>
          </a:bodyPr>
          <a:lstStyle/>
          <a:p>
            <a:pPr marL="342900" indent="-342900">
              <a:buFontTx/>
              <a:buChar char="-"/>
            </a:pPr>
            <a:r>
              <a:rPr lang="en-US" sz="3200" b="1" i="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Đồ vật em muốn giới thiệu là gì</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6ABA036-084B-4E16-822B-BA2A1869D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19" y="1032019"/>
            <a:ext cx="1397935" cy="2501859"/>
          </a:xfrm>
          <a:prstGeom prst="rect">
            <a:avLst/>
          </a:prstGeom>
        </p:spPr>
      </p:pic>
      <p:sp>
        <p:nvSpPr>
          <p:cNvPr id="8" name="文本框 22">
            <a:extLst>
              <a:ext uri="{FF2B5EF4-FFF2-40B4-BE49-F238E27FC236}">
                <a16:creationId xmlns:a16="http://schemas.microsoft.com/office/drawing/2014/main" id="{B09634AC-55C7-47AB-A152-25020D27FF62}"/>
              </a:ext>
            </a:extLst>
          </p:cNvPr>
          <p:cNvSpPr txBox="1"/>
          <p:nvPr/>
        </p:nvSpPr>
        <p:spPr>
          <a:xfrm>
            <a:off x="3400926" y="1981423"/>
            <a:ext cx="7787414" cy="584775"/>
          </a:xfrm>
          <a:prstGeom prst="rect">
            <a:avLst/>
          </a:prstGeom>
          <a:noFill/>
        </p:spPr>
        <p:txBody>
          <a:bodyPr wrap="square" rtlCol="0">
            <a:spAutoFit/>
          </a:bodyPr>
          <a:lstStyle/>
          <a:p>
            <a:r>
              <a:rPr lang="en-US" sz="3200" b="1"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Đồ vật em muốn giới thiệu là cái quạt máy.</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A73B8E1D-CBA5-41B0-83A7-76245267D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75" y="3788624"/>
            <a:ext cx="2102951" cy="2537670"/>
          </a:xfrm>
          <a:prstGeom prst="rect">
            <a:avLst/>
          </a:prstGeom>
        </p:spPr>
      </p:pic>
      <p:sp>
        <p:nvSpPr>
          <p:cNvPr id="11" name="文本框 22">
            <a:extLst>
              <a:ext uri="{FF2B5EF4-FFF2-40B4-BE49-F238E27FC236}">
                <a16:creationId xmlns:a16="http://schemas.microsoft.com/office/drawing/2014/main" id="{1831CA2F-E007-4765-A675-26DF9937693F}"/>
              </a:ext>
            </a:extLst>
          </p:cNvPr>
          <p:cNvSpPr txBox="1"/>
          <p:nvPr/>
        </p:nvSpPr>
        <p:spPr>
          <a:xfrm>
            <a:off x="3625516" y="4765071"/>
            <a:ext cx="8566484" cy="584775"/>
          </a:xfrm>
          <a:prstGeom prst="rect">
            <a:avLst/>
          </a:prstGeom>
          <a:noFill/>
        </p:spPr>
        <p:txBody>
          <a:bodyPr wrap="square" rtlCol="0">
            <a:spAutoFit/>
          </a:bodyPr>
          <a:lstStyle/>
          <a:p>
            <a:r>
              <a:rPr lang="en-US" sz="3200" b="1"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Đồ ch</a:t>
            </a:r>
            <a:r>
              <a:rPr lang="vi-VN" sz="3200" b="1"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ơ</a:t>
            </a:r>
            <a:r>
              <a:rPr lang="en-US" sz="3200" b="1"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i em muốn giới thiệu là búp bê Barbie.</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38343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id="{BD04CB4D-3151-4321-B721-E0005D740FF5}"/>
              </a:ext>
            </a:extLst>
          </p:cNvPr>
          <p:cNvSpPr txBox="1"/>
          <p:nvPr/>
        </p:nvSpPr>
        <p:spPr>
          <a:xfrm>
            <a:off x="1784136" y="447244"/>
            <a:ext cx="5515022" cy="584775"/>
          </a:xfrm>
          <a:prstGeom prst="rect">
            <a:avLst/>
          </a:prstGeom>
          <a:noFill/>
        </p:spPr>
        <p:txBody>
          <a:bodyPr wrap="square" rtlCol="0">
            <a:spAutoFit/>
          </a:bodyPr>
          <a:lstStyle/>
          <a:p>
            <a:pPr marL="342900" indent="-342900">
              <a:buFontTx/>
              <a:buChar char="-"/>
            </a:pPr>
            <a:r>
              <a:rPr lang="en-US" sz="3200" b="1" i="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Đồ vật đó từ</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đâu mà có?</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6ABA036-084B-4E16-822B-BA2A1869D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19" y="1032019"/>
            <a:ext cx="1397935" cy="2501859"/>
          </a:xfrm>
          <a:prstGeom prst="rect">
            <a:avLst/>
          </a:prstGeom>
        </p:spPr>
      </p:pic>
      <p:sp>
        <p:nvSpPr>
          <p:cNvPr id="8" name="文本框 22">
            <a:extLst>
              <a:ext uri="{FF2B5EF4-FFF2-40B4-BE49-F238E27FC236}">
                <a16:creationId xmlns:a16="http://schemas.microsoft.com/office/drawing/2014/main" id="{B09634AC-55C7-47AB-A152-25020D27FF62}"/>
              </a:ext>
            </a:extLst>
          </p:cNvPr>
          <p:cNvSpPr txBox="1"/>
          <p:nvPr/>
        </p:nvSpPr>
        <p:spPr>
          <a:xfrm>
            <a:off x="3400926" y="1981423"/>
            <a:ext cx="7787414" cy="584775"/>
          </a:xfrm>
          <a:prstGeom prst="rect">
            <a:avLst/>
          </a:prstGeom>
          <a:noFill/>
        </p:spPr>
        <p:txBody>
          <a:bodyPr wrap="square" rtlCol="0">
            <a:spAutoFit/>
          </a:bodyPr>
          <a:lstStyle/>
          <a:p>
            <a:r>
              <a:rPr lang="en-US" sz="3200" b="1"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Đồ vật đó do bố em mua vào đầu mùa hè.</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A73B8E1D-CBA5-41B0-83A7-76245267D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75" y="3788624"/>
            <a:ext cx="2102951" cy="2537670"/>
          </a:xfrm>
          <a:prstGeom prst="rect">
            <a:avLst/>
          </a:prstGeom>
        </p:spPr>
      </p:pic>
      <p:sp>
        <p:nvSpPr>
          <p:cNvPr id="11" name="文本框 22">
            <a:extLst>
              <a:ext uri="{FF2B5EF4-FFF2-40B4-BE49-F238E27FC236}">
                <a16:creationId xmlns:a16="http://schemas.microsoft.com/office/drawing/2014/main" id="{1831CA2F-E007-4765-A675-26DF9937693F}"/>
              </a:ext>
            </a:extLst>
          </p:cNvPr>
          <p:cNvSpPr txBox="1"/>
          <p:nvPr/>
        </p:nvSpPr>
        <p:spPr>
          <a:xfrm>
            <a:off x="3400926" y="4245585"/>
            <a:ext cx="7956885" cy="1077218"/>
          </a:xfrm>
          <a:prstGeom prst="rect">
            <a:avLst/>
          </a:prstGeom>
          <a:noFill/>
        </p:spPr>
        <p:txBody>
          <a:bodyPr wrap="square" rtlCol="0">
            <a:spAutoFit/>
          </a:bodyPr>
          <a:lstStyle/>
          <a:p>
            <a:r>
              <a:rPr lang="en-US" sz="3200" b="1"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Nhân ngày sinh nhật, mẹ tặng em một cô búp bê Barbie.</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4291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id="{BD04CB4D-3151-4321-B721-E0005D740FF5}"/>
              </a:ext>
            </a:extLst>
          </p:cNvPr>
          <p:cNvSpPr txBox="1"/>
          <p:nvPr/>
        </p:nvSpPr>
        <p:spPr>
          <a:xfrm>
            <a:off x="1784136" y="447244"/>
            <a:ext cx="9404204" cy="584775"/>
          </a:xfrm>
          <a:prstGeom prst="rect">
            <a:avLst/>
          </a:prstGeom>
          <a:noFill/>
        </p:spPr>
        <p:txBody>
          <a:bodyPr wrap="square" rtlCol="0">
            <a:spAutoFit/>
          </a:bodyPr>
          <a:lstStyle/>
          <a:p>
            <a:pPr marL="342900" indent="-342900">
              <a:buFontTx/>
              <a:buChar char="-"/>
            </a:pPr>
            <a:r>
              <a:rPr lang="en-US" sz="3200" b="1" i="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Em có suy nghĩ gì về ích lợi</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của đồ vật đó?</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6ABA036-084B-4E16-822B-BA2A1869D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19" y="1032019"/>
            <a:ext cx="1397935" cy="2501859"/>
          </a:xfrm>
          <a:prstGeom prst="rect">
            <a:avLst/>
          </a:prstGeom>
        </p:spPr>
      </p:pic>
      <p:sp>
        <p:nvSpPr>
          <p:cNvPr id="8" name="文本框 22">
            <a:extLst>
              <a:ext uri="{FF2B5EF4-FFF2-40B4-BE49-F238E27FC236}">
                <a16:creationId xmlns:a16="http://schemas.microsoft.com/office/drawing/2014/main" id="{B09634AC-55C7-47AB-A152-25020D27FF62}"/>
              </a:ext>
            </a:extLst>
          </p:cNvPr>
          <p:cNvSpPr txBox="1"/>
          <p:nvPr/>
        </p:nvSpPr>
        <p:spPr>
          <a:xfrm>
            <a:off x="3400926" y="1981423"/>
            <a:ext cx="7787414" cy="1077218"/>
          </a:xfrm>
          <a:prstGeom prst="rect">
            <a:avLst/>
          </a:prstGeom>
          <a:noFill/>
        </p:spPr>
        <p:txBody>
          <a:bodyPr wrap="square" rtlCol="0">
            <a:spAutoFit/>
          </a:bodyPr>
          <a:lstStyle/>
          <a:p>
            <a:r>
              <a:rPr lang="en-US" sz="3200" b="1"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Từ</a:t>
            </a:r>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ngày có cái quạt, em thấy mùa hè bớt nóng bức hẳn.</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A73B8E1D-CBA5-41B0-83A7-76245267D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75" y="3788624"/>
            <a:ext cx="2102951" cy="2537670"/>
          </a:xfrm>
          <a:prstGeom prst="rect">
            <a:avLst/>
          </a:prstGeom>
        </p:spPr>
      </p:pic>
      <p:sp>
        <p:nvSpPr>
          <p:cNvPr id="11" name="文本框 22">
            <a:extLst>
              <a:ext uri="{FF2B5EF4-FFF2-40B4-BE49-F238E27FC236}">
                <a16:creationId xmlns:a16="http://schemas.microsoft.com/office/drawing/2014/main" id="{1831CA2F-E007-4765-A675-26DF9937693F}"/>
              </a:ext>
            </a:extLst>
          </p:cNvPr>
          <p:cNvSpPr txBox="1"/>
          <p:nvPr/>
        </p:nvSpPr>
        <p:spPr>
          <a:xfrm>
            <a:off x="3400926" y="4245585"/>
            <a:ext cx="7956885" cy="1077218"/>
          </a:xfrm>
          <a:prstGeom prst="rect">
            <a:avLst/>
          </a:prstGeom>
          <a:noFill/>
        </p:spPr>
        <p:txBody>
          <a:bodyPr wrap="square" rtlCol="0">
            <a:spAutoFit/>
          </a:bodyPr>
          <a:lstStyle/>
          <a:p>
            <a:r>
              <a:rPr lang="en-US" sz="3200" b="1"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Mỗi khi ch</a:t>
            </a:r>
            <a:r>
              <a:rPr lang="vi-VN" sz="3200" b="1"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ơi</a:t>
            </a:r>
            <a:r>
              <a:rPr lang="en-US" sz="3200" b="1"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với búp bê Barbie, em thấy rất vui.</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35889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id="{BD04CB4D-3151-4321-B721-E0005D740FF5}"/>
              </a:ext>
            </a:extLst>
          </p:cNvPr>
          <p:cNvSpPr txBox="1"/>
          <p:nvPr/>
        </p:nvSpPr>
        <p:spPr>
          <a:xfrm>
            <a:off x="1636054" y="466324"/>
            <a:ext cx="9148913" cy="1077218"/>
          </a:xfrm>
          <a:prstGeom prst="rect">
            <a:avLst/>
          </a:prstGeom>
          <a:noFill/>
        </p:spPr>
        <p:txBody>
          <a:bodyPr wrap="square" rtlCol="0">
            <a:spAutoFit/>
          </a:bodyPr>
          <a:lstStyle/>
          <a:p>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3 – 4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món</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gia</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đình</a:t>
            </a:r>
            <a:r>
              <a:rPr lang="en-US" altLang="zh-CN"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rgbClr val="0099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BDD52D6-8011-42AA-820F-9DD5C05A71EE}"/>
              </a:ext>
            </a:extLst>
          </p:cNvPr>
          <p:cNvSpPr txBox="1"/>
          <p:nvPr/>
        </p:nvSpPr>
        <p:spPr>
          <a:xfrm>
            <a:off x="4694607" y="1704282"/>
            <a:ext cx="2018416" cy="584775"/>
          </a:xfrm>
          <a:prstGeom prst="rect">
            <a:avLst/>
          </a:prstGeom>
          <a:noFill/>
        </p:spPr>
        <p:txBody>
          <a:bodyPr wrap="square">
            <a:spAutoFit/>
          </a:bodyPr>
          <a:lstStyle/>
          <a:p>
            <a:r>
              <a:rPr lang="en-US" sz="3200" b="1" i="0"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Ví</a:t>
            </a:r>
            <a:r>
              <a:rPr lang="en-US" sz="3200" b="1"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dụ</a:t>
            </a:r>
            <a:r>
              <a:rPr lang="en-US" sz="3200" b="1"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vi-VN" sz="3200" b="1"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9A216FB-C7A8-4095-9E14-37C8774B956C}"/>
              </a:ext>
            </a:extLst>
          </p:cNvPr>
          <p:cNvSpPr txBox="1"/>
          <p:nvPr/>
        </p:nvSpPr>
        <p:spPr>
          <a:xfrm>
            <a:off x="4694607" y="2289057"/>
            <a:ext cx="6661048" cy="3539430"/>
          </a:xfrm>
          <a:prstGeom prst="rect">
            <a:avLst/>
          </a:prstGeom>
          <a:noFill/>
        </p:spPr>
        <p:txBody>
          <a:bodyPr wrap="square">
            <a:spAutoFit/>
          </a:bodyPr>
          <a:lstStyle/>
          <a:p>
            <a:pPr algn="just"/>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Sinh</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nhật</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lần</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thứ</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6,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mẹ</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mua</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cho</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em</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búp</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bê</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thật</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xinh</a:t>
            </a:r>
            <a:r>
              <a:rPr lang="en-US" sz="3200" b="1"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xắn và đáng yêu. Búp bê k</a:t>
            </a:r>
            <a:r>
              <a:rPr lang="en-US" sz="3200" b="1"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hoác </a:t>
            </a:r>
            <a:r>
              <a:rPr lang="en-US" sz="3200" b="1" i="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trên</a:t>
            </a:r>
            <a:r>
              <a:rPr lang="en-US" sz="3200" b="1" i="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mình một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bộ</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quần</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áo</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rất</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thời</a:t>
            </a:r>
            <a:r>
              <a:rPr lang="en-US"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trang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vô</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mắt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Mỗi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búp bê, em thấy rất vui.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quý</a:t>
            </a:r>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cô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búp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bê</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2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6EA7A9D-7EDC-4E83-836C-751B4589C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77" y="1839878"/>
            <a:ext cx="3164398" cy="3818537"/>
          </a:xfrm>
          <a:prstGeom prst="rect">
            <a:avLst/>
          </a:prstGeom>
        </p:spPr>
      </p:pic>
    </p:spTree>
    <p:extLst>
      <p:ext uri="{BB962C8B-B14F-4D97-AF65-F5344CB8AC3E}">
        <p14:creationId xmlns:p14="http://schemas.microsoft.com/office/powerpoint/2010/main" val="4280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1970</TotalTime>
  <Words>290</Words>
  <Application>Microsoft Office PowerPoint</Application>
  <PresentationFormat>Widescreen</PresentationFormat>
  <Paragraphs>44</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Arial-Rounded</vt:lpstr>
      <vt:lpstr>Calibri</vt:lpstr>
      <vt:lpstr>Calibri Light</vt:lpstr>
      <vt:lpstr>Times New Roman</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HuyenTT</dc:creator>
  <cp:lastModifiedBy>Admin</cp:lastModifiedBy>
  <cp:revision>214</cp:revision>
  <dcterms:created xsi:type="dcterms:W3CDTF">2019-11-27T07:37:57Z</dcterms:created>
  <dcterms:modified xsi:type="dcterms:W3CDTF">2021-11-02T02:07:49Z</dcterms:modified>
</cp:coreProperties>
</file>